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d0e5857d1_0_0:notes"/>
          <p:cNvSpPr/>
          <p:nvPr>
            <p:ph idx="2" type="sldImg"/>
          </p:nvPr>
        </p:nvSpPr>
        <p:spPr>
          <a:xfrm>
            <a:off x="38124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d0e5857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11" Type="http://schemas.openxmlformats.org/officeDocument/2006/relationships/image" Target="../media/image3.jpg"/><Relationship Id="rId10" Type="http://schemas.openxmlformats.org/officeDocument/2006/relationships/image" Target="../media/image4.jpg"/><Relationship Id="rId9" Type="http://schemas.openxmlformats.org/officeDocument/2006/relationships/image" Target="../media/image5.jpg"/><Relationship Id="rId5" Type="http://schemas.openxmlformats.org/officeDocument/2006/relationships/hyperlink" Target="https://apps.microsoft.com/store/detail/my-expenditures/9NS3KV8RGC8R" TargetMode="External"/><Relationship Id="rId6" Type="http://schemas.openxmlformats.org/officeDocument/2006/relationships/hyperlink" Target="https://www.youtube.com/watch?v=ThTgN90PA44" TargetMode="External"/><Relationship Id="rId7" Type="http://schemas.openxmlformats.org/officeDocument/2006/relationships/hyperlink" Target="https://stackoverflow/java/javafx" TargetMode="External"/><Relationship Id="rId8" Type="http://schemas.openxmlformats.org/officeDocument/2006/relationships/hyperlink" Target="https://youtu.be/9XJicRt_FaI?si=4FFrAZm54LXQyKW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7725"/>
            <a:ext cx="9144000" cy="778200"/>
          </a:xfrm>
          <a:prstGeom prst="rect">
            <a:avLst/>
          </a:prstGeom>
          <a:solidFill>
            <a:srgbClr val="6A5ACD"/>
          </a:solidFill>
          <a:ln>
            <a:noFill/>
          </a:ln>
        </p:spPr>
        <p:txBody>
          <a:bodyPr anchorCtr="0" anchor="t" bIns="107500" lIns="107500" spcFirstLastPara="1" rIns="107500" wrap="square" tIns="107500">
            <a:spAutoFit/>
          </a:bodyPr>
          <a:lstStyle/>
          <a:p>
            <a:pPr indent="0" lvl="0" marL="0" rtl="0" algn="l">
              <a:lnSpc>
                <a:spcPct val="115000"/>
              </a:lnSpc>
              <a:spcBef>
                <a:spcPts val="0"/>
              </a:spcBef>
              <a:spcAft>
                <a:spcPts val="0"/>
              </a:spcAft>
              <a:buNone/>
            </a:pPr>
            <a:r>
              <a:rPr b="1" lang="en-GB" sz="1200">
                <a:solidFill>
                  <a:schemeClr val="lt1"/>
                </a:solidFill>
              </a:rPr>
              <a:t>                                                                   </a:t>
            </a:r>
            <a:r>
              <a:rPr b="1" lang="en-GB" sz="1300">
                <a:solidFill>
                  <a:schemeClr val="lt1"/>
                </a:solidFill>
              </a:rPr>
              <a:t> </a:t>
            </a:r>
            <a:r>
              <a:rPr b="1" lang="en-GB" sz="1300">
                <a:solidFill>
                  <a:schemeClr val="lt1"/>
                </a:solidFill>
              </a:rPr>
              <a:t>Don Bosco Institute of Technology, Mumbai</a:t>
            </a:r>
            <a:endParaRPr b="1" sz="1300">
              <a:solidFill>
                <a:schemeClr val="lt1"/>
              </a:solidFill>
            </a:endParaRPr>
          </a:p>
          <a:p>
            <a:pPr indent="190500" lvl="0" marL="723900" rtl="0" algn="l">
              <a:lnSpc>
                <a:spcPct val="115000"/>
              </a:lnSpc>
              <a:spcBef>
                <a:spcPts val="0"/>
              </a:spcBef>
              <a:spcAft>
                <a:spcPts val="0"/>
              </a:spcAft>
              <a:buNone/>
            </a:pPr>
            <a:r>
              <a:rPr lang="en-GB" sz="1000">
                <a:solidFill>
                  <a:schemeClr val="lt1"/>
                </a:solidFill>
              </a:rPr>
              <a:t>  </a:t>
            </a:r>
            <a:r>
              <a:rPr lang="en-GB" sz="900">
                <a:solidFill>
                  <a:schemeClr val="lt1"/>
                </a:solidFill>
              </a:rPr>
              <a:t> </a:t>
            </a:r>
            <a:r>
              <a:rPr lang="en-GB" sz="1000">
                <a:solidFill>
                  <a:schemeClr val="lt1"/>
                </a:solidFill>
              </a:rPr>
              <a:t>                                                       	   </a:t>
            </a:r>
            <a:r>
              <a:rPr lang="en-GB" sz="1000">
                <a:solidFill>
                  <a:schemeClr val="lt1"/>
                </a:solidFill>
              </a:rPr>
              <a:t>     </a:t>
            </a:r>
            <a:r>
              <a:rPr lang="en-GB" sz="1000">
                <a:solidFill>
                  <a:schemeClr val="lt1"/>
                </a:solidFill>
              </a:rPr>
              <a:t>Department of Information Technology               </a:t>
            </a:r>
            <a:endParaRPr sz="1000">
              <a:solidFill>
                <a:schemeClr val="lt1"/>
              </a:solidFill>
            </a:endParaRPr>
          </a:p>
          <a:p>
            <a:pPr indent="0" lvl="0" marL="0" rtl="0" algn="ctr">
              <a:spcBef>
                <a:spcPts val="0"/>
              </a:spcBef>
              <a:spcAft>
                <a:spcPts val="0"/>
              </a:spcAft>
              <a:buNone/>
            </a:pPr>
            <a:r>
              <a:rPr b="1" lang="en-GB" sz="1000">
                <a:solidFill>
                  <a:schemeClr val="lt1"/>
                </a:solidFill>
              </a:rPr>
              <a:t>        </a:t>
            </a:r>
            <a:r>
              <a:rPr b="1" lang="en-GB" sz="1000">
                <a:solidFill>
                  <a:schemeClr val="lt1"/>
                </a:solidFill>
              </a:rPr>
              <a:t>Expense Ease -- Narendra Dukhande, Saifuddin Syed, Sanchita Warade, Lenoy Geo Thomas</a:t>
            </a:r>
            <a:endParaRPr sz="1000">
              <a:solidFill>
                <a:schemeClr val="lt1"/>
              </a:solidFill>
            </a:endParaRPr>
          </a:p>
        </p:txBody>
      </p:sp>
      <p:pic>
        <p:nvPicPr>
          <p:cNvPr id="55" name="Google Shape;55;p13"/>
          <p:cNvPicPr preferRelativeResize="0"/>
          <p:nvPr/>
        </p:nvPicPr>
        <p:blipFill rotWithShape="1">
          <a:blip r:embed="rId3">
            <a:alphaModFix/>
          </a:blip>
          <a:srcRect b="0" l="0" r="0" t="0"/>
          <a:stretch/>
        </p:blipFill>
        <p:spPr>
          <a:xfrm>
            <a:off x="140630" y="82476"/>
            <a:ext cx="511902" cy="511902"/>
          </a:xfrm>
          <a:prstGeom prst="rect">
            <a:avLst/>
          </a:prstGeom>
          <a:noFill/>
          <a:ln>
            <a:noFill/>
          </a:ln>
        </p:spPr>
      </p:pic>
      <p:sp>
        <p:nvSpPr>
          <p:cNvPr id="56" name="Google Shape;56;p13"/>
          <p:cNvSpPr txBox="1"/>
          <p:nvPr/>
        </p:nvSpPr>
        <p:spPr>
          <a:xfrm>
            <a:off x="91434" y="727387"/>
            <a:ext cx="2103000" cy="227400"/>
          </a:xfrm>
          <a:prstGeom prst="rect">
            <a:avLst/>
          </a:prstGeom>
          <a:noFill/>
          <a:ln>
            <a:noFill/>
          </a:ln>
        </p:spPr>
        <p:txBody>
          <a:bodyPr anchorCtr="0" anchor="t" bIns="36425" lIns="36425" spcFirstLastPara="1" rIns="36425" wrap="square" tIns="36425">
            <a:spAutoFit/>
          </a:bodyPr>
          <a:lstStyle/>
          <a:p>
            <a:pPr indent="0" lvl="0" marL="0" rtl="0" algn="l">
              <a:spcBef>
                <a:spcPts val="0"/>
              </a:spcBef>
              <a:spcAft>
                <a:spcPts val="0"/>
              </a:spcAft>
              <a:buNone/>
            </a:pPr>
            <a:r>
              <a:rPr b="1" lang="en-GB" sz="1000">
                <a:solidFill>
                  <a:schemeClr val="dk1"/>
                </a:solidFill>
                <a:latin typeface="Times New Roman"/>
                <a:ea typeface="Times New Roman"/>
                <a:cs typeface="Times New Roman"/>
                <a:sym typeface="Times New Roman"/>
              </a:rPr>
              <a:t>Problem Statement and Scope</a:t>
            </a:r>
            <a:endParaRPr sz="1000">
              <a:latin typeface="Times New Roman"/>
              <a:ea typeface="Times New Roman"/>
              <a:cs typeface="Times New Roman"/>
              <a:sym typeface="Times New Roman"/>
            </a:endParaRPr>
          </a:p>
        </p:txBody>
      </p:sp>
      <p:sp>
        <p:nvSpPr>
          <p:cNvPr id="57" name="Google Shape;57;p13"/>
          <p:cNvSpPr txBox="1"/>
          <p:nvPr/>
        </p:nvSpPr>
        <p:spPr>
          <a:xfrm>
            <a:off x="91425" y="980375"/>
            <a:ext cx="3100500" cy="935700"/>
          </a:xfrm>
          <a:prstGeom prst="rect">
            <a:avLst/>
          </a:prstGeom>
          <a:noFill/>
          <a:ln>
            <a:noFill/>
          </a:ln>
        </p:spPr>
        <p:txBody>
          <a:bodyPr anchorCtr="0" anchor="t" bIns="36425" lIns="36425" spcFirstLastPara="1" rIns="36425" wrap="square" tIns="36425">
            <a:spAutoFit/>
          </a:bodyPr>
          <a:lstStyle/>
          <a:p>
            <a:pPr indent="0" lvl="0" marL="0" rtl="0" algn="just">
              <a:spcBef>
                <a:spcPts val="0"/>
              </a:spcBef>
              <a:spcAft>
                <a:spcPts val="0"/>
              </a:spcAft>
              <a:buNone/>
            </a:pPr>
            <a:r>
              <a:rPr lang="en-GB" sz="800">
                <a:solidFill>
                  <a:schemeClr val="dk1"/>
                </a:solidFill>
                <a:highlight>
                  <a:srgbClr val="FFFFFF"/>
                </a:highlight>
                <a:latin typeface="Times New Roman"/>
                <a:ea typeface="Times New Roman"/>
                <a:cs typeface="Times New Roman"/>
                <a:sym typeface="Times New Roman"/>
              </a:rPr>
              <a:t>The current lack of an efficient and user-friendly expense tracking solution poses a significant challenge for individuals and businesses alike.​ Manual recording and management of expenses often lead to errors, oversights, and time-consuming processes. This results in financial mismanagement, missed budgeting opportunities, and hindered decision-making. ​ A comprehensive digital expense tracker is needed to address these issues and streamline the expense management process.​</a:t>
            </a:r>
            <a:endParaRPr sz="800">
              <a:latin typeface="Times New Roman"/>
              <a:ea typeface="Times New Roman"/>
              <a:cs typeface="Times New Roman"/>
              <a:sym typeface="Times New Roman"/>
            </a:endParaRPr>
          </a:p>
        </p:txBody>
      </p:sp>
      <p:sp>
        <p:nvSpPr>
          <p:cNvPr id="58" name="Google Shape;58;p13"/>
          <p:cNvSpPr txBox="1"/>
          <p:nvPr/>
        </p:nvSpPr>
        <p:spPr>
          <a:xfrm>
            <a:off x="140625" y="1901372"/>
            <a:ext cx="1282800" cy="227400"/>
          </a:xfrm>
          <a:prstGeom prst="rect">
            <a:avLst/>
          </a:prstGeom>
          <a:noFill/>
          <a:ln>
            <a:noFill/>
          </a:ln>
        </p:spPr>
        <p:txBody>
          <a:bodyPr anchorCtr="0" anchor="t" bIns="36425" lIns="36425" spcFirstLastPara="1" rIns="36425" wrap="square" tIns="36425">
            <a:spAutoFit/>
          </a:bodyPr>
          <a:lstStyle/>
          <a:p>
            <a:pPr indent="0" lvl="0" marL="0" rtl="0" algn="l">
              <a:spcBef>
                <a:spcPts val="0"/>
              </a:spcBef>
              <a:spcAft>
                <a:spcPts val="0"/>
              </a:spcAft>
              <a:buNone/>
            </a:pPr>
            <a:r>
              <a:rPr b="1" lang="en-GB" sz="1000">
                <a:solidFill>
                  <a:schemeClr val="dk1"/>
                </a:solidFill>
                <a:highlight>
                  <a:srgbClr val="FFFFFF"/>
                </a:highlight>
                <a:latin typeface="Times New Roman"/>
                <a:ea typeface="Times New Roman"/>
                <a:cs typeface="Times New Roman"/>
                <a:sym typeface="Times New Roman"/>
              </a:rPr>
              <a:t>Existing Scenario</a:t>
            </a:r>
            <a:endParaRPr sz="1000">
              <a:latin typeface="Times New Roman"/>
              <a:ea typeface="Times New Roman"/>
              <a:cs typeface="Times New Roman"/>
              <a:sym typeface="Times New Roman"/>
            </a:endParaRPr>
          </a:p>
        </p:txBody>
      </p:sp>
      <p:sp>
        <p:nvSpPr>
          <p:cNvPr id="59" name="Google Shape;59;p13"/>
          <p:cNvSpPr txBox="1"/>
          <p:nvPr/>
        </p:nvSpPr>
        <p:spPr>
          <a:xfrm>
            <a:off x="140630" y="2131026"/>
            <a:ext cx="3002100" cy="1181700"/>
          </a:xfrm>
          <a:prstGeom prst="rect">
            <a:avLst/>
          </a:prstGeom>
          <a:noFill/>
          <a:ln>
            <a:noFill/>
          </a:ln>
        </p:spPr>
        <p:txBody>
          <a:bodyPr anchorCtr="0" anchor="t" bIns="36425" lIns="36425" spcFirstLastPara="1" rIns="36425" wrap="square" tIns="36425">
            <a:spAutoFit/>
          </a:bodyPr>
          <a:lstStyle/>
          <a:p>
            <a:pPr indent="0" lvl="0" marL="0" rtl="0" algn="just">
              <a:spcBef>
                <a:spcPts val="0"/>
              </a:spcBef>
              <a:spcAft>
                <a:spcPts val="0"/>
              </a:spcAft>
              <a:buNone/>
            </a:pPr>
            <a:r>
              <a:rPr lang="en-GB" sz="800">
                <a:solidFill>
                  <a:schemeClr val="dk1"/>
                </a:solidFill>
                <a:highlight>
                  <a:srgbClr val="FFFFFF"/>
                </a:highlight>
                <a:latin typeface="Times New Roman"/>
                <a:ea typeface="Times New Roman"/>
                <a:cs typeface="Times New Roman"/>
                <a:sym typeface="Times New Roman"/>
              </a:rPr>
              <a:t>Expense tracker apps have evolved significantly, leveraging smartphones and advanced technology. They integrate with bank accounts, offer real-time tracking, automated expense categorization, and insights into </a:t>
            </a:r>
            <a:r>
              <a:rPr lang="en-GB" sz="800">
                <a:solidFill>
                  <a:schemeClr val="dk1"/>
                </a:solidFill>
                <a:highlight>
                  <a:srgbClr val="FFFFFF"/>
                </a:highlight>
                <a:latin typeface="Times New Roman"/>
                <a:ea typeface="Times New Roman"/>
                <a:cs typeface="Times New Roman"/>
                <a:sym typeface="Times New Roman"/>
              </a:rPr>
              <a:t>s</a:t>
            </a:r>
            <a:r>
              <a:rPr lang="en-GB" sz="800">
                <a:solidFill>
                  <a:schemeClr val="dk1"/>
                </a:solidFill>
                <a:highlight>
                  <a:srgbClr val="FFFFFF"/>
                </a:highlight>
                <a:latin typeface="Times New Roman"/>
                <a:ea typeface="Times New Roman"/>
                <a:cs typeface="Times New Roman"/>
                <a:sym typeface="Times New Roman"/>
              </a:rPr>
              <a:t>pending patterns. AI and machine learning provide personalized financial advice. Data security is a priority with encryption and two-factor authentication. Some apps use subscription models for extra features and customization, providing a seamless user experience. This modern landscape offers users a variety of options for managing their finances.</a:t>
            </a:r>
            <a:endParaRPr sz="800">
              <a:latin typeface="Times New Roman"/>
              <a:ea typeface="Times New Roman"/>
              <a:cs typeface="Times New Roman"/>
              <a:sym typeface="Times New Roman"/>
            </a:endParaRPr>
          </a:p>
        </p:txBody>
      </p:sp>
      <p:sp>
        <p:nvSpPr>
          <p:cNvPr id="60" name="Google Shape;60;p13"/>
          <p:cNvSpPr txBox="1"/>
          <p:nvPr/>
        </p:nvSpPr>
        <p:spPr>
          <a:xfrm>
            <a:off x="140625" y="3312725"/>
            <a:ext cx="2169600" cy="212100"/>
          </a:xfrm>
          <a:prstGeom prst="rect">
            <a:avLst/>
          </a:prstGeom>
          <a:noFill/>
          <a:ln>
            <a:noFill/>
          </a:ln>
        </p:spPr>
        <p:txBody>
          <a:bodyPr anchorCtr="0" anchor="t" bIns="36425" lIns="36425" spcFirstLastPara="1" rIns="36425" wrap="square" tIns="36425">
            <a:spAutoFit/>
          </a:bodyPr>
          <a:lstStyle/>
          <a:p>
            <a:pPr indent="0" lvl="0" marL="0" rtl="0" algn="l">
              <a:spcBef>
                <a:spcPts val="0"/>
              </a:spcBef>
              <a:spcAft>
                <a:spcPts val="0"/>
              </a:spcAft>
              <a:buNone/>
            </a:pPr>
            <a:r>
              <a:rPr b="1" lang="en-GB" sz="900">
                <a:solidFill>
                  <a:schemeClr val="dk1"/>
                </a:solidFill>
                <a:latin typeface="Times New Roman"/>
                <a:ea typeface="Times New Roman"/>
                <a:cs typeface="Times New Roman"/>
                <a:sym typeface="Times New Roman"/>
              </a:rPr>
              <a:t>Proposed Solution</a:t>
            </a:r>
            <a:endParaRPr sz="900">
              <a:latin typeface="Times New Roman"/>
              <a:ea typeface="Times New Roman"/>
              <a:cs typeface="Times New Roman"/>
              <a:sym typeface="Times New Roman"/>
            </a:endParaRPr>
          </a:p>
        </p:txBody>
      </p:sp>
      <p:sp>
        <p:nvSpPr>
          <p:cNvPr id="61" name="Google Shape;61;p13"/>
          <p:cNvSpPr txBox="1"/>
          <p:nvPr/>
        </p:nvSpPr>
        <p:spPr>
          <a:xfrm>
            <a:off x="116335" y="3542373"/>
            <a:ext cx="3050700" cy="1305000"/>
          </a:xfrm>
          <a:prstGeom prst="rect">
            <a:avLst/>
          </a:prstGeom>
          <a:noFill/>
          <a:ln>
            <a:noFill/>
          </a:ln>
        </p:spPr>
        <p:txBody>
          <a:bodyPr anchorCtr="0" anchor="t" bIns="36425" lIns="36425" spcFirstLastPara="1" rIns="36425" wrap="square" tIns="36425">
            <a:spAutoFit/>
          </a:bodyPr>
          <a:lstStyle/>
          <a:p>
            <a:pPr indent="0" lvl="0" marL="0" rtl="0" algn="just">
              <a:spcBef>
                <a:spcPts val="0"/>
              </a:spcBef>
              <a:spcAft>
                <a:spcPts val="0"/>
              </a:spcAft>
              <a:buNone/>
            </a:pPr>
            <a:r>
              <a:rPr lang="en-GB" sz="800">
                <a:solidFill>
                  <a:schemeClr val="dk1"/>
                </a:solidFill>
                <a:highlight>
                  <a:srgbClr val="FFFFFF"/>
                </a:highlight>
                <a:latin typeface="Times New Roman"/>
                <a:ea typeface="Times New Roman"/>
                <a:cs typeface="Times New Roman"/>
                <a:sym typeface="Times New Roman"/>
              </a:rPr>
              <a:t>Creating a user-friendly desktop app that helps people handle their daily expenses and money matters. It makes it easy to keep tabs on one’s spending, so they can better manage their budget. One can categorize expenses for a clearer view of where their money goes, and it keeps track of their savings. Adding transactions is simple, and the user can set up a budget that suits their needs. The app also shows the user’s spending in easy-to-understand graphs and pie-charts, giving them a visual picture of their financial situation. It's a handy tool for anyone looking to take charge of their money and make smarter financial choices.</a:t>
            </a:r>
            <a:endParaRPr sz="800">
              <a:latin typeface="Times New Roman"/>
              <a:ea typeface="Times New Roman"/>
              <a:cs typeface="Times New Roman"/>
              <a:sym typeface="Times New Roman"/>
            </a:endParaRPr>
          </a:p>
        </p:txBody>
      </p:sp>
      <p:sp>
        <p:nvSpPr>
          <p:cNvPr id="62" name="Google Shape;62;p13"/>
          <p:cNvSpPr txBox="1"/>
          <p:nvPr/>
        </p:nvSpPr>
        <p:spPr>
          <a:xfrm>
            <a:off x="3497275" y="766150"/>
            <a:ext cx="2309400" cy="227400"/>
          </a:xfrm>
          <a:prstGeom prst="rect">
            <a:avLst/>
          </a:prstGeom>
          <a:noFill/>
          <a:ln>
            <a:noFill/>
          </a:ln>
        </p:spPr>
        <p:txBody>
          <a:bodyPr anchorCtr="0" anchor="t" bIns="36425" lIns="36425" spcFirstLastPara="1" rIns="36425" wrap="square" tIns="36425">
            <a:spAutoFit/>
          </a:bodyPr>
          <a:lstStyle/>
          <a:p>
            <a:pPr indent="0" lvl="0" marL="0" rtl="0" algn="l">
              <a:spcBef>
                <a:spcPts val="0"/>
              </a:spcBef>
              <a:spcAft>
                <a:spcPts val="0"/>
              </a:spcAft>
              <a:buNone/>
            </a:pPr>
            <a:r>
              <a:rPr b="1" lang="en-GB" sz="1000">
                <a:solidFill>
                  <a:schemeClr val="dk1"/>
                </a:solidFill>
                <a:highlight>
                  <a:srgbClr val="FFFFFF"/>
                </a:highlight>
                <a:latin typeface="Times New Roman"/>
                <a:ea typeface="Times New Roman"/>
                <a:cs typeface="Times New Roman"/>
                <a:sym typeface="Times New Roman"/>
              </a:rPr>
              <a:t>System Implementation</a:t>
            </a:r>
            <a:endParaRPr sz="1000">
              <a:latin typeface="Times New Roman"/>
              <a:ea typeface="Times New Roman"/>
              <a:cs typeface="Times New Roman"/>
              <a:sym typeface="Times New Roman"/>
            </a:endParaRPr>
          </a:p>
        </p:txBody>
      </p:sp>
      <p:sp>
        <p:nvSpPr>
          <p:cNvPr id="63" name="Google Shape;63;p13"/>
          <p:cNvSpPr txBox="1"/>
          <p:nvPr/>
        </p:nvSpPr>
        <p:spPr>
          <a:xfrm>
            <a:off x="3529506" y="3592925"/>
            <a:ext cx="1932600" cy="227400"/>
          </a:xfrm>
          <a:prstGeom prst="rect">
            <a:avLst/>
          </a:prstGeom>
          <a:noFill/>
          <a:ln>
            <a:noFill/>
          </a:ln>
        </p:spPr>
        <p:txBody>
          <a:bodyPr anchorCtr="0" anchor="t" bIns="36425" lIns="36425" spcFirstLastPara="1" rIns="36425" wrap="square" tIns="36425">
            <a:spAutoFit/>
          </a:bodyPr>
          <a:lstStyle/>
          <a:p>
            <a:pPr indent="0" lvl="0" marL="0" rtl="0" algn="l">
              <a:spcBef>
                <a:spcPts val="0"/>
              </a:spcBef>
              <a:spcAft>
                <a:spcPts val="0"/>
              </a:spcAft>
              <a:buNone/>
            </a:pPr>
            <a:r>
              <a:rPr b="1" lang="en-GB" sz="1000">
                <a:solidFill>
                  <a:schemeClr val="dk1"/>
                </a:solidFill>
                <a:highlight>
                  <a:srgbClr val="FFFFFF"/>
                </a:highlight>
                <a:latin typeface="Times New Roman"/>
                <a:ea typeface="Times New Roman"/>
                <a:cs typeface="Times New Roman"/>
                <a:sym typeface="Times New Roman"/>
              </a:rPr>
              <a:t>Results / Screenshot</a:t>
            </a:r>
            <a:endParaRPr sz="1000">
              <a:latin typeface="Times New Roman"/>
              <a:ea typeface="Times New Roman"/>
              <a:cs typeface="Times New Roman"/>
              <a:sym typeface="Times New Roman"/>
            </a:endParaRPr>
          </a:p>
        </p:txBody>
      </p:sp>
      <p:pic>
        <p:nvPicPr>
          <p:cNvPr id="64" name="Google Shape;64;p13"/>
          <p:cNvPicPr preferRelativeResize="0"/>
          <p:nvPr/>
        </p:nvPicPr>
        <p:blipFill rotWithShape="1">
          <a:blip r:embed="rId4">
            <a:alphaModFix/>
          </a:blip>
          <a:srcRect b="864" l="0" r="0" t="874"/>
          <a:stretch/>
        </p:blipFill>
        <p:spPr>
          <a:xfrm>
            <a:off x="3529500" y="3943213"/>
            <a:ext cx="2198272" cy="1200300"/>
          </a:xfrm>
          <a:prstGeom prst="rect">
            <a:avLst/>
          </a:prstGeom>
          <a:noFill/>
          <a:ln>
            <a:noFill/>
          </a:ln>
        </p:spPr>
      </p:pic>
      <p:sp>
        <p:nvSpPr>
          <p:cNvPr id="65" name="Google Shape;65;p13"/>
          <p:cNvSpPr txBox="1"/>
          <p:nvPr/>
        </p:nvSpPr>
        <p:spPr>
          <a:xfrm>
            <a:off x="6291503" y="2273014"/>
            <a:ext cx="1282800" cy="227400"/>
          </a:xfrm>
          <a:prstGeom prst="rect">
            <a:avLst/>
          </a:prstGeom>
          <a:noFill/>
          <a:ln>
            <a:noFill/>
          </a:ln>
        </p:spPr>
        <p:txBody>
          <a:bodyPr anchorCtr="0" anchor="t" bIns="36425" lIns="36425" spcFirstLastPara="1" rIns="36425" wrap="square" tIns="36425">
            <a:spAutoFit/>
          </a:bodyPr>
          <a:lstStyle/>
          <a:p>
            <a:pPr indent="0" lvl="0" marL="0" rtl="0" algn="l">
              <a:spcBef>
                <a:spcPts val="0"/>
              </a:spcBef>
              <a:spcAft>
                <a:spcPts val="0"/>
              </a:spcAft>
              <a:buNone/>
            </a:pPr>
            <a:r>
              <a:rPr b="1" lang="en-GB" sz="1000">
                <a:solidFill>
                  <a:schemeClr val="dk1"/>
                </a:solidFill>
                <a:latin typeface="Times New Roman"/>
                <a:ea typeface="Times New Roman"/>
                <a:cs typeface="Times New Roman"/>
                <a:sym typeface="Times New Roman"/>
              </a:rPr>
              <a:t>Conclusion</a:t>
            </a:r>
            <a:endParaRPr sz="1000">
              <a:latin typeface="Times New Roman"/>
              <a:ea typeface="Times New Roman"/>
              <a:cs typeface="Times New Roman"/>
              <a:sym typeface="Times New Roman"/>
            </a:endParaRPr>
          </a:p>
        </p:txBody>
      </p:sp>
      <p:sp>
        <p:nvSpPr>
          <p:cNvPr id="66" name="Google Shape;66;p13"/>
          <p:cNvSpPr txBox="1"/>
          <p:nvPr/>
        </p:nvSpPr>
        <p:spPr>
          <a:xfrm>
            <a:off x="6325353" y="2461354"/>
            <a:ext cx="2609400" cy="1058700"/>
          </a:xfrm>
          <a:prstGeom prst="rect">
            <a:avLst/>
          </a:prstGeom>
          <a:noFill/>
          <a:ln>
            <a:noFill/>
          </a:ln>
        </p:spPr>
        <p:txBody>
          <a:bodyPr anchorCtr="0" anchor="t" bIns="36425" lIns="36425" spcFirstLastPara="1" rIns="36425" wrap="square" tIns="36425">
            <a:spAutoFit/>
          </a:bodyPr>
          <a:lstStyle/>
          <a:p>
            <a:pPr indent="0" lvl="0" marL="0" rtl="0" algn="just">
              <a:spcBef>
                <a:spcPts val="0"/>
              </a:spcBef>
              <a:spcAft>
                <a:spcPts val="0"/>
              </a:spcAft>
              <a:buNone/>
            </a:pPr>
            <a:r>
              <a:rPr lang="en-GB" sz="800">
                <a:solidFill>
                  <a:schemeClr val="dk1"/>
                </a:solidFill>
                <a:highlight>
                  <a:srgbClr val="FFFFFF"/>
                </a:highlight>
                <a:latin typeface="Times New Roman"/>
                <a:ea typeface="Times New Roman"/>
                <a:cs typeface="Times New Roman"/>
                <a:sym typeface="Times New Roman"/>
              </a:rPr>
              <a:t>The project aims to create a user-friendly expense tracking interface, benefiting a wide range of users. It has also been a valuable learning experience, improving technical and personal skills while teaching important lessons about collaboration and project execution. The project has provided insights into technical and organizational challenges and has demonstrated the team's commitment to continuous improvement and teamwork.</a:t>
            </a:r>
            <a:endParaRPr sz="800">
              <a:latin typeface="Times New Roman"/>
              <a:ea typeface="Times New Roman"/>
              <a:cs typeface="Times New Roman"/>
              <a:sym typeface="Times New Roman"/>
            </a:endParaRPr>
          </a:p>
        </p:txBody>
      </p:sp>
      <p:sp>
        <p:nvSpPr>
          <p:cNvPr id="67" name="Google Shape;67;p13"/>
          <p:cNvSpPr txBox="1"/>
          <p:nvPr/>
        </p:nvSpPr>
        <p:spPr>
          <a:xfrm>
            <a:off x="6367703" y="3503693"/>
            <a:ext cx="1282800" cy="227400"/>
          </a:xfrm>
          <a:prstGeom prst="rect">
            <a:avLst/>
          </a:prstGeom>
          <a:noFill/>
          <a:ln>
            <a:noFill/>
          </a:ln>
        </p:spPr>
        <p:txBody>
          <a:bodyPr anchorCtr="0" anchor="t" bIns="36425" lIns="36425" spcFirstLastPara="1" rIns="36425" wrap="square" tIns="36425">
            <a:spAutoFit/>
          </a:bodyPr>
          <a:lstStyle/>
          <a:p>
            <a:pPr indent="0" lvl="0" marL="0" rtl="0" algn="l">
              <a:spcBef>
                <a:spcPts val="0"/>
              </a:spcBef>
              <a:spcAft>
                <a:spcPts val="0"/>
              </a:spcAft>
              <a:buNone/>
            </a:pPr>
            <a:r>
              <a:rPr b="1" lang="en-GB" sz="1000">
                <a:solidFill>
                  <a:schemeClr val="dk1"/>
                </a:solidFill>
                <a:latin typeface="Times New Roman"/>
                <a:ea typeface="Times New Roman"/>
                <a:cs typeface="Times New Roman"/>
                <a:sym typeface="Times New Roman"/>
              </a:rPr>
              <a:t>References</a:t>
            </a:r>
            <a:endParaRPr sz="1000">
              <a:latin typeface="Times New Roman"/>
              <a:ea typeface="Times New Roman"/>
              <a:cs typeface="Times New Roman"/>
              <a:sym typeface="Times New Roman"/>
            </a:endParaRPr>
          </a:p>
        </p:txBody>
      </p:sp>
      <p:sp>
        <p:nvSpPr>
          <p:cNvPr id="68" name="Google Shape;68;p13"/>
          <p:cNvSpPr txBox="1"/>
          <p:nvPr/>
        </p:nvSpPr>
        <p:spPr>
          <a:xfrm>
            <a:off x="6367703" y="3731090"/>
            <a:ext cx="2609400" cy="1200300"/>
          </a:xfrm>
          <a:prstGeom prst="rect">
            <a:avLst/>
          </a:prstGeom>
          <a:noFill/>
          <a:ln>
            <a:noFill/>
          </a:ln>
        </p:spPr>
        <p:txBody>
          <a:bodyPr anchorCtr="0" anchor="t" bIns="36425" lIns="36425" spcFirstLastPara="1" rIns="36425" wrap="square" tIns="36425">
            <a:spAutoFit/>
          </a:bodyPr>
          <a:lstStyle/>
          <a:p>
            <a:pPr indent="0" lvl="0" marL="0" rtl="0" algn="just">
              <a:spcBef>
                <a:spcPts val="0"/>
              </a:spcBef>
              <a:spcAft>
                <a:spcPts val="0"/>
              </a:spcAft>
              <a:buNone/>
            </a:pPr>
            <a:r>
              <a:rPr lang="en-GB" sz="800"/>
              <a:t>1)</a:t>
            </a:r>
            <a:r>
              <a:rPr lang="en-GB" sz="800" u="sng">
                <a:solidFill>
                  <a:schemeClr val="hlink"/>
                </a:solidFill>
                <a:latin typeface="Times New Roman"/>
                <a:ea typeface="Times New Roman"/>
                <a:cs typeface="Times New Roman"/>
                <a:sym typeface="Times New Roman"/>
                <a:hlinkClick r:id="rId5"/>
              </a:rPr>
              <a:t>https://apps.microsoft.com/store/detail/my-expenditures/9NS3KV8RGC8R</a:t>
            </a:r>
            <a:r>
              <a:rPr lang="en-GB" sz="800">
                <a:solidFill>
                  <a:schemeClr val="dk1"/>
                </a:solidFill>
                <a:latin typeface="Times New Roman"/>
                <a:ea typeface="Times New Roman"/>
                <a:cs typeface="Times New Roman"/>
                <a:sym typeface="Times New Roman"/>
              </a:rPr>
              <a:t> - Expense Tracker App Reference</a:t>
            </a:r>
            <a:endParaRPr sz="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800">
                <a:solidFill>
                  <a:schemeClr val="dk1"/>
                </a:solidFill>
                <a:latin typeface="Times New Roman"/>
                <a:ea typeface="Times New Roman"/>
                <a:cs typeface="Times New Roman"/>
                <a:sym typeface="Times New Roman"/>
              </a:rPr>
              <a:t>2)</a:t>
            </a:r>
            <a:r>
              <a:rPr lang="en-GB" sz="800" u="sng">
                <a:solidFill>
                  <a:schemeClr val="hlink"/>
                </a:solidFill>
                <a:latin typeface="Times New Roman"/>
                <a:ea typeface="Times New Roman"/>
                <a:cs typeface="Times New Roman"/>
                <a:sym typeface="Times New Roman"/>
                <a:hlinkClick r:id="rId6"/>
              </a:rPr>
              <a:t>https://www.youtube.com/watch?v=ThTgN90PA44</a:t>
            </a:r>
            <a:r>
              <a:rPr lang="en-GB" sz="800">
                <a:solidFill>
                  <a:schemeClr val="dk1"/>
                </a:solidFill>
                <a:latin typeface="Times New Roman"/>
                <a:ea typeface="Times New Roman"/>
                <a:cs typeface="Times New Roman"/>
                <a:sym typeface="Times New Roman"/>
              </a:rPr>
              <a:t> - Connecting Java with MySQL</a:t>
            </a:r>
            <a:endParaRPr sz="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800">
                <a:solidFill>
                  <a:schemeClr val="dk1"/>
                </a:solidFill>
                <a:latin typeface="Times New Roman"/>
                <a:ea typeface="Times New Roman"/>
                <a:cs typeface="Times New Roman"/>
                <a:sym typeface="Times New Roman"/>
              </a:rPr>
              <a:t>3) </a:t>
            </a:r>
            <a:r>
              <a:rPr lang="en-GB" sz="800" u="sng">
                <a:solidFill>
                  <a:schemeClr val="hlink"/>
                </a:solidFill>
                <a:latin typeface="Times New Roman"/>
                <a:ea typeface="Times New Roman"/>
                <a:cs typeface="Times New Roman"/>
                <a:sym typeface="Times New Roman"/>
                <a:hlinkClick r:id="rId7"/>
              </a:rPr>
              <a:t>https://stackoverflow/java/javafx</a:t>
            </a:r>
            <a:r>
              <a:rPr lang="en-GB" sz="800">
                <a:solidFill>
                  <a:schemeClr val="dk1"/>
                </a:solidFill>
                <a:latin typeface="Times New Roman"/>
                <a:ea typeface="Times New Roman"/>
                <a:cs typeface="Times New Roman"/>
                <a:sym typeface="Times New Roman"/>
              </a:rPr>
              <a:t> - JavaFX Tutorial</a:t>
            </a:r>
            <a:endParaRPr sz="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800">
                <a:solidFill>
                  <a:schemeClr val="dk1"/>
                </a:solidFill>
                <a:latin typeface="Times New Roman"/>
                <a:ea typeface="Times New Roman"/>
                <a:cs typeface="Times New Roman"/>
                <a:sym typeface="Times New Roman"/>
              </a:rPr>
              <a:t>4)</a:t>
            </a:r>
            <a:r>
              <a:rPr lang="en-GB" sz="800" u="sng">
                <a:solidFill>
                  <a:schemeClr val="hlink"/>
                </a:solidFill>
                <a:latin typeface="Times New Roman"/>
                <a:ea typeface="Times New Roman"/>
                <a:cs typeface="Times New Roman"/>
                <a:sym typeface="Times New Roman"/>
                <a:hlinkClick r:id="rId8"/>
              </a:rPr>
              <a:t>https://youtu.be/9XJicRt_FaI?si=4FFrAZm54LXQyKWH</a:t>
            </a:r>
            <a:r>
              <a:rPr lang="en-GB" sz="800">
                <a:solidFill>
                  <a:schemeClr val="dk1"/>
                </a:solidFill>
                <a:latin typeface="Times New Roman"/>
                <a:ea typeface="Times New Roman"/>
                <a:cs typeface="Times New Roman"/>
                <a:sym typeface="Times New Roman"/>
              </a:rPr>
              <a:t> -JavaFX Youtube Channel</a:t>
            </a:r>
            <a:endParaRPr sz="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800">
                <a:solidFill>
                  <a:schemeClr val="dk1"/>
                </a:solidFill>
                <a:latin typeface="Times New Roman"/>
                <a:ea typeface="Times New Roman"/>
                <a:cs typeface="Times New Roman"/>
                <a:sym typeface="Times New Roman"/>
              </a:rPr>
              <a:t> 5) Apps referred : Expense Spy, Money Manager Pro, Expense.io, Spendee</a:t>
            </a:r>
            <a:endParaRPr sz="800">
              <a:solidFill>
                <a:schemeClr val="dk1"/>
              </a:solidFill>
              <a:latin typeface="Times New Roman"/>
              <a:ea typeface="Times New Roman"/>
              <a:cs typeface="Times New Roman"/>
              <a:sym typeface="Times New Roman"/>
            </a:endParaRPr>
          </a:p>
        </p:txBody>
      </p:sp>
      <p:pic>
        <p:nvPicPr>
          <p:cNvPr id="69" name="Google Shape;69;p13"/>
          <p:cNvPicPr preferRelativeResize="0"/>
          <p:nvPr/>
        </p:nvPicPr>
        <p:blipFill>
          <a:blip r:embed="rId9">
            <a:alphaModFix/>
          </a:blip>
          <a:stretch>
            <a:fillRect/>
          </a:stretch>
        </p:blipFill>
        <p:spPr>
          <a:xfrm>
            <a:off x="3381750" y="2131025"/>
            <a:ext cx="2781149" cy="1461900"/>
          </a:xfrm>
          <a:prstGeom prst="rect">
            <a:avLst/>
          </a:prstGeom>
          <a:noFill/>
          <a:ln>
            <a:noFill/>
          </a:ln>
        </p:spPr>
      </p:pic>
      <p:pic>
        <p:nvPicPr>
          <p:cNvPr id="70" name="Google Shape;70;p13"/>
          <p:cNvPicPr preferRelativeResize="0"/>
          <p:nvPr/>
        </p:nvPicPr>
        <p:blipFill>
          <a:blip r:embed="rId10">
            <a:alphaModFix/>
          </a:blip>
          <a:stretch>
            <a:fillRect/>
          </a:stretch>
        </p:blipFill>
        <p:spPr>
          <a:xfrm>
            <a:off x="3652113" y="974238"/>
            <a:ext cx="2103000" cy="1137322"/>
          </a:xfrm>
          <a:prstGeom prst="rect">
            <a:avLst/>
          </a:prstGeom>
          <a:noFill/>
          <a:ln>
            <a:noFill/>
          </a:ln>
        </p:spPr>
      </p:pic>
      <p:pic>
        <p:nvPicPr>
          <p:cNvPr id="71" name="Google Shape;71;p13"/>
          <p:cNvPicPr preferRelativeResize="0"/>
          <p:nvPr/>
        </p:nvPicPr>
        <p:blipFill>
          <a:blip r:embed="rId11">
            <a:alphaModFix/>
          </a:blip>
          <a:stretch>
            <a:fillRect/>
          </a:stretch>
        </p:blipFill>
        <p:spPr>
          <a:xfrm>
            <a:off x="6325725" y="1006913"/>
            <a:ext cx="2198275" cy="1200299"/>
          </a:xfrm>
          <a:prstGeom prst="rect">
            <a:avLst/>
          </a:prstGeom>
          <a:noFill/>
          <a:ln>
            <a:noFill/>
          </a:ln>
        </p:spPr>
      </p:pic>
      <p:sp>
        <p:nvSpPr>
          <p:cNvPr id="72" name="Google Shape;72;p13"/>
          <p:cNvSpPr txBox="1"/>
          <p:nvPr/>
        </p:nvSpPr>
        <p:spPr>
          <a:xfrm>
            <a:off x="3453300" y="3731100"/>
            <a:ext cx="925500" cy="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700">
                <a:latin typeface="Times New Roman"/>
                <a:ea typeface="Times New Roman"/>
                <a:cs typeface="Times New Roman"/>
                <a:sym typeface="Times New Roman"/>
              </a:rPr>
              <a:t>1.</a:t>
            </a:r>
            <a:r>
              <a:rPr b="1" lang="en-GB" sz="700">
                <a:latin typeface="Times New Roman"/>
                <a:ea typeface="Times New Roman"/>
                <a:cs typeface="Times New Roman"/>
                <a:sym typeface="Times New Roman"/>
              </a:rPr>
              <a:t>Dashboard</a:t>
            </a:r>
            <a:endParaRPr b="1" sz="700">
              <a:latin typeface="Times New Roman"/>
              <a:ea typeface="Times New Roman"/>
              <a:cs typeface="Times New Roman"/>
              <a:sym typeface="Times New Roman"/>
            </a:endParaRPr>
          </a:p>
        </p:txBody>
      </p:sp>
      <p:sp>
        <p:nvSpPr>
          <p:cNvPr id="73" name="Google Shape;73;p13"/>
          <p:cNvSpPr txBox="1"/>
          <p:nvPr/>
        </p:nvSpPr>
        <p:spPr>
          <a:xfrm>
            <a:off x="6215300" y="773800"/>
            <a:ext cx="11685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800">
                <a:latin typeface="Times New Roman"/>
                <a:ea typeface="Times New Roman"/>
                <a:cs typeface="Times New Roman"/>
                <a:sym typeface="Times New Roman"/>
              </a:rPr>
              <a:t>2. Pie Chart(Statistics)</a:t>
            </a:r>
            <a:endParaRPr b="1" sz="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