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500" b="1" i="1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MINING VIRTUAL INTERSHIP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224G1A3263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2812211" y="1795319"/>
            <a:ext cx="5572664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AMADASANI NARENDRA BABU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224g1a3263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PROCESS MINING VIRTUAL INTERSHIP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Understand the core concepts of process mining and how to implement it using Celonis.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Gain hands-on experience in extracting, preparing, and analyzing data for process improvement.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Develop skills in identifying process inefficiencies and implementing AI-driven optimizations.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Learn how to apply process mining to real-world scenarios and drive business outcomes.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Gain a solid understanding of process mining principles and how they apply to real-world scenarios.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Be able to interpret process mining models and derive actionable insights.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Develop the ability to use Celonis to identify inefficiencies and opportunities for improvement in business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Learn how to apply automation and AI to optimize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Enhance their analytical and problem-solving skills with hands-on experience using Celonis tools.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4100" name="Picture 4" descr="C:\Users\hp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79894"/>
            <a:ext cx="12192000" cy="5753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19977" y="155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Font typeface="Courier New" pitchFamily="49" charset="0"/>
              <a:buChar char="o"/>
            </a:pPr>
            <a:r>
              <a:rPr lang="en-US" sz="2400" dirty="0"/>
              <a:t>Understand how to visualize and analyze business processes in real time.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dirty="0"/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/>
              <a:t>Gain insights into process inefficiencies, bottlenecks, and areas for optimization.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dirty="0"/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/>
              <a:t>Learn how to leverage Celonis for data-driven decision-making across various industries.</a:t>
            </a:r>
          </a:p>
          <a:p>
            <a:pPr marL="0" indent="0">
              <a:buNone/>
            </a:pPr>
            <a:endParaRPr lang="en-US" sz="24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/>
              <a:t>Learn to automatically discover process models and perform conformance checking.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/>
              <a:t>Analyze process performance to identify inefficiencies and suggest improvements.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400" dirty="0"/>
              <a:t>Process mining is a technique that combines data science and process management to gain full visibility into how business processes are functioning by extracting and analyzing data from IT systems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dirty="0"/>
              <a:t>Key Techniques:</a:t>
            </a:r>
          </a:p>
          <a:p>
            <a:r>
              <a:rPr lang="en-US" sz="2000" b="1" dirty="0"/>
              <a:t>Process Discovery:</a:t>
            </a:r>
            <a:r>
              <a:rPr lang="en-US" sz="2000" dirty="0"/>
              <a:t>Generates visual models of business processes from event logs to illustrate how processes are actually executed.</a:t>
            </a:r>
          </a:p>
          <a:p>
            <a:r>
              <a:rPr lang="en-US" sz="2000" b="1" dirty="0"/>
              <a:t>Process Analysis:</a:t>
            </a:r>
            <a:r>
              <a:rPr lang="en-US" sz="2000" dirty="0"/>
              <a:t>Process analysis involves examining and understanding the various steps, inputs, and outputs of a business process to identify inefficiencies, bottlenecks, and areas for improvement.</a:t>
            </a:r>
          </a:p>
          <a:p>
            <a:r>
              <a:rPr lang="en-US" sz="2000" dirty="0"/>
              <a:t>Process Optimization: Process optimization refers to the practice of improving a business process to enhance efficiency, reduce costs, and increase overall effectiveness through data-driven strategies.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intro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1" y="4899803"/>
            <a:ext cx="10138314" cy="1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r>
              <a:rPr lang="en-US" sz="2400" b="1" dirty="0"/>
              <a:t>Data-Driven Decision Making:</a:t>
            </a:r>
            <a:r>
              <a:rPr lang="en-US" sz="2400" dirty="0"/>
              <a:t>Process mining provides insights from real data, leading to more informed and accurate decisions.</a:t>
            </a:r>
          </a:p>
          <a:p>
            <a:r>
              <a:rPr lang="en-US" sz="2400" b="1" dirty="0"/>
              <a:t> Process Transparency and Visualization:</a:t>
            </a:r>
            <a:r>
              <a:rPr lang="en-US" sz="2400" dirty="0"/>
              <a:t>It visualizes workflows, making inefficiencies and deviations easy to spot.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Easily applies to various industries such as finance, healthcare, and manufacturing, allowing businesses to continuously improve and adapt.</a:t>
            </a:r>
          </a:p>
          <a:p>
            <a:r>
              <a:rPr lang="en-US" sz="2400" b="1" dirty="0"/>
              <a:t>Shorter Time to </a:t>
            </a:r>
            <a:r>
              <a:rPr lang="en-US" sz="2400" b="1" dirty="0" err="1"/>
              <a:t>Value:</a:t>
            </a:r>
            <a:r>
              <a:rPr lang="en-US" sz="2400" dirty="0" err="1"/>
              <a:t>It</a:t>
            </a:r>
            <a:r>
              <a:rPr lang="en-US" sz="2400" dirty="0"/>
              <a:t> delivers quick, actionable insights, allowing for faster process improvements.</a:t>
            </a:r>
          </a:p>
          <a:p>
            <a:r>
              <a:rPr lang="en-US" sz="2400" b="1" dirty="0"/>
              <a:t>Integration with AI and </a:t>
            </a:r>
            <a:r>
              <a:rPr lang="en-US" sz="2400" b="1" dirty="0" err="1"/>
              <a:t>Automation:</a:t>
            </a:r>
            <a:r>
              <a:rPr lang="en-US" sz="2400" dirty="0" err="1"/>
              <a:t>Combining</a:t>
            </a:r>
            <a:r>
              <a:rPr lang="en-US" sz="2400" dirty="0"/>
              <a:t> AI with process mining enhances automation and proactive problem-solving.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Key Technologies in Process Mining:</a:t>
            </a:r>
          </a:p>
          <a:p>
            <a:r>
              <a:rPr lang="en-US" sz="2400" b="1" dirty="0"/>
              <a:t>Process </a:t>
            </a:r>
            <a:r>
              <a:rPr lang="en-US" sz="2400" b="1" dirty="0" err="1"/>
              <a:t>Discovery</a:t>
            </a:r>
            <a:r>
              <a:rPr lang="en-US" sz="2000" b="1" dirty="0" err="1"/>
              <a:t>:</a:t>
            </a:r>
            <a:r>
              <a:rPr lang="en-US" sz="2000" dirty="0" err="1"/>
              <a:t>Techniques</a:t>
            </a:r>
            <a:r>
              <a:rPr lang="en-US" sz="2000" dirty="0"/>
              <a:t> used to automatically generate process models from event log data, allowing organizations to visualize actual workflows.</a:t>
            </a:r>
          </a:p>
          <a:p>
            <a:r>
              <a:rPr lang="en-US" sz="2000" b="1" dirty="0"/>
              <a:t>Big </a:t>
            </a:r>
            <a:r>
              <a:rPr lang="en-US" sz="2000" b="1" dirty="0" err="1"/>
              <a:t>Data:</a:t>
            </a:r>
            <a:r>
              <a:rPr lang="en-US" sz="2000" dirty="0" err="1"/>
              <a:t>Capabilities</a:t>
            </a:r>
            <a:r>
              <a:rPr lang="en-US" sz="2000" dirty="0"/>
              <a:t> to handle and analyze large-scale event logs generated by various IT systems, allowing for in-depth process analysis.</a:t>
            </a:r>
          </a:p>
          <a:p>
            <a:r>
              <a:rPr lang="en-US" sz="2000" b="1" dirty="0"/>
              <a:t>Visualization</a:t>
            </a:r>
            <a:endParaRPr lang="en-US" sz="2000" dirty="0"/>
          </a:p>
          <a:p>
            <a:r>
              <a:rPr lang="en-US" sz="2000" b="1" dirty="0"/>
              <a:t>Dashboards</a:t>
            </a:r>
            <a:r>
              <a:rPr lang="en-US" sz="2000" dirty="0"/>
              <a:t>: Tools like Power BI and Tableau deliver real-time insights through interactive visualizations, enabling users to monitor process performance effectively.</a:t>
            </a:r>
          </a:p>
          <a:p>
            <a:r>
              <a:rPr lang="en-US" sz="1800" b="1" dirty="0"/>
              <a:t>Data Integration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Big Data</a:t>
            </a:r>
            <a:r>
              <a:rPr lang="en-US" sz="1800" dirty="0"/>
              <a:t>: Handle large-scale event logs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Cloud Platforms</a:t>
            </a:r>
            <a:r>
              <a:rPr lang="en-US" sz="1800" dirty="0"/>
              <a:t>: Store and process data (AWS, Google Cloud)</a:t>
            </a:r>
          </a:p>
          <a:p>
            <a:r>
              <a:rPr lang="en-US" sz="1800" b="1" dirty="0"/>
              <a:t>Process Mining Tools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</a:t>
            </a:r>
            <a:r>
              <a:rPr lang="en-US" sz="1800" dirty="0"/>
              <a:t> (Open-source), </a:t>
            </a:r>
            <a:r>
              <a:rPr lang="en-US" sz="1800" b="1" dirty="0"/>
              <a:t>Celonis</a:t>
            </a:r>
            <a:r>
              <a:rPr lang="en-US" sz="1800" dirty="0"/>
              <a:t> (Commercial)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 descr="technolog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5094" y="3751051"/>
            <a:ext cx="2717321" cy="25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/>
              <a:t>Finance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 Automating invoice processing and optimizing cash flow.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Manufacturing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 Streamlining production lines and minimizing delays.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Healthcare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 Improving patient flow and resource allocation.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Retail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 Optimizing supply chain and inventory management.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400" dirty="0"/>
              <a:t>Healthcare</a:t>
            </a:r>
            <a:r>
              <a:rPr lang="en-US" sz="3200" dirty="0"/>
              <a:t>:</a:t>
            </a:r>
          </a:p>
          <a:p>
            <a:pPr>
              <a:buNone/>
            </a:pPr>
            <a:r>
              <a:rPr lang="en-US" sz="2400" dirty="0"/>
              <a:t>Optimizes the care treatment by releasing the delay in the waiting time by performing process analysis on patient care.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Process-Mining-Use-Cases-1-824x553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19" y="1970842"/>
            <a:ext cx="4371534" cy="29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Modules of Process Mining</a:t>
            </a:r>
          </a:p>
          <a:p>
            <a:r>
              <a:rPr lang="en-US" sz="1800" b="1" dirty="0"/>
              <a:t>Data Collection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Gather event log data from various IT systems for comprehensive process coverage.</a:t>
            </a:r>
          </a:p>
          <a:p>
            <a:r>
              <a:rPr lang="en-US" sz="1800" b="1" dirty="0"/>
              <a:t>Data Analysis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Analyze the data to identify patterns, trends, and anomalies in the processes.</a:t>
            </a:r>
          </a:p>
          <a:p>
            <a:r>
              <a:rPr lang="en-US" sz="1800" b="1" dirty="0"/>
              <a:t>Evaluation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Assess process performance using key performance indicators (KPIs) to</a:t>
            </a:r>
          </a:p>
          <a:p>
            <a:pPr>
              <a:buNone/>
            </a:pPr>
            <a:r>
              <a:rPr lang="en-US" sz="1800" dirty="0"/>
              <a:t> pinpoint areas for improvement.</a:t>
            </a:r>
          </a:p>
          <a:p>
            <a:r>
              <a:rPr lang="en-US" sz="1800" b="1" dirty="0"/>
              <a:t>Deployment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Implement identified improvements in real-world processes, ensuring </a:t>
            </a:r>
          </a:p>
          <a:p>
            <a:pPr>
              <a:buNone/>
            </a:pPr>
            <a:r>
              <a:rPr lang="en-US" sz="1800" dirty="0"/>
              <a:t>smooth integration.</a:t>
            </a:r>
          </a:p>
          <a:p>
            <a:r>
              <a:rPr lang="en-US" sz="1800" b="1" dirty="0"/>
              <a:t>Problem Definition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Define specific problems or inefficiencies to guide the analysis and solution </a:t>
            </a:r>
          </a:p>
          <a:p>
            <a:pPr>
              <a:buNone/>
            </a:pPr>
            <a:r>
              <a:rPr lang="en-US" sz="1800" dirty="0"/>
              <a:t>development.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Picture 4" descr="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50" y="2781709"/>
            <a:ext cx="4404846" cy="29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1.Retail Industry:</a:t>
            </a:r>
            <a:r>
              <a:rPr lang="en-US" sz="2400" dirty="0"/>
              <a:t> Monitoring stock levels, delivery times, and sales processes to enhance customer satisfaction.</a:t>
            </a:r>
          </a:p>
          <a:p>
            <a:pPr>
              <a:buNone/>
            </a:pPr>
            <a:r>
              <a:rPr lang="en-US" sz="2400" b="1" dirty="0"/>
              <a:t>2.Financial Services:</a:t>
            </a:r>
            <a:r>
              <a:rPr lang="en-US" sz="2400" dirty="0"/>
              <a:t> Managing compliance, risk, and fraud detection in banking and insurance.</a:t>
            </a:r>
          </a:p>
          <a:p>
            <a:pPr>
              <a:buNone/>
            </a:pPr>
            <a:r>
              <a:rPr lang="en-US" sz="2400" b="1" dirty="0"/>
              <a:t>3.Manufacturing:</a:t>
            </a:r>
            <a:r>
              <a:rPr lang="en-US" sz="2400" dirty="0"/>
              <a:t> Streamlining workflows to minimize production delays and reduce material wastage.</a:t>
            </a:r>
          </a:p>
          <a:p>
            <a:pPr>
              <a:buNone/>
            </a:pPr>
            <a:r>
              <a:rPr lang="en-US" sz="2400" b="1" dirty="0"/>
              <a:t>4.Telecommunications:</a:t>
            </a:r>
            <a:r>
              <a:rPr lang="en-US" sz="2400" dirty="0"/>
              <a:t> Optimizing service delivery, billing systems, and customer support processes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400" b="1" dirty="0"/>
              <a:t>5.Agile Decision-Making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dirty="0"/>
              <a:t>Allows organizations to adapt their processes rapidly based on real-time insights, ensuring they remain competitive and responsive to changes</a:t>
            </a:r>
          </a:p>
          <a:p>
            <a:pPr marL="457200" lvl="1" indent="0">
              <a:buNone/>
            </a:pPr>
            <a:r>
              <a:rPr lang="en-US" b="1" dirty="0"/>
              <a:t>Predictive Analytics</a:t>
            </a:r>
            <a:r>
              <a:rPr lang="en-US" dirty="0"/>
              <a:t>: Predict bottlenecks before they occur in real-time.</a:t>
            </a:r>
          </a:p>
          <a:p>
            <a:pPr marL="457200" lvl="1" indent="0">
              <a:buNone/>
            </a:pPr>
            <a:r>
              <a:rPr lang="en-US" b="1" dirty="0"/>
              <a:t>Process Automation</a:t>
            </a:r>
            <a:r>
              <a:rPr lang="en-US" dirty="0"/>
              <a:t>: Automate mundane tasks like order processing or invoice approvals.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874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Introduction</vt:lpstr>
      <vt:lpstr>Technology</vt:lpstr>
      <vt:lpstr>Applications</vt:lpstr>
      <vt:lpstr>Modules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bindu n</cp:lastModifiedBy>
  <cp:revision>129</cp:revision>
  <dcterms:created xsi:type="dcterms:W3CDTF">2019-06-11T05:35:51Z</dcterms:created>
  <dcterms:modified xsi:type="dcterms:W3CDTF">2024-10-29T06:51:43Z</dcterms:modified>
</cp:coreProperties>
</file>