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7" r:id="rId10"/>
    <p:sldId id="268" r:id="rId11"/>
    <p:sldId id="269" r:id="rId12"/>
    <p:sldId id="265" r:id="rId13"/>
    <p:sldId id="266" r:id="rId14"/>
  </p:sldIdLst>
  <p:sldSz cx="18288000" cy="10287000"/>
  <p:notesSz cx="6858000" cy="9144000"/>
  <p:embeddedFontLst>
    <p:embeddedFont>
      <p:font typeface="Clear Sans Regular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86357" autoAdjust="0"/>
  </p:normalViewPr>
  <p:slideViewPr>
    <p:cSldViewPr>
      <p:cViewPr varScale="1">
        <p:scale>
          <a:sx n="43" d="100"/>
          <a:sy n="43" d="100"/>
        </p:scale>
        <p:origin x="1531" y="-30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Ex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chartEx1.xml><?xml version="1.0" encoding="utf-8"?>
<cx:chartSpace xmlns:a="http://schemas.openxmlformats.org/drawingml/2006/main" xmlns:r="http://schemas.openxmlformats.org/officeDocument/2006/relationships" xmlns:cx="http://schemas.microsoft.com/office/drawing/2014/chartex">
  <cx:chart>
    <cx:plotArea>
      <cx:plotAreaRegion/>
    </cx:plotArea>
  </cx:chart>
</cx: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24">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The analysis of content types shows clear preferences among users. Photos lead with 6,589 posts, indicating a strong interest in visual content. Videos follow closely with 6,245 posts, reflecting a demand for dynamic and engaging formats. GIFs rank third with 6,079 posts, suggesting users enjoy short, looping animations. Audio content has the least engagement with 5,660 posts. These findings emphasize the need to prioritize photo and video content in future campaigns to align with audience preferences.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3784639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The sentiment analysis shows that photos (6,589 posts) have the highest positive score of 3,700, along with a negative score of 2,057 and a neutral score of 832. Videos (6,245 posts) follow with a positive score of 3,510, a negative score of 1,943, and a neutral score of 792. GIFs (6,079 posts) receive a positive score of 3,381, a negative score of 1,924, and a neutral score of 774. Audio content (5,660 posts) has a positive score of 3,216, a negative score of 1,771, and a neutral score of 673. Overall, all content types generate more positive reactions than negative or neutral responses.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65081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z="1100" b="0" dirty="0">
                <a:solidFill>
                  <a:srgbClr val="A100FF"/>
                </a:solidFill>
              </a:rPr>
              <a:t>The top five content categories by user engagement are Animals (74,965 posts), Science (71,168 posts), Healthy Eating (69,339 posts), Technology (68,738 posts), and Food (66,676 posts). These categories present key opportunities for targeted content campaigns to boost engagement.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The data shows that May has the highest number of posts with 2,138, followed by August with 2,114, and January with 2,126. Other notable months are December with 2,092 posts and July with 2,070. These months show increased engagement, making them ideal for maximizing marketing efforts.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9.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0.jpeg"/><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1.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15.png"/><Relationship Id="rId4" Type="http://schemas.openxmlformats.org/officeDocument/2006/relationships/image" Target="../media/image7.svg"/><Relationship Id="rId9" Type="http://schemas.openxmlformats.org/officeDocument/2006/relationships/image" Target="../media/image14.jpe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8.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9.svg"/><Relationship Id="rId9" Type="http://schemas.openxmlformats.org/officeDocument/2006/relationships/image" Target="../media/image20.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2.sv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image" Target="../media/image8.png"/><Relationship Id="rId7" Type="http://schemas.microsoft.com/office/2014/relationships/chartEx" Target="../charts/chartEx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59509" y="570072"/>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a:t>
            </a:r>
          </a:p>
          <a:p>
            <a:pPr algn="ctr">
              <a:lnSpc>
                <a:spcPts val="11059"/>
              </a:lnSpc>
            </a:pPr>
            <a:r>
              <a:rPr lang="en-US" sz="10533" spc="-105" dirty="0">
                <a:solidFill>
                  <a:srgbClr val="FFFFFF"/>
                </a:solidFill>
                <a:latin typeface="Graphik Regular" panose="020B0503030202060203" pitchFamily="34" charset="0"/>
              </a:rPr>
              <a:t>Buzz</a:t>
            </a:r>
          </a:p>
        </p:txBody>
      </p:sp>
      <p:pic>
        <p:nvPicPr>
          <p:cNvPr id="26" name="Picture 25">
            <a:extLst>
              <a:ext uri="{FF2B5EF4-FFF2-40B4-BE49-F238E27FC236}">
                <a16:creationId xmlns:a16="http://schemas.microsoft.com/office/drawing/2014/main" id="{E89E39E8-94A4-3162-C464-FCF5091A8445}"/>
              </a:ext>
            </a:extLst>
          </p:cNvPr>
          <p:cNvPicPr>
            <a:picLocks noChangeAspect="1"/>
          </p:cNvPicPr>
          <p:nvPr/>
        </p:nvPicPr>
        <p:blipFill>
          <a:blip r:embed="rId7"/>
          <a:stretch>
            <a:fillRect/>
          </a:stretch>
        </p:blipFill>
        <p:spPr>
          <a:xfrm>
            <a:off x="9193348" y="3383029"/>
            <a:ext cx="6581109" cy="276995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724536" y="-1911994"/>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0" name="TextBox 29">
            <a:extLst>
              <a:ext uri="{FF2B5EF4-FFF2-40B4-BE49-F238E27FC236}">
                <a16:creationId xmlns:a16="http://schemas.microsoft.com/office/drawing/2014/main" id="{7460A7F0-72C0-965A-770F-D1404AF49EAA}"/>
              </a:ext>
            </a:extLst>
          </p:cNvPr>
          <p:cNvSpPr txBox="1"/>
          <p:nvPr/>
        </p:nvSpPr>
        <p:spPr>
          <a:xfrm>
            <a:off x="5068766" y="4985211"/>
            <a:ext cx="10137530" cy="369332"/>
          </a:xfrm>
          <a:prstGeom prst="rect">
            <a:avLst/>
          </a:prstGeom>
          <a:noFill/>
        </p:spPr>
        <p:txBody>
          <a:bodyPr wrap="square">
            <a:spAutoFit/>
          </a:bodyPr>
          <a:lstStyle/>
          <a:p>
            <a:endParaRPr lang="en-IN" dirty="0"/>
          </a:p>
        </p:txBody>
      </p:sp>
      <p:pic>
        <p:nvPicPr>
          <p:cNvPr id="29" name="Picture 28">
            <a:extLst>
              <a:ext uri="{FF2B5EF4-FFF2-40B4-BE49-F238E27FC236}">
                <a16:creationId xmlns:a16="http://schemas.microsoft.com/office/drawing/2014/main" id="{E6CB8413-F898-88A2-8F4A-2EBC1FD6AF92}"/>
              </a:ext>
            </a:extLst>
          </p:cNvPr>
          <p:cNvPicPr>
            <a:picLocks noChangeAspect="1"/>
          </p:cNvPicPr>
          <p:nvPr/>
        </p:nvPicPr>
        <p:blipFill>
          <a:blip r:embed="rId7"/>
          <a:stretch>
            <a:fillRect/>
          </a:stretch>
        </p:blipFill>
        <p:spPr>
          <a:xfrm>
            <a:off x="3600141" y="916242"/>
            <a:ext cx="13180037" cy="8003794"/>
          </a:xfrm>
          <a:prstGeom prst="rect">
            <a:avLst/>
          </a:prstGeom>
        </p:spPr>
      </p:pic>
    </p:spTree>
    <p:extLst>
      <p:ext uri="{BB962C8B-B14F-4D97-AF65-F5344CB8AC3E}">
        <p14:creationId xmlns:p14="http://schemas.microsoft.com/office/powerpoint/2010/main" val="101129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724536" y="-1911994"/>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0" name="TextBox 29">
            <a:extLst>
              <a:ext uri="{FF2B5EF4-FFF2-40B4-BE49-F238E27FC236}">
                <a16:creationId xmlns:a16="http://schemas.microsoft.com/office/drawing/2014/main" id="{7460A7F0-72C0-965A-770F-D1404AF49EAA}"/>
              </a:ext>
            </a:extLst>
          </p:cNvPr>
          <p:cNvSpPr txBox="1"/>
          <p:nvPr/>
        </p:nvSpPr>
        <p:spPr>
          <a:xfrm>
            <a:off x="5068766" y="4985211"/>
            <a:ext cx="10137530" cy="369332"/>
          </a:xfrm>
          <a:prstGeom prst="rect">
            <a:avLst/>
          </a:prstGeom>
          <a:noFill/>
        </p:spPr>
        <p:txBody>
          <a:bodyPr wrap="square">
            <a:spAutoFit/>
          </a:bodyPr>
          <a:lstStyle/>
          <a:p>
            <a:endParaRPr lang="en-IN" dirty="0"/>
          </a:p>
        </p:txBody>
      </p:sp>
      <p:pic>
        <p:nvPicPr>
          <p:cNvPr id="29" name="Picture 28">
            <a:extLst>
              <a:ext uri="{FF2B5EF4-FFF2-40B4-BE49-F238E27FC236}">
                <a16:creationId xmlns:a16="http://schemas.microsoft.com/office/drawing/2014/main" id="{2D63BBB1-9FB3-BD95-80D8-870EA283A40A}"/>
              </a:ext>
            </a:extLst>
          </p:cNvPr>
          <p:cNvPicPr>
            <a:picLocks noChangeAspect="1"/>
          </p:cNvPicPr>
          <p:nvPr/>
        </p:nvPicPr>
        <p:blipFill>
          <a:blip r:embed="rId7"/>
          <a:stretch>
            <a:fillRect/>
          </a:stretch>
        </p:blipFill>
        <p:spPr>
          <a:xfrm>
            <a:off x="3715636" y="955720"/>
            <a:ext cx="13388684" cy="7924837"/>
          </a:xfrm>
          <a:prstGeom prst="rect">
            <a:avLst/>
          </a:prstGeom>
        </p:spPr>
      </p:pic>
    </p:spTree>
    <p:extLst>
      <p:ext uri="{BB962C8B-B14F-4D97-AF65-F5344CB8AC3E}">
        <p14:creationId xmlns:p14="http://schemas.microsoft.com/office/powerpoint/2010/main" val="401075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9353644" y="4871034"/>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9353644" y="2352377"/>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9402465" y="7465691"/>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4419600"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05084" y="9278460"/>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57730" y="-575462"/>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28DD1C97-8F54-243F-9829-091B24906692}"/>
              </a:ext>
            </a:extLst>
          </p:cNvPr>
          <p:cNvSpPr txBox="1"/>
          <p:nvPr/>
        </p:nvSpPr>
        <p:spPr>
          <a:xfrm>
            <a:off x="10383613" y="1094818"/>
            <a:ext cx="7303184" cy="8094524"/>
          </a:xfrm>
          <a:prstGeom prst="rect">
            <a:avLst/>
          </a:prstGeom>
          <a:noFill/>
        </p:spPr>
        <p:txBody>
          <a:bodyPr wrap="square" rtlCol="0">
            <a:spAutoFit/>
          </a:bodyPr>
          <a:lstStyle/>
          <a:p>
            <a:r>
              <a:rPr lang="en-US" sz="3600" b="1" dirty="0">
                <a:solidFill>
                  <a:srgbClr val="A100FF"/>
                </a:solidFill>
              </a:rPr>
              <a:t>Insight :</a:t>
            </a:r>
          </a:p>
          <a:p>
            <a:pPr marL="457200" indent="-457200">
              <a:buFont typeface="Arial" panose="020B0604020202020204" pitchFamily="34" charset="0"/>
              <a:buChar char="•"/>
            </a:pPr>
            <a:r>
              <a:rPr lang="en-US" sz="2800" dirty="0"/>
              <a:t>There are a total of 16 distinct content categories.</a:t>
            </a:r>
          </a:p>
          <a:p>
            <a:pPr marL="457200" indent="-457200">
              <a:buFont typeface="Arial" panose="020B0604020202020204" pitchFamily="34" charset="0"/>
              <a:buChar char="•"/>
            </a:pPr>
            <a:r>
              <a:rPr lang="en-US" sz="2800" dirty="0"/>
              <a:t>Out of which Animal and Science categories are the most popular one. </a:t>
            </a:r>
          </a:p>
          <a:p>
            <a:pPr marL="457200" indent="-457200">
              <a:buFont typeface="Arial" panose="020B0604020202020204" pitchFamily="34" charset="0"/>
              <a:buChar char="•"/>
            </a:pPr>
            <a:r>
              <a:rPr lang="en-US" sz="2800" dirty="0"/>
              <a:t>4 type of content - Photo, Video, Gif and Audio.</a:t>
            </a:r>
          </a:p>
          <a:p>
            <a:pPr marL="457200" indent="-457200">
              <a:buFont typeface="Arial" panose="020B0604020202020204" pitchFamily="34" charset="0"/>
              <a:buChar char="•"/>
            </a:pPr>
            <a:r>
              <a:rPr lang="en-US" sz="2800" dirty="0"/>
              <a:t>Out of which people prefer photo and video.</a:t>
            </a:r>
          </a:p>
          <a:p>
            <a:pPr marL="457200" indent="-457200">
              <a:buFont typeface="Arial" panose="020B0604020202020204" pitchFamily="34" charset="0"/>
              <a:buChar char="•"/>
            </a:pPr>
            <a:r>
              <a:rPr lang="en-US" sz="2800" dirty="0"/>
              <a:t>May month has the highest number of posts.</a:t>
            </a:r>
          </a:p>
          <a:p>
            <a:r>
              <a:rPr lang="en-US" sz="3600" b="1" dirty="0">
                <a:solidFill>
                  <a:srgbClr val="A100FF"/>
                </a:solidFill>
              </a:rPr>
              <a:t>Conclusion:</a:t>
            </a:r>
          </a:p>
          <a:p>
            <a:pPr marL="457200" indent="-457200">
              <a:buFont typeface="Arial" panose="020B0604020202020204" pitchFamily="34" charset="0"/>
              <a:buChar char="•"/>
            </a:pPr>
            <a:r>
              <a:rPr lang="en-US" sz="2800" dirty="0"/>
              <a:t>Should focus more on the top 5 categories that's animal, technology, science, healthy eating and food. </a:t>
            </a:r>
          </a:p>
          <a:p>
            <a:pPr marL="457200" indent="-457200">
              <a:buFont typeface="Arial" panose="020B0604020202020204" pitchFamily="34" charset="0"/>
              <a:buChar char="•"/>
            </a:pPr>
            <a:r>
              <a:rPr lang="en-US" sz="2800" dirty="0"/>
              <a:t>create campaign to specifically target those audiences.</a:t>
            </a:r>
          </a:p>
          <a:p>
            <a:pPr marL="457200" indent="-457200">
              <a:buFont typeface="Arial" panose="020B0604020202020204" pitchFamily="34" charset="0"/>
              <a:buChar char="•"/>
            </a:pPr>
            <a:r>
              <a:rPr lang="en-US" sz="2800" dirty="0"/>
              <a:t>Need to maximize in the month of January, may and august as they number of posts in these months are the highest.</a:t>
            </a:r>
            <a:endParaRPr lang="en-IN"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4748354" y="-26377"/>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599517" y="3670897"/>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2083950" y="6887275"/>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1695" y="464777"/>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2" name="TextBox 21">
            <a:extLst>
              <a:ext uri="{FF2B5EF4-FFF2-40B4-BE49-F238E27FC236}">
                <a16:creationId xmlns:a16="http://schemas.microsoft.com/office/drawing/2014/main" id="{1103FF0A-2788-4F22-8859-3F4A081F8756}"/>
              </a:ext>
            </a:extLst>
          </p:cNvPr>
          <p:cNvSpPr txBox="1"/>
          <p:nvPr/>
        </p:nvSpPr>
        <p:spPr>
          <a:xfrm>
            <a:off x="3168980" y="782524"/>
            <a:ext cx="9562282" cy="3046988"/>
          </a:xfrm>
          <a:prstGeom prst="rect">
            <a:avLst/>
          </a:prstGeom>
          <a:noFill/>
        </p:spPr>
        <p:txBody>
          <a:bodyPr wrap="square" rtlCol="0">
            <a:spAutoFit/>
          </a:bodyPr>
          <a:lstStyle/>
          <a:p>
            <a:r>
              <a:rPr lang="en-US" sz="9600" b="1" spc="-80" dirty="0">
                <a:solidFill>
                  <a:srgbClr val="A100FF"/>
                </a:solidFill>
                <a:latin typeface="Graphik Regular" panose="020B0503030202060203" pitchFamily="34" charset="0"/>
              </a:rPr>
              <a:t>Today's agenda</a:t>
            </a:r>
          </a:p>
          <a:p>
            <a:endParaRPr lang="en-IN" sz="9600" b="1" dirty="0">
              <a:solidFill>
                <a:srgbClr val="A100FF"/>
              </a:solidFill>
            </a:endParaRPr>
          </a:p>
        </p:txBody>
      </p:sp>
      <p:sp>
        <p:nvSpPr>
          <p:cNvPr id="24" name="TextBox 23">
            <a:extLst>
              <a:ext uri="{FF2B5EF4-FFF2-40B4-BE49-F238E27FC236}">
                <a16:creationId xmlns:a16="http://schemas.microsoft.com/office/drawing/2014/main" id="{6EEAF406-3EFA-7264-FE51-B24E91BD36C2}"/>
              </a:ext>
            </a:extLst>
          </p:cNvPr>
          <p:cNvSpPr txBox="1"/>
          <p:nvPr/>
        </p:nvSpPr>
        <p:spPr>
          <a:xfrm>
            <a:off x="3763107" y="3515336"/>
            <a:ext cx="6404404" cy="3949927"/>
          </a:xfrm>
          <a:prstGeom prst="rect">
            <a:avLst/>
          </a:prstGeom>
          <a:noFill/>
        </p:spPr>
        <p:txBody>
          <a:bodyPr wrap="square" rtlCol="0">
            <a:spAutoFit/>
          </a:bodyPr>
          <a:lstStyle/>
          <a:p>
            <a:pPr marL="457200" indent="-457200">
              <a:lnSpc>
                <a:spcPts val="2660"/>
              </a:lnSpc>
              <a:buFont typeface="Arial" panose="020B0604020202020204" pitchFamily="34" charset="0"/>
              <a:buChar char="•"/>
            </a:pPr>
            <a:r>
              <a:rPr lang="en-US" sz="4000" b="1" spc="-19" dirty="0">
                <a:solidFill>
                  <a:srgbClr val="000000"/>
                </a:solidFill>
                <a:latin typeface="Graphik Regular" panose="020B0503030202060203" pitchFamily="34" charset="0"/>
              </a:rPr>
              <a:t>Project recap</a:t>
            </a:r>
          </a:p>
          <a:p>
            <a:pPr marL="457200" indent="-457200">
              <a:lnSpc>
                <a:spcPts val="2660"/>
              </a:lnSpc>
              <a:buFont typeface="Arial" panose="020B0604020202020204" pitchFamily="34" charset="0"/>
              <a:buChar char="•"/>
            </a:pPr>
            <a:endParaRPr lang="en-US" sz="4000" b="1" spc="-19" dirty="0">
              <a:solidFill>
                <a:srgbClr val="000000"/>
              </a:solidFill>
              <a:latin typeface="Graphik Regular" panose="020B0503030202060203" pitchFamily="34" charset="0"/>
            </a:endParaRPr>
          </a:p>
          <a:p>
            <a:pPr marL="457200" indent="-457200">
              <a:lnSpc>
                <a:spcPts val="2660"/>
              </a:lnSpc>
              <a:buFont typeface="Arial" panose="020B0604020202020204" pitchFamily="34" charset="0"/>
              <a:buChar char="•"/>
            </a:pPr>
            <a:r>
              <a:rPr lang="en-US" sz="4000" b="1" spc="-19" dirty="0">
                <a:solidFill>
                  <a:srgbClr val="000000"/>
                </a:solidFill>
                <a:latin typeface="Graphik Regular" panose="020B0503030202060203" pitchFamily="34" charset="0"/>
              </a:rPr>
              <a:t>Problem</a:t>
            </a:r>
          </a:p>
          <a:p>
            <a:pPr marL="457200" indent="-457200">
              <a:lnSpc>
                <a:spcPts val="2660"/>
              </a:lnSpc>
              <a:buFont typeface="Arial" panose="020B0604020202020204" pitchFamily="34" charset="0"/>
              <a:buChar char="•"/>
            </a:pPr>
            <a:endParaRPr lang="en-US" sz="4000" b="1" spc="-19" dirty="0">
              <a:solidFill>
                <a:srgbClr val="000000"/>
              </a:solidFill>
              <a:latin typeface="Graphik Regular" panose="020B0503030202060203" pitchFamily="34" charset="0"/>
            </a:endParaRPr>
          </a:p>
          <a:p>
            <a:pPr marL="457200" indent="-457200">
              <a:lnSpc>
                <a:spcPts val="2660"/>
              </a:lnSpc>
              <a:buFont typeface="Arial" panose="020B0604020202020204" pitchFamily="34" charset="0"/>
              <a:buChar char="•"/>
            </a:pPr>
            <a:r>
              <a:rPr lang="en-US" sz="4000" b="1" spc="-19" dirty="0">
                <a:solidFill>
                  <a:srgbClr val="000000"/>
                </a:solidFill>
                <a:latin typeface="Graphik Regular" panose="020B0503030202060203" pitchFamily="34" charset="0"/>
              </a:rPr>
              <a:t>The Analytics team</a:t>
            </a:r>
          </a:p>
          <a:p>
            <a:pPr marL="457200" indent="-457200">
              <a:lnSpc>
                <a:spcPts val="2660"/>
              </a:lnSpc>
              <a:buFont typeface="Arial" panose="020B0604020202020204" pitchFamily="34" charset="0"/>
              <a:buChar char="•"/>
            </a:pPr>
            <a:endParaRPr lang="en-US" sz="4000" b="1" spc="-19" dirty="0">
              <a:solidFill>
                <a:srgbClr val="000000"/>
              </a:solidFill>
              <a:latin typeface="Graphik Regular" panose="020B0503030202060203" pitchFamily="34" charset="0"/>
            </a:endParaRPr>
          </a:p>
          <a:p>
            <a:pPr marL="457200" indent="-457200">
              <a:lnSpc>
                <a:spcPts val="2660"/>
              </a:lnSpc>
              <a:buFont typeface="Arial" panose="020B0604020202020204" pitchFamily="34" charset="0"/>
              <a:buChar char="•"/>
            </a:pPr>
            <a:r>
              <a:rPr lang="en-US" sz="4000" b="1" spc="-19" dirty="0">
                <a:solidFill>
                  <a:srgbClr val="000000"/>
                </a:solidFill>
                <a:latin typeface="Graphik Regular" panose="020B0503030202060203" pitchFamily="34" charset="0"/>
              </a:rPr>
              <a:t>Process</a:t>
            </a:r>
          </a:p>
          <a:p>
            <a:pPr marL="457200" indent="-457200">
              <a:lnSpc>
                <a:spcPts val="2660"/>
              </a:lnSpc>
              <a:buFont typeface="Arial" panose="020B0604020202020204" pitchFamily="34" charset="0"/>
              <a:buChar char="•"/>
            </a:pPr>
            <a:endParaRPr lang="en-US" sz="4000" b="1" spc="-19" dirty="0">
              <a:solidFill>
                <a:srgbClr val="000000"/>
              </a:solidFill>
              <a:latin typeface="Graphik Regular" panose="020B0503030202060203" pitchFamily="34" charset="0"/>
            </a:endParaRPr>
          </a:p>
          <a:p>
            <a:pPr marL="457200" indent="-457200">
              <a:lnSpc>
                <a:spcPts val="2660"/>
              </a:lnSpc>
              <a:buFont typeface="Arial" panose="020B0604020202020204" pitchFamily="34" charset="0"/>
              <a:buChar char="•"/>
            </a:pPr>
            <a:r>
              <a:rPr lang="en-US" sz="4000" b="1" spc="-19" dirty="0">
                <a:solidFill>
                  <a:srgbClr val="000000"/>
                </a:solidFill>
                <a:latin typeface="Graphik Regular" panose="020B0503030202060203" pitchFamily="34" charset="0"/>
              </a:rPr>
              <a:t>Insights</a:t>
            </a:r>
          </a:p>
          <a:p>
            <a:pPr marL="457200" indent="-457200">
              <a:lnSpc>
                <a:spcPts val="2660"/>
              </a:lnSpc>
              <a:buFont typeface="Arial" panose="020B0604020202020204" pitchFamily="34" charset="0"/>
              <a:buChar char="•"/>
            </a:pPr>
            <a:endParaRPr lang="en-US" sz="4000" b="1" spc="-19" dirty="0">
              <a:solidFill>
                <a:srgbClr val="000000"/>
              </a:solidFill>
              <a:latin typeface="Graphik Regular" panose="020B0503030202060203" pitchFamily="34" charset="0"/>
            </a:endParaRPr>
          </a:p>
          <a:p>
            <a:pPr marL="457200" indent="-457200">
              <a:lnSpc>
                <a:spcPts val="2660"/>
              </a:lnSpc>
              <a:buFont typeface="Arial" panose="020B0604020202020204" pitchFamily="34" charset="0"/>
              <a:buChar char="•"/>
            </a:pPr>
            <a:r>
              <a:rPr lang="en-US" sz="4000" b="1" spc="-19" dirty="0">
                <a:solidFill>
                  <a:srgbClr val="000000"/>
                </a:solidFill>
                <a:latin typeface="Graphik Regular" panose="020B0503030202060203" pitchFamily="34" charset="0"/>
              </a:rPr>
              <a:t>Summary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883837" y="1734754"/>
            <a:ext cx="6453903" cy="6467663"/>
          </a:xfrm>
          <a:prstGeom prst="rect">
            <a:avLst/>
          </a:prstGeom>
        </p:spPr>
      </p:pic>
      <p:sp>
        <p:nvSpPr>
          <p:cNvPr id="33" name="TextBox 33"/>
          <p:cNvSpPr txBox="1"/>
          <p:nvPr/>
        </p:nvSpPr>
        <p:spPr>
          <a:xfrm>
            <a:off x="1709253" y="3678748"/>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pic>
        <p:nvPicPr>
          <p:cNvPr id="37" name="Picture 36">
            <a:extLst>
              <a:ext uri="{FF2B5EF4-FFF2-40B4-BE49-F238E27FC236}">
                <a16:creationId xmlns:a16="http://schemas.microsoft.com/office/drawing/2014/main" id="{E5B206B4-A57C-E1F4-986B-7470FB89500A}"/>
              </a:ext>
            </a:extLst>
          </p:cNvPr>
          <p:cNvPicPr>
            <a:picLocks noChangeAspect="1"/>
          </p:cNvPicPr>
          <p:nvPr/>
        </p:nvPicPr>
        <p:blipFill>
          <a:blip r:embed="rId7"/>
          <a:stretch>
            <a:fillRect/>
          </a:stretch>
        </p:blipFill>
        <p:spPr>
          <a:xfrm>
            <a:off x="7835948" y="1618811"/>
            <a:ext cx="9813300" cy="65836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US"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pic>
        <p:nvPicPr>
          <p:cNvPr id="25" name="Picture 24">
            <a:extLst>
              <a:ext uri="{FF2B5EF4-FFF2-40B4-BE49-F238E27FC236}">
                <a16:creationId xmlns:a16="http://schemas.microsoft.com/office/drawing/2014/main" id="{7487714E-7030-86B4-1228-5F7896857DA8}"/>
              </a:ext>
            </a:extLst>
          </p:cNvPr>
          <p:cNvPicPr>
            <a:picLocks noChangeAspect="1"/>
          </p:cNvPicPr>
          <p:nvPr/>
        </p:nvPicPr>
        <p:blipFill>
          <a:blip r:embed="rId10"/>
          <a:stretch>
            <a:fillRect/>
          </a:stretch>
        </p:blipFill>
        <p:spPr>
          <a:xfrm>
            <a:off x="2325687" y="4911827"/>
            <a:ext cx="6409322" cy="52132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40095" y="981571"/>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pic>
        <p:nvPicPr>
          <p:cNvPr id="33" name="Picture 32">
            <a:extLst>
              <a:ext uri="{FF2B5EF4-FFF2-40B4-BE49-F238E27FC236}">
                <a16:creationId xmlns:a16="http://schemas.microsoft.com/office/drawing/2014/main" id="{F500133B-41AF-5945-E188-B32C7A1AA7E2}"/>
              </a:ext>
            </a:extLst>
          </p:cNvPr>
          <p:cNvPicPr>
            <a:picLocks noChangeAspect="1"/>
          </p:cNvPicPr>
          <p:nvPr/>
        </p:nvPicPr>
        <p:blipFill>
          <a:blip r:embed="rId7"/>
          <a:stretch>
            <a:fillRect/>
          </a:stretch>
        </p:blipFill>
        <p:spPr>
          <a:xfrm>
            <a:off x="14150430" y="1478880"/>
            <a:ext cx="4080251" cy="1386827"/>
          </a:xfrm>
          <a:prstGeom prst="rect">
            <a:avLst/>
          </a:prstGeom>
        </p:spPr>
      </p:pic>
      <p:pic>
        <p:nvPicPr>
          <p:cNvPr id="35" name="Picture 34">
            <a:extLst>
              <a:ext uri="{FF2B5EF4-FFF2-40B4-BE49-F238E27FC236}">
                <a16:creationId xmlns:a16="http://schemas.microsoft.com/office/drawing/2014/main" id="{EB1E452B-3BBB-B6FA-6E9A-82B698FDBC50}"/>
              </a:ext>
            </a:extLst>
          </p:cNvPr>
          <p:cNvPicPr>
            <a:picLocks noChangeAspect="1"/>
          </p:cNvPicPr>
          <p:nvPr/>
        </p:nvPicPr>
        <p:blipFill>
          <a:blip r:embed="rId8"/>
          <a:stretch>
            <a:fillRect/>
          </a:stretch>
        </p:blipFill>
        <p:spPr>
          <a:xfrm>
            <a:off x="13998873" y="4361703"/>
            <a:ext cx="3814087" cy="1543797"/>
          </a:xfrm>
          <a:prstGeom prst="rect">
            <a:avLst/>
          </a:prstGeom>
        </p:spPr>
      </p:pic>
      <p:sp>
        <p:nvSpPr>
          <p:cNvPr id="38" name="TextBox 37">
            <a:extLst>
              <a:ext uri="{FF2B5EF4-FFF2-40B4-BE49-F238E27FC236}">
                <a16:creationId xmlns:a16="http://schemas.microsoft.com/office/drawing/2014/main" id="{19270923-9245-B0A6-7E63-6C6E0BE94EBE}"/>
              </a:ext>
            </a:extLst>
          </p:cNvPr>
          <p:cNvSpPr txBox="1"/>
          <p:nvPr/>
        </p:nvSpPr>
        <p:spPr>
          <a:xfrm>
            <a:off x="14150430" y="7784814"/>
            <a:ext cx="3662530" cy="1200329"/>
          </a:xfrm>
          <a:prstGeom prst="rect">
            <a:avLst/>
          </a:prstGeom>
          <a:noFill/>
        </p:spPr>
        <p:txBody>
          <a:bodyPr wrap="square" rtlCol="0">
            <a:spAutoFit/>
          </a:bodyPr>
          <a:lstStyle/>
          <a:p>
            <a:r>
              <a:rPr lang="en-US" sz="3600" b="1" dirty="0"/>
              <a:t>Narendra </a:t>
            </a:r>
            <a:r>
              <a:rPr lang="en-US" sz="3600" b="1" dirty="0" err="1"/>
              <a:t>Bariha</a:t>
            </a:r>
            <a:endParaRPr lang="en-US" sz="3600" b="1" dirty="0"/>
          </a:p>
          <a:p>
            <a:r>
              <a:rPr lang="en-US" sz="3600" dirty="0"/>
              <a:t>Data Analyst</a:t>
            </a:r>
            <a:endParaRPr lang="en-IN" sz="3600" dirty="0"/>
          </a:p>
        </p:txBody>
      </p:sp>
      <p:pic>
        <p:nvPicPr>
          <p:cNvPr id="40" name="Picture 39">
            <a:extLst>
              <a:ext uri="{FF2B5EF4-FFF2-40B4-BE49-F238E27FC236}">
                <a16:creationId xmlns:a16="http://schemas.microsoft.com/office/drawing/2014/main" id="{982A6855-02F3-71C5-8260-7C92D32FB7E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02343" y="7018081"/>
            <a:ext cx="2123087" cy="21230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800" b="1" spc="-80" dirty="0">
                <a:solidFill>
                  <a:srgbClr val="FFFFFF"/>
                </a:solidFill>
                <a:latin typeface="Graphik Regular" panose="020B0503030202060203" pitchFamily="34" charset="0"/>
              </a:rPr>
              <a:t>Process</a:t>
            </a:r>
            <a:endParaRPr lang="en-US" sz="8000" b="1" spc="-80" dirty="0">
              <a:solidFill>
                <a:srgbClr val="FFFFFF"/>
              </a:solidFill>
              <a:latin typeface="Graphik Regular" panose="020B0503030202060203" pitchFamily="34" charset="0"/>
            </a:endParaRP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5964F7B4-8652-530D-37E8-4234251C1335}"/>
              </a:ext>
            </a:extLst>
          </p:cNvPr>
          <p:cNvSpPr txBox="1"/>
          <p:nvPr/>
        </p:nvSpPr>
        <p:spPr>
          <a:xfrm>
            <a:off x="4093394" y="1096347"/>
            <a:ext cx="7641405" cy="923330"/>
          </a:xfrm>
          <a:prstGeom prst="rect">
            <a:avLst/>
          </a:prstGeom>
          <a:noFill/>
        </p:spPr>
        <p:txBody>
          <a:bodyPr wrap="square" rtlCol="0">
            <a:spAutoFit/>
          </a:bodyPr>
          <a:lstStyle/>
          <a:p>
            <a:r>
              <a:rPr lang="en-US" sz="5400" dirty="0">
                <a:solidFill>
                  <a:schemeClr val="bg1"/>
                </a:solidFill>
              </a:rPr>
              <a:t>Data Understanding</a:t>
            </a:r>
            <a:endParaRPr lang="en-IN" sz="5400" dirty="0">
              <a:solidFill>
                <a:schemeClr val="bg1"/>
              </a:solidFill>
            </a:endParaRPr>
          </a:p>
        </p:txBody>
      </p:sp>
      <p:sp>
        <p:nvSpPr>
          <p:cNvPr id="40" name="TextBox 39">
            <a:extLst>
              <a:ext uri="{FF2B5EF4-FFF2-40B4-BE49-F238E27FC236}">
                <a16:creationId xmlns:a16="http://schemas.microsoft.com/office/drawing/2014/main" id="{22AD9376-D2AA-C7F7-FA25-D73F974B6D64}"/>
              </a:ext>
            </a:extLst>
          </p:cNvPr>
          <p:cNvSpPr txBox="1"/>
          <p:nvPr/>
        </p:nvSpPr>
        <p:spPr>
          <a:xfrm>
            <a:off x="5787170" y="2715863"/>
            <a:ext cx="7641405" cy="923330"/>
          </a:xfrm>
          <a:prstGeom prst="rect">
            <a:avLst/>
          </a:prstGeom>
          <a:noFill/>
        </p:spPr>
        <p:txBody>
          <a:bodyPr wrap="square" rtlCol="0">
            <a:spAutoFit/>
          </a:bodyPr>
          <a:lstStyle/>
          <a:p>
            <a:r>
              <a:rPr lang="en-US" sz="5400" dirty="0">
                <a:solidFill>
                  <a:schemeClr val="bg1"/>
                </a:solidFill>
              </a:rPr>
              <a:t>Data Cleaning</a:t>
            </a:r>
            <a:endParaRPr lang="en-IN" sz="5400" dirty="0">
              <a:solidFill>
                <a:schemeClr val="bg1"/>
              </a:solidFill>
            </a:endParaRPr>
          </a:p>
        </p:txBody>
      </p:sp>
      <p:sp>
        <p:nvSpPr>
          <p:cNvPr id="41" name="TextBox 40">
            <a:extLst>
              <a:ext uri="{FF2B5EF4-FFF2-40B4-BE49-F238E27FC236}">
                <a16:creationId xmlns:a16="http://schemas.microsoft.com/office/drawing/2014/main" id="{1C6B8DE7-516F-7FBE-C0AC-B415E44E3ECA}"/>
              </a:ext>
            </a:extLst>
          </p:cNvPr>
          <p:cNvSpPr txBox="1"/>
          <p:nvPr/>
        </p:nvSpPr>
        <p:spPr>
          <a:xfrm>
            <a:off x="7914096" y="4244639"/>
            <a:ext cx="7641405" cy="923330"/>
          </a:xfrm>
          <a:prstGeom prst="rect">
            <a:avLst/>
          </a:prstGeom>
          <a:noFill/>
        </p:spPr>
        <p:txBody>
          <a:bodyPr wrap="square" rtlCol="0">
            <a:spAutoFit/>
          </a:bodyPr>
          <a:lstStyle/>
          <a:p>
            <a:r>
              <a:rPr lang="en-US" sz="5400" dirty="0">
                <a:solidFill>
                  <a:schemeClr val="bg1"/>
                </a:solidFill>
              </a:rPr>
              <a:t>Data Modelling</a:t>
            </a:r>
            <a:endParaRPr lang="en-IN" sz="5400" dirty="0">
              <a:solidFill>
                <a:schemeClr val="bg1"/>
              </a:solidFill>
            </a:endParaRPr>
          </a:p>
        </p:txBody>
      </p:sp>
      <p:sp>
        <p:nvSpPr>
          <p:cNvPr id="42" name="TextBox 41">
            <a:extLst>
              <a:ext uri="{FF2B5EF4-FFF2-40B4-BE49-F238E27FC236}">
                <a16:creationId xmlns:a16="http://schemas.microsoft.com/office/drawing/2014/main" id="{9C0E4F6F-706C-F59F-A17D-120CC37272B3}"/>
              </a:ext>
            </a:extLst>
          </p:cNvPr>
          <p:cNvSpPr txBox="1"/>
          <p:nvPr/>
        </p:nvSpPr>
        <p:spPr>
          <a:xfrm>
            <a:off x="11441903" y="7825582"/>
            <a:ext cx="7641405" cy="923330"/>
          </a:xfrm>
          <a:prstGeom prst="rect">
            <a:avLst/>
          </a:prstGeom>
          <a:noFill/>
        </p:spPr>
        <p:txBody>
          <a:bodyPr wrap="square" rtlCol="0">
            <a:spAutoFit/>
          </a:bodyPr>
          <a:lstStyle/>
          <a:p>
            <a:r>
              <a:rPr lang="en-US" sz="5400" dirty="0">
                <a:solidFill>
                  <a:schemeClr val="bg1"/>
                </a:solidFill>
              </a:rPr>
              <a:t>Uncover Insight</a:t>
            </a:r>
            <a:endParaRPr lang="en-IN" sz="5400" dirty="0">
              <a:solidFill>
                <a:schemeClr val="bg1"/>
              </a:solidFill>
            </a:endParaRPr>
          </a:p>
        </p:txBody>
      </p:sp>
      <p:sp>
        <p:nvSpPr>
          <p:cNvPr id="43" name="TextBox 42">
            <a:extLst>
              <a:ext uri="{FF2B5EF4-FFF2-40B4-BE49-F238E27FC236}">
                <a16:creationId xmlns:a16="http://schemas.microsoft.com/office/drawing/2014/main" id="{1EB153F8-1142-B48F-0017-0277A186653F}"/>
              </a:ext>
            </a:extLst>
          </p:cNvPr>
          <p:cNvSpPr txBox="1"/>
          <p:nvPr/>
        </p:nvSpPr>
        <p:spPr>
          <a:xfrm>
            <a:off x="9832100" y="5991342"/>
            <a:ext cx="7641405" cy="923330"/>
          </a:xfrm>
          <a:prstGeom prst="rect">
            <a:avLst/>
          </a:prstGeom>
          <a:noFill/>
        </p:spPr>
        <p:txBody>
          <a:bodyPr wrap="square" rtlCol="0">
            <a:spAutoFit/>
          </a:bodyPr>
          <a:lstStyle/>
          <a:p>
            <a:r>
              <a:rPr lang="en-US" sz="5400" dirty="0">
                <a:solidFill>
                  <a:schemeClr val="bg1"/>
                </a:solidFill>
              </a:rPr>
              <a:t>Data Analysis</a:t>
            </a:r>
            <a:endParaRPr lang="en-IN" sz="54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pic>
        <p:nvPicPr>
          <p:cNvPr id="19" name="Picture 18">
            <a:extLst>
              <a:ext uri="{FF2B5EF4-FFF2-40B4-BE49-F238E27FC236}">
                <a16:creationId xmlns:a16="http://schemas.microsoft.com/office/drawing/2014/main" id="{CD5B0035-7D0B-B827-8E40-0C814C56BADC}"/>
              </a:ext>
            </a:extLst>
          </p:cNvPr>
          <p:cNvPicPr>
            <a:picLocks noChangeAspect="1"/>
          </p:cNvPicPr>
          <p:nvPr/>
        </p:nvPicPr>
        <p:blipFill>
          <a:blip r:embed="rId7"/>
          <a:stretch>
            <a:fillRect/>
          </a:stretch>
        </p:blipFill>
        <p:spPr>
          <a:xfrm>
            <a:off x="1925084" y="4565737"/>
            <a:ext cx="3620319" cy="1649256"/>
          </a:xfrm>
          <a:prstGeom prst="rect">
            <a:avLst/>
          </a:prstGeom>
        </p:spPr>
      </p:pic>
      <p:pic>
        <p:nvPicPr>
          <p:cNvPr id="21" name="Picture 20">
            <a:extLst>
              <a:ext uri="{FF2B5EF4-FFF2-40B4-BE49-F238E27FC236}">
                <a16:creationId xmlns:a16="http://schemas.microsoft.com/office/drawing/2014/main" id="{5BE2AC48-2119-11A9-7C64-DC546D764FA2}"/>
              </a:ext>
            </a:extLst>
          </p:cNvPr>
          <p:cNvPicPr>
            <a:picLocks noChangeAspect="1"/>
          </p:cNvPicPr>
          <p:nvPr/>
        </p:nvPicPr>
        <p:blipFill>
          <a:blip r:embed="rId8"/>
          <a:stretch>
            <a:fillRect/>
          </a:stretch>
        </p:blipFill>
        <p:spPr>
          <a:xfrm>
            <a:off x="6653841" y="4926311"/>
            <a:ext cx="4208901" cy="1105565"/>
          </a:xfrm>
          <a:prstGeom prst="rect">
            <a:avLst/>
          </a:prstGeom>
        </p:spPr>
      </p:pic>
      <p:sp>
        <p:nvSpPr>
          <p:cNvPr id="22" name="TextBox 21">
            <a:extLst>
              <a:ext uri="{FF2B5EF4-FFF2-40B4-BE49-F238E27FC236}">
                <a16:creationId xmlns:a16="http://schemas.microsoft.com/office/drawing/2014/main" id="{0EA554EB-E361-377E-44D9-F978D8D0801F}"/>
              </a:ext>
            </a:extLst>
          </p:cNvPr>
          <p:cNvSpPr txBox="1"/>
          <p:nvPr/>
        </p:nvSpPr>
        <p:spPr>
          <a:xfrm>
            <a:off x="11391252" y="4851756"/>
            <a:ext cx="5525148" cy="1077218"/>
          </a:xfrm>
          <a:prstGeom prst="rect">
            <a:avLst/>
          </a:prstGeom>
          <a:noFill/>
        </p:spPr>
        <p:txBody>
          <a:bodyPr wrap="square" rtlCol="0">
            <a:spAutoFit/>
          </a:bodyPr>
          <a:lstStyle/>
          <a:p>
            <a:pPr algn="ctr"/>
            <a:r>
              <a:rPr lang="en-US" sz="3200" b="1" dirty="0"/>
              <a:t>May</a:t>
            </a:r>
          </a:p>
          <a:p>
            <a:pPr algn="ctr"/>
            <a:r>
              <a:rPr lang="en-US" sz="3200" b="1" dirty="0"/>
              <a:t>with most number of post</a:t>
            </a:r>
            <a:endParaRPr lang="en-IN" sz="3200" b="1" dirty="0"/>
          </a:p>
        </p:txBody>
      </p:sp>
      <p:pic>
        <p:nvPicPr>
          <p:cNvPr id="15" name="Picture 14">
            <a:extLst>
              <a:ext uri="{FF2B5EF4-FFF2-40B4-BE49-F238E27FC236}">
                <a16:creationId xmlns:a16="http://schemas.microsoft.com/office/drawing/2014/main" id="{CD1604F7-279E-BBD2-A48A-E2C4CBD89877}"/>
              </a:ext>
            </a:extLst>
          </p:cNvPr>
          <p:cNvPicPr>
            <a:picLocks noChangeAspect="1"/>
          </p:cNvPicPr>
          <p:nvPr/>
        </p:nvPicPr>
        <p:blipFill>
          <a:blip r:embed="rId9"/>
          <a:stretch>
            <a:fillRect/>
          </a:stretch>
        </p:blipFill>
        <p:spPr>
          <a:xfrm>
            <a:off x="1636732" y="3237203"/>
            <a:ext cx="15251635" cy="3110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mc:AlternateContent xmlns:mc="http://schemas.openxmlformats.org/markup-compatibility/2006" xmlns:cx2="http://schemas.microsoft.com/office/drawing/2015/10/21/chartex">
        <mc:Choice Requires="cx2">
          <p:graphicFrame>
            <p:nvGraphicFramePr>
              <p:cNvPr id="27" name="Chart 26">
                <a:extLst>
                  <a:ext uri="{FF2B5EF4-FFF2-40B4-BE49-F238E27FC236}">
                    <a16:creationId xmlns:a16="http://schemas.microsoft.com/office/drawing/2014/main" id="{08AF3AC6-7480-9FFD-9895-A13B2A5D5459}"/>
                  </a:ext>
                </a:extLst>
              </p:cNvPr>
              <p:cNvGraphicFramePr/>
              <p:nvPr>
                <p:extLst>
                  <p:ext uri="{D42A27DB-BD31-4B8C-83A1-F6EECF244321}">
                    <p14:modId xmlns:p14="http://schemas.microsoft.com/office/powerpoint/2010/main" val="3073011288"/>
                  </p:ext>
                </p:extLst>
              </p:nvPr>
            </p:nvGraphicFramePr>
            <p:xfrm>
              <a:off x="5583504" y="3314699"/>
              <a:ext cx="6379896" cy="2514601"/>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27" name="Chart 26">
                <a:extLst>
                  <a:ext uri="{FF2B5EF4-FFF2-40B4-BE49-F238E27FC236}">
                    <a16:creationId xmlns:a16="http://schemas.microsoft.com/office/drawing/2014/main" id="{08AF3AC6-7480-9FFD-9895-A13B2A5D5459}"/>
                  </a:ext>
                </a:extLst>
              </p:cNvPr>
              <p:cNvPicPr>
                <a:picLocks noGrp="1" noRot="1" noChangeAspect="1" noMove="1" noResize="1" noEditPoints="1" noAdjustHandles="1" noChangeArrowheads="1" noChangeShapeType="1"/>
              </p:cNvPicPr>
              <p:nvPr/>
            </p:nvPicPr>
            <p:blipFill>
              <a:blip r:embed="rId8"/>
              <a:stretch>
                <a:fillRect/>
              </a:stretch>
            </p:blipFill>
            <p:spPr>
              <a:xfrm>
                <a:off x="5583504" y="3314699"/>
                <a:ext cx="6379896" cy="2514601"/>
              </a:xfrm>
              <a:prstGeom prst="rect">
                <a:avLst/>
              </a:prstGeom>
            </p:spPr>
          </p:pic>
        </mc:Fallback>
      </mc:AlternateContent>
      <p:pic>
        <p:nvPicPr>
          <p:cNvPr id="29" name="Picture 28">
            <a:extLst>
              <a:ext uri="{FF2B5EF4-FFF2-40B4-BE49-F238E27FC236}">
                <a16:creationId xmlns:a16="http://schemas.microsoft.com/office/drawing/2014/main" id="{EF7336D5-DA8B-1E1F-463F-C720B9D77C86}"/>
              </a:ext>
            </a:extLst>
          </p:cNvPr>
          <p:cNvPicPr>
            <a:picLocks noChangeAspect="1"/>
          </p:cNvPicPr>
          <p:nvPr/>
        </p:nvPicPr>
        <p:blipFill>
          <a:blip r:embed="rId9"/>
          <a:stretch>
            <a:fillRect/>
          </a:stretch>
        </p:blipFill>
        <p:spPr>
          <a:xfrm>
            <a:off x="3687730" y="1333195"/>
            <a:ext cx="13358722" cy="772750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48103" y="33618"/>
            <a:ext cx="2386482" cy="10287000"/>
          </a:xfrm>
          <a:prstGeom prst="rect">
            <a:avLst/>
          </a:prstGeom>
          <a:solidFill>
            <a:srgbClr val="A100FF"/>
          </a:solidFill>
        </p:spPr>
      </p:sp>
      <p:grpSp>
        <p:nvGrpSpPr>
          <p:cNvPr id="23" name="Group 23"/>
          <p:cNvGrpSpPr/>
          <p:nvPr/>
        </p:nvGrpSpPr>
        <p:grpSpPr>
          <a:xfrm>
            <a:off x="16724536" y="-1911994"/>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0" name="TextBox 29">
            <a:extLst>
              <a:ext uri="{FF2B5EF4-FFF2-40B4-BE49-F238E27FC236}">
                <a16:creationId xmlns:a16="http://schemas.microsoft.com/office/drawing/2014/main" id="{7460A7F0-72C0-965A-770F-D1404AF49EAA}"/>
              </a:ext>
            </a:extLst>
          </p:cNvPr>
          <p:cNvSpPr txBox="1"/>
          <p:nvPr/>
        </p:nvSpPr>
        <p:spPr>
          <a:xfrm>
            <a:off x="5068766" y="4985211"/>
            <a:ext cx="10137530" cy="369332"/>
          </a:xfrm>
          <a:prstGeom prst="rect">
            <a:avLst/>
          </a:prstGeom>
          <a:noFill/>
        </p:spPr>
        <p:txBody>
          <a:bodyPr wrap="square">
            <a:spAutoFit/>
          </a:bodyPr>
          <a:lstStyle/>
          <a:p>
            <a:endParaRPr lang="en-IN" dirty="0"/>
          </a:p>
        </p:txBody>
      </p:sp>
      <p:pic>
        <p:nvPicPr>
          <p:cNvPr id="28" name="Picture 27">
            <a:extLst>
              <a:ext uri="{FF2B5EF4-FFF2-40B4-BE49-F238E27FC236}">
                <a16:creationId xmlns:a16="http://schemas.microsoft.com/office/drawing/2014/main" id="{9EBAF676-DAEA-92A0-2959-EDECB30F6E56}"/>
              </a:ext>
            </a:extLst>
          </p:cNvPr>
          <p:cNvPicPr>
            <a:picLocks noChangeAspect="1"/>
          </p:cNvPicPr>
          <p:nvPr/>
        </p:nvPicPr>
        <p:blipFill>
          <a:blip r:embed="rId7"/>
          <a:stretch>
            <a:fillRect/>
          </a:stretch>
        </p:blipFill>
        <p:spPr>
          <a:xfrm>
            <a:off x="3715636" y="979851"/>
            <a:ext cx="13597416" cy="8021333"/>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TotalTime>
  <Words>497</Words>
  <Application>Microsoft Office PowerPoint</Application>
  <PresentationFormat>Custom</PresentationFormat>
  <Paragraphs>75</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Graphik Regular</vt:lpstr>
      <vt:lpstr>Arial</vt:lpstr>
      <vt:lpstr>Clear Sans Regular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Narendra Barihan</cp:lastModifiedBy>
  <cp:revision>30</cp:revision>
  <dcterms:created xsi:type="dcterms:W3CDTF">2006-08-16T00:00:00Z</dcterms:created>
  <dcterms:modified xsi:type="dcterms:W3CDTF">2024-10-04T20:45:22Z</dcterms:modified>
  <dc:identifier>DAEhDyfaYKE</dc:identifier>
</cp:coreProperties>
</file>