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1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rendra%20Kumar%20D\Desktop\OMNIFY%20PROJECT\Omnify-Analyst-Intership-Tas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rendra%20Kumar%20D\Desktop\OMNIFY%20PROJECT\Omnify-Analyst-Intership-Tas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rendra%20Kumar%20D\Desktop\OMNIFY%20PROJECT\Omnify-Analyst-Intership-Tas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rendra%20Kumar%20D\Desktop\OMNIFY%20PROJECT\Omnify-Analyst-Intership-Tas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rendra%20Kumar%20D\Desktop\OMNIFY%20PROJECT\Omnify-Analyst-Intership-Tas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rendra%20Kumar%20D\Desktop\OMNIFY%20PROJECT\Omnify-Analyst-Intership-Tas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rendra%20Kumar%20D\Desktop\OMNIFY%20PROJECT\Omnify-Analyst-Intership-Task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rendra%20Kumar%20D\Desktop\OMNIFY%20PROJECT\Omnify-Analyst-Intership-Tas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[Omnify-Analyst-Intership-Task.xlsx]Profitable Channel!PivotTable20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bg1"/>
                </a:solidFill>
              </a:rPr>
              <a:t>Channel</a:t>
            </a:r>
            <a:r>
              <a:rPr lang="en-IN" b="1" baseline="0" dirty="0">
                <a:solidFill>
                  <a:schemeClr val="bg1"/>
                </a:solidFill>
              </a:rPr>
              <a:t> wise Revenue</a:t>
            </a:r>
            <a:endParaRPr lang="en-IN" b="1" dirty="0">
              <a:solidFill>
                <a:schemeClr val="bg1"/>
              </a:solidFill>
            </a:endParaRPr>
          </a:p>
        </c:rich>
      </c:tx>
      <c:overlay val="0"/>
      <c:spPr>
        <a:solidFill>
          <a:schemeClr val="accent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'Profitable Channel'!$B$4</c:f>
              <c:strCache>
                <c:ptCount val="1"/>
                <c:pt idx="0">
                  <c:v>Sum of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'Profitable Channel'!$A$5:$A$9</c:f>
              <c:strCache>
                <c:ptCount val="4"/>
                <c:pt idx="0">
                  <c:v>Google Ads</c:v>
                </c:pt>
                <c:pt idx="1">
                  <c:v>Capterra</c:v>
                </c:pt>
                <c:pt idx="2">
                  <c:v>GetApp</c:v>
                </c:pt>
                <c:pt idx="3">
                  <c:v>Software Advice</c:v>
                </c:pt>
              </c:strCache>
            </c:strRef>
          </c:cat>
          <c:val>
            <c:numRef>
              <c:f>'Profitable Channel'!$B$5:$B$9</c:f>
              <c:numCache>
                <c:formatCode>General</c:formatCode>
                <c:ptCount val="4"/>
                <c:pt idx="0">
                  <c:v>2788.6800000000007</c:v>
                </c:pt>
                <c:pt idx="1">
                  <c:v>19461.849999999999</c:v>
                </c:pt>
                <c:pt idx="2">
                  <c:v>5449.8999999999978</c:v>
                </c:pt>
                <c:pt idx="3">
                  <c:v>311.5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D-4007-A029-BA80BAA61B14}"/>
            </c:ext>
          </c:extLst>
        </c:ser>
        <c:ser>
          <c:idx val="1"/>
          <c:order val="1"/>
          <c:tx>
            <c:strRef>
              <c:f>'Profitable Channel'!$C$4</c:f>
              <c:strCache>
                <c:ptCount val="1"/>
                <c:pt idx="0">
                  <c:v>Sum of Payments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'Profitable Channel'!$A$5:$A$9</c:f>
              <c:strCache>
                <c:ptCount val="4"/>
                <c:pt idx="0">
                  <c:v>Google Ads</c:v>
                </c:pt>
                <c:pt idx="1">
                  <c:v>Capterra</c:v>
                </c:pt>
                <c:pt idx="2">
                  <c:v>GetApp</c:v>
                </c:pt>
                <c:pt idx="3">
                  <c:v>Software Advice</c:v>
                </c:pt>
              </c:strCache>
            </c:strRef>
          </c:cat>
          <c:val>
            <c:numRef>
              <c:f>'Profitable Channel'!$C$5:$C$9</c:f>
              <c:numCache>
                <c:formatCode>General</c:formatCode>
                <c:ptCount val="4"/>
                <c:pt idx="0">
                  <c:v>11880</c:v>
                </c:pt>
                <c:pt idx="1">
                  <c:v>19878</c:v>
                </c:pt>
                <c:pt idx="2">
                  <c:v>1788</c:v>
                </c:pt>
                <c:pt idx="3">
                  <c:v>1794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BD-4007-A029-BA80BAA61B14}"/>
            </c:ext>
          </c:extLst>
        </c:ser>
        <c:ser>
          <c:idx val="2"/>
          <c:order val="2"/>
          <c:tx>
            <c:strRef>
              <c:f>'Profitable Channel'!$D$4</c:f>
              <c:strCache>
                <c:ptCount val="1"/>
                <c:pt idx="0">
                  <c:v>Sum of Revenue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'Profitable Channel'!$A$5:$A$9</c:f>
              <c:strCache>
                <c:ptCount val="4"/>
                <c:pt idx="0">
                  <c:v>Google Ads</c:v>
                </c:pt>
                <c:pt idx="1">
                  <c:v>Capterra</c:v>
                </c:pt>
                <c:pt idx="2">
                  <c:v>GetApp</c:v>
                </c:pt>
                <c:pt idx="3">
                  <c:v>Software Advice</c:v>
                </c:pt>
              </c:strCache>
            </c:strRef>
          </c:cat>
          <c:val>
            <c:numRef>
              <c:f>'Profitable Channel'!$D$5:$D$9</c:f>
              <c:numCache>
                <c:formatCode>General</c:formatCode>
                <c:ptCount val="4"/>
                <c:pt idx="0">
                  <c:v>9091.32</c:v>
                </c:pt>
                <c:pt idx="1">
                  <c:v>416.15000000000146</c:v>
                </c:pt>
                <c:pt idx="2">
                  <c:v>-3661.9000000000019</c:v>
                </c:pt>
                <c:pt idx="3">
                  <c:v>1482.5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BD-4007-A029-BA80BAA61B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06121568"/>
        <c:axId val="1206109088"/>
      </c:barChart>
      <c:catAx>
        <c:axId val="1206121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109088"/>
        <c:crosses val="autoZero"/>
        <c:auto val="1"/>
        <c:lblAlgn val="ctr"/>
        <c:lblOffset val="100"/>
        <c:noMultiLvlLbl val="0"/>
      </c:catAx>
      <c:valAx>
        <c:axId val="120610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12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[Omnify-Analyst-Intership-Task.xlsx]Profitable Category!PivotTable13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/>
                </a:solidFill>
              </a:rPr>
              <a:t>Category</a:t>
            </a:r>
            <a:r>
              <a:rPr lang="en-US" b="1" baseline="0">
                <a:solidFill>
                  <a:schemeClr val="bg1"/>
                </a:solidFill>
              </a:rPr>
              <a:t> wise Revenue for Google Ads</a:t>
            </a:r>
            <a:endParaRPr lang="en-US" b="1">
              <a:solidFill>
                <a:schemeClr val="bg1"/>
              </a:solidFill>
            </a:endParaRPr>
          </a:p>
        </c:rich>
      </c:tx>
      <c:overlay val="0"/>
      <c:spPr>
        <a:solidFill>
          <a:schemeClr val="accent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'Profitable Category'!$C$3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'Profitable Category'!$B$4:$B$19</c:f>
              <c:strCache>
                <c:ptCount val="15"/>
                <c:pt idx="0">
                  <c:v>EK_Generic_Tri-Tok_Reservation</c:v>
                </c:pt>
                <c:pt idx="1">
                  <c:v>EK_Generic_Swimming</c:v>
                </c:pt>
                <c:pt idx="2">
                  <c:v>EK_Generic_Quad-Tok_Yoga</c:v>
                </c:pt>
                <c:pt idx="3">
                  <c:v>EK_Generic_Tri-Tok_Yoga</c:v>
                </c:pt>
                <c:pt idx="4">
                  <c:v>EK_Generic_Swimming_UK</c:v>
                </c:pt>
                <c:pt idx="5">
                  <c:v>EK_Generic_Tri-Tok_Yoga_Singapore</c:v>
                </c:pt>
                <c:pt idx="6">
                  <c:v>EK_Generic_Tri-Tok_Reservation_UAE</c:v>
                </c:pt>
                <c:pt idx="7">
                  <c:v>EK_Generic_Quad-Tok_Yoga_Singapore</c:v>
                </c:pt>
                <c:pt idx="8">
                  <c:v>EK_Generic_Tri-Tok_Reservation_Singapore</c:v>
                </c:pt>
                <c:pt idx="9">
                  <c:v>EK_Generic_Swimming_Canada</c:v>
                </c:pt>
                <c:pt idx="10">
                  <c:v>EK_Generic_Swimming_Singapore</c:v>
                </c:pt>
                <c:pt idx="11">
                  <c:v>EK_Generic_Tri-Tok_Pilates</c:v>
                </c:pt>
                <c:pt idx="12">
                  <c:v>EK_Generic_Quad-Tok_Pilates</c:v>
                </c:pt>
                <c:pt idx="13">
                  <c:v>EK_Generic_Tri-Tok_Reservation_Canada</c:v>
                </c:pt>
                <c:pt idx="14">
                  <c:v>EK_Generic_Tri-Tok_Reservation_UK</c:v>
                </c:pt>
              </c:strCache>
            </c:strRef>
          </c:cat>
          <c:val>
            <c:numRef>
              <c:f>'Profitable Category'!$C$4:$C$19</c:f>
              <c:numCache>
                <c:formatCode>General</c:formatCode>
                <c:ptCount val="15"/>
                <c:pt idx="0">
                  <c:v>3740.4300000000003</c:v>
                </c:pt>
                <c:pt idx="1">
                  <c:v>2626.7399999999993</c:v>
                </c:pt>
                <c:pt idx="2">
                  <c:v>1345.14</c:v>
                </c:pt>
                <c:pt idx="3">
                  <c:v>1031.54</c:v>
                </c:pt>
                <c:pt idx="4">
                  <c:v>884.79000000000008</c:v>
                </c:pt>
                <c:pt idx="5">
                  <c:v>0</c:v>
                </c:pt>
                <c:pt idx="6">
                  <c:v>-5.21</c:v>
                </c:pt>
                <c:pt idx="7">
                  <c:v>-6.38</c:v>
                </c:pt>
                <c:pt idx="8">
                  <c:v>-11.33</c:v>
                </c:pt>
                <c:pt idx="9">
                  <c:v>-19.71</c:v>
                </c:pt>
                <c:pt idx="10">
                  <c:v>-29.91</c:v>
                </c:pt>
                <c:pt idx="11">
                  <c:v>-39.159999999999997</c:v>
                </c:pt>
                <c:pt idx="12">
                  <c:v>-100.88</c:v>
                </c:pt>
                <c:pt idx="13">
                  <c:v>-158.72</c:v>
                </c:pt>
                <c:pt idx="14">
                  <c:v>-166.01999999999998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40-4848-85E7-10BCE6B9C1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9987744"/>
        <c:axId val="1599973344"/>
      </c:barChart>
      <c:catAx>
        <c:axId val="159998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973344"/>
        <c:crosses val="autoZero"/>
        <c:auto val="1"/>
        <c:lblAlgn val="ctr"/>
        <c:lblOffset val="100"/>
        <c:noMultiLvlLbl val="0"/>
      </c:catAx>
      <c:valAx>
        <c:axId val="159997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98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[Omnify-Analyst-Intership-Task.xlsx]Profitable Category!PivotTable14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/>
                </a:solidFill>
              </a:rPr>
              <a:t>Category wise</a:t>
            </a:r>
            <a:r>
              <a:rPr lang="en-US" b="1" baseline="0">
                <a:solidFill>
                  <a:schemeClr val="bg1"/>
                </a:solidFill>
              </a:rPr>
              <a:t> Revenue for Listing Site</a:t>
            </a:r>
          </a:p>
        </c:rich>
      </c:tx>
      <c:overlay val="0"/>
      <c:spPr>
        <a:solidFill>
          <a:schemeClr val="accent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'Profitable Category'!$C$23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'Profitable Category'!$B$24:$B$43</c:f>
              <c:strCache>
                <c:ptCount val="19"/>
                <c:pt idx="0">
                  <c:v>Parks and Recreation</c:v>
                </c:pt>
                <c:pt idx="1">
                  <c:v>Class Registration</c:v>
                </c:pt>
                <c:pt idx="2">
                  <c:v>Martial Arts</c:v>
                </c:pt>
                <c:pt idx="3">
                  <c:v>Pilates Studio</c:v>
                </c:pt>
                <c:pt idx="4">
                  <c:v>Gymnastics</c:v>
                </c:pt>
                <c:pt idx="5">
                  <c:v>Spa</c:v>
                </c:pt>
                <c:pt idx="6">
                  <c:v>Music School</c:v>
                </c:pt>
                <c:pt idx="7">
                  <c:v>Camp Management</c:v>
                </c:pt>
                <c:pt idx="8">
                  <c:v>Fitness</c:v>
                </c:pt>
                <c:pt idx="9">
                  <c:v>Venue Management</c:v>
                </c:pt>
                <c:pt idx="10">
                  <c:v>Personal Trainer</c:v>
                </c:pt>
                <c:pt idx="11">
                  <c:v>Dance Studio</c:v>
                </c:pt>
                <c:pt idx="12">
                  <c:v>Club Management</c:v>
                </c:pt>
                <c:pt idx="13">
                  <c:v>Yoga Studio</c:v>
                </c:pt>
                <c:pt idx="14">
                  <c:v>Swim School</c:v>
                </c:pt>
                <c:pt idx="15">
                  <c:v>Scheduling</c:v>
                </c:pt>
                <c:pt idx="16">
                  <c:v>Coaching</c:v>
                </c:pt>
                <c:pt idx="17">
                  <c:v>Reservations</c:v>
                </c:pt>
                <c:pt idx="18">
                  <c:v>Membership Management</c:v>
                </c:pt>
              </c:strCache>
            </c:strRef>
          </c:cat>
          <c:val>
            <c:numRef>
              <c:f>'Profitable Category'!$C$24:$C$43</c:f>
              <c:numCache>
                <c:formatCode>General</c:formatCode>
                <c:ptCount val="19"/>
                <c:pt idx="0">
                  <c:v>3581.35</c:v>
                </c:pt>
                <c:pt idx="1">
                  <c:v>1392.5</c:v>
                </c:pt>
                <c:pt idx="2">
                  <c:v>-2</c:v>
                </c:pt>
                <c:pt idx="3">
                  <c:v>-3.5</c:v>
                </c:pt>
                <c:pt idx="4">
                  <c:v>-6</c:v>
                </c:pt>
                <c:pt idx="5">
                  <c:v>-21.75</c:v>
                </c:pt>
                <c:pt idx="6">
                  <c:v>-42</c:v>
                </c:pt>
                <c:pt idx="7">
                  <c:v>-48</c:v>
                </c:pt>
                <c:pt idx="8">
                  <c:v>-50.5</c:v>
                </c:pt>
                <c:pt idx="9">
                  <c:v>-52.75</c:v>
                </c:pt>
                <c:pt idx="10">
                  <c:v>-84</c:v>
                </c:pt>
                <c:pt idx="11">
                  <c:v>-202.25</c:v>
                </c:pt>
                <c:pt idx="12">
                  <c:v>-245.5</c:v>
                </c:pt>
                <c:pt idx="13">
                  <c:v>-394</c:v>
                </c:pt>
                <c:pt idx="14">
                  <c:v>-403</c:v>
                </c:pt>
                <c:pt idx="15">
                  <c:v>-502</c:v>
                </c:pt>
                <c:pt idx="16">
                  <c:v>-1003.25</c:v>
                </c:pt>
                <c:pt idx="17">
                  <c:v>-1190.7500000000009</c:v>
                </c:pt>
                <c:pt idx="18">
                  <c:v>-2485.8500000000004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C8-4524-8FA7-2924E8B2E4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9977664"/>
        <c:axId val="1599991104"/>
      </c:barChart>
      <c:catAx>
        <c:axId val="159997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991104"/>
        <c:crosses val="autoZero"/>
        <c:auto val="1"/>
        <c:lblAlgn val="ctr"/>
        <c:lblOffset val="100"/>
        <c:noMultiLvlLbl val="0"/>
      </c:catAx>
      <c:valAx>
        <c:axId val="159999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97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[Omnify-Analyst-Intership-Task.xlsx]Profitable Keyword!PivotTable12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/>
                </a:solidFill>
              </a:rPr>
              <a:t>REVENUE FROM EACH KEY WORD</a:t>
            </a:r>
          </a:p>
        </c:rich>
      </c:tx>
      <c:overlay val="0"/>
      <c:spPr>
        <a:solidFill>
          <a:schemeClr val="accent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'Profitable Keyword'!$D$14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'Profitable Keyword'!$C$15:$C$36</c:f>
              <c:strCache>
                <c:ptCount val="21"/>
                <c:pt idx="0">
                  <c:v>reservation management system</c:v>
                </c:pt>
                <c:pt idx="1">
                  <c:v>pool reservation software</c:v>
                </c:pt>
                <c:pt idx="2">
                  <c:v>yoga studio booking software</c:v>
                </c:pt>
                <c:pt idx="3">
                  <c:v>yoga studio software</c:v>
                </c:pt>
                <c:pt idx="4">
                  <c:v>pool reservation system</c:v>
                </c:pt>
                <c:pt idx="5">
                  <c:v>pilates studio management software</c:v>
                </c:pt>
                <c:pt idx="6">
                  <c:v>yoga studio management software</c:v>
                </c:pt>
                <c:pt idx="7">
                  <c:v>pilates management software</c:v>
                </c:pt>
                <c:pt idx="8">
                  <c:v>pilates studio software manager</c:v>
                </c:pt>
                <c:pt idx="9">
                  <c:v>yoga studio scheduling software</c:v>
                </c:pt>
                <c:pt idx="10">
                  <c:v>=+pool +reservation software</c:v>
                </c:pt>
                <c:pt idx="11">
                  <c:v>pilates booking system</c:v>
                </c:pt>
                <c:pt idx="12">
                  <c:v>swimming pool reservation system</c:v>
                </c:pt>
                <c:pt idx="13">
                  <c:v>#NAME?</c:v>
                </c:pt>
                <c:pt idx="14">
                  <c:v>pilates studio software</c:v>
                </c:pt>
                <c:pt idx="15">
                  <c:v>swimming pool booking system</c:v>
                </c:pt>
                <c:pt idx="16">
                  <c:v>yoga studio app</c:v>
                </c:pt>
                <c:pt idx="17">
                  <c:v>pool booking app</c:v>
                </c:pt>
                <c:pt idx="18">
                  <c:v>pilates studio booking software</c:v>
                </c:pt>
                <c:pt idx="19">
                  <c:v>pool scheduling software</c:v>
                </c:pt>
                <c:pt idx="20">
                  <c:v>booking management software</c:v>
                </c:pt>
              </c:strCache>
            </c:strRef>
          </c:cat>
          <c:val>
            <c:numRef>
              <c:f>'Profitable Keyword'!$D$15:$D$36</c:f>
              <c:numCache>
                <c:formatCode>General</c:formatCode>
                <c:ptCount val="21"/>
                <c:pt idx="0">
                  <c:v>3942.71</c:v>
                </c:pt>
                <c:pt idx="1">
                  <c:v>3034.07</c:v>
                </c:pt>
                <c:pt idx="2">
                  <c:v>1338.76</c:v>
                </c:pt>
                <c:pt idx="3">
                  <c:v>1094.6600000000001</c:v>
                </c:pt>
                <c:pt idx="4">
                  <c:v>739.2800000000002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-19.649999999999999</c:v>
                </c:pt>
                <c:pt idx="13">
                  <c:v>-31.45</c:v>
                </c:pt>
                <c:pt idx="14">
                  <c:v>-39.159999999999997</c:v>
                </c:pt>
                <c:pt idx="15">
                  <c:v>-39.659999999999997</c:v>
                </c:pt>
                <c:pt idx="16">
                  <c:v>-63.120000000000005</c:v>
                </c:pt>
                <c:pt idx="17">
                  <c:v>-74.12</c:v>
                </c:pt>
                <c:pt idx="18">
                  <c:v>-100.88</c:v>
                </c:pt>
                <c:pt idx="19">
                  <c:v>-146.56</c:v>
                </c:pt>
                <c:pt idx="20">
                  <c:v>-543.55999999999995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8-4D0A-8AAA-44636705CF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9969984"/>
        <c:axId val="1599972864"/>
      </c:barChart>
      <c:catAx>
        <c:axId val="159996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972864"/>
        <c:crosses val="autoZero"/>
        <c:auto val="1"/>
        <c:lblAlgn val="ctr"/>
        <c:lblOffset val="100"/>
        <c:noMultiLvlLbl val="0"/>
      </c:catAx>
      <c:valAx>
        <c:axId val="159997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96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[Omnify-Analyst-Intership-Task.xlsx]Google Ads-Listed Site 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bg1"/>
                </a:solidFill>
              </a:rPr>
              <a:t>Google Ads vs Listed Site Revenue Analysis</a:t>
            </a:r>
          </a:p>
        </c:rich>
      </c:tx>
      <c:overlay val="0"/>
      <c:spPr>
        <a:solidFill>
          <a:schemeClr val="accent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'Google Ads-Listed Site '!$B$4:$B$5</c:f>
              <c:strCache>
                <c:ptCount val="1"/>
                <c:pt idx="0">
                  <c:v>Google Ads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'Google Ads-Listed Site '!$A$6:$A$25</c:f>
              <c:multiLvlStrCache>
                <c:ptCount val="12"/>
                <c:lvl>
                  <c:pt idx="0">
                    <c:v>Oct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May</c:v>
                  </c:pt>
                  <c:pt idx="8">
                    <c:v>Jun</c:v>
                  </c:pt>
                  <c:pt idx="9">
                    <c:v>Aug</c:v>
                  </c:pt>
                  <c:pt idx="10">
                    <c:v>Oct</c:v>
                  </c:pt>
                  <c:pt idx="11">
                    <c:v>Nov</c:v>
                  </c:pt>
                </c:lvl>
                <c:lvl>
                  <c:pt idx="0">
                    <c:v>Qtr4</c:v>
                  </c:pt>
                  <c:pt idx="3">
                    <c:v>Qtr1</c:v>
                  </c:pt>
                  <c:pt idx="6">
                    <c:v>Qtr2</c:v>
                  </c:pt>
                  <c:pt idx="9">
                    <c:v>Qtr3</c:v>
                  </c:pt>
                  <c:pt idx="10">
                    <c:v>Qtr4</c:v>
                  </c:pt>
                </c:lvl>
                <c:lvl>
                  <c:pt idx="0">
                    <c:v>2020</c:v>
                  </c:pt>
                  <c:pt idx="3">
                    <c:v>2021</c:v>
                  </c:pt>
                </c:lvl>
              </c:multiLvlStrCache>
            </c:multiLvlStrRef>
          </c:cat>
          <c:val>
            <c:numRef>
              <c:f>'Google Ads-Listed Site '!$B$6:$B$25</c:f>
              <c:numCache>
                <c:formatCode>General</c:formatCode>
                <c:ptCount val="12"/>
                <c:pt idx="3">
                  <c:v>2013.2099999999996</c:v>
                </c:pt>
                <c:pt idx="4">
                  <c:v>1933.09</c:v>
                </c:pt>
                <c:pt idx="5">
                  <c:v>2303.2000000000007</c:v>
                </c:pt>
                <c:pt idx="6">
                  <c:v>1883.1900000000003</c:v>
                </c:pt>
                <c:pt idx="7">
                  <c:v>958.63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83-4462-B7F8-3DB996281F5D}"/>
            </c:ext>
          </c:extLst>
        </c:ser>
        <c:ser>
          <c:idx val="1"/>
          <c:order val="1"/>
          <c:tx>
            <c:strRef>
              <c:f>'Google Ads-Listed Site '!$C$4:$C$5</c:f>
              <c:strCache>
                <c:ptCount val="1"/>
                <c:pt idx="0">
                  <c:v>Listing Site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'Google Ads-Listed Site '!$A$6:$A$25</c:f>
              <c:multiLvlStrCache>
                <c:ptCount val="12"/>
                <c:lvl>
                  <c:pt idx="0">
                    <c:v>Oct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May</c:v>
                  </c:pt>
                  <c:pt idx="8">
                    <c:v>Jun</c:v>
                  </c:pt>
                  <c:pt idx="9">
                    <c:v>Aug</c:v>
                  </c:pt>
                  <c:pt idx="10">
                    <c:v>Oct</c:v>
                  </c:pt>
                  <c:pt idx="11">
                    <c:v>Nov</c:v>
                  </c:pt>
                </c:lvl>
                <c:lvl>
                  <c:pt idx="0">
                    <c:v>Qtr4</c:v>
                  </c:pt>
                  <c:pt idx="3">
                    <c:v>Qtr1</c:v>
                  </c:pt>
                  <c:pt idx="6">
                    <c:v>Qtr2</c:v>
                  </c:pt>
                  <c:pt idx="9">
                    <c:v>Qtr3</c:v>
                  </c:pt>
                  <c:pt idx="10">
                    <c:v>Qtr4</c:v>
                  </c:pt>
                </c:lvl>
                <c:lvl>
                  <c:pt idx="0">
                    <c:v>2020</c:v>
                  </c:pt>
                  <c:pt idx="3">
                    <c:v>2021</c:v>
                  </c:pt>
                </c:lvl>
              </c:multiLvlStrCache>
            </c:multiLvlStrRef>
          </c:cat>
          <c:val>
            <c:numRef>
              <c:f>'Google Ads-Listed Site '!$C$6:$C$25</c:f>
              <c:numCache>
                <c:formatCode>General</c:formatCode>
                <c:ptCount val="12"/>
                <c:pt idx="0">
                  <c:v>-457</c:v>
                </c:pt>
                <c:pt idx="1">
                  <c:v>-3140.75</c:v>
                </c:pt>
                <c:pt idx="2">
                  <c:v>2156.1999999999998</c:v>
                </c:pt>
                <c:pt idx="3">
                  <c:v>-4439.2499999999991</c:v>
                </c:pt>
                <c:pt idx="4">
                  <c:v>3518.5999999999995</c:v>
                </c:pt>
                <c:pt idx="5">
                  <c:v>1130.1999999999989</c:v>
                </c:pt>
                <c:pt idx="6">
                  <c:v>-1161.25</c:v>
                </c:pt>
                <c:pt idx="7">
                  <c:v>875.25</c:v>
                </c:pt>
                <c:pt idx="8">
                  <c:v>-133.25</c:v>
                </c:pt>
                <c:pt idx="9">
                  <c:v>289.25</c:v>
                </c:pt>
                <c:pt idx="10">
                  <c:v>-94.75</c:v>
                </c:pt>
                <c:pt idx="11">
                  <c:v>-306.5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83-4462-B7F8-3DB996281F5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02219024"/>
        <c:axId val="1602211344"/>
      </c:lineChart>
      <c:catAx>
        <c:axId val="160221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211344"/>
        <c:crosses val="autoZero"/>
        <c:auto val="1"/>
        <c:lblAlgn val="ctr"/>
        <c:lblOffset val="100"/>
        <c:noMultiLvlLbl val="0"/>
      </c:catAx>
      <c:valAx>
        <c:axId val="160221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21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[Omnify-Analyst-Intership-Task.xlsx]Channel Wise Time Series analys!PivotTable2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bg1"/>
                </a:solidFill>
              </a:rPr>
              <a:t>Month</a:t>
            </a:r>
            <a:r>
              <a:rPr lang="en-IN" b="1" baseline="0">
                <a:solidFill>
                  <a:schemeClr val="bg1"/>
                </a:solidFill>
              </a:rPr>
              <a:t>ly Revenue for all channels</a:t>
            </a:r>
            <a:endParaRPr lang="en-IN" b="1">
              <a:solidFill>
                <a:schemeClr val="bg1"/>
              </a:solidFill>
            </a:endParaRPr>
          </a:p>
        </c:rich>
      </c:tx>
      <c:overlay val="0"/>
      <c:spPr>
        <a:solidFill>
          <a:schemeClr val="accent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750111618338568E-2"/>
          <c:y val="0.17800546448087434"/>
          <c:w val="0.76527118188617582"/>
          <c:h val="0.78101092896174862"/>
        </c:manualLayout>
      </c:layout>
      <c:lineChart>
        <c:grouping val="standard"/>
        <c:varyColors val="0"/>
        <c:ser>
          <c:idx val="0"/>
          <c:order val="0"/>
          <c:tx>
            <c:strRef>
              <c:f>'Channel Wise Time Series analys'!$B$3:$B$4</c:f>
              <c:strCache>
                <c:ptCount val="1"/>
                <c:pt idx="0">
                  <c:v>Capterra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'Channel Wise Time Series analys'!$A$5:$A$19</c:f>
              <c:multiLvlStrCache>
                <c:ptCount val="12"/>
                <c:lvl>
                  <c:pt idx="0">
                    <c:v>Oct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May</c:v>
                  </c:pt>
                  <c:pt idx="8">
                    <c:v>Jun</c:v>
                  </c:pt>
                  <c:pt idx="9">
                    <c:v>Aug</c:v>
                  </c:pt>
                  <c:pt idx="10">
                    <c:v>Oct</c:v>
                  </c:pt>
                  <c:pt idx="11">
                    <c:v>Nov</c:v>
                  </c:pt>
                </c:lvl>
                <c:lvl>
                  <c:pt idx="0">
                    <c:v>2020</c:v>
                  </c:pt>
                  <c:pt idx="3">
                    <c:v>2021</c:v>
                  </c:pt>
                </c:lvl>
              </c:multiLvlStrCache>
            </c:multiLvlStrRef>
          </c:cat>
          <c:val>
            <c:numRef>
              <c:f>'Channel Wise Time Series analys'!$B$5:$B$19</c:f>
              <c:numCache>
                <c:formatCode>General</c:formatCode>
                <c:ptCount val="12"/>
                <c:pt idx="0">
                  <c:v>-295</c:v>
                </c:pt>
                <c:pt idx="1">
                  <c:v>-4291.25</c:v>
                </c:pt>
                <c:pt idx="2">
                  <c:v>3395.65</c:v>
                </c:pt>
                <c:pt idx="3">
                  <c:v>-3658.5</c:v>
                </c:pt>
                <c:pt idx="4">
                  <c:v>4654.5</c:v>
                </c:pt>
                <c:pt idx="5">
                  <c:v>402.00000000000011</c:v>
                </c:pt>
                <c:pt idx="6">
                  <c:v>-632.25</c:v>
                </c:pt>
                <c:pt idx="7">
                  <c:v>918.75</c:v>
                </c:pt>
                <c:pt idx="8">
                  <c:v>-77.25</c:v>
                </c:pt>
                <c:pt idx="9">
                  <c:v>299.75</c:v>
                </c:pt>
                <c:pt idx="10">
                  <c:v>-64</c:v>
                </c:pt>
                <c:pt idx="11">
                  <c:v>-236.25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30-487A-A714-FDF60DCD6C4A}"/>
            </c:ext>
          </c:extLst>
        </c:ser>
        <c:ser>
          <c:idx val="1"/>
          <c:order val="1"/>
          <c:tx>
            <c:strRef>
              <c:f>'Channel Wise Time Series analys'!$C$3:$C$4</c:f>
              <c:strCache>
                <c:ptCount val="1"/>
                <c:pt idx="0">
                  <c:v>GetApp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'Channel Wise Time Series analys'!$A$5:$A$19</c:f>
              <c:multiLvlStrCache>
                <c:ptCount val="12"/>
                <c:lvl>
                  <c:pt idx="0">
                    <c:v>Oct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May</c:v>
                  </c:pt>
                  <c:pt idx="8">
                    <c:v>Jun</c:v>
                  </c:pt>
                  <c:pt idx="9">
                    <c:v>Aug</c:v>
                  </c:pt>
                  <c:pt idx="10">
                    <c:v>Oct</c:v>
                  </c:pt>
                  <c:pt idx="11">
                    <c:v>Nov</c:v>
                  </c:pt>
                </c:lvl>
                <c:lvl>
                  <c:pt idx="0">
                    <c:v>2020</c:v>
                  </c:pt>
                  <c:pt idx="3">
                    <c:v>2021</c:v>
                  </c:pt>
                </c:lvl>
              </c:multiLvlStrCache>
            </c:multiLvlStrRef>
          </c:cat>
          <c:val>
            <c:numRef>
              <c:f>'Channel Wise Time Series analys'!$C$5:$C$19</c:f>
              <c:numCache>
                <c:formatCode>General</c:formatCode>
                <c:ptCount val="12"/>
                <c:pt idx="0">
                  <c:v>-144</c:v>
                </c:pt>
                <c:pt idx="1">
                  <c:v>-621.5</c:v>
                </c:pt>
                <c:pt idx="2">
                  <c:v>-1146.7</c:v>
                </c:pt>
                <c:pt idx="3">
                  <c:v>-728.99999999999989</c:v>
                </c:pt>
                <c:pt idx="4">
                  <c:v>-1091.9000000000001</c:v>
                </c:pt>
                <c:pt idx="5">
                  <c:v>740.2</c:v>
                </c:pt>
                <c:pt idx="6">
                  <c:v>-462</c:v>
                </c:pt>
                <c:pt idx="7">
                  <c:v>-43.5</c:v>
                </c:pt>
                <c:pt idx="8">
                  <c:v>-56</c:v>
                </c:pt>
                <c:pt idx="9">
                  <c:v>-8.5</c:v>
                </c:pt>
                <c:pt idx="10">
                  <c:v>-30.75</c:v>
                </c:pt>
                <c:pt idx="11">
                  <c:v>-68.25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30-487A-A714-FDF60DCD6C4A}"/>
            </c:ext>
          </c:extLst>
        </c:ser>
        <c:ser>
          <c:idx val="2"/>
          <c:order val="2"/>
          <c:tx>
            <c:strRef>
              <c:f>'Channel Wise Time Series analys'!$D$3:$D$4</c:f>
              <c:strCache>
                <c:ptCount val="1"/>
                <c:pt idx="0">
                  <c:v>Google Ads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'Channel Wise Time Series analys'!$A$5:$A$19</c:f>
              <c:multiLvlStrCache>
                <c:ptCount val="12"/>
                <c:lvl>
                  <c:pt idx="0">
                    <c:v>Oct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May</c:v>
                  </c:pt>
                  <c:pt idx="8">
                    <c:v>Jun</c:v>
                  </c:pt>
                  <c:pt idx="9">
                    <c:v>Aug</c:v>
                  </c:pt>
                  <c:pt idx="10">
                    <c:v>Oct</c:v>
                  </c:pt>
                  <c:pt idx="11">
                    <c:v>Nov</c:v>
                  </c:pt>
                </c:lvl>
                <c:lvl>
                  <c:pt idx="0">
                    <c:v>2020</c:v>
                  </c:pt>
                  <c:pt idx="3">
                    <c:v>2021</c:v>
                  </c:pt>
                </c:lvl>
              </c:multiLvlStrCache>
            </c:multiLvlStrRef>
          </c:cat>
          <c:val>
            <c:numRef>
              <c:f>'Channel Wise Time Series analys'!$D$5:$D$19</c:f>
              <c:numCache>
                <c:formatCode>General</c:formatCode>
                <c:ptCount val="12"/>
                <c:pt idx="3">
                  <c:v>2013.2099999999996</c:v>
                </c:pt>
                <c:pt idx="4">
                  <c:v>1933.09</c:v>
                </c:pt>
                <c:pt idx="5">
                  <c:v>2303.2000000000007</c:v>
                </c:pt>
                <c:pt idx="6">
                  <c:v>1883.1900000000003</c:v>
                </c:pt>
                <c:pt idx="7">
                  <c:v>958.63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30-487A-A714-FDF60DCD6C4A}"/>
            </c:ext>
          </c:extLst>
        </c:ser>
        <c:ser>
          <c:idx val="3"/>
          <c:order val="3"/>
          <c:tx>
            <c:strRef>
              <c:f>'Channel Wise Time Series analys'!$E$3:$E$4</c:f>
              <c:strCache>
                <c:ptCount val="1"/>
                <c:pt idx="0">
                  <c:v>Software Advice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'Channel Wise Time Series analys'!$A$5:$A$19</c:f>
              <c:multiLvlStrCache>
                <c:ptCount val="12"/>
                <c:lvl>
                  <c:pt idx="0">
                    <c:v>Oct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May</c:v>
                  </c:pt>
                  <c:pt idx="8">
                    <c:v>Jun</c:v>
                  </c:pt>
                  <c:pt idx="9">
                    <c:v>Aug</c:v>
                  </c:pt>
                  <c:pt idx="10">
                    <c:v>Oct</c:v>
                  </c:pt>
                  <c:pt idx="11">
                    <c:v>Nov</c:v>
                  </c:pt>
                </c:lvl>
                <c:lvl>
                  <c:pt idx="0">
                    <c:v>2020</c:v>
                  </c:pt>
                  <c:pt idx="3">
                    <c:v>2021</c:v>
                  </c:pt>
                </c:lvl>
              </c:multiLvlStrCache>
            </c:multiLvlStrRef>
          </c:cat>
          <c:val>
            <c:numRef>
              <c:f>'Channel Wise Time Series analys'!$E$5:$E$19</c:f>
              <c:numCache>
                <c:formatCode>General</c:formatCode>
                <c:ptCount val="12"/>
                <c:pt idx="0">
                  <c:v>-18</c:v>
                </c:pt>
                <c:pt idx="1">
                  <c:v>1772</c:v>
                </c:pt>
                <c:pt idx="2">
                  <c:v>-92.75</c:v>
                </c:pt>
                <c:pt idx="3">
                  <c:v>-51.75</c:v>
                </c:pt>
                <c:pt idx="4">
                  <c:v>-44</c:v>
                </c:pt>
                <c:pt idx="5">
                  <c:v>-12</c:v>
                </c:pt>
                <c:pt idx="6">
                  <c:v>-67</c:v>
                </c:pt>
                <c:pt idx="9">
                  <c:v>-2</c:v>
                </c:pt>
                <c:pt idx="11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30-487A-A714-FDF60DCD6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424112"/>
        <c:axId val="1593413072"/>
      </c:lineChart>
      <c:catAx>
        <c:axId val="159342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413072"/>
        <c:crosses val="autoZero"/>
        <c:auto val="1"/>
        <c:lblAlgn val="ctr"/>
        <c:lblOffset val="100"/>
        <c:noMultiLvlLbl val="0"/>
      </c:catAx>
      <c:valAx>
        <c:axId val="159341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42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[Omnify-Analyst-Intership-Task.xlsx]Channel Wise Time Series analys!PivotTable1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bg1"/>
                </a:solidFill>
              </a:rPr>
              <a:t>Week</a:t>
            </a:r>
            <a:r>
              <a:rPr lang="en-IN" b="1" baseline="0" dirty="0">
                <a:solidFill>
                  <a:schemeClr val="bg1"/>
                </a:solidFill>
              </a:rPr>
              <a:t> wise Revenue for all channels</a:t>
            </a:r>
          </a:p>
        </c:rich>
      </c:tx>
      <c:overlay val="0"/>
      <c:spPr>
        <a:solidFill>
          <a:schemeClr val="accent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8128882696921939E-2"/>
          <c:y val="0.12887790652262116"/>
          <c:w val="0.81661894782491817"/>
          <c:h val="0.80686386647949981"/>
        </c:manualLayout>
      </c:layout>
      <c:lineChart>
        <c:grouping val="standard"/>
        <c:varyColors val="0"/>
        <c:ser>
          <c:idx val="0"/>
          <c:order val="0"/>
          <c:tx>
            <c:strRef>
              <c:f>'Channel Wise Time Series analys'!$B$24:$B$25</c:f>
              <c:strCache>
                <c:ptCount val="1"/>
                <c:pt idx="0">
                  <c:v>Capterra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'Channel Wise Time Series analys'!$A$26:$A$62</c:f>
              <c:strCache>
                <c:ptCount val="36"/>
                <c:pt idx="0">
                  <c:v>19-10-2020</c:v>
                </c:pt>
                <c:pt idx="1">
                  <c:v>26-10-2020</c:v>
                </c:pt>
                <c:pt idx="2">
                  <c:v>02-11-2020</c:v>
                </c:pt>
                <c:pt idx="3">
                  <c:v>09-11-2020</c:v>
                </c:pt>
                <c:pt idx="4">
                  <c:v>16-11-2020</c:v>
                </c:pt>
                <c:pt idx="5">
                  <c:v>23-11-2020</c:v>
                </c:pt>
                <c:pt idx="6">
                  <c:v>30-11-2020</c:v>
                </c:pt>
                <c:pt idx="7">
                  <c:v>07-12-2020</c:v>
                </c:pt>
                <c:pt idx="8">
                  <c:v>14-12-2020</c:v>
                </c:pt>
                <c:pt idx="9">
                  <c:v>21-12-2020</c:v>
                </c:pt>
                <c:pt idx="10">
                  <c:v>28-12-2020</c:v>
                </c:pt>
                <c:pt idx="11">
                  <c:v>04-01-2021</c:v>
                </c:pt>
                <c:pt idx="12">
                  <c:v>11-01-2021</c:v>
                </c:pt>
                <c:pt idx="13">
                  <c:v>18-01-2021</c:v>
                </c:pt>
                <c:pt idx="14">
                  <c:v>25-01-2021</c:v>
                </c:pt>
                <c:pt idx="15">
                  <c:v>01-02-2021</c:v>
                </c:pt>
                <c:pt idx="16">
                  <c:v>08-02-2021</c:v>
                </c:pt>
                <c:pt idx="17">
                  <c:v>15-02-2021</c:v>
                </c:pt>
                <c:pt idx="18">
                  <c:v>22-02-2021</c:v>
                </c:pt>
                <c:pt idx="19">
                  <c:v>01-03-2021</c:v>
                </c:pt>
                <c:pt idx="20">
                  <c:v>08-03-2021</c:v>
                </c:pt>
                <c:pt idx="21">
                  <c:v>15-03-2021</c:v>
                </c:pt>
                <c:pt idx="22">
                  <c:v>22-03-2021</c:v>
                </c:pt>
                <c:pt idx="23">
                  <c:v>29-03-2021</c:v>
                </c:pt>
                <c:pt idx="24">
                  <c:v>05-04-2021</c:v>
                </c:pt>
                <c:pt idx="25">
                  <c:v>12-04-2021</c:v>
                </c:pt>
                <c:pt idx="26">
                  <c:v>19-04-2021</c:v>
                </c:pt>
                <c:pt idx="27">
                  <c:v>26-04-2021</c:v>
                </c:pt>
                <c:pt idx="28">
                  <c:v>03-05-2021</c:v>
                </c:pt>
                <c:pt idx="29">
                  <c:v>31-05-2021</c:v>
                </c:pt>
                <c:pt idx="30">
                  <c:v>28-06-2021</c:v>
                </c:pt>
                <c:pt idx="31">
                  <c:v>02-08-2021</c:v>
                </c:pt>
                <c:pt idx="32">
                  <c:v>30-08-2021</c:v>
                </c:pt>
                <c:pt idx="33">
                  <c:v>04-10-2021</c:v>
                </c:pt>
                <c:pt idx="34">
                  <c:v>01-11-2021</c:v>
                </c:pt>
                <c:pt idx="35">
                  <c:v>29-11-2021</c:v>
                </c:pt>
              </c:strCache>
            </c:strRef>
          </c:cat>
          <c:val>
            <c:numRef>
              <c:f>'Channel Wise Time Series analys'!$B$26:$B$62</c:f>
              <c:numCache>
                <c:formatCode>General</c:formatCode>
                <c:ptCount val="36"/>
                <c:pt idx="0">
                  <c:v>-38</c:v>
                </c:pt>
                <c:pt idx="1">
                  <c:v>-257</c:v>
                </c:pt>
                <c:pt idx="2">
                  <c:v>-623.75</c:v>
                </c:pt>
                <c:pt idx="3">
                  <c:v>-2479</c:v>
                </c:pt>
                <c:pt idx="4">
                  <c:v>-291.25</c:v>
                </c:pt>
                <c:pt idx="5">
                  <c:v>-412.75</c:v>
                </c:pt>
                <c:pt idx="6">
                  <c:v>-484.5</c:v>
                </c:pt>
                <c:pt idx="7">
                  <c:v>390.49999999999994</c:v>
                </c:pt>
                <c:pt idx="8">
                  <c:v>1160.05</c:v>
                </c:pt>
                <c:pt idx="9">
                  <c:v>2535.25</c:v>
                </c:pt>
                <c:pt idx="10">
                  <c:v>-690.15</c:v>
                </c:pt>
                <c:pt idx="11">
                  <c:v>-871.25</c:v>
                </c:pt>
                <c:pt idx="12">
                  <c:v>-1289.25</c:v>
                </c:pt>
                <c:pt idx="13">
                  <c:v>-1218</c:v>
                </c:pt>
                <c:pt idx="14">
                  <c:v>-280</c:v>
                </c:pt>
                <c:pt idx="15">
                  <c:v>-936.25</c:v>
                </c:pt>
                <c:pt idx="16">
                  <c:v>-1348.5</c:v>
                </c:pt>
                <c:pt idx="17">
                  <c:v>5555</c:v>
                </c:pt>
                <c:pt idx="18">
                  <c:v>1384.25</c:v>
                </c:pt>
                <c:pt idx="19">
                  <c:v>120.25</c:v>
                </c:pt>
                <c:pt idx="20">
                  <c:v>-541</c:v>
                </c:pt>
                <c:pt idx="21">
                  <c:v>1651.25</c:v>
                </c:pt>
                <c:pt idx="22">
                  <c:v>-454.29999999999995</c:v>
                </c:pt>
                <c:pt idx="23">
                  <c:v>-374.20000000000005</c:v>
                </c:pt>
                <c:pt idx="25">
                  <c:v>-375.5</c:v>
                </c:pt>
                <c:pt idx="26">
                  <c:v>575.75</c:v>
                </c:pt>
                <c:pt idx="27">
                  <c:v>-832.5</c:v>
                </c:pt>
                <c:pt idx="28">
                  <c:v>1085.5</c:v>
                </c:pt>
                <c:pt idx="29">
                  <c:v>-166.75</c:v>
                </c:pt>
                <c:pt idx="30">
                  <c:v>-77.25</c:v>
                </c:pt>
                <c:pt idx="31">
                  <c:v>420.25</c:v>
                </c:pt>
                <c:pt idx="32">
                  <c:v>-120.5</c:v>
                </c:pt>
                <c:pt idx="33">
                  <c:v>-64</c:v>
                </c:pt>
                <c:pt idx="34">
                  <c:v>-94</c:v>
                </c:pt>
                <c:pt idx="35">
                  <c:v>-142.25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CC-4D5F-A091-CBA4E08A7E03}"/>
            </c:ext>
          </c:extLst>
        </c:ser>
        <c:ser>
          <c:idx val="1"/>
          <c:order val="1"/>
          <c:tx>
            <c:strRef>
              <c:f>'Channel Wise Time Series analys'!$C$24:$C$25</c:f>
              <c:strCache>
                <c:ptCount val="1"/>
                <c:pt idx="0">
                  <c:v>GetApp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'Channel Wise Time Series analys'!$A$26:$A$62</c:f>
              <c:strCache>
                <c:ptCount val="36"/>
                <c:pt idx="0">
                  <c:v>19-10-2020</c:v>
                </c:pt>
                <c:pt idx="1">
                  <c:v>26-10-2020</c:v>
                </c:pt>
                <c:pt idx="2">
                  <c:v>02-11-2020</c:v>
                </c:pt>
                <c:pt idx="3">
                  <c:v>09-11-2020</c:v>
                </c:pt>
                <c:pt idx="4">
                  <c:v>16-11-2020</c:v>
                </c:pt>
                <c:pt idx="5">
                  <c:v>23-11-2020</c:v>
                </c:pt>
                <c:pt idx="6">
                  <c:v>30-11-2020</c:v>
                </c:pt>
                <c:pt idx="7">
                  <c:v>07-12-2020</c:v>
                </c:pt>
                <c:pt idx="8">
                  <c:v>14-12-2020</c:v>
                </c:pt>
                <c:pt idx="9">
                  <c:v>21-12-2020</c:v>
                </c:pt>
                <c:pt idx="10">
                  <c:v>28-12-2020</c:v>
                </c:pt>
                <c:pt idx="11">
                  <c:v>04-01-2021</c:v>
                </c:pt>
                <c:pt idx="12">
                  <c:v>11-01-2021</c:v>
                </c:pt>
                <c:pt idx="13">
                  <c:v>18-01-2021</c:v>
                </c:pt>
                <c:pt idx="14">
                  <c:v>25-01-2021</c:v>
                </c:pt>
                <c:pt idx="15">
                  <c:v>01-02-2021</c:v>
                </c:pt>
                <c:pt idx="16">
                  <c:v>08-02-2021</c:v>
                </c:pt>
                <c:pt idx="17">
                  <c:v>15-02-2021</c:v>
                </c:pt>
                <c:pt idx="18">
                  <c:v>22-02-2021</c:v>
                </c:pt>
                <c:pt idx="19">
                  <c:v>01-03-2021</c:v>
                </c:pt>
                <c:pt idx="20">
                  <c:v>08-03-2021</c:v>
                </c:pt>
                <c:pt idx="21">
                  <c:v>15-03-2021</c:v>
                </c:pt>
                <c:pt idx="22">
                  <c:v>22-03-2021</c:v>
                </c:pt>
                <c:pt idx="23">
                  <c:v>29-03-2021</c:v>
                </c:pt>
                <c:pt idx="24">
                  <c:v>05-04-2021</c:v>
                </c:pt>
                <c:pt idx="25">
                  <c:v>12-04-2021</c:v>
                </c:pt>
                <c:pt idx="26">
                  <c:v>19-04-2021</c:v>
                </c:pt>
                <c:pt idx="27">
                  <c:v>26-04-2021</c:v>
                </c:pt>
                <c:pt idx="28">
                  <c:v>03-05-2021</c:v>
                </c:pt>
                <c:pt idx="29">
                  <c:v>31-05-2021</c:v>
                </c:pt>
                <c:pt idx="30">
                  <c:v>28-06-2021</c:v>
                </c:pt>
                <c:pt idx="31">
                  <c:v>02-08-2021</c:v>
                </c:pt>
                <c:pt idx="32">
                  <c:v>30-08-2021</c:v>
                </c:pt>
                <c:pt idx="33">
                  <c:v>04-10-2021</c:v>
                </c:pt>
                <c:pt idx="34">
                  <c:v>01-11-2021</c:v>
                </c:pt>
                <c:pt idx="35">
                  <c:v>29-11-2021</c:v>
                </c:pt>
              </c:strCache>
            </c:strRef>
          </c:cat>
          <c:val>
            <c:numRef>
              <c:f>'Channel Wise Time Series analys'!$C$26:$C$62</c:f>
              <c:numCache>
                <c:formatCode>General</c:formatCode>
                <c:ptCount val="36"/>
                <c:pt idx="0">
                  <c:v>-40</c:v>
                </c:pt>
                <c:pt idx="1">
                  <c:v>-104</c:v>
                </c:pt>
                <c:pt idx="2">
                  <c:v>-56</c:v>
                </c:pt>
                <c:pt idx="3">
                  <c:v>-115.25</c:v>
                </c:pt>
                <c:pt idx="4">
                  <c:v>-148.5</c:v>
                </c:pt>
                <c:pt idx="5">
                  <c:v>-86.75</c:v>
                </c:pt>
                <c:pt idx="6">
                  <c:v>-215</c:v>
                </c:pt>
                <c:pt idx="7">
                  <c:v>-359.1</c:v>
                </c:pt>
                <c:pt idx="8">
                  <c:v>-247</c:v>
                </c:pt>
                <c:pt idx="9">
                  <c:v>-212.1</c:v>
                </c:pt>
                <c:pt idx="10">
                  <c:v>-328.5</c:v>
                </c:pt>
                <c:pt idx="11">
                  <c:v>-234.75</c:v>
                </c:pt>
                <c:pt idx="12">
                  <c:v>-209</c:v>
                </c:pt>
                <c:pt idx="13">
                  <c:v>-179.25</c:v>
                </c:pt>
                <c:pt idx="14">
                  <c:v>-106</c:v>
                </c:pt>
                <c:pt idx="15">
                  <c:v>-294.25</c:v>
                </c:pt>
                <c:pt idx="16">
                  <c:v>-316.25</c:v>
                </c:pt>
                <c:pt idx="17">
                  <c:v>-267.5</c:v>
                </c:pt>
                <c:pt idx="18">
                  <c:v>-213.9</c:v>
                </c:pt>
                <c:pt idx="19">
                  <c:v>-267.5</c:v>
                </c:pt>
                <c:pt idx="20">
                  <c:v>1535.75</c:v>
                </c:pt>
                <c:pt idx="21">
                  <c:v>-222.60000000000002</c:v>
                </c:pt>
                <c:pt idx="22">
                  <c:v>-205.9</c:v>
                </c:pt>
                <c:pt idx="23">
                  <c:v>-99.55</c:v>
                </c:pt>
                <c:pt idx="25">
                  <c:v>-240.25</c:v>
                </c:pt>
                <c:pt idx="26">
                  <c:v>-173.75</c:v>
                </c:pt>
                <c:pt idx="27">
                  <c:v>-48</c:v>
                </c:pt>
                <c:pt idx="28">
                  <c:v>-10.5</c:v>
                </c:pt>
                <c:pt idx="29">
                  <c:v>-33</c:v>
                </c:pt>
                <c:pt idx="30">
                  <c:v>-56</c:v>
                </c:pt>
                <c:pt idx="31">
                  <c:v>-8.5</c:v>
                </c:pt>
                <c:pt idx="33">
                  <c:v>-30.75</c:v>
                </c:pt>
                <c:pt idx="34">
                  <c:v>-20.5</c:v>
                </c:pt>
                <c:pt idx="35">
                  <c:v>-47.75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CC-4D5F-A091-CBA4E08A7E03}"/>
            </c:ext>
          </c:extLst>
        </c:ser>
        <c:ser>
          <c:idx val="2"/>
          <c:order val="2"/>
          <c:tx>
            <c:strRef>
              <c:f>'Channel Wise Time Series analys'!$D$24:$D$25</c:f>
              <c:strCache>
                <c:ptCount val="1"/>
                <c:pt idx="0">
                  <c:v>Google Ads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'Channel Wise Time Series analys'!$A$26:$A$62</c:f>
              <c:strCache>
                <c:ptCount val="36"/>
                <c:pt idx="0">
                  <c:v>19-10-2020</c:v>
                </c:pt>
                <c:pt idx="1">
                  <c:v>26-10-2020</c:v>
                </c:pt>
                <c:pt idx="2">
                  <c:v>02-11-2020</c:v>
                </c:pt>
                <c:pt idx="3">
                  <c:v>09-11-2020</c:v>
                </c:pt>
                <c:pt idx="4">
                  <c:v>16-11-2020</c:v>
                </c:pt>
                <c:pt idx="5">
                  <c:v>23-11-2020</c:v>
                </c:pt>
                <c:pt idx="6">
                  <c:v>30-11-2020</c:v>
                </c:pt>
                <c:pt idx="7">
                  <c:v>07-12-2020</c:v>
                </c:pt>
                <c:pt idx="8">
                  <c:v>14-12-2020</c:v>
                </c:pt>
                <c:pt idx="9">
                  <c:v>21-12-2020</c:v>
                </c:pt>
                <c:pt idx="10">
                  <c:v>28-12-2020</c:v>
                </c:pt>
                <c:pt idx="11">
                  <c:v>04-01-2021</c:v>
                </c:pt>
                <c:pt idx="12">
                  <c:v>11-01-2021</c:v>
                </c:pt>
                <c:pt idx="13">
                  <c:v>18-01-2021</c:v>
                </c:pt>
                <c:pt idx="14">
                  <c:v>25-01-2021</c:v>
                </c:pt>
                <c:pt idx="15">
                  <c:v>01-02-2021</c:v>
                </c:pt>
                <c:pt idx="16">
                  <c:v>08-02-2021</c:v>
                </c:pt>
                <c:pt idx="17">
                  <c:v>15-02-2021</c:v>
                </c:pt>
                <c:pt idx="18">
                  <c:v>22-02-2021</c:v>
                </c:pt>
                <c:pt idx="19">
                  <c:v>01-03-2021</c:v>
                </c:pt>
                <c:pt idx="20">
                  <c:v>08-03-2021</c:v>
                </c:pt>
                <c:pt idx="21">
                  <c:v>15-03-2021</c:v>
                </c:pt>
                <c:pt idx="22">
                  <c:v>22-03-2021</c:v>
                </c:pt>
                <c:pt idx="23">
                  <c:v>29-03-2021</c:v>
                </c:pt>
                <c:pt idx="24">
                  <c:v>05-04-2021</c:v>
                </c:pt>
                <c:pt idx="25">
                  <c:v>12-04-2021</c:v>
                </c:pt>
                <c:pt idx="26">
                  <c:v>19-04-2021</c:v>
                </c:pt>
                <c:pt idx="27">
                  <c:v>26-04-2021</c:v>
                </c:pt>
                <c:pt idx="28">
                  <c:v>03-05-2021</c:v>
                </c:pt>
                <c:pt idx="29">
                  <c:v>31-05-2021</c:v>
                </c:pt>
                <c:pt idx="30">
                  <c:v>28-06-2021</c:v>
                </c:pt>
                <c:pt idx="31">
                  <c:v>02-08-2021</c:v>
                </c:pt>
                <c:pt idx="32">
                  <c:v>30-08-2021</c:v>
                </c:pt>
                <c:pt idx="33">
                  <c:v>04-10-2021</c:v>
                </c:pt>
                <c:pt idx="34">
                  <c:v>01-11-2021</c:v>
                </c:pt>
                <c:pt idx="35">
                  <c:v>29-11-2021</c:v>
                </c:pt>
              </c:strCache>
            </c:strRef>
          </c:cat>
          <c:val>
            <c:numRef>
              <c:f>'Channel Wise Time Series analys'!$D$26:$D$62</c:f>
              <c:numCache>
                <c:formatCode>General</c:formatCode>
                <c:ptCount val="36"/>
                <c:pt idx="14">
                  <c:v>2013.2099999999996</c:v>
                </c:pt>
                <c:pt idx="15">
                  <c:v>-192.58</c:v>
                </c:pt>
                <c:pt idx="16">
                  <c:v>763.87</c:v>
                </c:pt>
                <c:pt idx="17">
                  <c:v>1552.7000000000003</c:v>
                </c:pt>
                <c:pt idx="18">
                  <c:v>-190.89999999999998</c:v>
                </c:pt>
                <c:pt idx="19">
                  <c:v>838.59999999999991</c:v>
                </c:pt>
                <c:pt idx="20">
                  <c:v>-258.20000000000005</c:v>
                </c:pt>
                <c:pt idx="21">
                  <c:v>-184.36000000000004</c:v>
                </c:pt>
                <c:pt idx="22">
                  <c:v>2079.2700000000004</c:v>
                </c:pt>
                <c:pt idx="23">
                  <c:v>-172.11</c:v>
                </c:pt>
                <c:pt idx="24">
                  <c:v>-176.95999999999998</c:v>
                </c:pt>
                <c:pt idx="25">
                  <c:v>2250.79</c:v>
                </c:pt>
                <c:pt idx="26">
                  <c:v>-87.38</c:v>
                </c:pt>
                <c:pt idx="27">
                  <c:v>-103.25999999999999</c:v>
                </c:pt>
                <c:pt idx="28">
                  <c:v>958.63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CC-4D5F-A091-CBA4E08A7E03}"/>
            </c:ext>
          </c:extLst>
        </c:ser>
        <c:ser>
          <c:idx val="3"/>
          <c:order val="3"/>
          <c:tx>
            <c:strRef>
              <c:f>'Channel Wise Time Series analys'!$E$24:$E$25</c:f>
              <c:strCache>
                <c:ptCount val="1"/>
                <c:pt idx="0">
                  <c:v>Software Advice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'Channel Wise Time Series analys'!$A$26:$A$62</c:f>
              <c:strCache>
                <c:ptCount val="36"/>
                <c:pt idx="0">
                  <c:v>19-10-2020</c:v>
                </c:pt>
                <c:pt idx="1">
                  <c:v>26-10-2020</c:v>
                </c:pt>
                <c:pt idx="2">
                  <c:v>02-11-2020</c:v>
                </c:pt>
                <c:pt idx="3">
                  <c:v>09-11-2020</c:v>
                </c:pt>
                <c:pt idx="4">
                  <c:v>16-11-2020</c:v>
                </c:pt>
                <c:pt idx="5">
                  <c:v>23-11-2020</c:v>
                </c:pt>
                <c:pt idx="6">
                  <c:v>30-11-2020</c:v>
                </c:pt>
                <c:pt idx="7">
                  <c:v>07-12-2020</c:v>
                </c:pt>
                <c:pt idx="8">
                  <c:v>14-12-2020</c:v>
                </c:pt>
                <c:pt idx="9">
                  <c:v>21-12-2020</c:v>
                </c:pt>
                <c:pt idx="10">
                  <c:v>28-12-2020</c:v>
                </c:pt>
                <c:pt idx="11">
                  <c:v>04-01-2021</c:v>
                </c:pt>
                <c:pt idx="12">
                  <c:v>11-01-2021</c:v>
                </c:pt>
                <c:pt idx="13">
                  <c:v>18-01-2021</c:v>
                </c:pt>
                <c:pt idx="14">
                  <c:v>25-01-2021</c:v>
                </c:pt>
                <c:pt idx="15">
                  <c:v>01-02-2021</c:v>
                </c:pt>
                <c:pt idx="16">
                  <c:v>08-02-2021</c:v>
                </c:pt>
                <c:pt idx="17">
                  <c:v>15-02-2021</c:v>
                </c:pt>
                <c:pt idx="18">
                  <c:v>22-02-2021</c:v>
                </c:pt>
                <c:pt idx="19">
                  <c:v>01-03-2021</c:v>
                </c:pt>
                <c:pt idx="20">
                  <c:v>08-03-2021</c:v>
                </c:pt>
                <c:pt idx="21">
                  <c:v>15-03-2021</c:v>
                </c:pt>
                <c:pt idx="22">
                  <c:v>22-03-2021</c:v>
                </c:pt>
                <c:pt idx="23">
                  <c:v>29-03-2021</c:v>
                </c:pt>
                <c:pt idx="24">
                  <c:v>05-04-2021</c:v>
                </c:pt>
                <c:pt idx="25">
                  <c:v>12-04-2021</c:v>
                </c:pt>
                <c:pt idx="26">
                  <c:v>19-04-2021</c:v>
                </c:pt>
                <c:pt idx="27">
                  <c:v>26-04-2021</c:v>
                </c:pt>
                <c:pt idx="28">
                  <c:v>03-05-2021</c:v>
                </c:pt>
                <c:pt idx="29">
                  <c:v>31-05-2021</c:v>
                </c:pt>
                <c:pt idx="30">
                  <c:v>28-06-2021</c:v>
                </c:pt>
                <c:pt idx="31">
                  <c:v>02-08-2021</c:v>
                </c:pt>
                <c:pt idx="32">
                  <c:v>30-08-2021</c:v>
                </c:pt>
                <c:pt idx="33">
                  <c:v>04-10-2021</c:v>
                </c:pt>
                <c:pt idx="34">
                  <c:v>01-11-2021</c:v>
                </c:pt>
                <c:pt idx="35">
                  <c:v>29-11-2021</c:v>
                </c:pt>
              </c:strCache>
            </c:strRef>
          </c:cat>
          <c:val>
            <c:numRef>
              <c:f>'Channel Wise Time Series analys'!$E$26:$E$62</c:f>
              <c:numCache>
                <c:formatCode>General</c:formatCode>
                <c:ptCount val="36"/>
                <c:pt idx="0">
                  <c:v>-6</c:v>
                </c:pt>
                <c:pt idx="1">
                  <c:v>-12</c:v>
                </c:pt>
                <c:pt idx="3">
                  <c:v>-14</c:v>
                </c:pt>
                <c:pt idx="4">
                  <c:v>-4</c:v>
                </c:pt>
                <c:pt idx="5">
                  <c:v>1790</c:v>
                </c:pt>
                <c:pt idx="7">
                  <c:v>-25</c:v>
                </c:pt>
                <c:pt idx="8">
                  <c:v>-12.25</c:v>
                </c:pt>
                <c:pt idx="9">
                  <c:v>-39.75</c:v>
                </c:pt>
                <c:pt idx="10">
                  <c:v>-15.75</c:v>
                </c:pt>
                <c:pt idx="11">
                  <c:v>-14.25</c:v>
                </c:pt>
                <c:pt idx="12">
                  <c:v>-15.5</c:v>
                </c:pt>
                <c:pt idx="13">
                  <c:v>-22</c:v>
                </c:pt>
                <c:pt idx="15">
                  <c:v>-12.5</c:v>
                </c:pt>
                <c:pt idx="16">
                  <c:v>-10.5</c:v>
                </c:pt>
                <c:pt idx="17">
                  <c:v>-10.5</c:v>
                </c:pt>
                <c:pt idx="18">
                  <c:v>-10.5</c:v>
                </c:pt>
                <c:pt idx="19">
                  <c:v>-6</c:v>
                </c:pt>
                <c:pt idx="21">
                  <c:v>-4</c:v>
                </c:pt>
                <c:pt idx="22">
                  <c:v>-2</c:v>
                </c:pt>
                <c:pt idx="25">
                  <c:v>-4</c:v>
                </c:pt>
                <c:pt idx="26">
                  <c:v>-24.25</c:v>
                </c:pt>
                <c:pt idx="27">
                  <c:v>-38.75</c:v>
                </c:pt>
                <c:pt idx="31">
                  <c:v>-2</c:v>
                </c:pt>
                <c:pt idx="35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CC-4D5F-A091-CBA4E08A7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2238704"/>
        <c:axId val="1602218544"/>
      </c:lineChart>
      <c:catAx>
        <c:axId val="160223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218544"/>
        <c:crosses val="autoZero"/>
        <c:auto val="1"/>
        <c:lblAlgn val="ctr"/>
        <c:lblOffset val="100"/>
        <c:noMultiLvlLbl val="0"/>
      </c:catAx>
      <c:valAx>
        <c:axId val="160221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23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[Omnify-Analyst-Intership-Task.xlsx]Location wise Analysis!PivotTable19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bg1"/>
                </a:solidFill>
              </a:rPr>
              <a:t>Location wise Revenue</a:t>
            </a:r>
            <a:r>
              <a:rPr lang="en-IN" b="1" baseline="0">
                <a:solidFill>
                  <a:schemeClr val="bg1"/>
                </a:solidFill>
              </a:rPr>
              <a:t> </a:t>
            </a:r>
            <a:r>
              <a:rPr lang="en-IN" b="1">
                <a:solidFill>
                  <a:schemeClr val="bg1"/>
                </a:solidFill>
              </a:rPr>
              <a:t>Analysis</a:t>
            </a:r>
          </a:p>
        </c:rich>
      </c:tx>
      <c:overlay val="0"/>
      <c:spPr>
        <a:solidFill>
          <a:schemeClr val="accent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'Location wise Analysis'!$B$13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'Location wise Analysis'!$A$14:$A$20</c:f>
              <c:strCache>
                <c:ptCount val="6"/>
                <c:pt idx="0">
                  <c:v>USA</c:v>
                </c:pt>
                <c:pt idx="1">
                  <c:v>CANADA</c:v>
                </c:pt>
                <c:pt idx="2">
                  <c:v>UNITED KINGDOM</c:v>
                </c:pt>
                <c:pt idx="3">
                  <c:v>Middle East</c:v>
                </c:pt>
                <c:pt idx="4">
                  <c:v>SINGAPORE</c:v>
                </c:pt>
                <c:pt idx="5">
                  <c:v>AUSTRALIA</c:v>
                </c:pt>
              </c:strCache>
            </c:strRef>
          </c:cat>
          <c:val>
            <c:numRef>
              <c:f>'Location wise Analysis'!$B$14:$B$20</c:f>
              <c:numCache>
                <c:formatCode>General</c:formatCode>
                <c:ptCount val="6"/>
                <c:pt idx="0">
                  <c:v>7203.1700000000019</c:v>
                </c:pt>
                <c:pt idx="1">
                  <c:v>1398.25</c:v>
                </c:pt>
                <c:pt idx="2">
                  <c:v>406.15000000000009</c:v>
                </c:pt>
                <c:pt idx="3">
                  <c:v>0</c:v>
                </c:pt>
                <c:pt idx="4">
                  <c:v>-455.25</c:v>
                </c:pt>
                <c:pt idx="5">
                  <c:v>-1224.25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4-4E2F-8F26-30BF889E5A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3412592"/>
        <c:axId val="1593415952"/>
      </c:barChart>
      <c:catAx>
        <c:axId val="159341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415952"/>
        <c:crosses val="autoZero"/>
        <c:auto val="1"/>
        <c:lblAlgn val="ctr"/>
        <c:lblOffset val="100"/>
        <c:noMultiLvlLbl val="0"/>
      </c:catAx>
      <c:valAx>
        <c:axId val="159341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41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5E60-BE83-14DE-D071-73BECA270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1E88A-7557-48C8-4916-9D7C37CDA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3E96-8565-859A-1E99-95571955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7D0F-BE3E-48B2-9D35-F90E0FC2DF3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AA98-6053-1027-0109-855AFD23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4056F-0B5B-2E4A-E0F8-67DE2589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2F5B-792D-4D28-A690-55139DCF1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4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8F48-3AA7-0DD3-6CC2-8FCF0860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E9B28-AAB7-A484-23A1-5006D3447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E9CA-5D8C-219C-B9CB-835C1D46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7D0F-BE3E-48B2-9D35-F90E0FC2DF3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1E6C-0D3A-7F18-429F-B9DD1F33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C59A-EAE6-46C9-7B3D-278BA01D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2F5B-792D-4D28-A690-55139DCF1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9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33DAF-5E98-B61C-B057-CD8E97849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B9761-8D11-091F-E9A1-F99AAB59C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7C504-9DBE-0BF7-44C4-02CC0F1C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7D0F-BE3E-48B2-9D35-F90E0FC2DF3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B459A-9F0F-25B3-F35D-D6D0CFC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0284-C70A-43D5-D0E0-17425E83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2F5B-792D-4D28-A690-55139DCF1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98FE-48DC-67C3-55A2-8AAA5097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594C-8703-2B20-4CFC-A68C5759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8F7A-7BA5-F118-9940-C3FBDA6B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7D0F-BE3E-48B2-9D35-F90E0FC2DF3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34B4-2972-1B61-B111-1E761F44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C6D0-796F-DF0A-A381-6042998E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2F5B-792D-4D28-A690-55139DCF1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40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F708-A288-2CE3-E17B-937AD401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7A841-5333-0E9D-2560-BA48BA29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575CB-B770-378A-D188-BB87B32A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7D0F-BE3E-48B2-9D35-F90E0FC2DF3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90BE-AB89-5221-A632-2E5DB9A3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0BC1-C031-06DC-EAE2-4BBAD162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2F5B-792D-4D28-A690-55139DCF1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15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2300-577E-9119-11E2-C62D3FA9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857A-03F2-BBEC-5B08-676434EEB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596FD-0BB1-1FDC-6193-86546520C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D4DD4-0766-F8C9-35DC-F6ED0A75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7D0F-BE3E-48B2-9D35-F90E0FC2DF3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20F57-DCCE-1B83-DA29-B6A41004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3833F-B842-5DFC-42A9-FA2F0066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2F5B-792D-4D28-A690-55139DCF1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2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5C04-2991-31E3-31DA-82078868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C4C72-877F-8D41-8C3C-E4FECA20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25006-27A8-D0B7-8847-38D77821A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566E6-8798-D707-8C5C-1424E2982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7D5D0-560D-9731-B6F8-8C5F8C921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19A51-DB91-FF3C-3372-AF143BE8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7D0F-BE3E-48B2-9D35-F90E0FC2DF3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A041B-A861-1D90-01AE-02D269C1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045CB-3CCE-5882-9826-CE9B36D8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2F5B-792D-4D28-A690-55139DCF1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1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666D-EB65-7E78-A344-8BFFC300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D0D03-AC4A-C83B-8E5B-B354008A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7D0F-BE3E-48B2-9D35-F90E0FC2DF3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C663A-41E0-4D38-8101-9D20E775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6F710-B31C-7275-77F9-700F7289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2F5B-792D-4D28-A690-55139DCF1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4F886-71AA-78AF-7634-BD4E7B9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7D0F-BE3E-48B2-9D35-F90E0FC2DF3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D4E2A-5648-0AF6-E3A6-2B1B025D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15EDE-090E-176C-5AFB-9EB54710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2F5B-792D-4D28-A690-55139DCF1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8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807B-D496-EF4F-7A32-DE1C9BE7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0715-AE5F-23A2-A349-57D282C5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4BBB3-1BAF-14DD-69FD-F54F6004E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5454-EF61-AA00-5786-7DE5262D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7D0F-BE3E-48B2-9D35-F90E0FC2DF3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898C3-6094-13F0-EF73-47468FDE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C359E-43EB-C6FC-F8C4-C6CB0A58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2F5B-792D-4D28-A690-55139DCF1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A464-0E7C-206A-9426-B773C4A1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9AB58-B62C-6B30-6B7A-81293F768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B096C-F5B5-2B2A-7773-82548A4C1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B8AED-1291-D9E5-846C-C2687B28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7D0F-BE3E-48B2-9D35-F90E0FC2DF3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2CA42-B16D-A450-C178-77DA6F1D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C4FAD-8483-5122-609B-91F5320E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2F5B-792D-4D28-A690-55139DCF1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53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4B110-B43A-E1C6-ED5C-97C6B0AC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06F36-A1EB-B8FA-1834-F0B016E41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2BE9-F14F-0725-9765-A487BD647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7D0F-BE3E-48B2-9D35-F90E0FC2DF3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09BE-B0FA-8CE7-B971-1496FD0A1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7F04C-2D65-704B-6A32-CB703C73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2F5B-792D-4D28-A690-55139DCF1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5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5A1859-E4C5-8F80-EDA5-2625A3DF5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Dhavala Narendra Kumar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89AE92-8040-384C-9C09-EE0DCE0410DD}"/>
              </a:ext>
            </a:extLst>
          </p:cNvPr>
          <p:cNvSpPr/>
          <p:nvPr/>
        </p:nvSpPr>
        <p:spPr>
          <a:xfrm>
            <a:off x="2519265" y="1670180"/>
            <a:ext cx="7109927" cy="13902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OMNIFY INTERNSHIP TASK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9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FD341C-7932-E14D-C29C-A24E74BF4832}"/>
              </a:ext>
            </a:extLst>
          </p:cNvPr>
          <p:cNvSpPr/>
          <p:nvPr/>
        </p:nvSpPr>
        <p:spPr>
          <a:xfrm>
            <a:off x="4285861" y="466531"/>
            <a:ext cx="3620277" cy="8677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TASK-5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09468-ED82-E063-8751-44444A0FF2A5}"/>
              </a:ext>
            </a:extLst>
          </p:cNvPr>
          <p:cNvSpPr txBox="1"/>
          <p:nvPr/>
        </p:nvSpPr>
        <p:spPr>
          <a:xfrm>
            <a:off x="1195386" y="1546593"/>
            <a:ext cx="827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Analyze the Impact of geography.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USA is generating highest revenue. </a:t>
            </a:r>
            <a:r>
              <a:rPr lang="en-IN" sz="14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And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CANADA is having highest ROI.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endParaRPr lang="en-US" sz="14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F29E61-284D-B929-4798-B97A1AB1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904563"/>
              </p:ext>
            </p:extLst>
          </p:nvPr>
        </p:nvGraphicFramePr>
        <p:xfrm>
          <a:off x="914400" y="3556000"/>
          <a:ext cx="4724400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2103">
                  <a:extLst>
                    <a:ext uri="{9D8B030D-6E8A-4147-A177-3AD203B41FA5}">
                      <a16:colId xmlns:a16="http://schemas.microsoft.com/office/drawing/2014/main" val="3275576725"/>
                    </a:ext>
                  </a:extLst>
                </a:gridCol>
                <a:gridCol w="1294143">
                  <a:extLst>
                    <a:ext uri="{9D8B030D-6E8A-4147-A177-3AD203B41FA5}">
                      <a16:colId xmlns:a16="http://schemas.microsoft.com/office/drawing/2014/main" val="2878428718"/>
                    </a:ext>
                  </a:extLst>
                </a:gridCol>
                <a:gridCol w="2058154">
                  <a:extLst>
                    <a:ext uri="{9D8B030D-6E8A-4147-A177-3AD203B41FA5}">
                      <a16:colId xmlns:a16="http://schemas.microsoft.com/office/drawing/2014/main" val="353052939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Row Labels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Sum of Revenue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Return on Investment (ROI)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9569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USA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7203.17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0.382886041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60701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CANADA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1398.25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1.020806717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98191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UNITED KINGDOM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406.15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0.09311416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24642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Middle East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11905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SINGAPORE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-455.25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-0.20294216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98999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AUSTRALIA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-1224.25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9917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7328.07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0.261605323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29992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DAE426-419F-EE25-43B0-1D788D76D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73850"/>
              </p:ext>
            </p:extLst>
          </p:nvPr>
        </p:nvGraphicFramePr>
        <p:xfrm>
          <a:off x="6008370" y="3102610"/>
          <a:ext cx="4442460" cy="240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713F78-375B-976B-5D57-5837E33958F5}"/>
              </a:ext>
            </a:extLst>
          </p:cNvPr>
          <p:cNvSpPr txBox="1"/>
          <p:nvPr/>
        </p:nvSpPr>
        <p:spPr>
          <a:xfrm>
            <a:off x="964163" y="5311407"/>
            <a:ext cx="9349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USA is making most of the revenue.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USA is contributing highest number of clicks, leads, prospects and Conversions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CANADA is having highest ROI.</a:t>
            </a:r>
            <a:r>
              <a:rPr lang="en-US" sz="1600" dirty="0"/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480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E56E-86CD-8963-5915-4125BDD1A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273" y="828449"/>
            <a:ext cx="8543731" cy="77175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More insights are provided in the Excel file shared.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4FB2D-8248-8E6F-0576-E60A7CCE1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2830287"/>
            <a:ext cx="9144000" cy="163243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1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DEBE-8EBA-B53C-ACE4-6D22DEF4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11559"/>
            <a:ext cx="10349204" cy="2799183"/>
          </a:xfrm>
        </p:spPr>
        <p:txBody>
          <a:bodyPr>
            <a:noAutofit/>
          </a:bodyPr>
          <a:lstStyle/>
          <a:p>
            <a:pPr algn="l"/>
            <a:br>
              <a:rPr lang="en-US" sz="1600" b="1" dirty="0">
                <a:latin typeface="+mn-lt"/>
                <a:cs typeface="Times New Roman" panose="02020603050405020304" pitchFamily="18" charset="0"/>
              </a:rPr>
            </a:br>
            <a:r>
              <a:rPr lang="en-US" sz="2400" b="1" dirty="0">
                <a:latin typeface="+mn-lt"/>
                <a:cs typeface="Times New Roman" panose="02020603050405020304" pitchFamily="18" charset="0"/>
              </a:rPr>
              <a:t>Data of two marketing campaigns is provided.</a:t>
            </a:r>
            <a:br>
              <a:rPr lang="en-US" sz="1600" b="1" dirty="0">
                <a:latin typeface="+mn-lt"/>
                <a:cs typeface="Times New Roman" panose="02020603050405020304" pitchFamily="18" charset="0"/>
              </a:rPr>
            </a:br>
            <a:br>
              <a:rPr lang="en-US" sz="2000" b="1" dirty="0">
                <a:latin typeface="+mn-lt"/>
                <a:cs typeface="Times New Roman" panose="02020603050405020304" pitchFamily="18" charset="0"/>
              </a:rPr>
            </a:br>
            <a:r>
              <a:rPr lang="en-US" sz="2000" b="1" dirty="0">
                <a:latin typeface="+mn-lt"/>
                <a:cs typeface="Times New Roman" panose="02020603050405020304" pitchFamily="18" charset="0"/>
              </a:rPr>
              <a:t>Tasks:</a:t>
            </a:r>
            <a:br>
              <a:rPr lang="en-US" sz="1600" b="1" dirty="0">
                <a:latin typeface="+mn-lt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- Create a combined report with all key metrics (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esp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: Spends and Returns %) in a weekly and monthly format. Decide the number of data fields you would like to showcase here.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- Which is the most profitable channel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- Which category/keyword is the most profitable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- Look for insights by analyzing data points on time series graphs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- Analyze the Impact of geography</a:t>
            </a:r>
            <a:br>
              <a:rPr lang="en-US" sz="1600" dirty="0">
                <a:solidFill>
                  <a:srgbClr val="222222"/>
                </a:solidFill>
                <a:latin typeface="+mn-lt"/>
              </a:rPr>
            </a:br>
            <a:br>
              <a:rPr lang="en-US" sz="2400" b="1" dirty="0">
                <a:latin typeface="+mn-lt"/>
                <a:cs typeface="Times New Roman" panose="02020603050405020304" pitchFamily="18" charset="0"/>
              </a:rPr>
            </a:br>
            <a:r>
              <a:rPr lang="en-US" sz="2400" b="1" dirty="0">
                <a:latin typeface="+mn-lt"/>
                <a:cs typeface="Times New Roman" panose="02020603050405020304" pitchFamily="18" charset="0"/>
              </a:rPr>
              <a:t>Available Marketing Campaigns</a:t>
            </a:r>
            <a:br>
              <a:rPr lang="en-US" sz="1400" b="1" dirty="0">
                <a:latin typeface="+mn-lt"/>
                <a:cs typeface="Times New Roman" panose="02020603050405020304" pitchFamily="18" charset="0"/>
              </a:rPr>
            </a:br>
            <a:endParaRPr lang="en-IN" sz="14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66E6-C028-4DDA-CFA8-AB29630CB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488024"/>
            <a:ext cx="5553269" cy="185679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b="1" dirty="0">
                <a:cs typeface="Times New Roman" panose="02020603050405020304" pitchFamily="18" charset="0"/>
              </a:rPr>
              <a:t>Google Ads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dirty="0">
                <a:cs typeface="Times New Roman" panose="02020603050405020304" pitchFamily="18" charset="0"/>
              </a:rPr>
              <a:t>Listing Site</a:t>
            </a:r>
          </a:p>
          <a:p>
            <a:pPr marL="0" indent="0">
              <a:buNone/>
            </a:pPr>
            <a:r>
              <a:rPr lang="en-US" sz="1800" b="1" dirty="0">
                <a:cs typeface="Times New Roman" panose="02020603050405020304" pitchFamily="18" charset="0"/>
              </a:rPr>
              <a:t>        Channels of Listing Site: 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Capterra</a:t>
            </a:r>
            <a:r>
              <a:rPr lang="en-IN" sz="1400" b="1" dirty="0">
                <a:cs typeface="Times New Roman" panose="02020603050405020304" pitchFamily="18" charset="0"/>
              </a:rPr>
              <a:t> 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IN" sz="1400" b="1" i="0" u="none" strike="noStrike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GetApp</a:t>
            </a:r>
            <a:r>
              <a:rPr lang="en-IN" sz="1400" b="1" dirty="0">
                <a:cs typeface="Times New Roman" panose="02020603050405020304" pitchFamily="18" charset="0"/>
              </a:rPr>
              <a:t> 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Software Advice</a:t>
            </a:r>
            <a:r>
              <a:rPr lang="en-IN" sz="1400" b="1" dirty="0"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IN" sz="2400" b="1" dirty="0"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046F2C-649B-D247-7153-BF64C51A903A}"/>
              </a:ext>
            </a:extLst>
          </p:cNvPr>
          <p:cNvSpPr/>
          <p:nvPr/>
        </p:nvSpPr>
        <p:spPr>
          <a:xfrm>
            <a:off x="4245427" y="363895"/>
            <a:ext cx="2985796" cy="7091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SCENARIO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2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A69D36-ECEE-0DEA-EED1-DD8A1E1A3A46}"/>
              </a:ext>
            </a:extLst>
          </p:cNvPr>
          <p:cNvSpPr/>
          <p:nvPr/>
        </p:nvSpPr>
        <p:spPr>
          <a:xfrm>
            <a:off x="4404048" y="615191"/>
            <a:ext cx="2696547" cy="7184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69F89-CE12-5AE9-5ED5-C9100A4BA03A}"/>
              </a:ext>
            </a:extLst>
          </p:cNvPr>
          <p:cNvSpPr txBox="1"/>
          <p:nvPr/>
        </p:nvSpPr>
        <p:spPr>
          <a:xfrm>
            <a:off x="1287624" y="1735494"/>
            <a:ext cx="929329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on individual tables was done to find few insights.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New Table was created with important columns which are present in both tables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Common Fields in two tables: Date, Clicks, Leads, Prospects, Cost, Payment, Location.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New table does not include data which is not common and is not required for analysis.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Power pivot could not be used to create a relation between two tables as there is no common key which could be Primary key in either of the tables. So, a new table was created with necessary fields.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Pivot tables are used to analyze the data, find insights and create visuals.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 Series analysis was done using line charts. The rest were done with appropriate charts.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Impact of Geography on revenue generation was looked into.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8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4B8ED9-7D6C-E5AB-DB3D-AFFABD0F4AC1}"/>
              </a:ext>
            </a:extLst>
          </p:cNvPr>
          <p:cNvSpPr/>
          <p:nvPr/>
        </p:nvSpPr>
        <p:spPr>
          <a:xfrm>
            <a:off x="4253204" y="391886"/>
            <a:ext cx="3685592" cy="569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TASK-1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D88BE-0B5E-C501-46A4-987793EEE923}"/>
              </a:ext>
            </a:extLst>
          </p:cNvPr>
          <p:cNvSpPr txBox="1"/>
          <p:nvPr/>
        </p:nvSpPr>
        <p:spPr>
          <a:xfrm>
            <a:off x="1082351" y="1586204"/>
            <a:ext cx="9787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Task 1 : </a:t>
            </a:r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Create a combined report with all key metrics (</a:t>
            </a:r>
            <a:r>
              <a:rPr lang="en-US" sz="1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esp</a:t>
            </a:r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: Spends and Returns %) in a weekly and monthly format. Decide the number of data fields you would like to showcase here.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1504F-57D6-786A-8E3A-6C68B2A8846F}"/>
              </a:ext>
            </a:extLst>
          </p:cNvPr>
          <p:cNvSpPr txBox="1"/>
          <p:nvPr/>
        </p:nvSpPr>
        <p:spPr>
          <a:xfrm>
            <a:off x="1212980" y="2836506"/>
            <a:ext cx="94612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New combined table was created with following fields :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Week</a:t>
            </a:r>
            <a:r>
              <a:rPr lang="en-US" i="0" u="none" strike="noStrike" dirty="0">
                <a:effectLst/>
              </a:rPr>
              <a:t>: Provides the date of Monday in that week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Marketing</a:t>
            </a:r>
            <a:r>
              <a:rPr lang="en-US" dirty="0"/>
              <a:t> </a:t>
            </a:r>
            <a:r>
              <a:rPr lang="en-US" b="1" i="0" u="none" strike="noStrike" dirty="0">
                <a:effectLst/>
              </a:rPr>
              <a:t>Campaign</a:t>
            </a:r>
            <a:r>
              <a:rPr lang="en-US" i="0" u="none" strike="noStrike" dirty="0">
                <a:effectLst/>
              </a:rPr>
              <a:t>: Two marketing campaigns include Google Ads and Listing 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Channel</a:t>
            </a:r>
            <a:r>
              <a:rPr lang="en-US" i="0" u="none" strike="noStrike" dirty="0">
                <a:effectLst/>
              </a:rPr>
              <a:t>: New column was created with 4 channels -Google Ads and 3 channels of Listing site(Capterra, GetApp, Software Advice)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Country</a:t>
            </a:r>
            <a:r>
              <a:rPr lang="en-US" i="0" u="none" strike="noStrike" dirty="0">
                <a:effectLst/>
              </a:rPr>
              <a:t>: Country provides the locations of business campaign.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Clicks</a:t>
            </a:r>
            <a:r>
              <a:rPr lang="en-US" i="0" u="none" strike="noStrike" dirty="0">
                <a:effectLst/>
              </a:rPr>
              <a:t>: Count of clicks on our ad Leads: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Prospects</a:t>
            </a:r>
            <a:r>
              <a:rPr lang="en-US" i="0" u="none" strike="noStrike" dirty="0">
                <a:effectLst/>
              </a:rPr>
              <a:t>: Count of people interested in our product (as marked by sales)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Cost</a:t>
            </a:r>
            <a:r>
              <a:rPr lang="en-US" i="0" u="none" strike="noStrike" dirty="0">
                <a:effectLst/>
              </a:rPr>
              <a:t>: Our total ad spends for that particular  date</a:t>
            </a:r>
            <a:r>
              <a:rPr lang="en-US" dirty="0"/>
              <a:t> </a:t>
            </a:r>
            <a:endParaRPr lang="en-US" i="0" u="none" strike="noStrike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Payments</a:t>
            </a:r>
            <a:r>
              <a:rPr lang="en-US" i="0" u="none" strike="noStrike" dirty="0">
                <a:effectLst/>
              </a:rPr>
              <a:t>: Purchases made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Revenue</a:t>
            </a:r>
            <a:r>
              <a:rPr lang="en-US" dirty="0"/>
              <a:t> : Difference between payments and Cost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ROI</a:t>
            </a:r>
            <a:r>
              <a:rPr lang="en-US" dirty="0"/>
              <a:t>: Return on Investment(Revenue/Cost)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56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F41DBF-8F2B-6333-B253-3F1F45CBAB5F}"/>
              </a:ext>
            </a:extLst>
          </p:cNvPr>
          <p:cNvSpPr/>
          <p:nvPr/>
        </p:nvSpPr>
        <p:spPr>
          <a:xfrm>
            <a:off x="4552367" y="189655"/>
            <a:ext cx="3620277" cy="8677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TASK-2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7CD81-FD07-0080-DE95-4BD542157510}"/>
              </a:ext>
            </a:extLst>
          </p:cNvPr>
          <p:cNvSpPr txBox="1"/>
          <p:nvPr/>
        </p:nvSpPr>
        <p:spPr>
          <a:xfrm>
            <a:off x="1324946" y="1272492"/>
            <a:ext cx="93865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Which is the most profitable channel?</a:t>
            </a:r>
          </a:p>
          <a:p>
            <a:endParaRPr lang="en-IN" sz="1400" dirty="0">
              <a:latin typeface="Bahnschrift SemiBold" panose="020B0502040204020203" pitchFamily="34" charset="0"/>
            </a:endParaRPr>
          </a:p>
          <a:p>
            <a:r>
              <a:rPr lang="en-IN" sz="1400" dirty="0">
                <a:latin typeface="Bahnschrift SemiBold" panose="020B0502040204020203" pitchFamily="34" charset="0"/>
              </a:rPr>
              <a:t>Google Ads is most Profitable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5F35298-D7BF-39FA-6C6F-C49B9A46C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605943"/>
              </p:ext>
            </p:extLst>
          </p:nvPr>
        </p:nvGraphicFramePr>
        <p:xfrm>
          <a:off x="1114425" y="4024205"/>
          <a:ext cx="6605957" cy="2644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934917-2F7F-1BB9-CA65-F0D3F3C5845F}"/>
              </a:ext>
            </a:extLst>
          </p:cNvPr>
          <p:cNvSpPr txBox="1"/>
          <p:nvPr/>
        </p:nvSpPr>
        <p:spPr>
          <a:xfrm>
            <a:off x="7858125" y="4095750"/>
            <a:ext cx="363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Google Ads is contributing maximum revenue followed by Software Advice of Listing Site.</a:t>
            </a:r>
            <a:r>
              <a:rPr lang="en-US" sz="16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GetApp of Listing Site is facing losses.</a:t>
            </a:r>
            <a:r>
              <a:rPr lang="en-US" sz="16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Software Advice has highest Return on investment and GetApp has least.</a:t>
            </a:r>
            <a:r>
              <a:rPr lang="en-US" sz="1600" dirty="0"/>
              <a:t> </a:t>
            </a:r>
            <a:endParaRPr lang="en-IN" sz="1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21BB17A-3C82-401E-A564-CEAFF1DFA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69590"/>
              </p:ext>
            </p:extLst>
          </p:nvPr>
        </p:nvGraphicFramePr>
        <p:xfrm>
          <a:off x="1483567" y="2287801"/>
          <a:ext cx="8378889" cy="1435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0011">
                  <a:extLst>
                    <a:ext uri="{9D8B030D-6E8A-4147-A177-3AD203B41FA5}">
                      <a16:colId xmlns:a16="http://schemas.microsoft.com/office/drawing/2014/main" val="4139282453"/>
                    </a:ext>
                  </a:extLst>
                </a:gridCol>
                <a:gridCol w="1161047">
                  <a:extLst>
                    <a:ext uri="{9D8B030D-6E8A-4147-A177-3AD203B41FA5}">
                      <a16:colId xmlns:a16="http://schemas.microsoft.com/office/drawing/2014/main" val="836235321"/>
                    </a:ext>
                  </a:extLst>
                </a:gridCol>
                <a:gridCol w="1664167">
                  <a:extLst>
                    <a:ext uri="{9D8B030D-6E8A-4147-A177-3AD203B41FA5}">
                      <a16:colId xmlns:a16="http://schemas.microsoft.com/office/drawing/2014/main" val="1663355613"/>
                    </a:ext>
                  </a:extLst>
                </a:gridCol>
                <a:gridCol w="1548062">
                  <a:extLst>
                    <a:ext uri="{9D8B030D-6E8A-4147-A177-3AD203B41FA5}">
                      <a16:colId xmlns:a16="http://schemas.microsoft.com/office/drawing/2014/main" val="1791035589"/>
                    </a:ext>
                  </a:extLst>
                </a:gridCol>
                <a:gridCol w="2515602">
                  <a:extLst>
                    <a:ext uri="{9D8B030D-6E8A-4147-A177-3AD203B41FA5}">
                      <a16:colId xmlns:a16="http://schemas.microsoft.com/office/drawing/2014/main" val="633849181"/>
                    </a:ext>
                  </a:extLst>
                </a:gridCol>
              </a:tblGrid>
              <a:tr h="3913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Row Labels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Sum of Cost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Sum of Payments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Sum of Revenue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Return on Investment(ROI) %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0863085"/>
                  </a:ext>
                </a:extLst>
              </a:tr>
              <a:tr h="2087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Google Ads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2788.68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11880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9091.32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326.008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3102202"/>
                  </a:ext>
                </a:extLst>
              </a:tr>
              <a:tr h="2087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Capterra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19461.85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19878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416.15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2.138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0898458"/>
                  </a:ext>
                </a:extLst>
              </a:tr>
              <a:tr h="2087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GetApp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5449.9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-3661.9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-67.192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8658973"/>
                  </a:ext>
                </a:extLst>
              </a:tr>
              <a:tr h="2087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Software Advice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311.5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1482.5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475.923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1175927"/>
                  </a:ext>
                </a:extLst>
              </a:tr>
              <a:tr h="2087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28011.93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35340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7328.07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26.161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06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9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DDC59C-3242-9104-5212-36C0E96C7C4B}"/>
              </a:ext>
            </a:extLst>
          </p:cNvPr>
          <p:cNvSpPr/>
          <p:nvPr/>
        </p:nvSpPr>
        <p:spPr>
          <a:xfrm>
            <a:off x="4285861" y="228406"/>
            <a:ext cx="3620277" cy="8677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TASK-3A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386A1-C69A-7727-770E-010FBD6975E4}"/>
              </a:ext>
            </a:extLst>
          </p:cNvPr>
          <p:cNvSpPr txBox="1"/>
          <p:nvPr/>
        </p:nvSpPr>
        <p:spPr>
          <a:xfrm>
            <a:off x="1695450" y="1205350"/>
            <a:ext cx="85058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Which category is the most profitable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Google Ads EK_Generic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Tri-Tok_Reservation is most profitable category</a:t>
            </a:r>
            <a:r>
              <a:rPr lang="en-US" dirty="0"/>
              <a:t> 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Listing Site Parks and Recreation is most profitable category.</a:t>
            </a:r>
            <a:r>
              <a:rPr lang="en-US" dirty="0"/>
              <a:t> 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Put together EK_Generic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_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Tri-Tok_Reservation is most profitable category is most profitable among all.</a:t>
            </a:r>
            <a:r>
              <a:rPr lang="en-US" dirty="0"/>
              <a:t> </a:t>
            </a:r>
            <a:endParaRPr lang="en-US" sz="18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C4FB29-9788-29CF-ABC1-AF58C1B3C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763305"/>
              </p:ext>
            </p:extLst>
          </p:nvPr>
        </p:nvGraphicFramePr>
        <p:xfrm>
          <a:off x="1100345" y="3222763"/>
          <a:ext cx="5101672" cy="330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8CA910B-DA14-A8D3-9BD8-0792CD13B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349869"/>
              </p:ext>
            </p:extLst>
          </p:nvPr>
        </p:nvGraphicFramePr>
        <p:xfrm>
          <a:off x="6519657" y="3085321"/>
          <a:ext cx="4801013" cy="330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87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58173B-D090-B5CD-56A8-C93C3D5975E7}"/>
              </a:ext>
            </a:extLst>
          </p:cNvPr>
          <p:cNvSpPr/>
          <p:nvPr/>
        </p:nvSpPr>
        <p:spPr>
          <a:xfrm>
            <a:off x="4285861" y="466531"/>
            <a:ext cx="3620277" cy="8677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TASK-3B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81DDD-C5B0-1657-14DB-77D907979CD0}"/>
              </a:ext>
            </a:extLst>
          </p:cNvPr>
          <p:cNvSpPr txBox="1"/>
          <p:nvPr/>
        </p:nvSpPr>
        <p:spPr>
          <a:xfrm>
            <a:off x="1388705" y="1595248"/>
            <a:ext cx="9414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Which keyword is the most profitable?</a:t>
            </a:r>
            <a:b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</a:br>
            <a:endParaRPr lang="en-US" sz="14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Reservation Management System was most profitable keyword.</a:t>
            </a:r>
            <a:endParaRPr lang="en-IN" sz="1400" b="1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82C5BC-170D-A672-46A9-477D8D0EB5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060506"/>
              </p:ext>
            </p:extLst>
          </p:nvPr>
        </p:nvGraphicFramePr>
        <p:xfrm>
          <a:off x="1264297" y="2687216"/>
          <a:ext cx="9279295" cy="370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040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848D14-2182-6F2F-3D0C-5615C1E8AADC}"/>
              </a:ext>
            </a:extLst>
          </p:cNvPr>
          <p:cNvSpPr/>
          <p:nvPr/>
        </p:nvSpPr>
        <p:spPr>
          <a:xfrm>
            <a:off x="4183224" y="163301"/>
            <a:ext cx="3620277" cy="8677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TASK-4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D55E1-92F1-1B47-7E80-C5E7BD701B6C}"/>
              </a:ext>
            </a:extLst>
          </p:cNvPr>
          <p:cNvSpPr txBox="1"/>
          <p:nvPr/>
        </p:nvSpPr>
        <p:spPr>
          <a:xfrm>
            <a:off x="1362074" y="1162767"/>
            <a:ext cx="946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Look for insights by analyzing data points on time series graphs.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257B01A-3A5F-16A0-BD74-EE3976081A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7093"/>
              </p:ext>
            </p:extLst>
          </p:nvPr>
        </p:nvGraphicFramePr>
        <p:xfrm>
          <a:off x="1362074" y="1694596"/>
          <a:ext cx="9703431" cy="3138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862990-30E2-02B9-327B-FF9B7B36E19B}"/>
              </a:ext>
            </a:extLst>
          </p:cNvPr>
          <p:cNvSpPr txBox="1"/>
          <p:nvPr/>
        </p:nvSpPr>
        <p:spPr>
          <a:xfrm>
            <a:off x="1175657" y="4964976"/>
            <a:ext cx="98898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Ads is showing a consistent performance which makes it more reliable marketing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there is a fall in Google Ads performance from April.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Listing Site is inconsistent and showing profits and losses alternately. It is showing highest losses in Nov and Jan and highest profits in Dec and Feb.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2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73B29B5-3383-BE02-E27F-05BCA457CE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005645"/>
              </p:ext>
            </p:extLst>
          </p:nvPr>
        </p:nvGraphicFramePr>
        <p:xfrm>
          <a:off x="1324947" y="2706043"/>
          <a:ext cx="9237978" cy="2052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03D5A3-FB48-7E77-2CC0-EE77BCA27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540301"/>
              </p:ext>
            </p:extLst>
          </p:nvPr>
        </p:nvGraphicFramePr>
        <p:xfrm>
          <a:off x="1241797" y="345062"/>
          <a:ext cx="9321128" cy="237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5780DB-A8FB-0991-98D5-2456AEAC4F62}"/>
              </a:ext>
            </a:extLst>
          </p:cNvPr>
          <p:cNvSpPr txBox="1"/>
          <p:nvPr/>
        </p:nvSpPr>
        <p:spPr>
          <a:xfrm>
            <a:off x="816363" y="4758612"/>
            <a:ext cx="10782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effectLst/>
                <a:latin typeface="Calibri" panose="020F0502020204030204" pitchFamily="34" charset="0"/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Google Ads is making consistent performance when it comes to revenue. However, there is a fall from April.</a:t>
            </a:r>
            <a:r>
              <a:rPr lang="en-US" dirty="0"/>
              <a:t> </a:t>
            </a:r>
            <a:endParaRPr lang="en-IN" b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GetApp is making Losses most of the time.</a:t>
            </a:r>
            <a:r>
              <a:rPr lang="en-US" dirty="0"/>
              <a:t> </a:t>
            </a:r>
            <a:endParaRPr lang="en-IN" b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Capterra is having a dip from month October. However, it made good profits in Dec and Feb.</a:t>
            </a:r>
            <a:r>
              <a:rPr lang="en-US" dirty="0"/>
              <a:t> 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Capterra is also following a pattern of a month of profit followed by a month of loss again followed by a profitable month in a repeating manner. i.e. it has profit and loss consecutively every month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5415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894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SemiBold</vt:lpstr>
      <vt:lpstr>Bahnschrift SemiBold SemiConden</vt:lpstr>
      <vt:lpstr>Calibri</vt:lpstr>
      <vt:lpstr>Calibri Light</vt:lpstr>
      <vt:lpstr>Office Theme</vt:lpstr>
      <vt:lpstr>PowerPoint Presentation</vt:lpstr>
      <vt:lpstr> Data of two marketing campaigns is provided.  Tasks: - Create a combined report with all key metrics (esp: Spends and Returns %) in a weekly and monthly format. Decide the number of data fields you would like to showcase here. - Which is the most profitable channel - Which category/keyword is the most profitable - Look for insights by analyzing data points on time series graphs - Analyze the Impact of geography  Available Marketing Campaigns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insights are provided in the Excel file shared.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NITZSCHE</dc:creator>
  <cp:lastModifiedBy>HARRY NITZSCHE</cp:lastModifiedBy>
  <cp:revision>3</cp:revision>
  <dcterms:created xsi:type="dcterms:W3CDTF">2023-07-25T17:37:27Z</dcterms:created>
  <dcterms:modified xsi:type="dcterms:W3CDTF">2023-07-26T05:11:57Z</dcterms:modified>
</cp:coreProperties>
</file>