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6" r:id="rId5"/>
    <p:sldId id="267" r:id="rId6"/>
    <p:sldId id="269" r:id="rId7"/>
    <p:sldId id="291" r:id="rId8"/>
    <p:sldId id="270" r:id="rId9"/>
    <p:sldId id="279" r:id="rId10"/>
    <p:sldId id="277" r:id="rId11"/>
    <p:sldId id="289" r:id="rId12"/>
    <p:sldId id="290" r:id="rId13"/>
    <p:sldId id="296" r:id="rId14"/>
    <p:sldId id="276" r:id="rId15"/>
    <p:sldId id="274" r:id="rId16"/>
    <p:sldId id="295" r:id="rId17"/>
    <p:sldId id="286" r:id="rId18"/>
    <p:sldId id="287" r:id="rId19"/>
    <p:sldId id="288" r:id="rId20"/>
    <p:sldId id="298" r:id="rId21"/>
    <p:sldId id="280" r:id="rId22"/>
    <p:sldId id="299" r:id="rId23"/>
    <p:sldId id="281" r:id="rId24"/>
    <p:sldId id="282" r:id="rId25"/>
    <p:sldId id="283" r:id="rId26"/>
    <p:sldId id="293"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63C0-DD11-D469-4557-850E7D1631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9B2A25-372D-57C5-DD70-16E1C59E1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A772B3-7E13-FEAD-DC6F-C8E059502BE8}"/>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CF19F07B-2C9C-E96D-AFE0-21455176A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4FCFB-3CEB-0288-6D98-33F76B2559C8}"/>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10158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743A-E19F-B860-B3B6-D62E63F855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0DD52-7F7E-142E-DF6E-82304162D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89F95-594B-5CBC-6E25-1E365E5EDAF9}"/>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FB0463B6-9BFB-F53F-0A66-CA62AF8F0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3EFCA-AF88-2D16-8E70-F7814EF747E3}"/>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10690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26FCC-AA8B-8081-8D7E-2ED5A23C03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DFAE48-751E-743E-4742-677B9B19E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9EEC1-20D4-8EEE-6439-9E9977B3FC15}"/>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009EF2F5-1921-817A-CA9F-92BBC9EC1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1F2FB2-695B-6100-2F22-4CB2AB804FB6}"/>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304739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BD95-FC9A-4FFD-EFBF-AD68FC0507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5E1E-42E1-A26E-D133-4FE4241D7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766B0-B077-D802-C49C-314C5E70156F}"/>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B38BB65E-05B0-9C8A-84C8-AA103A73F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C0A08-BEAE-8446-6B68-4A4BA872E802}"/>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293877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F1F4-5894-FD3A-B105-58E8C5142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6C612-212C-A2AC-4111-09573E900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47D4B7-4E45-0D2A-30AA-0106F4733052}"/>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FF2AE672-5176-0E29-AF06-D34A36D5B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2A6C8-63B4-53CC-9438-BFD380DE8B88}"/>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7826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2A35-00C5-31A8-1849-795B503182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9C13F7-CDBB-89C5-8622-889862120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E753B0-FDE3-A939-55D9-08187293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DF7C72-6EB1-E373-1FA2-A48D8BA5A99D}"/>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6" name="Footer Placeholder 5">
            <a:extLst>
              <a:ext uri="{FF2B5EF4-FFF2-40B4-BE49-F238E27FC236}">
                <a16:creationId xmlns:a16="http://schemas.microsoft.com/office/drawing/2014/main" id="{0F2A7588-5380-C2E0-D9DE-8F67A024A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5A5862-2C43-8DC6-B219-85A1BA3798BC}"/>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405282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EE69-FB82-8052-9C85-BFB03D6342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8593C-6AD8-D350-C611-530AC7C03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DC202-DC6D-7792-B9F0-FDB9EC52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D2C2A1-AB51-EC78-F6EC-FCC0AC9FF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B128D3-3A68-4794-A969-A7C328280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64558D-0725-1D8B-C682-0419544FD470}"/>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8" name="Footer Placeholder 7">
            <a:extLst>
              <a:ext uri="{FF2B5EF4-FFF2-40B4-BE49-F238E27FC236}">
                <a16:creationId xmlns:a16="http://schemas.microsoft.com/office/drawing/2014/main" id="{F72025A7-9048-EDAF-E833-C7A49BAEF5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A138DF-F5CA-11D7-A398-90C4CC773AE6}"/>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48929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9616-2CE1-88EB-E9A8-B6E1F3FE53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EF184F-BB04-A5E0-C43F-C2385829EBE6}"/>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4" name="Footer Placeholder 3">
            <a:extLst>
              <a:ext uri="{FF2B5EF4-FFF2-40B4-BE49-F238E27FC236}">
                <a16:creationId xmlns:a16="http://schemas.microsoft.com/office/drawing/2014/main" id="{252161BB-7EE9-F87C-4071-A2014AD068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2BE839-2E51-E170-3615-11DA9B1FEAE3}"/>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153805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7B75E-E68B-AA83-EE85-80C0F0D812A7}"/>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3" name="Footer Placeholder 2">
            <a:extLst>
              <a:ext uri="{FF2B5EF4-FFF2-40B4-BE49-F238E27FC236}">
                <a16:creationId xmlns:a16="http://schemas.microsoft.com/office/drawing/2014/main" id="{941219FB-F2C2-EB96-F02E-2748CD1590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DB8874-B3A3-9B7A-2A37-409F87F29343}"/>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116639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9D50-CF0E-70F6-EC72-1892CD767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F9C007-BF12-9EA6-029A-12BE3A729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B82D8F-BB0A-44B6-13DB-95F99F361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C08CC-7ECB-08D4-5094-659AF500DF58}"/>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6" name="Footer Placeholder 5">
            <a:extLst>
              <a:ext uri="{FF2B5EF4-FFF2-40B4-BE49-F238E27FC236}">
                <a16:creationId xmlns:a16="http://schemas.microsoft.com/office/drawing/2014/main" id="{0002F36D-6609-A0A5-F63B-40EC244ADC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A7C06-4B45-FD7D-51C7-EFACB7016D53}"/>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393742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5BC-73F2-6851-F2F6-009FE9F8B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402E35-7F6F-B221-5D80-848BED3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28CB8-E031-DE9A-13F6-6233A4876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8E3BF-2F80-5829-5E45-1BACA3CF28DC}"/>
              </a:ext>
            </a:extLst>
          </p:cNvPr>
          <p:cNvSpPr>
            <a:spLocks noGrp="1"/>
          </p:cNvSpPr>
          <p:nvPr>
            <p:ph type="dt" sz="half" idx="10"/>
          </p:nvPr>
        </p:nvSpPr>
        <p:spPr/>
        <p:txBody>
          <a:bodyPr/>
          <a:lstStyle/>
          <a:p>
            <a:fld id="{4828977D-C4FE-4E98-8070-070F2D9DAE54}" type="datetimeFigureOut">
              <a:rPr lang="en-IN" smtClean="0"/>
              <a:t>21-04-2023</a:t>
            </a:fld>
            <a:endParaRPr lang="en-IN"/>
          </a:p>
        </p:txBody>
      </p:sp>
      <p:sp>
        <p:nvSpPr>
          <p:cNvPr id="6" name="Footer Placeholder 5">
            <a:extLst>
              <a:ext uri="{FF2B5EF4-FFF2-40B4-BE49-F238E27FC236}">
                <a16:creationId xmlns:a16="http://schemas.microsoft.com/office/drawing/2014/main" id="{FEC1E658-6761-01F3-A149-DAC6054D8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FB74D-5273-9DBA-0645-43BB9946DD10}"/>
              </a:ext>
            </a:extLst>
          </p:cNvPr>
          <p:cNvSpPr>
            <a:spLocks noGrp="1"/>
          </p:cNvSpPr>
          <p:nvPr>
            <p:ph type="sldNum" sz="quarter" idx="12"/>
          </p:nvPr>
        </p:nvSpPr>
        <p:spPr/>
        <p:txBody>
          <a:bodyPr/>
          <a:lstStyle/>
          <a:p>
            <a:fld id="{F62DA5D2-D5B9-46CA-ADF5-1A789CF34E66}" type="slidenum">
              <a:rPr lang="en-IN" smtClean="0"/>
              <a:t>‹#›</a:t>
            </a:fld>
            <a:endParaRPr lang="en-IN"/>
          </a:p>
        </p:txBody>
      </p:sp>
    </p:spTree>
    <p:extLst>
      <p:ext uri="{BB962C8B-B14F-4D97-AF65-F5344CB8AC3E}">
        <p14:creationId xmlns:p14="http://schemas.microsoft.com/office/powerpoint/2010/main" val="234184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3C90C-9864-4B8C-24B2-AAB20A3EF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C8719-E9FD-9B48-1FE3-D0D82F298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EF119-4A99-EBD9-971C-68ED8057E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8977D-C4FE-4E98-8070-070F2D9DAE54}" type="datetimeFigureOut">
              <a:rPr lang="en-IN" smtClean="0"/>
              <a:t>21-04-2023</a:t>
            </a:fld>
            <a:endParaRPr lang="en-IN"/>
          </a:p>
        </p:txBody>
      </p:sp>
      <p:sp>
        <p:nvSpPr>
          <p:cNvPr id="5" name="Footer Placeholder 4">
            <a:extLst>
              <a:ext uri="{FF2B5EF4-FFF2-40B4-BE49-F238E27FC236}">
                <a16:creationId xmlns:a16="http://schemas.microsoft.com/office/drawing/2014/main" id="{9BB5BAFF-3843-AC75-80F7-AF2D846E8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3018C3-CFBA-8B74-A445-30D0E18C1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DA5D2-D5B9-46CA-ADF5-1A789CF34E66}" type="slidenum">
              <a:rPr lang="en-IN" smtClean="0"/>
              <a:t>‹#›</a:t>
            </a:fld>
            <a:endParaRPr lang="en-IN"/>
          </a:p>
        </p:txBody>
      </p:sp>
    </p:spTree>
    <p:extLst>
      <p:ext uri="{BB962C8B-B14F-4D97-AF65-F5344CB8AC3E}">
        <p14:creationId xmlns:p14="http://schemas.microsoft.com/office/powerpoint/2010/main" val="427837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D2EF-1E98-0D2F-A7D2-A16160A4A779}"/>
              </a:ext>
            </a:extLst>
          </p:cNvPr>
          <p:cNvSpPr>
            <a:spLocks noGrp="1"/>
          </p:cNvSpPr>
          <p:nvPr>
            <p:ph type="ctrTitle"/>
          </p:nvPr>
        </p:nvSpPr>
        <p:spPr>
          <a:xfrm>
            <a:off x="-48989" y="27992"/>
            <a:ext cx="12072259" cy="2052735"/>
          </a:xfrm>
        </p:spPr>
        <p:txBody>
          <a:bodyPr>
            <a:normAutofit/>
          </a:bodyPr>
          <a:lstStyle/>
          <a:p>
            <a:r>
              <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ea typeface="Segoe UI Semibold" panose="020B0702040204020203" pitchFamily="34" charset="0"/>
                <a:cs typeface="Times New Roman" panose="02020603050405020304" pitchFamily="18" charset="0"/>
              </a:rPr>
              <a:t>CAPSTONE PROJECT -</a:t>
            </a: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TITLE</a:t>
            </a:r>
            <a:br>
              <a:rPr lang="en-US" sz="2000" b="1" dirty="0">
                <a:solidFill>
                  <a:schemeClr val="accent1">
                    <a:lumMod val="75000"/>
                  </a:schemeClr>
                </a:solidFill>
                <a:latin typeface="Times New Roman" panose="02020603050405020304" pitchFamily="18" charset="0"/>
                <a:cs typeface="Times New Roman" panose="02020603050405020304" pitchFamily="18" charset="0"/>
                <a:sym typeface="+mn-ea"/>
              </a:rPr>
            </a:br>
            <a:br>
              <a:rPr lang="en-US" sz="2000" b="1" dirty="0">
                <a:latin typeface="Times New Roman" panose="02020603050405020304" pitchFamily="18" charset="0"/>
                <a:cs typeface="Times New Roman" panose="02020603050405020304" pitchFamily="18" charset="0"/>
                <a:sym typeface="+mn-ea"/>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LATE  DELIVERY  RISK  PREDICTION  IN SUPPLY  CHAIN MANAGEMENT</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USING  MACHINE  LEARNING</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Content Placeholder 6">
            <a:extLst>
              <a:ext uri="{FF2B5EF4-FFF2-40B4-BE49-F238E27FC236}">
                <a16:creationId xmlns:a16="http://schemas.microsoft.com/office/drawing/2014/main" id="{1B50A101-85E1-E3A5-B479-7AAE0A0C0463}"/>
              </a:ext>
            </a:extLst>
          </p:cNvPr>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06" y="165992"/>
            <a:ext cx="1800530" cy="799469"/>
          </a:xfrm>
          <a:prstGeom prst="rect">
            <a:avLst/>
          </a:prstGeom>
          <a:noFill/>
          <a:ln>
            <a:noFill/>
          </a:ln>
        </p:spPr>
      </p:pic>
      <p:sp>
        <p:nvSpPr>
          <p:cNvPr id="6" name="Subtitle 5">
            <a:extLst>
              <a:ext uri="{FF2B5EF4-FFF2-40B4-BE49-F238E27FC236}">
                <a16:creationId xmlns:a16="http://schemas.microsoft.com/office/drawing/2014/main" id="{D672C093-B502-C75A-73B2-B286B0BF6B59}"/>
              </a:ext>
            </a:extLst>
          </p:cNvPr>
          <p:cNvSpPr>
            <a:spLocks noGrp="1"/>
          </p:cNvSpPr>
          <p:nvPr>
            <p:ph type="subTitle" idx="1"/>
          </p:nvPr>
        </p:nvSpPr>
        <p:spPr>
          <a:xfrm>
            <a:off x="1206758" y="2143051"/>
            <a:ext cx="9560767" cy="3993080"/>
          </a:xfrm>
        </p:spPr>
        <p:txBody>
          <a:bodyPr>
            <a:normAutofit fontScale="9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Batch details</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PGPDSE BLR October22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Group Number</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7</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Team members</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1.Anand Kumar C 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2.Swastik Mohanty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3.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Dhavala</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Narendra Kumar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4. Vaibhav S.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Adhau</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Domain of Project</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Supply Chain Management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Under Esteemed Guidance of</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Mentor: Ms. Trupti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Mathapati</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068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35C9DA-D571-F8CD-AAA3-0907885B7B48}"/>
              </a:ext>
            </a:extLst>
          </p:cNvPr>
          <p:cNvSpPr/>
          <p:nvPr/>
        </p:nvSpPr>
        <p:spPr>
          <a:xfrm>
            <a:off x="0" y="4883216"/>
            <a:ext cx="147423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SAMPLE</a:t>
            </a:r>
          </a:p>
        </p:txBody>
      </p:sp>
      <p:sp>
        <p:nvSpPr>
          <p:cNvPr id="7" name="Rectangle 6">
            <a:extLst>
              <a:ext uri="{FF2B5EF4-FFF2-40B4-BE49-F238E27FC236}">
                <a16:creationId xmlns:a16="http://schemas.microsoft.com/office/drawing/2014/main" id="{4082CD14-8C30-2EDA-960F-CA8432350338}"/>
              </a:ext>
            </a:extLst>
          </p:cNvPr>
          <p:cNvSpPr/>
          <p:nvPr/>
        </p:nvSpPr>
        <p:spPr>
          <a:xfrm>
            <a:off x="-1119" y="1587355"/>
            <a:ext cx="155369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POPULATION</a:t>
            </a:r>
          </a:p>
        </p:txBody>
      </p:sp>
      <p:pic>
        <p:nvPicPr>
          <p:cNvPr id="2" name="Picture 1" descr="Graphical user interface&#10;&#10;Description automatically generated">
            <a:extLst>
              <a:ext uri="{FF2B5EF4-FFF2-40B4-BE49-F238E27FC236}">
                <a16:creationId xmlns:a16="http://schemas.microsoft.com/office/drawing/2014/main" id="{AFD95803-E101-79E7-46A4-E453E030228A}"/>
              </a:ext>
            </a:extLst>
          </p:cNvPr>
          <p:cNvPicPr>
            <a:picLocks noChangeAspect="1"/>
          </p:cNvPicPr>
          <p:nvPr/>
        </p:nvPicPr>
        <p:blipFill>
          <a:blip r:embed="rId2"/>
          <a:stretch>
            <a:fillRect/>
          </a:stretch>
        </p:blipFill>
        <p:spPr>
          <a:xfrm>
            <a:off x="1552574" y="91193"/>
            <a:ext cx="10460453" cy="3514838"/>
          </a:xfrm>
          <a:prstGeom prst="rect">
            <a:avLst/>
          </a:prstGeom>
        </p:spPr>
      </p:pic>
      <p:pic>
        <p:nvPicPr>
          <p:cNvPr id="3" name="Picture 2" descr="Table&#10;&#10;Description automatically generated with medium confidence">
            <a:extLst>
              <a:ext uri="{FF2B5EF4-FFF2-40B4-BE49-F238E27FC236}">
                <a16:creationId xmlns:a16="http://schemas.microsoft.com/office/drawing/2014/main" id="{7CB64A3B-A653-E71B-C70E-B7E07E47056D}"/>
              </a:ext>
            </a:extLst>
          </p:cNvPr>
          <p:cNvPicPr>
            <a:picLocks noChangeAspect="1"/>
          </p:cNvPicPr>
          <p:nvPr/>
        </p:nvPicPr>
        <p:blipFill>
          <a:blip r:embed="rId3"/>
          <a:stretch>
            <a:fillRect/>
          </a:stretch>
        </p:blipFill>
        <p:spPr>
          <a:xfrm>
            <a:off x="1482458" y="3462188"/>
            <a:ext cx="10530569" cy="3364570"/>
          </a:xfrm>
          <a:prstGeom prst="rect">
            <a:avLst/>
          </a:prstGeom>
        </p:spPr>
      </p:pic>
    </p:spTree>
    <p:extLst>
      <p:ext uri="{BB962C8B-B14F-4D97-AF65-F5344CB8AC3E}">
        <p14:creationId xmlns:p14="http://schemas.microsoft.com/office/powerpoint/2010/main" val="84886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2272D48-AA1F-F8DE-D122-6943EFAEAB05}"/>
              </a:ext>
            </a:extLst>
          </p:cNvPr>
          <p:cNvSpPr txBox="1"/>
          <p:nvPr/>
        </p:nvSpPr>
        <p:spPr>
          <a:xfrm>
            <a:off x="3906667" y="567122"/>
            <a:ext cx="6097656" cy="461665"/>
          </a:xfrm>
          <a:prstGeom prst="rect">
            <a:avLst/>
          </a:prstGeom>
          <a:noFill/>
        </p:spPr>
        <p:txBody>
          <a:bodyPr wrap="square">
            <a:spAutoFit/>
          </a:bodyPr>
          <a:lstStyle/>
          <a:p>
            <a:r>
              <a:rPr lang="en-IN" sz="2400" b="1" kern="0" dirty="0">
                <a:solidFill>
                  <a:srgbClr val="4472C4"/>
                </a:solidFill>
                <a:effectLst/>
                <a:latin typeface="Times New Roman" panose="02020603050405020304" pitchFamily="18" charset="0"/>
                <a:ea typeface="Times New Roman" panose="02020603050405020304" pitchFamily="18" charset="0"/>
              </a:rPr>
              <a:t>ANALYSIS ON SAMPLE</a:t>
            </a:r>
            <a:endParaRPr lang="en-IN" sz="2400" dirty="0"/>
          </a:p>
        </p:txBody>
      </p:sp>
      <p:sp>
        <p:nvSpPr>
          <p:cNvPr id="12" name="TextBox 11">
            <a:extLst>
              <a:ext uri="{FF2B5EF4-FFF2-40B4-BE49-F238E27FC236}">
                <a16:creationId xmlns:a16="http://schemas.microsoft.com/office/drawing/2014/main" id="{3905E5A8-7D04-8830-A8D3-BD1E49DB09A0}"/>
              </a:ext>
            </a:extLst>
          </p:cNvPr>
          <p:cNvSpPr txBox="1"/>
          <p:nvPr/>
        </p:nvSpPr>
        <p:spPr>
          <a:xfrm>
            <a:off x="859453" y="1446170"/>
            <a:ext cx="2967829" cy="369332"/>
          </a:xfrm>
          <a:prstGeom prst="rect">
            <a:avLst/>
          </a:prstGeom>
          <a:noFill/>
        </p:spPr>
        <p:txBody>
          <a:bodyPr wrap="square">
            <a:spAutoFit/>
          </a:bodyPr>
          <a:lstStyle/>
          <a:p>
            <a:r>
              <a:rPr lang="en-IN" sz="1800" b="1" kern="0" dirty="0">
                <a:solidFill>
                  <a:srgbClr val="000000"/>
                </a:solidFill>
                <a:effectLst/>
                <a:latin typeface="Times New Roman" panose="02020603050405020304" pitchFamily="18" charset="0"/>
                <a:ea typeface="Times New Roman" panose="02020603050405020304" pitchFamily="18" charset="0"/>
              </a:rPr>
              <a:t>City vs Late delivery</a:t>
            </a:r>
            <a:r>
              <a:rPr lang="en-IN" b="1" kern="0" dirty="0">
                <a:solidFill>
                  <a:srgbClr val="000000"/>
                </a:solidFill>
                <a:latin typeface="Times New Roman" panose="02020603050405020304" pitchFamily="18" charset="0"/>
                <a:ea typeface="Times New Roman" panose="02020603050405020304" pitchFamily="18" charset="0"/>
              </a:rPr>
              <a:t> </a:t>
            </a:r>
            <a:r>
              <a:rPr lang="en-IN" sz="1800" b="1" kern="0" dirty="0">
                <a:solidFill>
                  <a:srgbClr val="000000"/>
                </a:solidFill>
                <a:effectLst/>
                <a:latin typeface="Times New Roman" panose="02020603050405020304" pitchFamily="18" charset="0"/>
                <a:ea typeface="Times New Roman" panose="02020603050405020304" pitchFamily="18" charset="0"/>
              </a:rPr>
              <a:t>risk:</a:t>
            </a:r>
            <a:endParaRPr lang="en-IN" dirty="0"/>
          </a:p>
        </p:txBody>
      </p:sp>
      <p:pic>
        <p:nvPicPr>
          <p:cNvPr id="13" name="Picture 12" descr="Chart, bar chart&#10;&#10;Description automatically generated">
            <a:extLst>
              <a:ext uri="{FF2B5EF4-FFF2-40B4-BE49-F238E27FC236}">
                <a16:creationId xmlns:a16="http://schemas.microsoft.com/office/drawing/2014/main" id="{343A5F75-00B2-0C0D-30B2-144F25EBBB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4046" y="2001640"/>
            <a:ext cx="9275631" cy="4686689"/>
          </a:xfrm>
          <a:prstGeom prst="rect">
            <a:avLst/>
          </a:prstGeom>
          <a:noFill/>
          <a:ln>
            <a:noFill/>
          </a:ln>
        </p:spPr>
      </p:pic>
    </p:spTree>
    <p:extLst>
      <p:ext uri="{BB962C8B-B14F-4D97-AF65-F5344CB8AC3E}">
        <p14:creationId xmlns:p14="http://schemas.microsoft.com/office/powerpoint/2010/main" val="92864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B0B93-31BA-9DBB-A298-E746A6A054A6}"/>
              </a:ext>
            </a:extLst>
          </p:cNvPr>
          <p:cNvSpPr txBox="1"/>
          <p:nvPr/>
        </p:nvSpPr>
        <p:spPr>
          <a:xfrm>
            <a:off x="985199" y="1425084"/>
            <a:ext cx="3994608" cy="369332"/>
          </a:xfrm>
          <a:prstGeom prst="rect">
            <a:avLst/>
          </a:prstGeom>
          <a:noFill/>
        </p:spPr>
        <p:txBody>
          <a:bodyPr wrap="square">
            <a:spAutoFit/>
          </a:bodyPr>
          <a:lstStyle/>
          <a:p>
            <a:r>
              <a:rPr lang="en-IN" sz="1800" b="1" kern="0" dirty="0">
                <a:solidFill>
                  <a:srgbClr val="000000"/>
                </a:solidFill>
                <a:effectLst/>
                <a:latin typeface="Times New Roman" panose="02020603050405020304" pitchFamily="18" charset="0"/>
                <a:ea typeface="Times New Roman" panose="02020603050405020304" pitchFamily="18" charset="0"/>
              </a:rPr>
              <a:t>Shipping Mode vs Late delivery</a:t>
            </a:r>
            <a:r>
              <a:rPr lang="en-IN" b="1" kern="0" dirty="0">
                <a:solidFill>
                  <a:srgbClr val="000000"/>
                </a:solidFill>
                <a:latin typeface="Times New Roman" panose="02020603050405020304" pitchFamily="18" charset="0"/>
                <a:ea typeface="Times New Roman" panose="02020603050405020304" pitchFamily="18" charset="0"/>
              </a:rPr>
              <a:t> </a:t>
            </a:r>
            <a:r>
              <a:rPr lang="en-IN" sz="1800" b="1" kern="0" dirty="0">
                <a:solidFill>
                  <a:srgbClr val="000000"/>
                </a:solidFill>
                <a:effectLst/>
                <a:latin typeface="Times New Roman" panose="02020603050405020304" pitchFamily="18" charset="0"/>
                <a:ea typeface="Times New Roman" panose="02020603050405020304" pitchFamily="18" charset="0"/>
              </a:rPr>
              <a:t>risk:</a:t>
            </a:r>
            <a:endParaRPr lang="en-IN" dirty="0"/>
          </a:p>
        </p:txBody>
      </p:sp>
      <p:pic>
        <p:nvPicPr>
          <p:cNvPr id="4" name="Picture 3" descr="Chart, bar chart&#10;&#10;Description automatically generated">
            <a:extLst>
              <a:ext uri="{FF2B5EF4-FFF2-40B4-BE49-F238E27FC236}">
                <a16:creationId xmlns:a16="http://schemas.microsoft.com/office/drawing/2014/main" id="{8EA8BA4F-28EA-3555-8103-7E9B1998CF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6462" y="-4986"/>
            <a:ext cx="7035538" cy="3518888"/>
          </a:xfrm>
          <a:prstGeom prst="rect">
            <a:avLst/>
          </a:prstGeom>
          <a:noFill/>
          <a:ln>
            <a:noFill/>
          </a:ln>
        </p:spPr>
      </p:pic>
      <p:sp>
        <p:nvSpPr>
          <p:cNvPr id="6" name="TextBox 5">
            <a:extLst>
              <a:ext uri="{FF2B5EF4-FFF2-40B4-BE49-F238E27FC236}">
                <a16:creationId xmlns:a16="http://schemas.microsoft.com/office/drawing/2014/main" id="{4E20E4C8-EFCA-CA8A-9681-C0433505C0B4}"/>
              </a:ext>
            </a:extLst>
          </p:cNvPr>
          <p:cNvSpPr txBox="1"/>
          <p:nvPr/>
        </p:nvSpPr>
        <p:spPr>
          <a:xfrm>
            <a:off x="7452773" y="4559713"/>
            <a:ext cx="6097656" cy="369332"/>
          </a:xfrm>
          <a:prstGeom prst="rect">
            <a:avLst/>
          </a:prstGeom>
          <a:noFill/>
        </p:spPr>
        <p:txBody>
          <a:bodyPr wrap="square">
            <a:spAutoFit/>
          </a:bodyPr>
          <a:lstStyle/>
          <a:p>
            <a:r>
              <a:rPr lang="en-IN" sz="1800" b="1" kern="0" dirty="0">
                <a:solidFill>
                  <a:srgbClr val="000000"/>
                </a:solidFill>
                <a:effectLst/>
                <a:latin typeface="Times New Roman" panose="02020603050405020304" pitchFamily="18" charset="0"/>
                <a:ea typeface="Times New Roman" panose="02020603050405020304" pitchFamily="18" charset="0"/>
              </a:rPr>
              <a:t>Market vs Late delivery</a:t>
            </a:r>
            <a:r>
              <a:rPr lang="en-IN" b="1" kern="0" dirty="0">
                <a:solidFill>
                  <a:srgbClr val="000000"/>
                </a:solidFill>
                <a:latin typeface="Times New Roman" panose="02020603050405020304" pitchFamily="18" charset="0"/>
                <a:ea typeface="Times New Roman" panose="02020603050405020304" pitchFamily="18" charset="0"/>
              </a:rPr>
              <a:t> </a:t>
            </a:r>
            <a:r>
              <a:rPr lang="en-IN" sz="1800" b="1" kern="0" dirty="0">
                <a:solidFill>
                  <a:srgbClr val="000000"/>
                </a:solidFill>
                <a:effectLst/>
                <a:latin typeface="Times New Roman" panose="02020603050405020304" pitchFamily="18" charset="0"/>
                <a:ea typeface="Times New Roman" panose="02020603050405020304" pitchFamily="18" charset="0"/>
              </a:rPr>
              <a:t>risk</a:t>
            </a:r>
            <a:endParaRPr lang="en-IN" dirty="0"/>
          </a:p>
        </p:txBody>
      </p:sp>
      <p:pic>
        <p:nvPicPr>
          <p:cNvPr id="7" name="Picture 6" descr="Chart, bar chart&#10;&#10;Description automatically generated">
            <a:extLst>
              <a:ext uri="{FF2B5EF4-FFF2-40B4-BE49-F238E27FC236}">
                <a16:creationId xmlns:a16="http://schemas.microsoft.com/office/drawing/2014/main" id="{5854C015-927A-6808-EB59-20D32842BC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062" y="3266439"/>
            <a:ext cx="6613349" cy="3447081"/>
          </a:xfrm>
          <a:prstGeom prst="rect">
            <a:avLst/>
          </a:prstGeom>
          <a:noFill/>
          <a:ln>
            <a:noFill/>
          </a:ln>
        </p:spPr>
      </p:pic>
    </p:spTree>
    <p:extLst>
      <p:ext uri="{BB962C8B-B14F-4D97-AF65-F5344CB8AC3E}">
        <p14:creationId xmlns:p14="http://schemas.microsoft.com/office/powerpoint/2010/main" val="62743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E085C16E-29EC-7009-FECD-A9AE708FD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809" y="816593"/>
            <a:ext cx="7504043" cy="2745935"/>
          </a:xfrm>
          <a:prstGeom prst="rect">
            <a:avLst/>
          </a:prstGeom>
        </p:spPr>
      </p:pic>
      <p:sp>
        <p:nvSpPr>
          <p:cNvPr id="4" name="TextBox 3">
            <a:extLst>
              <a:ext uri="{FF2B5EF4-FFF2-40B4-BE49-F238E27FC236}">
                <a16:creationId xmlns:a16="http://schemas.microsoft.com/office/drawing/2014/main" id="{EF673E2B-E6D2-125D-C579-2E8586292AD8}"/>
              </a:ext>
            </a:extLst>
          </p:cNvPr>
          <p:cNvSpPr txBox="1"/>
          <p:nvPr/>
        </p:nvSpPr>
        <p:spPr>
          <a:xfrm>
            <a:off x="850303" y="447261"/>
            <a:ext cx="702064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NUMERICAL FEATURES Vs L ATE DELIVERY RISK ANALYSIS:</a:t>
            </a:r>
          </a:p>
        </p:txBody>
      </p:sp>
      <p:pic>
        <p:nvPicPr>
          <p:cNvPr id="6" name="Picture 5" descr="Chart, box and whisker chart&#10;&#10;Description automatically generated">
            <a:extLst>
              <a:ext uri="{FF2B5EF4-FFF2-40B4-BE49-F238E27FC236}">
                <a16:creationId xmlns:a16="http://schemas.microsoft.com/office/drawing/2014/main" id="{1567AACA-FCD6-BC03-EAC2-3F623A20C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452" y="3894595"/>
            <a:ext cx="7772400" cy="2844135"/>
          </a:xfrm>
          <a:prstGeom prst="rect">
            <a:avLst/>
          </a:prstGeom>
        </p:spPr>
      </p:pic>
    </p:spTree>
    <p:extLst>
      <p:ext uri="{BB962C8B-B14F-4D97-AF65-F5344CB8AC3E}">
        <p14:creationId xmlns:p14="http://schemas.microsoft.com/office/powerpoint/2010/main" val="314703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282EA7E-8548-669E-845A-D237FBC00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4758612"/>
            <a:ext cx="8994711" cy="165530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0A8D09F-218F-3FF0-2278-E29C3E511AD6}"/>
                  </a:ext>
                </a:extLst>
              </p:cNvPr>
              <p:cNvSpPr txBox="1"/>
              <p:nvPr/>
            </p:nvSpPr>
            <p:spPr>
              <a:xfrm>
                <a:off x="1110343" y="926862"/>
                <a:ext cx="8994711" cy="3970318"/>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Chi-square contingency test:</a:t>
                </a:r>
              </a:p>
              <a:p>
                <a:r>
                  <a:rPr lang="en-US" dirty="0">
                    <a:latin typeface="Times New Roman" panose="02020603050405020304" pitchFamily="18" charset="0"/>
                    <a:cs typeface="Times New Roman" panose="02020603050405020304" pitchFamily="18" charset="0"/>
                  </a:rPr>
                  <a:t>Here we used the chi-square contingency test to check whether the Categorical features is dependent or independent with Target variable(“</a:t>
                </a:r>
                <a:r>
                  <a:rPr lang="en-US" dirty="0" err="1">
                    <a:latin typeface="Times New Roman" panose="02020603050405020304" pitchFamily="18" charset="0"/>
                    <a:cs typeface="Times New Roman" panose="02020603050405020304" pitchFamily="18" charset="0"/>
                  </a:rPr>
                  <a:t>Late_delivery_risk</a:t>
                </a:r>
                <a:r>
                  <a:rPr lang="en-US" dirty="0">
                    <a:latin typeface="Times New Roman" panose="02020603050405020304" pitchFamily="18" charset="0"/>
                    <a:cs typeface="Times New Roman" panose="02020603050405020304" pitchFamily="18" charset="0"/>
                  </a:rPr>
                  <a:t>”)</a:t>
                </a:r>
              </a:p>
              <a:p>
                <a:r>
                  <a:rPr lang="en-US" dirty="0">
                    <a:solidFill>
                      <a:schemeClr val="accent1">
                        <a:lumMod val="75000"/>
                      </a:schemeClr>
                    </a:solidFill>
                    <a:latin typeface="Times New Roman" panose="02020603050405020304" pitchFamily="18" charset="0"/>
                    <a:cs typeface="Times New Roman" panose="02020603050405020304" pitchFamily="18" charset="0"/>
                  </a:rPr>
                  <a:t>H_0: </a:t>
                </a:r>
                <a:r>
                  <a:rPr lang="en-US" dirty="0">
                    <a:latin typeface="Times New Roman" panose="02020603050405020304" pitchFamily="18" charset="0"/>
                    <a:cs typeface="Times New Roman" panose="02020603050405020304" pitchFamily="18" charset="0"/>
                  </a:rPr>
                  <a:t>X and Y are independent.</a:t>
                </a:r>
              </a:p>
              <a:p>
                <a:r>
                  <a:rPr lang="en-US" dirty="0">
                    <a:solidFill>
                      <a:schemeClr val="accent1">
                        <a:lumMod val="75000"/>
                      </a:schemeClr>
                    </a:solidFill>
                    <a:latin typeface="Times New Roman" panose="02020603050405020304" pitchFamily="18" charset="0"/>
                    <a:cs typeface="Times New Roman" panose="02020603050405020304" pitchFamily="18" charset="0"/>
                  </a:rPr>
                  <a:t>H_1: </a:t>
                </a:r>
                <a:r>
                  <a:rPr lang="en-US" dirty="0">
                    <a:latin typeface="Times New Roman" panose="02020603050405020304" pitchFamily="18" charset="0"/>
                    <a:cs typeface="Times New Roman" panose="02020603050405020304" pitchFamily="18" charset="0"/>
                  </a:rPr>
                  <a:t>X and Y are dependent</a:t>
                </a:r>
              </a:p>
              <a:p>
                <a:r>
                  <a:rPr lang="en-US" dirty="0">
                    <a:latin typeface="Times New Roman" panose="02020603050405020304" pitchFamily="18" charset="0"/>
                    <a:cs typeface="Times New Roman" panose="02020603050405020304" pitchFamily="18" charset="0"/>
                  </a:rPr>
                  <a:t>X =  Features  Y = Target  (“</a:t>
                </a:r>
                <a:r>
                  <a:rPr lang="en-US" dirty="0" err="1">
                    <a:latin typeface="Times New Roman" panose="02020603050405020304" pitchFamily="18" charset="0"/>
                    <a:cs typeface="Times New Roman" panose="02020603050405020304" pitchFamily="18" charset="0"/>
                  </a:rPr>
                  <a:t>Late_delivery_risk</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Mann–Whitney U test </a:t>
                </a: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Here we used the Mann-Whitney U test to compare  the mean of Numerical columns with respective target variable (“</a:t>
                </a:r>
                <a:r>
                  <a:rPr lang="en-US" dirty="0" err="1">
                    <a:latin typeface="Times New Roman" panose="02020603050405020304" pitchFamily="18" charset="0"/>
                    <a:cs typeface="Times New Roman" panose="02020603050405020304" pitchFamily="18" charset="0"/>
                  </a:rPr>
                  <a:t>Late_delivery_risk</a:t>
                </a:r>
                <a:r>
                  <a:rPr lang="en-US" dirty="0">
                    <a:latin typeface="Times New Roman" panose="02020603050405020304" pitchFamily="18" charset="0"/>
                    <a:cs typeface="Times New Roman" panose="02020603050405020304" pitchFamily="18" charset="0"/>
                  </a:rPr>
                  <a:t>”)If mean are same then we are able to say that the numerical columns is Insignificant with target variable.</a:t>
                </a:r>
              </a:p>
              <a:p>
                <a:r>
                  <a:rPr lang="en-US" dirty="0">
                    <a:solidFill>
                      <a:schemeClr val="accent1">
                        <a:lumMod val="75000"/>
                      </a:schemeClr>
                    </a:solidFill>
                    <a:latin typeface="Times New Roman" panose="02020603050405020304" pitchFamily="18" charset="0"/>
                    <a:cs typeface="Times New Roman" panose="02020603050405020304" pitchFamily="18" charset="0"/>
                  </a:rPr>
                  <a:t>H_0: </a:t>
                </a:r>
                <a:r>
                  <a:rPr lang="en-US" dirty="0">
                    <a:latin typeface="Times New Roman" panose="02020603050405020304" pitchFamily="18" charset="0"/>
                    <a:cs typeface="Times New Roman" panose="02020603050405020304" pitchFamily="18" charset="0"/>
                  </a:rPr>
                  <a:t>The numerical mean ( 0 ) is equal to numerical mean ( 1 ) </a:t>
                </a:r>
                <a14:m>
                  <m:oMath xmlns:m="http://schemas.openxmlformats.org/officeDocument/2006/math">
                    <m:r>
                      <a:rPr lang="en-IN" b="0" i="0" smtClean="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e>
                    </m:acc>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e>
                    </m:acc>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IN" dirty="0">
                  <a:effectLst/>
                  <a:latin typeface="Times New Roman" panose="02020603050405020304" pitchFamily="18" charset="0"/>
                  <a:ea typeface="Segoe UI Semibold" panose="020B0702040204020203"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lumMod val="75000"/>
                      </a:schemeClr>
                    </a:solidFill>
                    <a:latin typeface="Times New Roman" panose="02020603050405020304" pitchFamily="18" charset="0"/>
                    <a:cs typeface="Times New Roman" panose="02020603050405020304" pitchFamily="18" charset="0"/>
                  </a:rPr>
                  <a:t>H_1: </a:t>
                </a:r>
                <a:r>
                  <a:rPr lang="en-US" dirty="0">
                    <a:latin typeface="Times New Roman" panose="02020603050405020304" pitchFamily="18" charset="0"/>
                    <a:cs typeface="Times New Roman" panose="02020603050405020304" pitchFamily="18" charset="0"/>
                  </a:rPr>
                  <a:t>The numerical mean ( 0 ) is not equal to numerical mean ( 1 ) </a:t>
                </a:r>
                <a14:m>
                  <m:oMath xmlns:m="http://schemas.openxmlformats.org/officeDocument/2006/math">
                    <m:r>
                      <a:rPr lang="en-IN" b="0" i="0" smtClean="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e>
                    </m:acc>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IN" i="1">
                                <a:latin typeface="Cambria Math" panose="02040503050406030204" pitchFamily="18" charset="0"/>
                                <a:ea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𝑥</m:t>
                            </m:r>
                          </m:e>
                          <m:sub>
                            <m:r>
                              <a:rPr lang="en-IN" i="1">
                                <a:latin typeface="Cambria Math" panose="02040503050406030204" pitchFamily="18" charset="0"/>
                                <a:ea typeface="Cambria Math" panose="02040503050406030204" pitchFamily="18" charset="0"/>
                                <a:cs typeface="Times New Roman" panose="02020603050405020304" pitchFamily="18" charset="0"/>
                              </a:rPr>
                              <m:t>1</m:t>
                            </m:r>
                          </m:sub>
                        </m:sSub>
                      </m:e>
                    </m:acc>
                    <m:r>
                      <a:rPr lang="en-IN"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IN" dirty="0">
                  <a:effectLst/>
                  <a:latin typeface="Times New Roman" panose="02020603050405020304" pitchFamily="18" charset="0"/>
                  <a:ea typeface="Segoe UI Semibold" panose="020B0702040204020203" pitchFamily="34" charset="0"/>
                  <a:cs typeface="Times New Roman" panose="02020603050405020304" pitchFamily="18" charset="0"/>
                </a:endParaRPr>
              </a:p>
              <a:p>
                <a:endParaRPr lang="en-IN" dirty="0"/>
              </a:p>
            </p:txBody>
          </p:sp>
        </mc:Choice>
        <mc:Fallback>
          <p:sp>
            <p:nvSpPr>
              <p:cNvPr id="4" name="TextBox 3">
                <a:extLst>
                  <a:ext uri="{FF2B5EF4-FFF2-40B4-BE49-F238E27FC236}">
                    <a16:creationId xmlns:a16="http://schemas.microsoft.com/office/drawing/2014/main" id="{60A8D09F-218F-3FF0-2278-E29C3E511AD6}"/>
                  </a:ext>
                </a:extLst>
              </p:cNvPr>
              <p:cNvSpPr txBox="1">
                <a:spLocks noRot="1" noChangeAspect="1" noMove="1" noResize="1" noEditPoints="1" noAdjustHandles="1" noChangeArrowheads="1" noChangeShapeType="1" noTextEdit="1"/>
              </p:cNvSpPr>
              <p:nvPr/>
            </p:nvSpPr>
            <p:spPr>
              <a:xfrm>
                <a:off x="1110343" y="926862"/>
                <a:ext cx="8994711" cy="3970318"/>
              </a:xfrm>
              <a:prstGeom prst="rect">
                <a:avLst/>
              </a:prstGeom>
              <a:blipFill>
                <a:blip r:embed="rId3"/>
                <a:stretch>
                  <a:fillRect l="-542" t="-768" r="-745"/>
                </a:stretch>
              </a:blipFill>
            </p:spPr>
            <p:txBody>
              <a:bodyPr/>
              <a:lstStyle/>
              <a:p>
                <a:r>
                  <a:rPr lang="en-IN">
                    <a:noFill/>
                  </a:rPr>
                  <a:t> </a:t>
                </a:r>
              </a:p>
            </p:txBody>
          </p:sp>
        </mc:Fallback>
      </mc:AlternateContent>
    </p:spTree>
    <p:extLst>
      <p:ext uri="{BB962C8B-B14F-4D97-AF65-F5344CB8AC3E}">
        <p14:creationId xmlns:p14="http://schemas.microsoft.com/office/powerpoint/2010/main" val="382496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69BB3D-FC28-B1C7-D475-0A6600115CE6}"/>
              </a:ext>
            </a:extLst>
          </p:cNvPr>
          <p:cNvSpPr/>
          <p:nvPr/>
        </p:nvSpPr>
        <p:spPr>
          <a:xfrm>
            <a:off x="3251717" y="0"/>
            <a:ext cx="4170783" cy="725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solidFill>
                  <a:schemeClr val="accent1">
                    <a:lumMod val="75000"/>
                  </a:schemeClr>
                </a:solidFill>
                <a:latin typeface="Times New Roman" panose="02020603050405020304" pitchFamily="18" charset="0"/>
                <a:cs typeface="Times New Roman" panose="02020603050405020304" pitchFamily="18" charset="0"/>
              </a:rPr>
              <a:t>BASE MODEL</a:t>
            </a:r>
          </a:p>
        </p:txBody>
      </p:sp>
      <p:sp>
        <p:nvSpPr>
          <p:cNvPr id="2" name="Arrow: Right 1">
            <a:extLst>
              <a:ext uri="{FF2B5EF4-FFF2-40B4-BE49-F238E27FC236}">
                <a16:creationId xmlns:a16="http://schemas.microsoft.com/office/drawing/2014/main" id="{2BB0B9C0-5B38-A1B9-55F8-5BF62F768FBC}"/>
              </a:ext>
            </a:extLst>
          </p:cNvPr>
          <p:cNvSpPr/>
          <p:nvPr/>
        </p:nvSpPr>
        <p:spPr>
          <a:xfrm>
            <a:off x="774440" y="895737"/>
            <a:ext cx="5187821" cy="886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atin typeface="Times New Roman" panose="02020603050405020304" pitchFamily="18" charset="0"/>
                <a:ea typeface="Segoe UI Semibold" panose="020B0702040204020203" pitchFamily="34" charset="0"/>
              </a:rPr>
              <a:t>LOGISTIC REGRESSION AS BASE MODEL</a:t>
            </a:r>
            <a:r>
              <a:rPr lang="en-US" sz="1800" b="1" dirty="0">
                <a:effectLst/>
                <a:latin typeface="Times New Roman" panose="02020603050405020304" pitchFamily="18" charset="0"/>
                <a:ea typeface="Segoe UI Semibold" panose="020B0702040204020203" pitchFamily="34" charset="0"/>
              </a:rPr>
              <a:t>:</a:t>
            </a:r>
            <a:endParaRPr lang="en-IN" sz="1800" dirty="0">
              <a:effectLst/>
              <a:latin typeface="Segoe UI Semibold" panose="020B0702040204020203" pitchFamily="34" charset="0"/>
              <a:ea typeface="Segoe UI Semibold" panose="020B0702040204020203" pitchFamily="34" charset="0"/>
            </a:endParaRPr>
          </a:p>
        </p:txBody>
      </p:sp>
      <p:pic>
        <p:nvPicPr>
          <p:cNvPr id="3" name="Picture 2" descr="Chart, treemap chart&#10;&#10;Description automatically generated">
            <a:extLst>
              <a:ext uri="{FF2B5EF4-FFF2-40B4-BE49-F238E27FC236}">
                <a16:creationId xmlns:a16="http://schemas.microsoft.com/office/drawing/2014/main" id="{1ED8F2B6-A3DA-FD01-4865-35A4B832A8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1" y="1952817"/>
            <a:ext cx="5972952" cy="4697979"/>
          </a:xfrm>
          <a:prstGeom prst="rect">
            <a:avLst/>
          </a:prstGeom>
          <a:noFill/>
          <a:ln>
            <a:noFill/>
          </a:ln>
        </p:spPr>
      </p:pic>
      <p:pic>
        <p:nvPicPr>
          <p:cNvPr id="4" name="Picture 3" descr="Table&#10;&#10;Description automatically generated with low confidence">
            <a:extLst>
              <a:ext uri="{FF2B5EF4-FFF2-40B4-BE49-F238E27FC236}">
                <a16:creationId xmlns:a16="http://schemas.microsoft.com/office/drawing/2014/main" id="{403A1BC6-1931-CC65-40C7-1604AD0D66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01806"/>
            <a:ext cx="5881370" cy="1968500"/>
          </a:xfrm>
          <a:prstGeom prst="rect">
            <a:avLst/>
          </a:prstGeom>
          <a:noFill/>
          <a:ln>
            <a:noFill/>
          </a:ln>
        </p:spPr>
      </p:pic>
      <p:sp>
        <p:nvSpPr>
          <p:cNvPr id="7" name="TextBox 6">
            <a:extLst>
              <a:ext uri="{FF2B5EF4-FFF2-40B4-BE49-F238E27FC236}">
                <a16:creationId xmlns:a16="http://schemas.microsoft.com/office/drawing/2014/main" id="{0C0FB863-13F5-21DD-486D-0463A753CF17}"/>
              </a:ext>
            </a:extLst>
          </p:cNvPr>
          <p:cNvSpPr txBox="1"/>
          <p:nvPr/>
        </p:nvSpPr>
        <p:spPr>
          <a:xfrm>
            <a:off x="6500192" y="1470991"/>
            <a:ext cx="5477178" cy="369332"/>
          </a:xfrm>
          <a:prstGeom prst="rect">
            <a:avLst/>
          </a:prstGeom>
          <a:noFill/>
        </p:spPr>
        <p:txBody>
          <a:bodyPr wrap="square" rtlCol="0">
            <a:spAutoFit/>
          </a:bodyPr>
          <a:lstStyle/>
          <a:p>
            <a:r>
              <a:rPr lang="en-IN" dirty="0"/>
              <a:t>	</a:t>
            </a:r>
          </a:p>
        </p:txBody>
      </p:sp>
      <p:sp>
        <p:nvSpPr>
          <p:cNvPr id="5" name="TextBox 4">
            <a:extLst>
              <a:ext uri="{FF2B5EF4-FFF2-40B4-BE49-F238E27FC236}">
                <a16:creationId xmlns:a16="http://schemas.microsoft.com/office/drawing/2014/main" id="{8E024ABF-9BEE-4C60-E4AD-284C9D84F9CE}"/>
              </a:ext>
            </a:extLst>
          </p:cNvPr>
          <p:cNvSpPr txBox="1"/>
          <p:nvPr/>
        </p:nvSpPr>
        <p:spPr>
          <a:xfrm>
            <a:off x="6708710" y="1470991"/>
            <a:ext cx="5064189" cy="1077218"/>
          </a:xfrm>
          <a:prstGeom prst="rect">
            <a:avLst/>
          </a:prstGeom>
          <a:noFill/>
        </p:spPr>
        <p:txBody>
          <a:bodyPr wrap="square" rtlCol="0">
            <a:spAutoFit/>
          </a:bodyPr>
          <a:lstStyle/>
          <a:p>
            <a:r>
              <a:rPr lang="en-IN" sz="1600" b="1" dirty="0"/>
              <a:t>Dummy Encoding</a:t>
            </a:r>
            <a:r>
              <a:rPr lang="en-IN" sz="1600" dirty="0"/>
              <a:t>: For Cols Type and Shipping Mode</a:t>
            </a:r>
          </a:p>
          <a:p>
            <a:r>
              <a:rPr lang="en-IN" sz="1600" b="1" dirty="0"/>
              <a:t>Target Encoding</a:t>
            </a:r>
            <a:r>
              <a:rPr lang="en-IN" sz="1600" dirty="0"/>
              <a:t>:    For rest of the cols.</a:t>
            </a:r>
          </a:p>
          <a:p>
            <a:r>
              <a:rPr lang="en-IN" sz="1600" dirty="0"/>
              <a: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Target Encoding , we plug a prob of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positive class of late delivery risk</a:t>
            </a:r>
            <a:endParaRPr lang="en-IN" sz="1600" dirty="0"/>
          </a:p>
        </p:txBody>
      </p:sp>
    </p:spTree>
    <p:extLst>
      <p:ext uri="{BB962C8B-B14F-4D97-AF65-F5344CB8AC3E}">
        <p14:creationId xmlns:p14="http://schemas.microsoft.com/office/powerpoint/2010/main" val="172915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treemap chart&#10;&#10;Description automatically generated">
            <a:extLst>
              <a:ext uri="{FF2B5EF4-FFF2-40B4-BE49-F238E27FC236}">
                <a16:creationId xmlns:a16="http://schemas.microsoft.com/office/drawing/2014/main" id="{A5F3D606-3AEC-703C-7191-5B53E065D8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27496"/>
            <a:ext cx="7454348" cy="5191144"/>
          </a:xfrm>
          <a:prstGeom prst="rect">
            <a:avLst/>
          </a:prstGeom>
          <a:noFill/>
          <a:ln>
            <a:noFill/>
          </a:ln>
        </p:spPr>
      </p:pic>
      <p:pic>
        <p:nvPicPr>
          <p:cNvPr id="3" name="Picture 2" descr="Table&#10;&#10;Description automatically generated">
            <a:extLst>
              <a:ext uri="{FF2B5EF4-FFF2-40B4-BE49-F238E27FC236}">
                <a16:creationId xmlns:a16="http://schemas.microsoft.com/office/drawing/2014/main" id="{6D7DE098-7D3C-28E0-9077-EBC6FF25A0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65400" y="3337422"/>
            <a:ext cx="5207525" cy="1533513"/>
          </a:xfrm>
          <a:prstGeom prst="rect">
            <a:avLst/>
          </a:prstGeom>
          <a:noFill/>
          <a:ln>
            <a:noFill/>
          </a:ln>
        </p:spPr>
      </p:pic>
      <p:sp>
        <p:nvSpPr>
          <p:cNvPr id="6" name="Arrow: Right 5">
            <a:extLst>
              <a:ext uri="{FF2B5EF4-FFF2-40B4-BE49-F238E27FC236}">
                <a16:creationId xmlns:a16="http://schemas.microsoft.com/office/drawing/2014/main" id="{3178ED09-68D2-6A71-E780-0860FD55B29D}"/>
              </a:ext>
            </a:extLst>
          </p:cNvPr>
          <p:cNvSpPr/>
          <p:nvPr/>
        </p:nvSpPr>
        <p:spPr>
          <a:xfrm>
            <a:off x="782424" y="414779"/>
            <a:ext cx="3016577" cy="861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0" dirty="0">
                <a:effectLst/>
                <a:latin typeface="Times New Roman" panose="02020603050405020304" pitchFamily="18" charset="0"/>
                <a:ea typeface="Segoe UI Semibold" panose="020B0702040204020203" pitchFamily="34" charset="0"/>
              </a:rPr>
              <a:t>NAIVE BAYES:</a:t>
            </a:r>
            <a:endParaRPr lang="en-IN" dirty="0"/>
          </a:p>
        </p:txBody>
      </p:sp>
    </p:spTree>
    <p:extLst>
      <p:ext uri="{BB962C8B-B14F-4D97-AF65-F5344CB8AC3E}">
        <p14:creationId xmlns:p14="http://schemas.microsoft.com/office/powerpoint/2010/main" val="362907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FFA73-A31B-EF3F-45CD-14427E04D3D7}"/>
              </a:ext>
            </a:extLst>
          </p:cNvPr>
          <p:cNvSpPr txBox="1"/>
          <p:nvPr/>
        </p:nvSpPr>
        <p:spPr>
          <a:xfrm>
            <a:off x="3691812" y="538457"/>
            <a:ext cx="6096000" cy="369332"/>
          </a:xfrm>
          <a:prstGeom prst="rect">
            <a:avLst/>
          </a:prstGeom>
          <a:noFill/>
        </p:spPr>
        <p:txBody>
          <a:bodyPr wrap="square">
            <a:spAutoFit/>
          </a:bodyPr>
          <a:lstStyle/>
          <a:p>
            <a:r>
              <a:rPr lang="en-US" sz="1800" b="1" kern="0" dirty="0">
                <a:solidFill>
                  <a:srgbClr val="4472C4"/>
                </a:solidFill>
                <a:effectLst/>
                <a:latin typeface="Times New Roman" panose="02020603050405020304" pitchFamily="18" charset="0"/>
                <a:ea typeface="Segoe UI Semibold" panose="020B0702040204020203" pitchFamily="34" charset="0"/>
              </a:rPr>
              <a:t>COMPARITIVE ANALYSIS OF ALL MODELS</a:t>
            </a:r>
            <a:endParaRPr lang="en-IN" dirty="0"/>
          </a:p>
        </p:txBody>
      </p:sp>
      <p:sp>
        <p:nvSpPr>
          <p:cNvPr id="5" name="TextBox 4">
            <a:extLst>
              <a:ext uri="{FF2B5EF4-FFF2-40B4-BE49-F238E27FC236}">
                <a16:creationId xmlns:a16="http://schemas.microsoft.com/office/drawing/2014/main" id="{14BFC1E3-D883-7BB9-87F4-2B8854C20EFE}"/>
              </a:ext>
            </a:extLst>
          </p:cNvPr>
          <p:cNvSpPr txBox="1"/>
          <p:nvPr/>
        </p:nvSpPr>
        <p:spPr>
          <a:xfrm>
            <a:off x="1061358" y="1200930"/>
            <a:ext cx="6097554" cy="369332"/>
          </a:xfrm>
          <a:prstGeom prst="rect">
            <a:avLst/>
          </a:prstGeom>
          <a:noFill/>
        </p:spPr>
        <p:txBody>
          <a:bodyPr wrap="square">
            <a:spAutoFit/>
          </a:bodyPr>
          <a:lstStyle/>
          <a:p>
            <a:r>
              <a:rPr lang="en-US" sz="1800" b="1" kern="0" dirty="0">
                <a:effectLst/>
                <a:latin typeface="Times New Roman" panose="02020603050405020304" pitchFamily="18" charset="0"/>
                <a:ea typeface="Segoe UI Semibold" panose="020B0702040204020203" pitchFamily="34" charset="0"/>
              </a:rPr>
              <a:t>Summary For Model-1:</a:t>
            </a:r>
            <a:endParaRPr lang="en-IN" dirty="0"/>
          </a:p>
        </p:txBody>
      </p:sp>
      <p:pic>
        <p:nvPicPr>
          <p:cNvPr id="6" name="Picture 5" descr="Table&#10;&#10;Description automatically generated">
            <a:extLst>
              <a:ext uri="{FF2B5EF4-FFF2-40B4-BE49-F238E27FC236}">
                <a16:creationId xmlns:a16="http://schemas.microsoft.com/office/drawing/2014/main" id="{0C4BC1E6-A37E-89A6-3E42-5228520F01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3120" y="1651369"/>
            <a:ext cx="8525759" cy="3713733"/>
          </a:xfrm>
          <a:prstGeom prst="rect">
            <a:avLst/>
          </a:prstGeom>
          <a:noFill/>
          <a:ln>
            <a:noFill/>
          </a:ln>
        </p:spPr>
      </p:pic>
    </p:spTree>
    <p:extLst>
      <p:ext uri="{BB962C8B-B14F-4D97-AF65-F5344CB8AC3E}">
        <p14:creationId xmlns:p14="http://schemas.microsoft.com/office/powerpoint/2010/main" val="67637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4E1F5-498F-0EE3-ACE9-60FCA09555E2}"/>
              </a:ext>
            </a:extLst>
          </p:cNvPr>
          <p:cNvSpPr txBox="1"/>
          <p:nvPr/>
        </p:nvSpPr>
        <p:spPr>
          <a:xfrm>
            <a:off x="1099998" y="447261"/>
            <a:ext cx="9037915" cy="1184940"/>
          </a:xfrm>
          <a:prstGeom prst="rect">
            <a:avLst/>
          </a:prstGeom>
          <a:noFill/>
        </p:spPr>
        <p:txBody>
          <a:bodyPr wrap="square">
            <a:spAutoFit/>
          </a:bodyPr>
          <a:lstStyle/>
          <a:p>
            <a:pPr>
              <a:spcBef>
                <a:spcPts val="930"/>
              </a:spcBef>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2:</a:t>
            </a:r>
          </a:p>
          <a:p>
            <a:pPr>
              <a:spcBef>
                <a:spcPts val="930"/>
              </a:spcBef>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Some Features related to orders were removed and then we did Target encoding and Dummy encoding.</a:t>
            </a:r>
          </a:p>
          <a:p>
            <a:pPr>
              <a:spcBef>
                <a:spcPts val="930"/>
              </a:spcBef>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Target Encoding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plug a prob of positive class of late delivery risk.</a:t>
            </a:r>
          </a:p>
        </p:txBody>
      </p:sp>
      <p:sp>
        <p:nvSpPr>
          <p:cNvPr id="4" name="TextBox 3">
            <a:extLst>
              <a:ext uri="{FF2B5EF4-FFF2-40B4-BE49-F238E27FC236}">
                <a16:creationId xmlns:a16="http://schemas.microsoft.com/office/drawing/2014/main" id="{E65619BF-5F3C-496A-264F-593198A5024C}"/>
              </a:ext>
            </a:extLst>
          </p:cNvPr>
          <p:cNvSpPr txBox="1"/>
          <p:nvPr/>
        </p:nvSpPr>
        <p:spPr>
          <a:xfrm>
            <a:off x="1176198" y="1908316"/>
            <a:ext cx="7053943"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Summary for Model-2:</a:t>
            </a:r>
            <a:endParaRPr lang="en-IN" sz="2000" dirty="0">
              <a:effectLst/>
              <a:latin typeface="Segoe UI Semibold" panose="020B0702040204020203" pitchFamily="34" charset="0"/>
              <a:ea typeface="Segoe UI Semibold" panose="020B0702040204020203" pitchFamily="34" charset="0"/>
            </a:endParaRPr>
          </a:p>
        </p:txBody>
      </p:sp>
      <p:pic>
        <p:nvPicPr>
          <p:cNvPr id="5" name="Picture 4" descr="Table&#10;&#10;Description automatically generated">
            <a:extLst>
              <a:ext uri="{FF2B5EF4-FFF2-40B4-BE49-F238E27FC236}">
                <a16:creationId xmlns:a16="http://schemas.microsoft.com/office/drawing/2014/main" id="{2E5D5540-4799-3EED-C439-2227B737A200}"/>
              </a:ext>
            </a:extLst>
          </p:cNvPr>
          <p:cNvPicPr>
            <a:picLocks noChangeAspect="1"/>
          </p:cNvPicPr>
          <p:nvPr/>
        </p:nvPicPr>
        <p:blipFill>
          <a:blip r:embed="rId2"/>
          <a:stretch>
            <a:fillRect/>
          </a:stretch>
        </p:blipFill>
        <p:spPr>
          <a:xfrm>
            <a:off x="1759402" y="2584541"/>
            <a:ext cx="7867035" cy="3361443"/>
          </a:xfrm>
          <a:prstGeom prst="rect">
            <a:avLst/>
          </a:prstGeom>
        </p:spPr>
      </p:pic>
    </p:spTree>
    <p:extLst>
      <p:ext uri="{BB962C8B-B14F-4D97-AF65-F5344CB8AC3E}">
        <p14:creationId xmlns:p14="http://schemas.microsoft.com/office/powerpoint/2010/main" val="137470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87C87-5448-E7E9-8707-BC3485F7912C}"/>
              </a:ext>
            </a:extLst>
          </p:cNvPr>
          <p:cNvSpPr txBox="1"/>
          <p:nvPr/>
        </p:nvSpPr>
        <p:spPr>
          <a:xfrm>
            <a:off x="888596" y="491180"/>
            <a:ext cx="9584871" cy="1015663"/>
          </a:xfrm>
          <a:prstGeom prst="rect">
            <a:avLst/>
          </a:prstGeom>
          <a:noFill/>
        </p:spPr>
        <p:txBody>
          <a:bodyPr wrap="square">
            <a:spAutoFit/>
          </a:bodyPr>
          <a:lstStyle/>
          <a:p>
            <a:pPr>
              <a:spcBef>
                <a:spcPts val="930"/>
              </a:spcBef>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Models-3:</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indent="457200"/>
            <a:r>
              <a:rPr lang="en-US" sz="1800" dirty="0">
                <a:effectLst/>
                <a:latin typeface="Times New Roman" panose="02020603050405020304" pitchFamily="18" charset="0"/>
                <a:ea typeface="Segoe UI Semibold" panose="020B0702040204020203" pitchFamily="34" charset="0"/>
              </a:rPr>
              <a:t>Encoding similar to previous </a:t>
            </a:r>
            <a:r>
              <a:rPr lang="en-US" dirty="0">
                <a:latin typeface="Times New Roman" panose="02020603050405020304" pitchFamily="18" charset="0"/>
                <a:ea typeface="Segoe UI Semibold" panose="020B0702040204020203" pitchFamily="34" charset="0"/>
              </a:rPr>
              <a:t>one</a:t>
            </a:r>
            <a:r>
              <a:rPr lang="en-US" sz="1800" dirty="0">
                <a:effectLst/>
                <a:latin typeface="Times New Roman" panose="02020603050405020304" pitchFamily="18" charset="0"/>
                <a:ea typeface="Segoe UI Semibold" panose="020B0702040204020203" pitchFamily="34" charset="0"/>
              </a:rPr>
              <a:t> was done with feature engineering with K-Means clustering</a:t>
            </a:r>
            <a:endParaRPr lang="en-IN" sz="1600" dirty="0">
              <a:effectLst/>
              <a:latin typeface="Segoe UI Semibold" panose="020B0702040204020203" pitchFamily="34" charset="0"/>
              <a:ea typeface="Segoe UI Semibold" panose="020B0702040204020203" pitchFamily="34" charset="0"/>
            </a:endParaRPr>
          </a:p>
          <a:p>
            <a:r>
              <a:rPr lang="en-US" dirty="0">
                <a:latin typeface="Times New Roman" panose="02020603050405020304" pitchFamily="18" charset="0"/>
                <a:ea typeface="Segoe UI Semibold" panose="020B0702040204020203" pitchFamily="34" charset="0"/>
              </a:rPr>
              <a:t>a</a:t>
            </a:r>
            <a:r>
              <a:rPr lang="en-US" sz="1800" dirty="0">
                <a:effectLst/>
                <a:latin typeface="Times New Roman" panose="02020603050405020304" pitchFamily="18" charset="0"/>
                <a:ea typeface="Segoe UI Semibold" panose="020B0702040204020203" pitchFamily="34" charset="0"/>
              </a:rPr>
              <a:t>nd models’ results are again analyzed . </a:t>
            </a:r>
            <a:endParaRPr lang="en-IN" sz="1600" dirty="0">
              <a:effectLst/>
              <a:latin typeface="Segoe UI Semibold" panose="020B0702040204020203" pitchFamily="34" charset="0"/>
              <a:ea typeface="Segoe UI Semibold" panose="020B0702040204020203" pitchFamily="34" charset="0"/>
            </a:endParaRPr>
          </a:p>
        </p:txBody>
      </p:sp>
      <p:sp>
        <p:nvSpPr>
          <p:cNvPr id="8" name="TextBox 7">
            <a:extLst>
              <a:ext uri="{FF2B5EF4-FFF2-40B4-BE49-F238E27FC236}">
                <a16:creationId xmlns:a16="http://schemas.microsoft.com/office/drawing/2014/main" id="{A5979C88-EB18-D56A-2BDF-FA168612C7ED}"/>
              </a:ext>
            </a:extLst>
          </p:cNvPr>
          <p:cNvSpPr txBox="1"/>
          <p:nvPr/>
        </p:nvSpPr>
        <p:spPr>
          <a:xfrm>
            <a:off x="973437" y="1781204"/>
            <a:ext cx="6096000" cy="400110"/>
          </a:xfrm>
          <a:prstGeom prst="rect">
            <a:avLst/>
          </a:prstGeom>
          <a:noFill/>
        </p:spPr>
        <p:txBody>
          <a:bodyPr wrap="square">
            <a:spAutoFit/>
          </a:bodyPr>
          <a:lstStyle/>
          <a:p>
            <a:r>
              <a:rPr lang="en-IN" sz="2000" b="1" kern="0" dirty="0">
                <a:solidFill>
                  <a:srgbClr val="000000"/>
                </a:solidFill>
                <a:effectLst/>
                <a:latin typeface="Times New Roman" panose="02020603050405020304" pitchFamily="18" charset="0"/>
                <a:ea typeface="Times New Roman" panose="02020603050405020304" pitchFamily="18" charset="0"/>
              </a:rPr>
              <a:t>Elbow Plot after Encoding:</a:t>
            </a:r>
            <a:endParaRPr lang="en-IN" sz="2000" dirty="0"/>
          </a:p>
        </p:txBody>
      </p:sp>
      <p:pic>
        <p:nvPicPr>
          <p:cNvPr id="6" name="Picture 5" descr="Chart, line chart&#10;&#10;Description automatically generated">
            <a:extLst>
              <a:ext uri="{FF2B5EF4-FFF2-40B4-BE49-F238E27FC236}">
                <a16:creationId xmlns:a16="http://schemas.microsoft.com/office/drawing/2014/main" id="{84E0D714-6C19-DC64-DEA8-F7633A9964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7336" y="2320052"/>
            <a:ext cx="8431689" cy="4118069"/>
          </a:xfrm>
          <a:prstGeom prst="rect">
            <a:avLst/>
          </a:prstGeom>
          <a:noFill/>
          <a:ln>
            <a:noFill/>
          </a:ln>
        </p:spPr>
      </p:pic>
    </p:spTree>
    <p:extLst>
      <p:ext uri="{BB962C8B-B14F-4D97-AF65-F5344CB8AC3E}">
        <p14:creationId xmlns:p14="http://schemas.microsoft.com/office/powerpoint/2010/main" val="48086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1227F8-3C66-213D-376D-883D94BEB1D2}"/>
              </a:ext>
            </a:extLst>
          </p:cNvPr>
          <p:cNvSpPr txBox="1"/>
          <p:nvPr/>
        </p:nvSpPr>
        <p:spPr>
          <a:xfrm>
            <a:off x="0" y="1761989"/>
            <a:ext cx="3156080" cy="1200329"/>
          </a:xfrm>
          <a:prstGeom prst="rect">
            <a:avLst/>
          </a:prstGeom>
          <a:noFill/>
        </p:spPr>
        <p:txBody>
          <a:bodyPr wrap="square">
            <a:spAutoFit/>
          </a:bodyPr>
          <a:lstStyle/>
          <a:p>
            <a:pPr algn="ctr"/>
            <a:r>
              <a:rPr kumimoji="0" lang="en-US" sz="2400" b="0" i="0" u="none" strike="noStrike" kern="0" cap="none" spc="0" normalizeH="0" baseline="0" noProof="0" dirty="0">
                <a:ln>
                  <a:noFill/>
                </a:ln>
                <a:solidFill>
                  <a:schemeClr val="accent1">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BUSINESS</a:t>
            </a:r>
          </a:p>
          <a:p>
            <a:pPr algn="ctr"/>
            <a:r>
              <a:rPr kumimoji="0" lang="en-US" sz="2400" b="0" i="0" u="none" strike="noStrike" kern="0" cap="none" spc="0" normalizeH="0" baseline="0" noProof="0" dirty="0">
                <a:ln>
                  <a:noFill/>
                </a:ln>
                <a:solidFill>
                  <a:schemeClr val="accent1">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PROBLEM</a:t>
            </a:r>
            <a:endParaRPr lang="en-US" sz="2400" kern="0" spc="-5"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kumimoji="0" lang="en-US" sz="2400" b="0" i="0" u="none" strike="noStrike" kern="0" cap="none" spc="0" normalizeH="0" baseline="0" noProof="0" dirty="0">
                <a:ln>
                  <a:noFill/>
                </a:ln>
                <a:solidFill>
                  <a:schemeClr val="accent1">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STATEMENT</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4E0768-0B5E-7E84-709C-1B77AD016312}"/>
              </a:ext>
            </a:extLst>
          </p:cNvPr>
          <p:cNvSpPr txBox="1"/>
          <p:nvPr/>
        </p:nvSpPr>
        <p:spPr>
          <a:xfrm>
            <a:off x="2918150" y="527971"/>
            <a:ext cx="6729702" cy="461665"/>
          </a:xfrm>
          <a:prstGeom prst="rect">
            <a:avLst/>
          </a:prstGeom>
          <a:noFill/>
        </p:spPr>
        <p:txBody>
          <a:bodyPr wrap="square">
            <a:spAutoFit/>
          </a:bodyPr>
          <a:lstStyle/>
          <a:p>
            <a:pPr marL="673100" marR="0" lvl="0" indent="0" algn="ctr" defTabSz="457200" rtl="0" eaLnBrk="1" fontAlgn="auto" latinLnBrk="0" hangingPunct="1">
              <a:lnSpc>
                <a:spcPct val="100000"/>
              </a:lnSpc>
              <a:spcBef>
                <a:spcPts val="99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BUSINESS PROBLEM UNDERSTANDING</a:t>
            </a:r>
            <a:endParaRPr kumimoji="0" lang="en-IN" sz="24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Segoe UI Semibold" panose="020B0702040204020203"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4268B67-ADDB-06AE-1931-405808FE30EE}"/>
              </a:ext>
            </a:extLst>
          </p:cNvPr>
          <p:cNvSpPr txBox="1"/>
          <p:nvPr/>
        </p:nvSpPr>
        <p:spPr>
          <a:xfrm>
            <a:off x="2544148" y="1177918"/>
            <a:ext cx="9647852" cy="2443298"/>
          </a:xfrm>
          <a:prstGeom prst="rect">
            <a:avLst/>
          </a:prstGeom>
          <a:noFill/>
        </p:spPr>
        <p:txBody>
          <a:bodyPr wrap="square">
            <a:spAutoFit/>
          </a:bodyPr>
          <a:lstStyle/>
          <a:p>
            <a:pPr marL="673100" marR="838835" lvl="0" indent="0" algn="just" defTabSz="457200" rtl="0" eaLnBrk="1" fontAlgn="auto" latinLnBrk="0" hangingPunct="1">
              <a:lnSpc>
                <a:spcPct val="107000"/>
              </a:lnSpc>
              <a:spcBef>
                <a:spcPts val="965"/>
              </a:spcBef>
              <a:spcAft>
                <a:spcPts val="0"/>
              </a:spcAft>
              <a:buClrTx/>
              <a:buSzTx/>
              <a:buFontTx/>
              <a:buNone/>
              <a:tabLst/>
              <a:defRPr/>
            </a:pPr>
            <a:r>
              <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	The business problem of late delivery risk prediction using machine learning is to identify orders that are at high risk of being delivered late to avoid potential customer dissatisfaction and revenue loss. By predicting late delivery risk, businesses can take preventive measures such as reallocating resources, optimizing delivery routes, and proactively managing customer expectations to ensure timely deliveries. This can improve customer satisfaction and retention while reducing the costs associated with late deliveries, such as shipping fees, order cancellations, and negative customer reviews.</a:t>
            </a:r>
            <a:endParaRPr kumimoji="0" lang="en-IN"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Segoe UI Semibold" panose="020B0702040204020203"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AAAF5B3-E171-ED29-61FD-34C23CC9FB5A}"/>
              </a:ext>
            </a:extLst>
          </p:cNvPr>
          <p:cNvPicPr>
            <a:picLocks noChangeAspect="1"/>
          </p:cNvPicPr>
          <p:nvPr/>
        </p:nvPicPr>
        <p:blipFill>
          <a:blip r:embed="rId2"/>
          <a:stretch>
            <a:fillRect/>
          </a:stretch>
        </p:blipFill>
        <p:spPr>
          <a:xfrm>
            <a:off x="93138" y="309052"/>
            <a:ext cx="2432515" cy="999831"/>
          </a:xfrm>
          <a:prstGeom prst="rect">
            <a:avLst/>
          </a:prstGeom>
        </p:spPr>
      </p:pic>
      <p:sp>
        <p:nvSpPr>
          <p:cNvPr id="2" name="TextBox 1">
            <a:extLst>
              <a:ext uri="{FF2B5EF4-FFF2-40B4-BE49-F238E27FC236}">
                <a16:creationId xmlns:a16="http://schemas.microsoft.com/office/drawing/2014/main" id="{51DAF70F-AD1D-C20F-B5E8-06701A089D8A}"/>
              </a:ext>
            </a:extLst>
          </p:cNvPr>
          <p:cNvSpPr txBox="1"/>
          <p:nvPr/>
        </p:nvSpPr>
        <p:spPr>
          <a:xfrm>
            <a:off x="3347357" y="4290077"/>
            <a:ext cx="9192986" cy="1071384"/>
          </a:xfrm>
          <a:prstGeom prst="rect">
            <a:avLst/>
          </a:prstGeom>
          <a:noFill/>
        </p:spPr>
        <p:txBody>
          <a:bodyPr wrap="square">
            <a:spAutoFit/>
          </a:bodyPr>
          <a:lstStyle/>
          <a:p>
            <a:pPr marL="730250" marR="0" lvl="0" indent="-285750" algn="just" defTabSz="457200" rtl="0" eaLnBrk="1" fontAlgn="auto" latinLnBrk="0" hangingPunct="1">
              <a:lnSpc>
                <a:spcPct val="100000"/>
              </a:lnSpc>
              <a:spcBef>
                <a:spcPts val="795"/>
              </a:spcBef>
              <a:spcAft>
                <a:spcPts val="0"/>
              </a:spcAft>
              <a:buClrTx/>
              <a:buSzTx/>
              <a:buFont typeface="Wingdings" panose="05000000000000000000" pitchFamily="2" charset="2"/>
              <a:buChar char="ü"/>
              <a:tabLst/>
              <a:defRPr/>
            </a:pPr>
            <a:endParaRPr kumimoji="0" lang="en-IN" sz="1800" i="0" u="none" strike="noStrike" kern="1200" cap="none" spc="0" normalizeH="0" baseline="0" noProof="0" dirty="0">
              <a:ln>
                <a:noFill/>
              </a:ln>
              <a:solidFill>
                <a:srgbClr val="000000"/>
              </a:solidFill>
              <a:effectLst/>
              <a:uLnTx/>
              <a:uFillTx/>
              <a:latin typeface="Times New Roman" panose="02020603050405020304" pitchFamily="18" charset="0"/>
              <a:ea typeface="Segoe UI Semibold" panose="020B0702040204020203" pitchFamily="34" charset="0"/>
              <a:cs typeface="Times New Roman" panose="02020603050405020304" pitchFamily="18" charset="0"/>
            </a:endParaRPr>
          </a:p>
          <a:p>
            <a:pPr marR="838835" lvl="0" defTabSz="457200" rtl="0" eaLnBrk="1" fontAlgn="auto" latinLnBrk="0" hangingPunct="1">
              <a:lnSpc>
                <a:spcPct val="107000"/>
              </a:lnSpc>
              <a:spcBef>
                <a:spcPts val="965"/>
              </a:spcBef>
              <a:spcAft>
                <a:spcPts val="0"/>
              </a:spcAft>
              <a:buClrTx/>
              <a:buSzTx/>
              <a:tabLst/>
              <a:defRPr/>
            </a:pPr>
            <a:r>
              <a:rPr kumimoji="0" lang="en-US" sz="1800" i="0" strike="noStrike" kern="1200" cap="none" spc="0" normalizeH="0" baseline="0" noProof="0" dirty="0">
                <a:ln>
                  <a:noFill/>
                </a:ln>
                <a:solidFill>
                  <a:srgbClr val="000000"/>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Lack of visibility, Inaccurate demand forecasting, Traffic and weather conditions, Capacity constraints, Inefficient processes, Unexpected events etc.</a:t>
            </a:r>
            <a:endParaRPr kumimoji="0" lang="en-IN" sz="1800" i="0"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EBD5D7-97D0-CDA9-9564-C21F4D0A301E}"/>
              </a:ext>
            </a:extLst>
          </p:cNvPr>
          <p:cNvSpPr txBox="1"/>
          <p:nvPr/>
        </p:nvSpPr>
        <p:spPr>
          <a:xfrm>
            <a:off x="652534" y="4467603"/>
            <a:ext cx="2265616" cy="1200329"/>
          </a:xfrm>
          <a:prstGeom prst="rect">
            <a:avLst/>
          </a:prstGeom>
          <a:noFill/>
        </p:spPr>
        <p:txBody>
          <a:bodyPr wrap="square">
            <a:spAutoFit/>
          </a:bodyPr>
          <a:lstStyle/>
          <a:p>
            <a:pPr algn="ctr"/>
            <a:r>
              <a:rPr lang="en-IN" sz="2400" dirty="0">
                <a:solidFill>
                  <a:schemeClr val="accent1">
                    <a:lumMod val="75000"/>
                  </a:schemeClr>
                </a:solidFill>
                <a:latin typeface="Times New Roman" panose="02020603050405020304" pitchFamily="18" charset="0"/>
                <a:cs typeface="Times New Roman" panose="02020603050405020304" pitchFamily="18" charset="0"/>
              </a:rPr>
              <a:t>MAIN CHALLENGES</a:t>
            </a:r>
          </a:p>
          <a:p>
            <a:pPr algn="ctr"/>
            <a:r>
              <a:rPr lang="en-IN" sz="2400" dirty="0">
                <a:solidFill>
                  <a:schemeClr val="accent1">
                    <a:lumMod val="75000"/>
                  </a:schemeClr>
                </a:solidFill>
                <a:latin typeface="Times New Roman" panose="02020603050405020304" pitchFamily="18" charset="0"/>
                <a:cs typeface="Times New Roman" panose="02020603050405020304" pitchFamily="18" charset="0"/>
              </a:rPr>
              <a:t>INVOLVED</a:t>
            </a:r>
          </a:p>
        </p:txBody>
      </p:sp>
    </p:spTree>
    <p:extLst>
      <p:ext uri="{BB962C8B-B14F-4D97-AF65-F5344CB8AC3E}">
        <p14:creationId xmlns:p14="http://schemas.microsoft.com/office/powerpoint/2010/main" val="102094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FAB73A37-C6F2-1786-9A4F-56B356396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44" y="1675658"/>
            <a:ext cx="9482138" cy="4092117"/>
          </a:xfrm>
          <a:prstGeom prst="rect">
            <a:avLst/>
          </a:prstGeom>
        </p:spPr>
      </p:pic>
      <p:sp>
        <p:nvSpPr>
          <p:cNvPr id="5" name="TextBox 4">
            <a:extLst>
              <a:ext uri="{FF2B5EF4-FFF2-40B4-BE49-F238E27FC236}">
                <a16:creationId xmlns:a16="http://schemas.microsoft.com/office/drawing/2014/main" id="{7E685F05-988A-B3FF-9C89-76B1882495B8}"/>
              </a:ext>
            </a:extLst>
          </p:cNvPr>
          <p:cNvSpPr txBox="1"/>
          <p:nvPr/>
        </p:nvSpPr>
        <p:spPr>
          <a:xfrm>
            <a:off x="977578" y="720893"/>
            <a:ext cx="6096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Summary for Model-3:</a:t>
            </a:r>
            <a:endParaRPr lang="en-IN" sz="1800" dirty="0">
              <a:effectLst/>
              <a:latin typeface="Segoe UI Semibold" panose="020B0702040204020203" pitchFamily="34" charset="0"/>
              <a:ea typeface="Segoe UI Semibold" panose="020B0702040204020203" pitchFamily="34" charset="0"/>
            </a:endParaRPr>
          </a:p>
        </p:txBody>
      </p:sp>
    </p:spTree>
    <p:extLst>
      <p:ext uri="{BB962C8B-B14F-4D97-AF65-F5344CB8AC3E}">
        <p14:creationId xmlns:p14="http://schemas.microsoft.com/office/powerpoint/2010/main" val="36557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4F1F1E62-E175-9639-00DE-0628822217EC}"/>
              </a:ext>
            </a:extLst>
          </p:cNvPr>
          <p:cNvSpPr/>
          <p:nvPr/>
        </p:nvSpPr>
        <p:spPr>
          <a:xfrm>
            <a:off x="242864" y="91481"/>
            <a:ext cx="7613511" cy="839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XG BOOST MODEL BEFORE HYPER PARAMETER TUNING</a:t>
            </a:r>
          </a:p>
        </p:txBody>
      </p:sp>
      <p:pic>
        <p:nvPicPr>
          <p:cNvPr id="6" name="Picture 5" descr="Chart, treemap chart&#10;&#10;Description automatically generated">
            <a:extLst>
              <a:ext uri="{FF2B5EF4-FFF2-40B4-BE49-F238E27FC236}">
                <a16:creationId xmlns:a16="http://schemas.microsoft.com/office/drawing/2014/main" id="{DCE7C49D-F0C7-BDC9-AAC9-B4C7AD4F6E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82148"/>
            <a:ext cx="6515376" cy="5361697"/>
          </a:xfrm>
          <a:prstGeom prst="rect">
            <a:avLst/>
          </a:prstGeom>
          <a:noFill/>
          <a:ln>
            <a:noFill/>
          </a:ln>
        </p:spPr>
      </p:pic>
      <p:pic>
        <p:nvPicPr>
          <p:cNvPr id="9" name="Picture 8" descr="Table&#10;&#10;Description automatically generated">
            <a:extLst>
              <a:ext uri="{FF2B5EF4-FFF2-40B4-BE49-F238E27FC236}">
                <a16:creationId xmlns:a16="http://schemas.microsoft.com/office/drawing/2014/main" id="{F0370C4D-07DB-5536-2251-8ED1CCE3D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29376"/>
            <a:ext cx="5852874" cy="1899824"/>
          </a:xfrm>
          <a:prstGeom prst="rect">
            <a:avLst/>
          </a:prstGeom>
        </p:spPr>
      </p:pic>
    </p:spTree>
    <p:extLst>
      <p:ext uri="{BB962C8B-B14F-4D97-AF65-F5344CB8AC3E}">
        <p14:creationId xmlns:p14="http://schemas.microsoft.com/office/powerpoint/2010/main" val="288937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DA2171BF-6CC5-D659-8C96-14694B3216C3}"/>
              </a:ext>
            </a:extLst>
          </p:cNvPr>
          <p:cNvPicPr>
            <a:picLocks noChangeAspect="1"/>
          </p:cNvPicPr>
          <p:nvPr/>
        </p:nvPicPr>
        <p:blipFill rotWithShape="1">
          <a:blip r:embed="rId2">
            <a:extLst>
              <a:ext uri="{28A0092B-C50C-407E-A947-70E740481C1C}">
                <a14:useLocalDpi xmlns:a14="http://schemas.microsoft.com/office/drawing/2010/main" val="0"/>
              </a:ext>
            </a:extLst>
          </a:blip>
          <a:srcRect t="-1615" r="15996" b="1"/>
          <a:stretch/>
        </p:blipFill>
        <p:spPr>
          <a:xfrm>
            <a:off x="771939" y="1192695"/>
            <a:ext cx="10648121" cy="4860235"/>
          </a:xfrm>
          <a:prstGeom prst="rect">
            <a:avLst/>
          </a:prstGeom>
        </p:spPr>
      </p:pic>
      <p:sp>
        <p:nvSpPr>
          <p:cNvPr id="5" name="Rectangle 4">
            <a:extLst>
              <a:ext uri="{FF2B5EF4-FFF2-40B4-BE49-F238E27FC236}">
                <a16:creationId xmlns:a16="http://schemas.microsoft.com/office/drawing/2014/main" id="{AC38F1CC-2007-BF82-DFC0-23695E4C699C}"/>
              </a:ext>
            </a:extLst>
          </p:cNvPr>
          <p:cNvSpPr/>
          <p:nvPr/>
        </p:nvSpPr>
        <p:spPr>
          <a:xfrm>
            <a:off x="3253510" y="278295"/>
            <a:ext cx="47109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cs typeface="Times New Roman" panose="02020603050405020304" pitchFamily="18" charset="0"/>
              </a:rPr>
              <a:t>HYPER PARAMETER TUNING</a:t>
            </a:r>
          </a:p>
        </p:txBody>
      </p:sp>
    </p:spTree>
    <p:extLst>
      <p:ext uri="{BB962C8B-B14F-4D97-AF65-F5344CB8AC3E}">
        <p14:creationId xmlns:p14="http://schemas.microsoft.com/office/powerpoint/2010/main" val="387724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07654C54-9AF6-68CF-C239-72A9151FFF04}"/>
              </a:ext>
            </a:extLst>
          </p:cNvPr>
          <p:cNvSpPr/>
          <p:nvPr/>
        </p:nvSpPr>
        <p:spPr>
          <a:xfrm>
            <a:off x="249525" y="253587"/>
            <a:ext cx="7634842" cy="839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XG BOOST MODEL AFTER HYPER PARAMETER TUNING</a:t>
            </a:r>
          </a:p>
        </p:txBody>
      </p:sp>
      <p:pic>
        <p:nvPicPr>
          <p:cNvPr id="5" name="Picture 4" descr="Chart, treemap chart&#10;&#10;Description automatically generated">
            <a:extLst>
              <a:ext uri="{FF2B5EF4-FFF2-40B4-BE49-F238E27FC236}">
                <a16:creationId xmlns:a16="http://schemas.microsoft.com/office/drawing/2014/main" id="{D7830D41-0812-BDA9-BD51-E3C06ADE1E1B}"/>
              </a:ext>
            </a:extLst>
          </p:cNvPr>
          <p:cNvPicPr>
            <a:picLocks noChangeAspect="1"/>
          </p:cNvPicPr>
          <p:nvPr/>
        </p:nvPicPr>
        <p:blipFill>
          <a:blip r:embed="rId2"/>
          <a:stretch>
            <a:fillRect/>
          </a:stretch>
        </p:blipFill>
        <p:spPr>
          <a:xfrm>
            <a:off x="173291" y="1288097"/>
            <a:ext cx="5922709" cy="5316316"/>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8B08032C-78DA-DF0E-FA44-03FFFEC3B7AF}"/>
              </a:ext>
            </a:extLst>
          </p:cNvPr>
          <p:cNvPicPr>
            <a:picLocks noChangeAspect="1"/>
          </p:cNvPicPr>
          <p:nvPr/>
        </p:nvPicPr>
        <p:blipFill>
          <a:blip r:embed="rId3"/>
          <a:stretch>
            <a:fillRect/>
          </a:stretch>
        </p:blipFill>
        <p:spPr>
          <a:xfrm>
            <a:off x="6269293" y="3166111"/>
            <a:ext cx="5766379" cy="1927806"/>
          </a:xfrm>
          <a:prstGeom prst="rect">
            <a:avLst/>
          </a:prstGeom>
        </p:spPr>
      </p:pic>
    </p:spTree>
    <p:extLst>
      <p:ext uri="{BB962C8B-B14F-4D97-AF65-F5344CB8AC3E}">
        <p14:creationId xmlns:p14="http://schemas.microsoft.com/office/powerpoint/2010/main" val="70109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183A9-C2E0-D706-E599-3998D740D7C5}"/>
              </a:ext>
            </a:extLst>
          </p:cNvPr>
          <p:cNvSpPr txBox="1"/>
          <p:nvPr/>
        </p:nvSpPr>
        <p:spPr>
          <a:xfrm>
            <a:off x="1052804" y="1250302"/>
            <a:ext cx="10086392" cy="37303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Based on the evaluation metrics, it can be concluded that the XG Boost model has performed well in predicting the target variable '</a:t>
            </a:r>
            <a:r>
              <a:rPr lang="en-IN" sz="2000" dirty="0" err="1">
                <a:latin typeface="Times New Roman" panose="02020603050405020304" pitchFamily="18" charset="0"/>
                <a:cs typeface="Times New Roman" panose="02020603050405020304" pitchFamily="18" charset="0"/>
              </a:rPr>
              <a:t>Late_delivery_risk</a:t>
            </a:r>
            <a:r>
              <a:rPr lang="en-IN" sz="2000" dirty="0">
                <a:latin typeface="Times New Roman" panose="02020603050405020304" pitchFamily="18" charset="0"/>
                <a:cs typeface="Times New Roman" panose="02020603050405020304" pitchFamily="18" charset="0"/>
              </a:rPr>
              <a:t>'. The model has achieved an </a:t>
            </a:r>
            <a:r>
              <a:rPr lang="en-IN" sz="2000" i="1" dirty="0">
                <a:solidFill>
                  <a:schemeClr val="accent1"/>
                </a:solidFill>
                <a:latin typeface="Times New Roman" panose="02020603050405020304" pitchFamily="18" charset="0"/>
                <a:cs typeface="Times New Roman" panose="02020603050405020304" pitchFamily="18" charset="0"/>
              </a:rPr>
              <a:t>overall accuracy of 86% on the test data,</a:t>
            </a:r>
            <a:r>
              <a:rPr lang="en-IN" sz="2000" dirty="0">
                <a:latin typeface="Times New Roman" panose="02020603050405020304" pitchFamily="18" charset="0"/>
                <a:cs typeface="Times New Roman" panose="02020603050405020304" pitchFamily="18" charset="0"/>
              </a:rPr>
              <a:t> which indicates that </a:t>
            </a:r>
            <a:r>
              <a:rPr lang="en-IN" sz="2000" i="1" dirty="0">
                <a:solidFill>
                  <a:schemeClr val="accent1"/>
                </a:solidFill>
                <a:latin typeface="Times New Roman" panose="02020603050405020304" pitchFamily="18" charset="0"/>
                <a:cs typeface="Times New Roman" panose="02020603050405020304" pitchFamily="18" charset="0"/>
              </a:rPr>
              <a:t>86% of the predictions made by the model were correct.</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i="1" dirty="0">
                <a:solidFill>
                  <a:schemeClr val="accent1"/>
                </a:solidFill>
                <a:latin typeface="Times New Roman" panose="02020603050405020304" pitchFamily="18" charset="0"/>
                <a:cs typeface="Times New Roman" panose="02020603050405020304" pitchFamily="18" charset="0"/>
              </a:rPr>
              <a:t>recall of the model is also good for both the classes</a:t>
            </a:r>
            <a:r>
              <a:rPr lang="en-IN" sz="2000" dirty="0">
                <a:latin typeface="Times New Roman" panose="02020603050405020304" pitchFamily="18" charset="0"/>
                <a:cs typeface="Times New Roman" panose="02020603050405020304" pitchFamily="18" charset="0"/>
              </a:rPr>
              <a:t>, with a higher recall for the class 1, which indicates that the </a:t>
            </a:r>
            <a:r>
              <a:rPr lang="en-IN" sz="2000" i="1" dirty="0">
                <a:solidFill>
                  <a:schemeClr val="accent1"/>
                </a:solidFill>
                <a:latin typeface="Times New Roman" panose="02020603050405020304" pitchFamily="18" charset="0"/>
                <a:cs typeface="Times New Roman" panose="02020603050405020304" pitchFamily="18" charset="0"/>
              </a:rPr>
              <a:t>model has a low false negative rate</a:t>
            </a:r>
            <a:r>
              <a:rPr lang="en-IN" sz="2000" dirty="0">
                <a:latin typeface="Times New Roman" panose="02020603050405020304" pitchFamily="18" charset="0"/>
                <a:cs typeface="Times New Roman" panose="02020603050405020304" pitchFamily="18" charset="0"/>
              </a:rPr>
              <a:t>. This is important as predicting that a delivery will not be late when it actually is, can result in dissatisfied customers and damage to the reputation of the business.</a:t>
            </a:r>
          </a:p>
        </p:txBody>
      </p:sp>
      <p:sp>
        <p:nvSpPr>
          <p:cNvPr id="4" name="Rectangle 3">
            <a:extLst>
              <a:ext uri="{FF2B5EF4-FFF2-40B4-BE49-F238E27FC236}">
                <a16:creationId xmlns:a16="http://schemas.microsoft.com/office/drawing/2014/main" id="{1BD2C3F6-57B9-52C4-209E-404125EDD0BF}"/>
              </a:ext>
            </a:extLst>
          </p:cNvPr>
          <p:cNvSpPr/>
          <p:nvPr/>
        </p:nvSpPr>
        <p:spPr>
          <a:xfrm>
            <a:off x="2911151" y="373225"/>
            <a:ext cx="6438122" cy="50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REASONS FOR CHOOSING XG BOOST AS BEST MODEL</a:t>
            </a:r>
          </a:p>
        </p:txBody>
      </p:sp>
    </p:spTree>
    <p:extLst>
      <p:ext uri="{BB962C8B-B14F-4D97-AF65-F5344CB8AC3E}">
        <p14:creationId xmlns:p14="http://schemas.microsoft.com/office/powerpoint/2010/main" val="207916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901AF-9FBF-E3D3-B5F1-8FFA8A660AEA}"/>
              </a:ext>
            </a:extLst>
          </p:cNvPr>
          <p:cNvSpPr txBox="1"/>
          <p:nvPr/>
        </p:nvSpPr>
        <p:spPr>
          <a:xfrm>
            <a:off x="926840" y="980480"/>
            <a:ext cx="10338319" cy="5444054"/>
          </a:xfrm>
          <a:prstGeom prst="rect">
            <a:avLst/>
          </a:prstGeom>
          <a:noFill/>
        </p:spPr>
        <p:txBody>
          <a:bodyPr wrap="square">
            <a:spAutoFit/>
          </a:bodyPr>
          <a:lstStyle/>
          <a:p>
            <a:pPr marL="342900" indent="-342900" algn="just">
              <a:lnSpc>
                <a:spcPct val="150000"/>
              </a:lnSpc>
              <a:buFont typeface="+mj-lt"/>
              <a:buAutoNum type="arabicPeriod"/>
            </a:pPr>
            <a:r>
              <a:rPr lang="en-IN" b="1" i="1" u="sng" dirty="0">
                <a:latin typeface="Times New Roman" panose="02020603050405020304" pitchFamily="18" charset="0"/>
                <a:cs typeface="Times New Roman" panose="02020603050405020304" pitchFamily="18" charset="0"/>
              </a:rPr>
              <a:t>Limited feature set: </a:t>
            </a:r>
            <a:r>
              <a:rPr lang="en-IN" dirty="0">
                <a:latin typeface="Times New Roman" panose="02020603050405020304" pitchFamily="18" charset="0"/>
                <a:cs typeface="Times New Roman" panose="02020603050405020304" pitchFamily="18" charset="0"/>
              </a:rPr>
              <a:t>The model uses a limited set of features to predict the target variable '</a:t>
            </a:r>
            <a:r>
              <a:rPr lang="en-IN" dirty="0" err="1">
                <a:latin typeface="Times New Roman" panose="02020603050405020304" pitchFamily="18" charset="0"/>
                <a:cs typeface="Times New Roman" panose="02020603050405020304" pitchFamily="18" charset="0"/>
              </a:rPr>
              <a:t>Late_delivery_risk</a:t>
            </a:r>
            <a:r>
              <a:rPr lang="en-IN" dirty="0">
                <a:latin typeface="Times New Roman" panose="02020603050405020304" pitchFamily="18" charset="0"/>
                <a:cs typeface="Times New Roman" panose="02020603050405020304" pitchFamily="18" charset="0"/>
              </a:rPr>
              <a:t>'. There may be other important factors that contribute to the risk of late delivery, which are not included in the model. Therefore, the model may not capture the full complexity of the problem.</a:t>
            </a:r>
          </a:p>
          <a:p>
            <a:pPr marL="342900" indent="-342900" algn="just">
              <a:lnSpc>
                <a:spcPct val="150000"/>
              </a:lnSpc>
              <a:buFont typeface="+mj-lt"/>
              <a:buAutoNum type="arabicPeriod"/>
            </a:pPr>
            <a:r>
              <a:rPr lang="en-IN" b="1" i="1" u="sng" dirty="0">
                <a:latin typeface="Times New Roman" panose="02020603050405020304" pitchFamily="18" charset="0"/>
                <a:cs typeface="Times New Roman" panose="02020603050405020304" pitchFamily="18" charset="0"/>
              </a:rPr>
              <a:t>Lack of temporal data: </a:t>
            </a:r>
            <a:r>
              <a:rPr lang="en-IN" dirty="0">
                <a:latin typeface="Times New Roman" panose="02020603050405020304" pitchFamily="18" charset="0"/>
                <a:cs typeface="Times New Roman" panose="02020603050405020304" pitchFamily="18" charset="0"/>
              </a:rPr>
              <a:t>The model does not take into account the temporal nature of the data. Delivery patterns and customer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may change over time, and the model may not be able to capture these changes.</a:t>
            </a:r>
          </a:p>
          <a:p>
            <a:pPr marL="342900" indent="-342900" algn="just">
              <a:lnSpc>
                <a:spcPct val="150000"/>
              </a:lnSpc>
              <a:buFont typeface="+mj-lt"/>
              <a:buAutoNum type="arabicPeriod"/>
            </a:pPr>
            <a:r>
              <a:rPr lang="en-IN" b="1" i="1" u="sng" dirty="0">
                <a:latin typeface="Times New Roman" panose="02020603050405020304" pitchFamily="18" charset="0"/>
                <a:cs typeface="Times New Roman" panose="02020603050405020304" pitchFamily="18" charset="0"/>
              </a:rPr>
              <a:t>Model Interpretability: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is a complex model, which can make it difficult to interpret the results and understand how the model is making its predictions. This can make it challenging to identify the root causes of late deliveries and take corrective actions.</a:t>
            </a:r>
          </a:p>
          <a:p>
            <a:pPr marL="342900" indent="-342900" algn="just">
              <a:lnSpc>
                <a:spcPct val="150000"/>
              </a:lnSpc>
              <a:buFont typeface="+mj-lt"/>
              <a:buAutoNum type="arabicPeriod"/>
            </a:pPr>
            <a:r>
              <a:rPr lang="en-IN" b="1" i="1" u="sng" dirty="0">
                <a:latin typeface="Times New Roman" panose="02020603050405020304" pitchFamily="18" charset="0"/>
                <a:cs typeface="Times New Roman" panose="02020603050405020304" pitchFamily="18" charset="0"/>
              </a:rPr>
              <a:t>Lack of external factors: </a:t>
            </a:r>
            <a:r>
              <a:rPr lang="en-IN" dirty="0">
                <a:latin typeface="Times New Roman" panose="02020603050405020304" pitchFamily="18" charset="0"/>
                <a:cs typeface="Times New Roman" panose="02020603050405020304" pitchFamily="18" charset="0"/>
              </a:rPr>
              <a:t>The model does not take into account external factors that may impact the delivery process, such as weather conditions, traffic congestion, or transportation disruptions. Therefore, the model may not be able to fully capture the complexity of the problem and may lead to inaccurate predictions.</a:t>
            </a:r>
          </a:p>
        </p:txBody>
      </p:sp>
      <p:sp>
        <p:nvSpPr>
          <p:cNvPr id="4" name="Rectangle 3">
            <a:extLst>
              <a:ext uri="{FF2B5EF4-FFF2-40B4-BE49-F238E27FC236}">
                <a16:creationId xmlns:a16="http://schemas.microsoft.com/office/drawing/2014/main" id="{5BA42E1D-1FB7-6F78-9289-63DFDBC701EC}"/>
              </a:ext>
            </a:extLst>
          </p:cNvPr>
          <p:cNvSpPr/>
          <p:nvPr/>
        </p:nvSpPr>
        <p:spPr>
          <a:xfrm>
            <a:off x="3315476" y="290779"/>
            <a:ext cx="4970107" cy="55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cs typeface="Times New Roman" panose="02020603050405020304" pitchFamily="18" charset="0"/>
              </a:rPr>
              <a:t>LIMITATIONS OF THE MODEL</a:t>
            </a:r>
          </a:p>
        </p:txBody>
      </p:sp>
    </p:spTree>
    <p:extLst>
      <p:ext uri="{BB962C8B-B14F-4D97-AF65-F5344CB8AC3E}">
        <p14:creationId xmlns:p14="http://schemas.microsoft.com/office/powerpoint/2010/main" val="3745729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1271B5-DCD2-C5BC-CFC1-C100863F2150}"/>
              </a:ext>
            </a:extLst>
          </p:cNvPr>
          <p:cNvSpPr/>
          <p:nvPr/>
        </p:nvSpPr>
        <p:spPr>
          <a:xfrm>
            <a:off x="2971880" y="324225"/>
            <a:ext cx="6080288" cy="48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BUSINESS INTERPRETITION</a:t>
            </a:r>
          </a:p>
        </p:txBody>
      </p:sp>
      <p:pic>
        <p:nvPicPr>
          <p:cNvPr id="5" name="Picture 4">
            <a:extLst>
              <a:ext uri="{FF2B5EF4-FFF2-40B4-BE49-F238E27FC236}">
                <a16:creationId xmlns:a16="http://schemas.microsoft.com/office/drawing/2014/main" id="{BC0A5338-6384-2C75-84B5-1C2B4417AA34}"/>
              </a:ext>
            </a:extLst>
          </p:cNvPr>
          <p:cNvPicPr>
            <a:picLocks noChangeAspect="1"/>
          </p:cNvPicPr>
          <p:nvPr/>
        </p:nvPicPr>
        <p:blipFill>
          <a:blip r:embed="rId2"/>
          <a:stretch>
            <a:fillRect/>
          </a:stretch>
        </p:blipFill>
        <p:spPr>
          <a:xfrm>
            <a:off x="2314907" y="935605"/>
            <a:ext cx="7394233" cy="3436232"/>
          </a:xfrm>
          <a:prstGeom prst="rect">
            <a:avLst/>
          </a:prstGeom>
        </p:spPr>
      </p:pic>
      <p:sp>
        <p:nvSpPr>
          <p:cNvPr id="3" name="TextBox 2">
            <a:extLst>
              <a:ext uri="{FF2B5EF4-FFF2-40B4-BE49-F238E27FC236}">
                <a16:creationId xmlns:a16="http://schemas.microsoft.com/office/drawing/2014/main" id="{8FAC7DF1-381B-C500-7D91-5F31700D1995}"/>
              </a:ext>
            </a:extLst>
          </p:cNvPr>
          <p:cNvSpPr txBox="1"/>
          <p:nvPr/>
        </p:nvSpPr>
        <p:spPr>
          <a:xfrm>
            <a:off x="925352" y="4502450"/>
            <a:ext cx="10480610" cy="203132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Shipping mode: </a:t>
            </a:r>
            <a:r>
              <a:rPr lang="en-US" dirty="0">
                <a:latin typeface="Times New Roman" panose="02020603050405020304" pitchFamily="18" charset="0"/>
                <a:cs typeface="Times New Roman" panose="02020603050405020304" pitchFamily="18" charset="0"/>
              </a:rPr>
              <a:t>The shipping mode (standard class, same day, and second class) is the most important feature in predicting the risk of late delivery. This suggests that the choice of shipping mode plays a significant role in determining whether an order will be delivered on time or not. Businesses may need to focus on optimizing their shipping processes for different shipping modes to reduce the risk of delays and improve customer satisfaction.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ID: </a:t>
            </a:r>
            <a:r>
              <a:rPr lang="en-US" dirty="0">
                <a:latin typeface="Times New Roman" panose="02020603050405020304" pitchFamily="18" charset="0"/>
                <a:cs typeface="Times New Roman" panose="02020603050405020304" pitchFamily="18" charset="0"/>
              </a:rPr>
              <a:t>The customer ID is the second most important feature in predicting the risk of late delivery. This suggests that certain customers are more likely to experience delivery delays than others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51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8D7354A-47CF-A5E6-729B-66908E74D4D9}"/>
              </a:ext>
            </a:extLst>
          </p:cNvPr>
          <p:cNvSpPr/>
          <p:nvPr/>
        </p:nvSpPr>
        <p:spPr>
          <a:xfrm>
            <a:off x="2593942" y="2234153"/>
            <a:ext cx="7004115" cy="204561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6151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0879A-73B0-851A-1D6C-D62CB9B12B3A}"/>
              </a:ext>
            </a:extLst>
          </p:cNvPr>
          <p:cNvSpPr txBox="1"/>
          <p:nvPr/>
        </p:nvSpPr>
        <p:spPr>
          <a:xfrm>
            <a:off x="556339" y="956617"/>
            <a:ext cx="2334985" cy="1200329"/>
          </a:xfrm>
          <a:prstGeom prst="rect">
            <a:avLst/>
          </a:prstGeom>
          <a:noFill/>
        </p:spPr>
        <p:txBody>
          <a:bodyPr wrap="square">
            <a:spAutoFit/>
          </a:bodyPr>
          <a:lstStyle/>
          <a:p>
            <a:br>
              <a:rPr kumimoji="0" lang="en-US" b="1" i="0" u="none" strike="noStrike" kern="1200" cap="all" spc="200" normalizeH="0" baseline="0" noProof="0" dirty="0">
                <a:ln>
                  <a:noFill/>
                </a:ln>
                <a:solidFill>
                  <a:schemeClr val="accent1">
                    <a:lumMod val="7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br>
            <a:r>
              <a:rPr kumimoji="0" lang="en-US" b="1" i="0" u="none" strike="noStrike" kern="1200" cap="all" spc="200" normalizeH="0" baseline="0" noProof="0" dirty="0">
                <a:ln>
                  <a:noFill/>
                </a:ln>
                <a:solidFill>
                  <a:schemeClr val="accent1">
                    <a:lumMod val="7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Business</a:t>
            </a:r>
            <a:r>
              <a:rPr kumimoji="0" lang="en-US" b="1" i="0" u="none" strike="noStrike" kern="1200" cap="all" spc="-25" normalizeH="0" baseline="0" noProof="0" dirty="0">
                <a:ln>
                  <a:noFill/>
                </a:ln>
                <a:solidFill>
                  <a:schemeClr val="accent1">
                    <a:lumMod val="7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 </a:t>
            </a:r>
            <a:r>
              <a:rPr kumimoji="0" lang="en-US" b="1" i="0" u="none" strike="noStrike" kern="1200" cap="all" spc="200" normalizeH="0" baseline="0" noProof="0" dirty="0">
                <a:ln>
                  <a:noFill/>
                </a:ln>
                <a:solidFill>
                  <a:schemeClr val="accent1">
                    <a:lumMod val="7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Objective</a:t>
            </a:r>
            <a:br>
              <a:rPr kumimoji="0" lang="en-IN" b="1" i="0" u="none" strike="noStrike" kern="1200" cap="all" spc="200" normalizeH="0" baseline="0" noProof="0" dirty="0">
                <a:ln>
                  <a:noFill/>
                </a:ln>
                <a:solidFill>
                  <a:schemeClr val="accent1">
                    <a:lumMod val="7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b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FE837A-842C-43FC-0B8A-25C44DEF4CEB}"/>
              </a:ext>
            </a:extLst>
          </p:cNvPr>
          <p:cNvSpPr txBox="1"/>
          <p:nvPr/>
        </p:nvSpPr>
        <p:spPr>
          <a:xfrm>
            <a:off x="4177782" y="1028342"/>
            <a:ext cx="6097554" cy="1107996"/>
          </a:xfrm>
          <a:prstGeom prst="rect">
            <a:avLst/>
          </a:prstGeom>
          <a:no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rgbClr val="000000"/>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To reduce the risk of late deliveries.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i="0" u="none" strike="noStrike" kern="1200" cap="none" spc="0" normalizeH="0" baseline="0" noProof="0" dirty="0">
              <a:ln>
                <a:noFill/>
              </a:ln>
              <a:solidFill>
                <a:srgbClr val="000000"/>
              </a:solidFill>
              <a:effectLst/>
              <a:uLnTx/>
              <a:uFillTx/>
              <a:latin typeface="Times New Roman" panose="02020603050405020304" pitchFamily="18" charset="0"/>
              <a:ea typeface="Segoe UI Semibold" panose="020B0702040204020203" pitchFamily="34"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rgbClr val="000000"/>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Improve customer satisfaction</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Segoe UI Semibold" panose="020B0702040204020203" pitchFamily="34" charset="0"/>
              <a:ea typeface="Segoe UI Semibold" panose="020B0702040204020203" pitchFamily="34" charset="0"/>
              <a:cs typeface="+mn-cs"/>
            </a:endParaRPr>
          </a:p>
        </p:txBody>
      </p:sp>
      <p:pic>
        <p:nvPicPr>
          <p:cNvPr id="6" name="Picture 5">
            <a:extLst>
              <a:ext uri="{FF2B5EF4-FFF2-40B4-BE49-F238E27FC236}">
                <a16:creationId xmlns:a16="http://schemas.microsoft.com/office/drawing/2014/main" id="{FA405C21-330C-D6CA-D78F-6F879C55D913}"/>
              </a:ext>
            </a:extLst>
          </p:cNvPr>
          <p:cNvPicPr>
            <a:picLocks noChangeAspect="1"/>
          </p:cNvPicPr>
          <p:nvPr/>
        </p:nvPicPr>
        <p:blipFill>
          <a:blip r:embed="rId2"/>
          <a:stretch>
            <a:fillRect/>
          </a:stretch>
        </p:blipFill>
        <p:spPr>
          <a:xfrm>
            <a:off x="0" y="157309"/>
            <a:ext cx="2513982" cy="985691"/>
          </a:xfrm>
          <a:prstGeom prst="rect">
            <a:avLst/>
          </a:prstGeom>
        </p:spPr>
      </p:pic>
      <p:sp>
        <p:nvSpPr>
          <p:cNvPr id="4" name="TextBox 3">
            <a:extLst>
              <a:ext uri="{FF2B5EF4-FFF2-40B4-BE49-F238E27FC236}">
                <a16:creationId xmlns:a16="http://schemas.microsoft.com/office/drawing/2014/main" id="{EBC5BC4A-5866-A756-73CE-5302EEA95A31}"/>
              </a:ext>
            </a:extLst>
          </p:cNvPr>
          <p:cNvSpPr txBox="1"/>
          <p:nvPr/>
        </p:nvSpPr>
        <p:spPr>
          <a:xfrm>
            <a:off x="556339" y="2258808"/>
            <a:ext cx="494755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all" spc="200" normalizeH="0" baseline="0" noProof="0" dirty="0">
                <a:ln>
                  <a:noFill/>
                </a:ln>
                <a:solidFill>
                  <a:srgbClr val="4472C4">
                    <a:lumMod val="75000"/>
                  </a:srgbClr>
                </a:solidFill>
                <a:effectLst/>
                <a:uLnTx/>
                <a:uFillTx/>
                <a:latin typeface="Times New Roman" panose="02020603050405020304" pitchFamily="18" charset="0"/>
                <a:cs typeface="Times New Roman" panose="02020603050405020304" pitchFamily="18" charset="0"/>
              </a:rPr>
              <a:t>Dataset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all" spc="200" normalizeH="0" baseline="0" noProof="0" dirty="0">
                <a:ln>
                  <a:noFill/>
                </a:ln>
                <a:solidFill>
                  <a:srgbClr val="4472C4">
                    <a:lumMod val="75000"/>
                  </a:srgbClr>
                </a:solidFill>
                <a:effectLst/>
                <a:uLnTx/>
                <a:uFillTx/>
                <a:latin typeface="Times New Roman" panose="02020603050405020304" pitchFamily="18" charset="0"/>
                <a:cs typeface="Times New Roman" panose="02020603050405020304" pitchFamily="18" charset="0"/>
              </a:rPr>
              <a:t>information</a:t>
            </a:r>
            <a:endParaRPr kumimoji="0" lang="en-IN"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5265924-A530-CDE0-5D07-6971C1CCA4D2}"/>
              </a:ext>
            </a:extLst>
          </p:cNvPr>
          <p:cNvSpPr txBox="1"/>
          <p:nvPr/>
        </p:nvSpPr>
        <p:spPr>
          <a:xfrm>
            <a:off x="4165828" y="2290868"/>
            <a:ext cx="6097554" cy="2308324"/>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 is taken from: Kaggle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DataCo</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SMART SUPPLY CHAIN for BIG DATA ANALYSIS)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 of features: 53</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 of records: 180519</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Target Column: </a:t>
            </a:r>
            <a:r>
              <a:rPr kumimoji="0" lang="en-US" sz="1600" b="0" i="0" u="none" strike="noStrike" kern="1200" cap="none" spc="0" normalizeH="0" baseline="0" noProof="0" dirty="0" err="1">
                <a:ln>
                  <a:noFill/>
                </a:ln>
                <a:solidFill>
                  <a:srgbClr val="1F2023"/>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Late_delivery_risk</a:t>
            </a:r>
            <a:r>
              <a:rPr kumimoji="0" lang="en-US" sz="1600" b="0" i="0" u="none" strike="noStrike" kern="1200" cap="none" spc="0" normalizeH="0" baseline="0" noProof="0" dirty="0">
                <a:ln>
                  <a:noFill/>
                </a:ln>
                <a:solidFill>
                  <a:srgbClr val="1F2023"/>
                </a:solidFill>
                <a:effectLst/>
                <a:uLnTx/>
                <a:uFillTx/>
                <a:latin typeface="Times New Roman" panose="02020603050405020304" pitchFamily="18" charset="0"/>
                <a:ea typeface="Segoe UI Semibold" panose="020B0702040204020203" pitchFamily="34" charset="0"/>
                <a:cs typeface="Times New Roman" panose="02020603050405020304" pitchFamily="18" charset="0"/>
              </a:rPr>
              <a: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1F2023"/>
              </a:solidFill>
              <a:effectLst/>
              <a:uLnTx/>
              <a:uFillTx/>
              <a:latin typeface="Times New Roman" panose="02020603050405020304" pitchFamily="18" charset="0"/>
              <a:ea typeface="Segoe UI Semibold" panose="020B0702040204020203"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6656BD2-8144-F2E3-4ACD-2CD16490F7C4}"/>
              </a:ext>
            </a:extLst>
          </p:cNvPr>
          <p:cNvPicPr>
            <a:picLocks noChangeAspect="1"/>
          </p:cNvPicPr>
          <p:nvPr/>
        </p:nvPicPr>
        <p:blipFill>
          <a:blip r:embed="rId3"/>
          <a:stretch>
            <a:fillRect/>
          </a:stretch>
        </p:blipFill>
        <p:spPr>
          <a:xfrm>
            <a:off x="4439595" y="4567132"/>
            <a:ext cx="5550021" cy="1793946"/>
          </a:xfrm>
          <a:prstGeom prst="rect">
            <a:avLst/>
          </a:prstGeom>
        </p:spPr>
      </p:pic>
    </p:spTree>
    <p:extLst>
      <p:ext uri="{BB962C8B-B14F-4D97-AF65-F5344CB8AC3E}">
        <p14:creationId xmlns:p14="http://schemas.microsoft.com/office/powerpoint/2010/main" val="362009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with medium confidence">
            <a:extLst>
              <a:ext uri="{FF2B5EF4-FFF2-40B4-BE49-F238E27FC236}">
                <a16:creationId xmlns:a16="http://schemas.microsoft.com/office/drawing/2014/main" id="{000B78D2-6110-3BFA-CCA7-E81058DF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3" y="1016519"/>
            <a:ext cx="5366198" cy="5463765"/>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108201D1-FE8E-4B87-FE96-879577724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63" y="1250178"/>
            <a:ext cx="5068437" cy="5127079"/>
          </a:xfrm>
          <a:prstGeom prst="rect">
            <a:avLst/>
          </a:prstGeom>
        </p:spPr>
      </p:pic>
      <p:sp>
        <p:nvSpPr>
          <p:cNvPr id="10" name="Rectangle 9">
            <a:extLst>
              <a:ext uri="{FF2B5EF4-FFF2-40B4-BE49-F238E27FC236}">
                <a16:creationId xmlns:a16="http://schemas.microsoft.com/office/drawing/2014/main" id="{E41362F0-5A38-13E7-CCA6-A6AB23F04960}"/>
              </a:ext>
            </a:extLst>
          </p:cNvPr>
          <p:cNvSpPr/>
          <p:nvPr/>
        </p:nvSpPr>
        <p:spPr>
          <a:xfrm>
            <a:off x="2995127" y="195448"/>
            <a:ext cx="5654351" cy="4945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solidFill>
                <a:schemeClr val="accent1">
                  <a:lumMod val="75000"/>
                </a:schemeClr>
              </a:solidFill>
              <a:effectLst/>
              <a:latin typeface="Cambria" panose="02040503050406030204" pitchFamily="18" charset="0"/>
              <a:ea typeface="Times New Roman" panose="02020603050405020304" pitchFamily="18" charset="0"/>
              <a:cs typeface="Latha" panose="020B0604020202020204" pitchFamily="34" charset="0"/>
            </a:endParaRPr>
          </a:p>
          <a:p>
            <a:pPr algn="ctr"/>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Latha" panose="020B0604020202020204" pitchFamily="34" charset="0"/>
              </a:rPr>
              <a:t>PRE-PROCESSING DATA ANASLYSIS</a:t>
            </a:r>
            <a:endParaRPr lang="en-IN" sz="2400" b="1" dirty="0">
              <a:solidFill>
                <a:schemeClr val="accent1">
                  <a:lumMod val="75000"/>
                </a:schemeClr>
              </a:solidFill>
            </a:endParaRPr>
          </a:p>
          <a:p>
            <a:pPr algn="ctr"/>
            <a:endParaRPr lang="en-IN" sz="2400" dirty="0"/>
          </a:p>
        </p:txBody>
      </p:sp>
      <p:sp>
        <p:nvSpPr>
          <p:cNvPr id="12" name="TextBox 11">
            <a:extLst>
              <a:ext uri="{FF2B5EF4-FFF2-40B4-BE49-F238E27FC236}">
                <a16:creationId xmlns:a16="http://schemas.microsoft.com/office/drawing/2014/main" id="{07B95B86-CA3C-3624-47B6-8DD9FD549052}"/>
              </a:ext>
            </a:extLst>
          </p:cNvPr>
          <p:cNvSpPr txBox="1"/>
          <p:nvPr/>
        </p:nvSpPr>
        <p:spPr>
          <a:xfrm>
            <a:off x="2041071" y="716626"/>
            <a:ext cx="7562461" cy="338554"/>
          </a:xfrm>
          <a:prstGeom prst="rect">
            <a:avLst/>
          </a:prstGeom>
          <a:noFill/>
        </p:spPr>
        <p:txBody>
          <a:bodyPr wrap="square">
            <a:spAutoFit/>
          </a:bodyPr>
          <a:lstStyle/>
          <a:p>
            <a:r>
              <a:rPr lang="en-US" sz="1600" dirty="0">
                <a:solidFill>
                  <a:srgbClr val="1F2023"/>
                </a:solidFill>
                <a:effectLst/>
                <a:latin typeface="Times New Roman" panose="02020603050405020304" pitchFamily="18" charset="0"/>
                <a:ea typeface="Segoe UI Semibold" panose="020B0702040204020203" pitchFamily="34" charset="0"/>
                <a:cs typeface="Times New Roman" panose="02020603050405020304" pitchFamily="18" charset="0"/>
              </a:rPr>
              <a:t>Datatype, unique values count, count of null values of each and every column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88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FE81D-3CB0-CE4D-44CE-9035254CA71F}"/>
              </a:ext>
            </a:extLst>
          </p:cNvPr>
          <p:cNvSpPr txBox="1"/>
          <p:nvPr/>
        </p:nvSpPr>
        <p:spPr>
          <a:xfrm>
            <a:off x="286917" y="1082053"/>
            <a:ext cx="6097554" cy="584775"/>
          </a:xfrm>
          <a:prstGeom prst="rect">
            <a:avLst/>
          </a:prstGeom>
          <a:noFill/>
        </p:spPr>
        <p:txBody>
          <a:bodyPr wrap="square">
            <a:spAutoFit/>
          </a:bodyPr>
          <a:lstStyle/>
          <a:p>
            <a:r>
              <a:rPr lang="en-US" sz="1600" b="1"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 PRESENCE</a:t>
            </a:r>
            <a:r>
              <a:rPr lang="en-US" sz="1600" b="1" spc="-25"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OF</a:t>
            </a:r>
            <a:r>
              <a:rPr lang="en-US" sz="1600" b="1" spc="-10"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OUTLIERS</a:t>
            </a:r>
          </a:p>
          <a:p>
            <a:r>
              <a:rPr lang="en-US" sz="1600" b="1" spc="-25"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AND</a:t>
            </a:r>
            <a:r>
              <a:rPr lang="en-US" sz="1600" b="1" spc="-10"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10" dirty="0">
                <a:solidFill>
                  <a:schemeClr val="accent1">
                    <a:lumMod val="75000"/>
                  </a:schemeClr>
                </a:solidFill>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THEIR </a:t>
            </a:r>
            <a:r>
              <a:rPr lang="en-US" sz="1600" b="1" dirty="0">
                <a:solidFill>
                  <a:schemeClr val="accent1">
                    <a:lumMod val="75000"/>
                  </a:schemeClr>
                </a:solidFill>
                <a:effectLst/>
                <a:uFill>
                  <a:solidFill>
                    <a:srgbClr val="353744"/>
                  </a:solidFill>
                </a:uFill>
                <a:latin typeface="Times New Roman" panose="02020603050405020304" pitchFamily="18" charset="0"/>
                <a:ea typeface="Times New Roman" panose="02020603050405020304" pitchFamily="18" charset="0"/>
                <a:cs typeface="Times New Roman" panose="02020603050405020304" pitchFamily="18" charset="0"/>
              </a:rPr>
              <a:t>TREATMENT:</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818FB0-7FF8-95A8-6648-EE3B8DB9F488}"/>
              </a:ext>
            </a:extLst>
          </p:cNvPr>
          <p:cNvPicPr>
            <a:picLocks noChangeAspect="1"/>
          </p:cNvPicPr>
          <p:nvPr/>
        </p:nvPicPr>
        <p:blipFill>
          <a:blip r:embed="rId2"/>
          <a:stretch>
            <a:fillRect/>
          </a:stretch>
        </p:blipFill>
        <p:spPr>
          <a:xfrm>
            <a:off x="206849" y="272174"/>
            <a:ext cx="3828620" cy="695004"/>
          </a:xfrm>
          <a:prstGeom prst="rect">
            <a:avLst/>
          </a:prstGeom>
        </p:spPr>
      </p:pic>
      <p:pic>
        <p:nvPicPr>
          <p:cNvPr id="6" name="Picture 5">
            <a:extLst>
              <a:ext uri="{FF2B5EF4-FFF2-40B4-BE49-F238E27FC236}">
                <a16:creationId xmlns:a16="http://schemas.microsoft.com/office/drawing/2014/main" id="{FD36334F-8C75-51DA-C382-0CBFDEE82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773" y="634039"/>
            <a:ext cx="6045503" cy="2840083"/>
          </a:xfrm>
          <a:prstGeom prst="rect">
            <a:avLst/>
          </a:prstGeom>
        </p:spPr>
      </p:pic>
      <p:pic>
        <p:nvPicPr>
          <p:cNvPr id="9" name="Picture 8">
            <a:extLst>
              <a:ext uri="{FF2B5EF4-FFF2-40B4-BE49-F238E27FC236}">
                <a16:creationId xmlns:a16="http://schemas.microsoft.com/office/drawing/2014/main" id="{4DE18FB2-E725-D205-F074-111138F94F6D}"/>
              </a:ext>
            </a:extLst>
          </p:cNvPr>
          <p:cNvPicPr>
            <a:picLocks noChangeAspect="1"/>
          </p:cNvPicPr>
          <p:nvPr/>
        </p:nvPicPr>
        <p:blipFill>
          <a:blip r:embed="rId4"/>
          <a:stretch>
            <a:fillRect/>
          </a:stretch>
        </p:blipFill>
        <p:spPr>
          <a:xfrm>
            <a:off x="10566966" y="0"/>
            <a:ext cx="1609483" cy="634039"/>
          </a:xfrm>
          <a:prstGeom prst="rect">
            <a:avLst/>
          </a:prstGeom>
        </p:spPr>
      </p:pic>
      <p:pic>
        <p:nvPicPr>
          <p:cNvPr id="2" name="Picture 1">
            <a:extLst>
              <a:ext uri="{FF2B5EF4-FFF2-40B4-BE49-F238E27FC236}">
                <a16:creationId xmlns:a16="http://schemas.microsoft.com/office/drawing/2014/main" id="{22F3F4FC-EDFE-5D1C-325E-13B4E8DB7D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9773" y="3429000"/>
            <a:ext cx="6045503" cy="3366841"/>
          </a:xfrm>
          <a:prstGeom prst="rect">
            <a:avLst/>
          </a:prstGeom>
        </p:spPr>
      </p:pic>
      <p:sp>
        <p:nvSpPr>
          <p:cNvPr id="5" name="TextBox 4">
            <a:extLst>
              <a:ext uri="{FF2B5EF4-FFF2-40B4-BE49-F238E27FC236}">
                <a16:creationId xmlns:a16="http://schemas.microsoft.com/office/drawing/2014/main" id="{1BD14616-5E36-10BD-F177-A25259235C67}"/>
              </a:ext>
            </a:extLst>
          </p:cNvPr>
          <p:cNvSpPr txBox="1"/>
          <p:nvPr/>
        </p:nvSpPr>
        <p:spPr>
          <a:xfrm>
            <a:off x="368705" y="1983848"/>
            <a:ext cx="3504907"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All the Numerical Columns</a:t>
            </a:r>
          </a:p>
          <a:p>
            <a:r>
              <a:rPr lang="en-US" sz="2000" dirty="0">
                <a:latin typeface="Times New Roman" panose="02020603050405020304" pitchFamily="18" charset="0"/>
                <a:cs typeface="Times New Roman" panose="02020603050405020304" pitchFamily="18" charset="0"/>
              </a:rPr>
              <a:t>which we have in our Dataset</a:t>
            </a:r>
          </a:p>
          <a:p>
            <a:r>
              <a:rPr lang="en-US" sz="2000" dirty="0">
                <a:latin typeface="Times New Roman" panose="02020603050405020304" pitchFamily="18" charset="0"/>
                <a:cs typeface="Times New Roman" panose="02020603050405020304" pitchFamily="18" charset="0"/>
              </a:rPr>
              <a:t>are Fully </a:t>
            </a:r>
            <a:r>
              <a:rPr lang="en-US" sz="2000" dirty="0" err="1">
                <a:latin typeface="Times New Roman" panose="02020603050405020304" pitchFamily="18" charset="0"/>
                <a:cs typeface="Times New Roman" panose="02020603050405020304" pitchFamily="18" charset="0"/>
              </a:rPr>
              <a:t>Skewed,either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right or left. We are planning</a:t>
            </a:r>
          </a:p>
          <a:p>
            <a:r>
              <a:rPr lang="en-US" sz="2000" dirty="0">
                <a:latin typeface="Times New Roman" panose="02020603050405020304" pitchFamily="18" charset="0"/>
                <a:cs typeface="Times New Roman" panose="02020603050405020304" pitchFamily="18" charset="0"/>
              </a:rPr>
              <a:t>to do the Statistical test to</a:t>
            </a:r>
          </a:p>
          <a:p>
            <a:r>
              <a:rPr lang="en-US" sz="2000" dirty="0">
                <a:latin typeface="Times New Roman" panose="02020603050405020304" pitchFamily="18" charset="0"/>
                <a:cs typeface="Times New Roman" panose="02020603050405020304" pitchFamily="18" charset="0"/>
              </a:rPr>
              <a:t>verify whether these columns</a:t>
            </a:r>
          </a:p>
          <a:p>
            <a:r>
              <a:rPr lang="en-US" sz="2000" dirty="0">
                <a:latin typeface="Times New Roman" panose="02020603050405020304" pitchFamily="18" charset="0"/>
                <a:cs typeface="Times New Roman" panose="02020603050405020304" pitchFamily="18" charset="0"/>
              </a:rPr>
              <a:t>give information about</a:t>
            </a:r>
          </a:p>
          <a:p>
            <a:r>
              <a:rPr lang="en-US" sz="2000" dirty="0">
                <a:latin typeface="Times New Roman" panose="02020603050405020304" pitchFamily="18" charset="0"/>
                <a:cs typeface="Times New Roman" panose="02020603050405020304" pitchFamily="18" charset="0"/>
              </a:rPr>
              <a:t>predicting the target or not.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that we need to Remove</a:t>
            </a:r>
          </a:p>
          <a:p>
            <a:r>
              <a:rPr lang="en-US" sz="2000" dirty="0">
                <a:latin typeface="Times New Roman" panose="02020603050405020304" pitchFamily="18" charset="0"/>
                <a:cs typeface="Times New Roman" panose="02020603050405020304" pitchFamily="18" charset="0"/>
              </a:rPr>
              <a:t>the Outliers by IQR method or</a:t>
            </a:r>
          </a:p>
          <a:p>
            <a:r>
              <a:rPr lang="en-US" sz="2000" dirty="0">
                <a:latin typeface="Times New Roman" panose="02020603050405020304" pitchFamily="18" charset="0"/>
                <a:cs typeface="Times New Roman" panose="02020603050405020304" pitchFamily="18" charset="0"/>
              </a:rPr>
              <a:t>do Capping or act based on the</a:t>
            </a:r>
          </a:p>
          <a:p>
            <a:r>
              <a:rPr lang="en-US" sz="2000" dirty="0">
                <a:latin typeface="Times New Roman" panose="02020603050405020304" pitchFamily="18" charset="0"/>
                <a:cs typeface="Times New Roman" panose="02020603050405020304" pitchFamily="18" charset="0"/>
              </a:rPr>
              <a:t>Business understanding. </a:t>
            </a:r>
          </a:p>
        </p:txBody>
      </p:sp>
    </p:spTree>
    <p:extLst>
      <p:ext uri="{BB962C8B-B14F-4D97-AF65-F5344CB8AC3E}">
        <p14:creationId xmlns:p14="http://schemas.microsoft.com/office/powerpoint/2010/main" val="54906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DBE85C-8AC5-6C95-C01D-E6E8D884C2E8}"/>
              </a:ext>
            </a:extLst>
          </p:cNvPr>
          <p:cNvSpPr txBox="1"/>
          <p:nvPr/>
        </p:nvSpPr>
        <p:spPr>
          <a:xfrm>
            <a:off x="405881" y="1898214"/>
            <a:ext cx="6096000" cy="338554"/>
          </a:xfrm>
          <a:prstGeom prst="rect">
            <a:avLst/>
          </a:prstGeom>
          <a:noFill/>
        </p:spPr>
        <p:txBody>
          <a:bodyPr wrap="square">
            <a:spAutoFit/>
          </a:bodyPr>
          <a:lstStyle/>
          <a:p>
            <a:r>
              <a:rPr lang="en-US"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CHECKING</a:t>
            </a:r>
            <a:r>
              <a:rPr lang="en-US" sz="1600" b="1" spc="-15"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a:t>
            </a:r>
            <a:r>
              <a:rPr lang="en-US"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FOR</a:t>
            </a:r>
            <a:r>
              <a:rPr lang="en-US" sz="1600" b="1" spc="-15"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a:t>
            </a:r>
            <a:r>
              <a:rPr lang="en-US"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CLASS</a:t>
            </a:r>
            <a:r>
              <a:rPr lang="en-US" sz="1600" b="1" spc="-15"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a:t>
            </a:r>
            <a:r>
              <a:rPr lang="en-US"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IMBALANCE</a:t>
            </a:r>
            <a:r>
              <a:rPr lang="en-US" sz="1600" b="1" spc="-2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a:t>
            </a:r>
            <a:r>
              <a:rPr lang="en-US"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053FB9-5717-28D0-32D5-0743CCAF3CFC}"/>
              </a:ext>
            </a:extLst>
          </p:cNvPr>
          <p:cNvPicPr>
            <a:picLocks noChangeAspect="1"/>
          </p:cNvPicPr>
          <p:nvPr/>
        </p:nvPicPr>
        <p:blipFill>
          <a:blip r:embed="rId2"/>
          <a:stretch>
            <a:fillRect/>
          </a:stretch>
        </p:blipFill>
        <p:spPr>
          <a:xfrm>
            <a:off x="93521" y="148381"/>
            <a:ext cx="3828620" cy="695004"/>
          </a:xfrm>
          <a:prstGeom prst="rect">
            <a:avLst/>
          </a:prstGeom>
        </p:spPr>
      </p:pic>
      <p:sp>
        <p:nvSpPr>
          <p:cNvPr id="7" name="TextBox 6">
            <a:extLst>
              <a:ext uri="{FF2B5EF4-FFF2-40B4-BE49-F238E27FC236}">
                <a16:creationId xmlns:a16="http://schemas.microsoft.com/office/drawing/2014/main" id="{B2DE2052-E7E3-DF99-BD2F-55C3A1F0FC31}"/>
              </a:ext>
            </a:extLst>
          </p:cNvPr>
          <p:cNvSpPr txBox="1"/>
          <p:nvPr/>
        </p:nvSpPr>
        <p:spPr>
          <a:xfrm>
            <a:off x="538107" y="2750643"/>
            <a:ext cx="4327440" cy="2585323"/>
          </a:xfrm>
          <a:prstGeom prst="rect">
            <a:avLst/>
          </a:prstGeom>
          <a:noFill/>
        </p:spPr>
        <p:txBody>
          <a:bodyPr wrap="square">
            <a:spAutoFit/>
          </a:bodyPr>
          <a:lstStyle/>
          <a:p>
            <a:pPr marL="228600"/>
            <a:r>
              <a:rPr lang="en-IN" sz="1800" dirty="0">
                <a:solidFill>
                  <a:srgbClr val="000000"/>
                </a:solidFill>
                <a:effectLst/>
                <a:latin typeface="Times New Roman" panose="02020603050405020304" pitchFamily="18" charset="0"/>
                <a:ea typeface="Times New Roman" panose="02020603050405020304" pitchFamily="18" charset="0"/>
              </a:rPr>
              <a:t>Class 1 (Late delivery risk) - 54.8%</a:t>
            </a:r>
            <a:endParaRPr lang="en-IN" sz="1800" dirty="0">
              <a:effectLst/>
              <a:latin typeface="Segoe UI Semibold" panose="020B0702040204020203" pitchFamily="34" charset="0"/>
              <a:ea typeface="Segoe UI Semibold" panose="020B0702040204020203" pitchFamily="34" charset="0"/>
            </a:endParaRPr>
          </a:p>
          <a:p>
            <a:pPr marL="228600"/>
            <a:r>
              <a:rPr lang="en-IN" sz="1800" dirty="0">
                <a:solidFill>
                  <a:srgbClr val="000000"/>
                </a:solidFill>
                <a:effectLst/>
                <a:latin typeface="Times New Roman" panose="02020603050405020304" pitchFamily="18" charset="0"/>
                <a:ea typeface="Times New Roman" panose="02020603050405020304" pitchFamily="18" charset="0"/>
              </a:rPr>
              <a:t>Class 0 (Late delivery risk) - 45.2%</a:t>
            </a:r>
          </a:p>
          <a:p>
            <a:pPr marL="228600"/>
            <a:endParaRPr lang="en-IN" sz="1800" dirty="0">
              <a:effectLst/>
              <a:latin typeface="Segoe UI Semibold" panose="020B0702040204020203" pitchFamily="34" charset="0"/>
              <a:ea typeface="Segoe UI Semibold" panose="020B0702040204020203" pitchFamily="34"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Our </a:t>
            </a:r>
            <a:r>
              <a:rPr lang="en-IN" sz="1800" b="1" dirty="0">
                <a:solidFill>
                  <a:srgbClr val="000000"/>
                </a:solidFill>
                <a:effectLst/>
                <a:latin typeface="Times New Roman" panose="02020603050405020304" pitchFamily="18" charset="0"/>
                <a:ea typeface="Times New Roman" panose="02020603050405020304" pitchFamily="18" charset="0"/>
              </a:rPr>
              <a:t>target variable </a:t>
            </a:r>
            <a:r>
              <a:rPr lang="en-IN" sz="1800" dirty="0">
                <a:solidFill>
                  <a:srgbClr val="000000"/>
                </a:solidFill>
                <a:effectLst/>
                <a:latin typeface="Times New Roman" panose="02020603050405020304" pitchFamily="18" charset="0"/>
                <a:ea typeface="Times New Roman" panose="02020603050405020304" pitchFamily="18" charset="0"/>
              </a:rPr>
              <a:t>is nearly </a:t>
            </a:r>
            <a:r>
              <a:rPr lang="en-IN" sz="1800" dirty="0" err="1">
                <a:solidFill>
                  <a:srgbClr val="000000"/>
                </a:solidFill>
                <a:effectLst/>
                <a:latin typeface="Times New Roman" panose="02020603050405020304" pitchFamily="18" charset="0"/>
                <a:ea typeface="Times New Roman" panose="02020603050405020304" pitchFamily="18" charset="0"/>
              </a:rPr>
              <a:t>balanced.It</a:t>
            </a:r>
            <a:r>
              <a:rPr lang="en-IN" sz="1800" dirty="0">
                <a:solidFill>
                  <a:srgbClr val="000000"/>
                </a:solidFill>
                <a:effectLst/>
                <a:latin typeface="Times New Roman" panose="02020603050405020304" pitchFamily="18" charset="0"/>
                <a:ea typeface="Times New Roman" panose="02020603050405020304" pitchFamily="18" charset="0"/>
              </a:rPr>
              <a:t> ensures that the model is exposed to a similar number of examples from each class during training, and this can help prevent biases towards one class and improve the overall performance of the model.</a:t>
            </a:r>
            <a:endParaRPr lang="en-IN" sz="1800" dirty="0">
              <a:effectLst/>
              <a:latin typeface="Segoe UI Semibold" panose="020B0702040204020203" pitchFamily="34" charset="0"/>
              <a:ea typeface="Segoe UI Semibold" panose="020B0702040204020203" pitchFamily="34" charset="0"/>
            </a:endParaRPr>
          </a:p>
        </p:txBody>
      </p:sp>
      <p:pic>
        <p:nvPicPr>
          <p:cNvPr id="8" name="Picture 7">
            <a:extLst>
              <a:ext uri="{FF2B5EF4-FFF2-40B4-BE49-F238E27FC236}">
                <a16:creationId xmlns:a16="http://schemas.microsoft.com/office/drawing/2014/main" id="{D13BCADF-4D03-D434-E019-6899E76A3C88}"/>
              </a:ext>
            </a:extLst>
          </p:cNvPr>
          <p:cNvPicPr>
            <a:picLocks noChangeAspect="1"/>
          </p:cNvPicPr>
          <p:nvPr/>
        </p:nvPicPr>
        <p:blipFill>
          <a:blip r:embed="rId3"/>
          <a:stretch>
            <a:fillRect/>
          </a:stretch>
        </p:blipFill>
        <p:spPr>
          <a:xfrm>
            <a:off x="10582517" y="0"/>
            <a:ext cx="1609483" cy="634039"/>
          </a:xfrm>
          <a:prstGeom prst="rect">
            <a:avLst/>
          </a:prstGeom>
        </p:spPr>
      </p:pic>
      <p:pic>
        <p:nvPicPr>
          <p:cNvPr id="2" name="Picture 1" descr="Chart, bar chart&#10;&#10;Description automatically generated">
            <a:extLst>
              <a:ext uri="{FF2B5EF4-FFF2-40B4-BE49-F238E27FC236}">
                <a16:creationId xmlns:a16="http://schemas.microsoft.com/office/drawing/2014/main" id="{1AD5E48B-85C9-91A4-DCA1-490F786BF6E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7320" y="1733550"/>
            <a:ext cx="5988076" cy="4531792"/>
          </a:xfrm>
          <a:prstGeom prst="rect">
            <a:avLst/>
          </a:prstGeom>
          <a:noFill/>
          <a:ln>
            <a:noFill/>
          </a:ln>
        </p:spPr>
      </p:pic>
    </p:spTree>
    <p:extLst>
      <p:ext uri="{BB962C8B-B14F-4D97-AF65-F5344CB8AC3E}">
        <p14:creationId xmlns:p14="http://schemas.microsoft.com/office/powerpoint/2010/main" val="130632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8B26B5-A2DF-74C3-EB14-9D45B8C476C6}"/>
              </a:ext>
            </a:extLst>
          </p:cNvPr>
          <p:cNvPicPr>
            <a:picLocks noChangeAspect="1"/>
          </p:cNvPicPr>
          <p:nvPr/>
        </p:nvPicPr>
        <p:blipFill>
          <a:blip r:embed="rId2"/>
          <a:stretch>
            <a:fillRect/>
          </a:stretch>
        </p:blipFill>
        <p:spPr>
          <a:xfrm>
            <a:off x="446831" y="565339"/>
            <a:ext cx="3999572" cy="2795707"/>
          </a:xfrm>
          <a:prstGeom prst="rect">
            <a:avLst/>
          </a:prstGeom>
        </p:spPr>
      </p:pic>
      <p:pic>
        <p:nvPicPr>
          <p:cNvPr id="7" name="Picture 6">
            <a:extLst>
              <a:ext uri="{FF2B5EF4-FFF2-40B4-BE49-F238E27FC236}">
                <a16:creationId xmlns:a16="http://schemas.microsoft.com/office/drawing/2014/main" id="{B746E5FB-E99A-E57D-C382-5765A2DF540F}"/>
              </a:ext>
            </a:extLst>
          </p:cNvPr>
          <p:cNvPicPr>
            <a:picLocks noChangeAspect="1"/>
          </p:cNvPicPr>
          <p:nvPr/>
        </p:nvPicPr>
        <p:blipFill>
          <a:blip r:embed="rId3"/>
          <a:stretch>
            <a:fillRect/>
          </a:stretch>
        </p:blipFill>
        <p:spPr>
          <a:xfrm>
            <a:off x="7169112" y="565339"/>
            <a:ext cx="3853499" cy="2998504"/>
          </a:xfrm>
          <a:prstGeom prst="rect">
            <a:avLst/>
          </a:prstGeom>
        </p:spPr>
      </p:pic>
      <p:pic>
        <p:nvPicPr>
          <p:cNvPr id="9" name="Picture 8">
            <a:extLst>
              <a:ext uri="{FF2B5EF4-FFF2-40B4-BE49-F238E27FC236}">
                <a16:creationId xmlns:a16="http://schemas.microsoft.com/office/drawing/2014/main" id="{FFD39516-512E-F13A-B0C4-E45027E6A07F}"/>
              </a:ext>
            </a:extLst>
          </p:cNvPr>
          <p:cNvPicPr>
            <a:picLocks noChangeAspect="1"/>
          </p:cNvPicPr>
          <p:nvPr/>
        </p:nvPicPr>
        <p:blipFill>
          <a:blip r:embed="rId4"/>
          <a:stretch>
            <a:fillRect/>
          </a:stretch>
        </p:blipFill>
        <p:spPr>
          <a:xfrm>
            <a:off x="446831" y="3563843"/>
            <a:ext cx="3995961" cy="2980245"/>
          </a:xfrm>
          <a:prstGeom prst="rect">
            <a:avLst/>
          </a:prstGeom>
        </p:spPr>
      </p:pic>
      <p:pic>
        <p:nvPicPr>
          <p:cNvPr id="11" name="Picture 10">
            <a:extLst>
              <a:ext uri="{FF2B5EF4-FFF2-40B4-BE49-F238E27FC236}">
                <a16:creationId xmlns:a16="http://schemas.microsoft.com/office/drawing/2014/main" id="{078CD35B-1FA4-2C2E-3430-E6679DCCA624}"/>
              </a:ext>
            </a:extLst>
          </p:cNvPr>
          <p:cNvPicPr>
            <a:picLocks noChangeAspect="1"/>
          </p:cNvPicPr>
          <p:nvPr/>
        </p:nvPicPr>
        <p:blipFill>
          <a:blip r:embed="rId5"/>
          <a:stretch>
            <a:fillRect/>
          </a:stretch>
        </p:blipFill>
        <p:spPr>
          <a:xfrm>
            <a:off x="7530153" y="3637722"/>
            <a:ext cx="3791297" cy="3220278"/>
          </a:xfrm>
          <a:prstGeom prst="rect">
            <a:avLst/>
          </a:prstGeom>
        </p:spPr>
      </p:pic>
      <p:sp>
        <p:nvSpPr>
          <p:cNvPr id="12" name="Rectangle 11">
            <a:extLst>
              <a:ext uri="{FF2B5EF4-FFF2-40B4-BE49-F238E27FC236}">
                <a16:creationId xmlns:a16="http://schemas.microsoft.com/office/drawing/2014/main" id="{ACFED0EA-3AEF-7C6B-65A9-6C4E31B92508}"/>
              </a:ext>
            </a:extLst>
          </p:cNvPr>
          <p:cNvSpPr/>
          <p:nvPr/>
        </p:nvSpPr>
        <p:spPr>
          <a:xfrm>
            <a:off x="4223209" y="2870920"/>
            <a:ext cx="3440783" cy="65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CATEGORICAL VARIABLES ANALYSIS</a:t>
            </a:r>
          </a:p>
        </p:txBody>
      </p:sp>
    </p:spTree>
    <p:extLst>
      <p:ext uri="{BB962C8B-B14F-4D97-AF65-F5344CB8AC3E}">
        <p14:creationId xmlns:p14="http://schemas.microsoft.com/office/powerpoint/2010/main" val="20686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6284C34-2C8F-E82C-3FB8-28897674ADAD}"/>
                  </a:ext>
                </a:extLst>
              </p:cNvPr>
              <p:cNvSpPr txBox="1"/>
              <p:nvPr/>
            </p:nvSpPr>
            <p:spPr>
              <a:xfrm>
                <a:off x="3041781" y="599692"/>
                <a:ext cx="8322906" cy="6576159"/>
              </a:xfrm>
              <a:prstGeom prst="rect">
                <a:avLst/>
              </a:prstGeom>
              <a:noFill/>
            </p:spPr>
            <p:txBody>
              <a:bodyPr wrap="square">
                <a:spAutoFit/>
              </a:bodyPr>
              <a:lstStyle/>
              <a:p>
                <a:pPr marL="540385" marR="1034415" indent="-179705">
                  <a:spcBef>
                    <a:spcPts val="965"/>
                  </a:spcBef>
                  <a:spcAft>
                    <a:spcPts val="0"/>
                  </a:spcAft>
                </a:pPr>
                <a:r>
                  <a:rPr lang="en-US" sz="16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SIMPLE RANDOM SAMPLING</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a:p>
                <a:pPr marR="1034415" indent="-179705">
                  <a:spcBef>
                    <a:spcPts val="965"/>
                  </a:spcBef>
                </a:pPr>
                <a:r>
                  <a:rPr lang="en-IN" sz="1600" dirty="0">
                    <a:latin typeface="Times New Roman" panose="02020603050405020304" pitchFamily="18" charset="0"/>
                    <a:ea typeface="Segoe UI Semibold" panose="020B0702040204020203" pitchFamily="34" charset="0"/>
                    <a:cs typeface="Times New Roman" panose="02020603050405020304" pitchFamily="18" charset="0"/>
                  </a:rPr>
                  <a:t>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Simple random sampling is a type of probability sampling</a:t>
                </a:r>
              </a:p>
              <a:p>
                <a:pPr marR="1034415" indent="-179705">
                  <a:spcBef>
                    <a:spcPts val="965"/>
                  </a:spcBef>
                </a:pP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in which the samples will be  randomly select from population.</a:t>
                </a:r>
              </a:p>
              <a:p>
                <a:pPr marR="1034415" indent="-179705">
                  <a:spcBef>
                    <a:spcPts val="965"/>
                  </a:spcBef>
                </a:pPr>
                <a:endParaRPr lang="en-IN" sz="1600" dirty="0">
                  <a:effectLst/>
                  <a:latin typeface="Times New Roman" panose="02020603050405020304" pitchFamily="18" charset="0"/>
                  <a:ea typeface="Segoe UI Semibold" panose="020B0702040204020203" pitchFamily="34" charset="0"/>
                  <a:cs typeface="Times New Roman" panose="02020603050405020304" pitchFamily="18" charset="0"/>
                </a:endParaRPr>
              </a:p>
              <a:p>
                <a:pPr marR="1034415">
                  <a:spcBef>
                    <a:spcPts val="965"/>
                  </a:spcBef>
                  <a:spcAft>
                    <a:spcPts val="0"/>
                  </a:spcAft>
                </a:pPr>
                <a:r>
                  <a:rPr lang="en-IN" sz="1600" b="1" u="sng"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Mann–Whitney U test</a:t>
                </a:r>
                <a:r>
                  <a:rPr lang="en-IN"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a:t>
                </a:r>
              </a:p>
              <a:p>
                <a:pPr marR="1034415">
                  <a:spcBef>
                    <a:spcPts val="965"/>
                  </a:spcBef>
                </a:pP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H_0: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The population mean is equal to sample mean </a:t>
                </a:r>
                <a14:m>
                  <m:oMath xmlns:m="http://schemas.openxmlformats.org/officeDocument/2006/math">
                    <m:r>
                      <a:rPr lang="en-IN" sz="1600" b="0" i="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IN" sz="1600" i="1" smtClean="0">
                        <a:effectLst/>
                        <a:latin typeface="Cambria Math" panose="02040503050406030204" pitchFamily="18" charset="0"/>
                        <a:ea typeface="Cambria Math" panose="02040503050406030204" pitchFamily="18" charset="0"/>
                        <a:cs typeface="Times New Roman" panose="02020603050405020304" pitchFamily="18" charset="0"/>
                      </a:rPr>
                      <m:t>𝜇</m:t>
                    </m:r>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acc>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600" dirty="0">
                  <a:effectLst/>
                  <a:latin typeface="Times New Roman" panose="02020603050405020304" pitchFamily="18" charset="0"/>
                  <a:ea typeface="Segoe UI Semibold" panose="020B0702040204020203" pitchFamily="34" charset="0"/>
                  <a:cs typeface="Times New Roman" panose="02020603050405020304" pitchFamily="18" charset="0"/>
                </a:endParaRPr>
              </a:p>
              <a:p>
                <a:pPr marR="1034415">
                  <a:spcBef>
                    <a:spcPts val="965"/>
                  </a:spcBef>
                </a:pP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H_1: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The population mean is not equal to sample mean </a:t>
                </a:r>
                <a14:m>
                  <m:oMath xmlns:m="http://schemas.openxmlformats.org/officeDocument/2006/math">
                    <m:r>
                      <a:rPr lang="en-IN" sz="1600" b="0" i="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IN" sz="1600" i="1" smtClean="0">
                        <a:effectLst/>
                        <a:latin typeface="Cambria Math" panose="02040503050406030204" pitchFamily="18" charset="0"/>
                        <a:ea typeface="Cambria Math" panose="02040503050406030204" pitchFamily="18" charset="0"/>
                        <a:cs typeface="Times New Roman" panose="02020603050405020304" pitchFamily="18" charset="0"/>
                      </a:rPr>
                      <m:t>𝜇</m:t>
                    </m:r>
                    <m:r>
                      <a:rPr lang="en-IN" sz="1600"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acc>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600" dirty="0">
                  <a:effectLst/>
                  <a:latin typeface="Times New Roman" panose="02020603050405020304" pitchFamily="18" charset="0"/>
                  <a:ea typeface="Segoe UI Semibold" panose="020B0702040204020203" pitchFamily="34" charset="0"/>
                  <a:cs typeface="Times New Roman" panose="02020603050405020304" pitchFamily="18" charset="0"/>
                </a:endParaRPr>
              </a:p>
              <a:p>
                <a:pPr marR="1034415">
                  <a:spcBef>
                    <a:spcPts val="965"/>
                  </a:spcBef>
                </a:pPr>
                <a:endParaRPr lang="en-IN" sz="1600" dirty="0">
                  <a:effectLst/>
                  <a:latin typeface="Times New Roman" panose="02020603050405020304" pitchFamily="18" charset="0"/>
                  <a:ea typeface="Segoe UI Semibold" panose="020B0702040204020203" pitchFamily="34" charset="0"/>
                  <a:cs typeface="Times New Roman" panose="02020603050405020304" pitchFamily="18" charset="0"/>
                </a:endParaRPr>
              </a:p>
              <a:p>
                <a:pPr marR="1034415">
                  <a:spcBef>
                    <a:spcPts val="965"/>
                  </a:spcBef>
                  <a:spcAft>
                    <a:spcPts val="0"/>
                  </a:spcAft>
                </a:pPr>
                <a:r>
                  <a:rPr lang="en-IN" sz="1600" b="1" u="sng"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Chi-square goodness of fit test</a:t>
                </a:r>
                <a:r>
                  <a:rPr lang="en-IN" sz="1600" b="1"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a:t>
                </a:r>
              </a:p>
              <a:p>
                <a:pPr marR="1034415">
                  <a:spcBef>
                    <a:spcPts val="965"/>
                  </a:spcBef>
                  <a:spcAft>
                    <a:spcPts val="0"/>
                  </a:spcAft>
                </a:pP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H_0: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There is no significant difference between </a:t>
                </a:r>
              </a:p>
              <a:p>
                <a:pPr marR="1034415">
                  <a:spcBef>
                    <a:spcPts val="965"/>
                  </a:spcBef>
                  <a:spcAft>
                    <a:spcPts val="0"/>
                  </a:spcAft>
                </a:pPr>
                <a:r>
                  <a:rPr lang="en-IN" sz="1600" dirty="0">
                    <a:latin typeface="Times New Roman" panose="02020603050405020304" pitchFamily="18" charset="0"/>
                    <a:ea typeface="Segoe UI Semibold" panose="020B0702040204020203" pitchFamily="34" charset="0"/>
                    <a:cs typeface="Times New Roman" panose="02020603050405020304" pitchFamily="18" charset="0"/>
                  </a:rPr>
                  <a:t>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expected values and observed values.</a:t>
                </a:r>
              </a:p>
              <a:p>
                <a:pPr marR="1034415">
                  <a:spcBef>
                    <a:spcPts val="965"/>
                  </a:spcBef>
                  <a:spcAft>
                    <a:spcPts val="0"/>
                  </a:spcAft>
                </a:pP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H_1: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There is significant difference between </a:t>
                </a:r>
              </a:p>
              <a:p>
                <a:pPr marR="1034415">
                  <a:spcBef>
                    <a:spcPts val="965"/>
                  </a:spcBef>
                  <a:spcAft>
                    <a:spcPts val="0"/>
                  </a:spcAft>
                </a:pPr>
                <a:r>
                  <a:rPr lang="en-IN" sz="1600" dirty="0">
                    <a:latin typeface="Times New Roman" panose="02020603050405020304" pitchFamily="18" charset="0"/>
                    <a:ea typeface="Segoe UI Semibold" panose="020B0702040204020203" pitchFamily="34" charset="0"/>
                    <a:cs typeface="Times New Roman" panose="02020603050405020304" pitchFamily="18" charset="0"/>
                  </a:rPr>
                  <a:t>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expected values and  observed values.</a:t>
                </a:r>
              </a:p>
              <a:p>
                <a:pPr marR="1034415">
                  <a:spcBef>
                    <a:spcPts val="965"/>
                  </a:spcBef>
                  <a:spcAft>
                    <a:spcPts val="0"/>
                  </a:spcAft>
                </a:pPr>
                <a:r>
                  <a:rPr lang="en-IN" sz="1600" u="sng"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Expected values</a:t>
                </a: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Distribution of the categorical data in Population.</a:t>
                </a:r>
              </a:p>
              <a:p>
                <a:pPr marR="1034415">
                  <a:spcBef>
                    <a:spcPts val="965"/>
                  </a:spcBef>
                  <a:spcAft>
                    <a:spcPts val="0"/>
                  </a:spcAft>
                </a:pPr>
                <a:r>
                  <a:rPr lang="en-IN" sz="1600" u="sng"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Observed values</a:t>
                </a:r>
                <a:r>
                  <a:rPr lang="en-IN" sz="1600" dirty="0">
                    <a:solidFill>
                      <a:schemeClr val="accent1">
                        <a:lumMod val="75000"/>
                      </a:schemeClr>
                    </a:solidFill>
                    <a:effectLst/>
                    <a:latin typeface="Times New Roman" panose="02020603050405020304" pitchFamily="18" charset="0"/>
                    <a:ea typeface="Segoe UI Semibold" panose="020B0702040204020203" pitchFamily="34" charset="0"/>
                    <a:cs typeface="Times New Roman" panose="02020603050405020304" pitchFamily="18" charset="0"/>
                  </a:rPr>
                  <a:t> : </a:t>
                </a: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Distribution of the categorical data in Sample.</a:t>
                </a:r>
              </a:p>
              <a:p>
                <a:pPr marL="457200" marR="1494790">
                  <a:spcBef>
                    <a:spcPts val="965"/>
                  </a:spcBef>
                  <a:spcAft>
                    <a:spcPts val="0"/>
                  </a:spcAft>
                </a:pP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 </a:t>
                </a:r>
              </a:p>
              <a:p>
                <a:pPr marL="457200" marR="1494790">
                  <a:spcBef>
                    <a:spcPts val="965"/>
                  </a:spcBef>
                  <a:spcAft>
                    <a:spcPts val="0"/>
                  </a:spcAft>
                </a:pPr>
                <a:r>
                  <a:rPr lang="en-IN" sz="1600" dirty="0">
                    <a:effectLst/>
                    <a:latin typeface="Times New Roman" panose="02020603050405020304" pitchFamily="18" charset="0"/>
                    <a:ea typeface="Segoe UI Semibold" panose="020B0702040204020203" pitchFamily="34"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16284C34-2C8F-E82C-3FB8-28897674ADAD}"/>
                  </a:ext>
                </a:extLst>
              </p:cNvPr>
              <p:cNvSpPr txBox="1">
                <a:spLocks noRot="1" noChangeAspect="1" noMove="1" noResize="1" noEditPoints="1" noAdjustHandles="1" noChangeArrowheads="1" noChangeShapeType="1" noTextEdit="1"/>
              </p:cNvSpPr>
              <p:nvPr/>
            </p:nvSpPr>
            <p:spPr>
              <a:xfrm>
                <a:off x="3041781" y="599692"/>
                <a:ext cx="8322906" cy="6576159"/>
              </a:xfrm>
              <a:prstGeom prst="rect">
                <a:avLst/>
              </a:prstGeom>
              <a:blipFill>
                <a:blip r:embed="rId2"/>
                <a:stretch>
                  <a:fillRect l="-44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9C77339-7B60-9FD3-34CC-4235FCD658AE}"/>
              </a:ext>
            </a:extLst>
          </p:cNvPr>
          <p:cNvPicPr>
            <a:picLocks noChangeAspect="1"/>
          </p:cNvPicPr>
          <p:nvPr/>
        </p:nvPicPr>
        <p:blipFill>
          <a:blip r:embed="rId3"/>
          <a:stretch>
            <a:fillRect/>
          </a:stretch>
        </p:blipFill>
        <p:spPr>
          <a:xfrm>
            <a:off x="10336008" y="189366"/>
            <a:ext cx="1609483" cy="634039"/>
          </a:xfrm>
          <a:prstGeom prst="rect">
            <a:avLst/>
          </a:prstGeom>
        </p:spPr>
      </p:pic>
      <p:sp>
        <p:nvSpPr>
          <p:cNvPr id="5" name="TextBox 4">
            <a:extLst>
              <a:ext uri="{FF2B5EF4-FFF2-40B4-BE49-F238E27FC236}">
                <a16:creationId xmlns:a16="http://schemas.microsoft.com/office/drawing/2014/main" id="{5B9A21C8-357A-7EE1-5410-FA2A62B38E9B}"/>
              </a:ext>
            </a:extLst>
          </p:cNvPr>
          <p:cNvSpPr txBox="1"/>
          <p:nvPr/>
        </p:nvSpPr>
        <p:spPr>
          <a:xfrm>
            <a:off x="4488025" y="90886"/>
            <a:ext cx="2015411" cy="830997"/>
          </a:xfrm>
          <a:prstGeom prst="rect">
            <a:avLst/>
          </a:prstGeom>
          <a:noFill/>
        </p:spPr>
        <p:txBody>
          <a:bodyPr wrap="square" rtlCol="0">
            <a:spAutoFit/>
          </a:bodyPr>
          <a:lstStyle/>
          <a:p>
            <a:r>
              <a:rPr lang="en-US" sz="24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SAMPLING</a:t>
            </a:r>
          </a:p>
          <a:p>
            <a:endParaRPr lang="en-IN" sz="2400" dirty="0"/>
          </a:p>
        </p:txBody>
      </p:sp>
    </p:spTree>
    <p:extLst>
      <p:ext uri="{BB962C8B-B14F-4D97-AF65-F5344CB8AC3E}">
        <p14:creationId xmlns:p14="http://schemas.microsoft.com/office/powerpoint/2010/main" val="135316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2C19C8-A8B1-2F34-1A6A-7322E4099B0A}"/>
              </a:ext>
            </a:extLst>
          </p:cNvPr>
          <p:cNvPicPr>
            <a:picLocks noChangeAspect="1"/>
          </p:cNvPicPr>
          <p:nvPr/>
        </p:nvPicPr>
        <p:blipFill>
          <a:blip r:embed="rId2"/>
          <a:stretch>
            <a:fillRect/>
          </a:stretch>
        </p:blipFill>
        <p:spPr>
          <a:xfrm>
            <a:off x="1464717" y="85134"/>
            <a:ext cx="9742194" cy="4687667"/>
          </a:xfrm>
          <a:prstGeom prst="rect">
            <a:avLst/>
          </a:prstGeom>
        </p:spPr>
      </p:pic>
      <p:sp>
        <p:nvSpPr>
          <p:cNvPr id="3" name="TextBox 2">
            <a:extLst>
              <a:ext uri="{FF2B5EF4-FFF2-40B4-BE49-F238E27FC236}">
                <a16:creationId xmlns:a16="http://schemas.microsoft.com/office/drawing/2014/main" id="{72AE03E8-40A8-9410-6B1C-220D40E07C7E}"/>
              </a:ext>
            </a:extLst>
          </p:cNvPr>
          <p:cNvSpPr txBox="1"/>
          <p:nvPr/>
        </p:nvSpPr>
        <p:spPr>
          <a:xfrm>
            <a:off x="978869" y="4752981"/>
            <a:ext cx="11197580" cy="1862048"/>
          </a:xfrm>
          <a:prstGeom prst="rect">
            <a:avLst/>
          </a:prstGeom>
          <a:noFill/>
        </p:spPr>
        <p:txBody>
          <a:bodyPr wrap="square" rtlCol="0">
            <a:spAutoFit/>
          </a:bodyPr>
          <a:lstStyle/>
          <a:p>
            <a:pPr marL="457200" marR="1494790" algn="just">
              <a:spcBef>
                <a:spcPts val="965"/>
              </a:spcBef>
              <a:spcAft>
                <a:spcPts val="0"/>
              </a:spcAft>
            </a:pPr>
            <a:r>
              <a:rPr lang="en-IN" sz="1800" dirty="0">
                <a:latin typeface="Times New Roman" panose="02020603050405020304" pitchFamily="18" charset="0"/>
                <a:ea typeface="Segoe UI Semibold" panose="020B0702040204020203" pitchFamily="34" charset="0"/>
                <a:cs typeface="Times New Roman" panose="02020603050405020304" pitchFamily="18" charset="0"/>
              </a:rPr>
              <a:t>U</a:t>
            </a:r>
            <a:r>
              <a:rPr lang="en-IN" sz="1800" dirty="0">
                <a:effectLst/>
                <a:latin typeface="Times New Roman" panose="02020603050405020304" pitchFamily="18" charset="0"/>
                <a:ea typeface="Segoe UI Semibold" panose="020B0702040204020203" pitchFamily="34" charset="0"/>
                <a:cs typeface="Times New Roman" panose="02020603050405020304" pitchFamily="18" charset="0"/>
              </a:rPr>
              <a:t>sing the Simple Random sampling technique we are generated 30 different random sample for each sample size(5k,10k,50k….)</a:t>
            </a:r>
          </a:p>
          <a:p>
            <a:pPr marL="457200" marR="1494790" algn="just">
              <a:spcBef>
                <a:spcPts val="965"/>
              </a:spcBef>
              <a:spcAft>
                <a:spcPts val="0"/>
              </a:spcAft>
            </a:pPr>
            <a:r>
              <a:rPr lang="en-IN" sz="1800" u="sng" dirty="0">
                <a:latin typeface="Times New Roman" panose="02020603050405020304" pitchFamily="18" charset="0"/>
                <a:ea typeface="Segoe UI Semibold" panose="020B0702040204020203" pitchFamily="34" charset="0"/>
                <a:cs typeface="Times New Roman" panose="02020603050405020304" pitchFamily="18" charset="0"/>
              </a:rPr>
              <a:t>Tests used </a:t>
            </a:r>
            <a:r>
              <a:rPr lang="en-IN" sz="1800" dirty="0">
                <a:latin typeface="Times New Roman" panose="02020603050405020304" pitchFamily="18" charset="0"/>
                <a:ea typeface="Segoe UI Semibold" panose="020B0702040204020203" pitchFamily="34" charset="0"/>
                <a:cs typeface="Times New Roman" panose="02020603050405020304" pitchFamily="18" charset="0"/>
              </a:rPr>
              <a:t>: </a:t>
            </a:r>
            <a:r>
              <a:rPr lang="en-IN" sz="1800" dirty="0">
                <a:effectLst/>
                <a:latin typeface="Times New Roman" panose="02020603050405020304" pitchFamily="18" charset="0"/>
                <a:ea typeface="Segoe UI Semibold" panose="020B0702040204020203" pitchFamily="34" charset="0"/>
                <a:cs typeface="Times New Roman" panose="02020603050405020304" pitchFamily="18" charset="0"/>
              </a:rPr>
              <a:t>‘Mann Whitney U’ test and ‘chi square goodness of fit’ . </a:t>
            </a:r>
          </a:p>
          <a:p>
            <a:pPr marL="457200" marR="1494790" algn="just">
              <a:spcBef>
                <a:spcPts val="965"/>
              </a:spcBef>
              <a:spcAft>
                <a:spcPts val="0"/>
              </a:spcAft>
            </a:pPr>
            <a:r>
              <a:rPr lang="en-IN" sz="1800" dirty="0">
                <a:effectLst/>
                <a:latin typeface="Times New Roman" panose="02020603050405020304" pitchFamily="18" charset="0"/>
                <a:ea typeface="Segoe UI Semibold" panose="020B0702040204020203" pitchFamily="34" charset="0"/>
                <a:cs typeface="Times New Roman" panose="02020603050405020304" pitchFamily="18" charset="0"/>
              </a:rPr>
              <a:t>Too much hike between the range of 5k to 20k and again from 20k to 45k.</a:t>
            </a:r>
          </a:p>
          <a:p>
            <a:pPr marL="457200" marR="1494790" algn="just">
              <a:spcBef>
                <a:spcPts val="965"/>
              </a:spcBef>
              <a:spcAft>
                <a:spcPts val="0"/>
              </a:spcAft>
            </a:pPr>
            <a:r>
              <a:rPr lang="en-IN" sz="1800" dirty="0">
                <a:latin typeface="Times New Roman" panose="02020603050405020304" pitchFamily="18" charset="0"/>
                <a:ea typeface="Segoe UI Semibold" panose="020B0702040204020203" pitchFamily="34" charset="0"/>
                <a:cs typeface="Times New Roman" panose="02020603050405020304" pitchFamily="18" charset="0"/>
              </a:rPr>
              <a:t>Chosen sample size: 50 K</a:t>
            </a:r>
            <a:endParaRPr lang="en-IN" sz="1800" dirty="0">
              <a:effectLst/>
              <a:latin typeface="Times New Roman" panose="02020603050405020304" pitchFamily="18" charset="0"/>
              <a:ea typeface="Segoe UI Semibold" panose="020B0702040204020203" pitchFamily="34" charset="0"/>
              <a:cs typeface="Times New Roman" panose="02020603050405020304" pitchFamily="18" charset="0"/>
            </a:endParaRPr>
          </a:p>
        </p:txBody>
      </p:sp>
    </p:spTree>
    <p:extLst>
      <p:ext uri="{BB962C8B-B14F-4D97-AF65-F5344CB8AC3E}">
        <p14:creationId xmlns:p14="http://schemas.microsoft.com/office/powerpoint/2010/main" val="70508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1411</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Cambria</vt:lpstr>
      <vt:lpstr>Cambria Math</vt:lpstr>
      <vt:lpstr>Segoe UI Semibold</vt:lpstr>
      <vt:lpstr>Times New Roman</vt:lpstr>
      <vt:lpstr>Wingdings</vt:lpstr>
      <vt:lpstr>Office Theme</vt:lpstr>
      <vt:lpstr>CAPSTONE PROJECT -TITLE  LATE  DELIVERY  RISK  PREDICTION  IN SUPPLY  CHAIN MANAGEMENT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LATE  DELIVERY  RISK  PREDICTION  IN SUPPLY  CHAIN  MANAGEMENT USING  MACHINE  LEARNING</dc:title>
  <dc:creator>HARRY NITZSCHE</dc:creator>
  <cp:lastModifiedBy>HARRY NITZSCHE</cp:lastModifiedBy>
  <cp:revision>18</cp:revision>
  <dcterms:created xsi:type="dcterms:W3CDTF">2023-03-17T14:50:12Z</dcterms:created>
  <dcterms:modified xsi:type="dcterms:W3CDTF">2023-04-21T08:01:20Z</dcterms:modified>
</cp:coreProperties>
</file>