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6" r:id="rId6"/>
    <p:sldId id="257" r:id="rId7"/>
    <p:sldId id="287" r:id="rId8"/>
    <p:sldId id="290" r:id="rId9"/>
    <p:sldId id="288" r:id="rId10"/>
    <p:sldId id="289" r:id="rId11"/>
    <p:sldId id="291" r:id="rId12"/>
    <p:sldId id="260" r:id="rId13"/>
    <p:sldId id="261" r:id="rId14"/>
    <p:sldId id="292" r:id="rId15"/>
    <p:sldId id="29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276" y="2100507"/>
            <a:ext cx="8960249" cy="2071769"/>
          </a:xfrm>
        </p:spPr>
        <p:txBody>
          <a:bodyPr/>
          <a:lstStyle/>
          <a:p>
            <a:r>
              <a:rPr lang="en-US" sz="13800" dirty="0">
                <a:latin typeface="Broadway" panose="04040905080B02020502" pitchFamily="82" charset="0"/>
              </a:rPr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52237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Operations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45623"/>
            <a:ext cx="5157787" cy="4744040"/>
          </a:xfrm>
        </p:spPr>
        <p:txBody>
          <a:bodyPr/>
          <a:lstStyle/>
          <a:p>
            <a:r>
              <a:rPr lang="en-US" sz="18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matrix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numpy.matrix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(elements)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shape()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returns matrix from an array type object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matrix_name.shape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shape[0]- returns no of rows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Shape[1]- returns no of columns</a:t>
            </a:r>
          </a:p>
          <a:p>
            <a:pPr marL="0" indent="0">
              <a:buNone/>
            </a:pPr>
            <a:endParaRPr lang="en-US" sz="18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insert()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adds value at given part and axis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numpy.insert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(matrix, object, value, axis)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535FC65-F643-878C-42CE-6CF71E2CFDFD}"/>
              </a:ext>
            </a:extLst>
          </p:cNvPr>
          <p:cNvSpPr txBox="1">
            <a:spLocks/>
          </p:cNvSpPr>
          <p:nvPr/>
        </p:nvSpPr>
        <p:spPr>
          <a:xfrm>
            <a:off x="5795917" y="1445623"/>
            <a:ext cx="5157787" cy="474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numpy.linalg.det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numpy.linalg.matrix_rank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matrix_name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numpy.linalg.inv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matrix_name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numpy.linalg.solve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matrix_a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matrix_b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E2A061-7C5F-9F39-0010-347908A5225F}"/>
              </a:ext>
            </a:extLst>
          </p:cNvPr>
          <p:cNvGrpSpPr/>
          <p:nvPr/>
        </p:nvGrpSpPr>
        <p:grpSpPr>
          <a:xfrm>
            <a:off x="487680" y="154195"/>
            <a:ext cx="4975950" cy="6305771"/>
            <a:chOff x="3091289" y="261634"/>
            <a:chExt cx="4380667" cy="6305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A15D42-27CD-230B-D485-208247ECC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1290" y="3741789"/>
              <a:ext cx="4380666" cy="2825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434479-05B3-5718-4B65-2145A0635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1289" y="261634"/>
              <a:ext cx="4380666" cy="20269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CA7E7A-FE81-EC2F-E55C-5E7EBC608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289" y="2288621"/>
              <a:ext cx="4380666" cy="145316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46EF39-1299-7997-B576-115A4239B857}"/>
              </a:ext>
            </a:extLst>
          </p:cNvPr>
          <p:cNvGrpSpPr/>
          <p:nvPr/>
        </p:nvGrpSpPr>
        <p:grpSpPr>
          <a:xfrm>
            <a:off x="6487885" y="154195"/>
            <a:ext cx="5071745" cy="6324085"/>
            <a:chOff x="3462654" y="374381"/>
            <a:chExt cx="4776897" cy="60267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83BB72-372E-F516-E526-40979ED5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2654" y="5151277"/>
              <a:ext cx="4776896" cy="12498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8236C1-E57F-2C49-904A-9B3E7CE8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2654" y="374381"/>
              <a:ext cx="4776897" cy="4776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00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76288-2022-2212-D851-07C5EB1C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86" y="1729656"/>
            <a:ext cx="6313756" cy="1814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DD53A-2FDD-5839-767B-87C68010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9" y="1538068"/>
            <a:ext cx="4373721" cy="45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1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04444-6FBD-C5A1-94BF-8B3996E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8B105-3506-889F-3EB2-8B81FE9440DB}"/>
              </a:ext>
            </a:extLst>
          </p:cNvPr>
          <p:cNvSpPr txBox="1">
            <a:spLocks/>
          </p:cNvSpPr>
          <p:nvPr/>
        </p:nvSpPr>
        <p:spPr>
          <a:xfrm>
            <a:off x="997313" y="0"/>
            <a:ext cx="6622687" cy="14222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adea" panose="02040503050406030204" pitchFamily="18" charset="0"/>
              </a:rPr>
              <a:t>NumPy </a:t>
            </a:r>
          </a:p>
          <a:p>
            <a:r>
              <a:rPr lang="en-IN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adea" panose="02040503050406030204" pitchFamily="18" charset="0"/>
              </a:rPr>
              <a:t>(Numerical Python)</a:t>
            </a:r>
            <a:endParaRPr lang="ru-RU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ED54CAE-6CAE-56CA-A3B9-C25CC88E669A}"/>
              </a:ext>
            </a:extLst>
          </p:cNvPr>
          <p:cNvSpPr txBox="1">
            <a:spLocks/>
          </p:cNvSpPr>
          <p:nvPr/>
        </p:nvSpPr>
        <p:spPr>
          <a:xfrm>
            <a:off x="533400" y="2084797"/>
            <a:ext cx="7199811" cy="44128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Features and Advantages</a:t>
            </a:r>
          </a:p>
          <a:p>
            <a:pPr algn="r"/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Computation Package</a:t>
            </a:r>
          </a:p>
          <a:p>
            <a:pPr algn="r"/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N-Dimensional array objects</a:t>
            </a:r>
          </a:p>
          <a:p>
            <a:pPr algn="r"/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different data types</a:t>
            </a:r>
          </a:p>
          <a:p>
            <a:pPr algn="r"/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Operation Speed</a:t>
            </a:r>
          </a:p>
          <a:p>
            <a:pPr algn="r"/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performing mathematical functions pertaining to</a:t>
            </a:r>
          </a:p>
          <a:p>
            <a:pPr algn="r"/>
            <a:endParaRPr lang="en-IN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and logical operations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Generation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Vectorised Operation</a:t>
            </a:r>
          </a:p>
          <a:p>
            <a:pPr algn="r"/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684879" cy="2157549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Array </a:t>
            </a:r>
            <a:b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</a:b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58709-8026-C986-64C1-5DCF5F2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E159F2-AC97-848F-FF6B-A9BCB3762BB1}"/>
              </a:ext>
            </a:extLst>
          </p:cNvPr>
          <p:cNvGrpSpPr/>
          <p:nvPr/>
        </p:nvGrpSpPr>
        <p:grpSpPr>
          <a:xfrm>
            <a:off x="374978" y="556451"/>
            <a:ext cx="6426416" cy="4555480"/>
            <a:chOff x="807870" y="2959593"/>
            <a:chExt cx="4365625" cy="2668277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365DF3A9-2243-62B2-FE62-CB7A8CE98C4C}"/>
                </a:ext>
              </a:extLst>
            </p:cNvPr>
            <p:cNvSpPr txBox="1">
              <a:spLocks/>
            </p:cNvSpPr>
            <p:nvPr/>
          </p:nvSpPr>
          <p:spPr>
            <a:xfrm>
              <a:off x="989845" y="2959593"/>
              <a:ext cx="4183650" cy="2595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Arrays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Placeholder 6">
              <a:extLst>
                <a:ext uri="{FF2B5EF4-FFF2-40B4-BE49-F238E27FC236}">
                  <a16:creationId xmlns:a16="http://schemas.microsoft.com/office/drawing/2014/main" id="{6F3E0DDE-AF48-86A1-DD16-D15F5F2E4631}"/>
                </a:ext>
              </a:extLst>
            </p:cNvPr>
            <p:cNvSpPr txBox="1">
              <a:spLocks/>
            </p:cNvSpPr>
            <p:nvPr/>
          </p:nvSpPr>
          <p:spPr>
            <a:xfrm>
              <a:off x="807870" y="3294245"/>
              <a:ext cx="436562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</a:t>
              </a: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endPara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numpy.array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(object)</a:t>
              </a:r>
            </a:p>
            <a:p>
              <a:pPr marL="0" indent="0">
                <a:buNone/>
              </a:pPr>
              <a:endPara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8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r>
                <a:rPr lang="en-US" sz="1800" b="1" i="1" u="sng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Linespace</a:t>
              </a:r>
              <a:endParaRPr lang="en-US" sz="18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8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numpy.linspace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(start, stop, num, </a:t>
              </a: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dtype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retstep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indent="0">
                <a:buNone/>
              </a:pPr>
              <a:endParaRPr lang="en-US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start, stop = range of array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num         = no of samples inside the array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dtype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= type of array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8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retstep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= return sample size </a:t>
              </a:r>
              <a:r>
                <a:rPr lang="en-US" sz="1800" i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(if </a:t>
              </a:r>
              <a:r>
                <a:rPr lang="en-US" sz="1800" i="1" dirty="0" err="1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retstep</a:t>
              </a:r>
              <a:r>
                <a:rPr lang="en-US" sz="1800" i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=true)</a:t>
              </a:r>
              <a:endParaRPr lang="en-US" sz="1600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D2D0F7-9F96-A828-C36A-D6B2A2534C9E}"/>
              </a:ext>
            </a:extLst>
          </p:cNvPr>
          <p:cNvGrpSpPr/>
          <p:nvPr/>
        </p:nvGrpSpPr>
        <p:grpSpPr>
          <a:xfrm>
            <a:off x="5590903" y="2462995"/>
            <a:ext cx="5077097" cy="4485809"/>
            <a:chOff x="535790" y="2959594"/>
            <a:chExt cx="4637706" cy="2668276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3A647546-AF67-F457-4EDD-170CCDB1929B}"/>
                </a:ext>
              </a:extLst>
            </p:cNvPr>
            <p:cNvSpPr txBox="1">
              <a:spLocks/>
            </p:cNvSpPr>
            <p:nvPr/>
          </p:nvSpPr>
          <p:spPr>
            <a:xfrm>
              <a:off x="535791" y="2959594"/>
              <a:ext cx="4637705" cy="2595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Creating Arrays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Placeholder 6">
              <a:extLst>
                <a:ext uri="{FF2B5EF4-FFF2-40B4-BE49-F238E27FC236}">
                  <a16:creationId xmlns:a16="http://schemas.microsoft.com/office/drawing/2014/main" id="{4BFB4B7E-C1DE-AA62-1ECA-8142356BEAC5}"/>
                </a:ext>
              </a:extLst>
            </p:cNvPr>
            <p:cNvSpPr txBox="1">
              <a:spLocks/>
            </p:cNvSpPr>
            <p:nvPr/>
          </p:nvSpPr>
          <p:spPr>
            <a:xfrm>
              <a:off x="535790" y="3294245"/>
              <a:ext cx="463770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r>
                <a:rPr lang="en-US" sz="1600" b="1" i="1" u="sng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arange</a:t>
              </a:r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numpy.arrange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(start, stop, step)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ones() 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Elements of Array is 1 always</a:t>
              </a: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numpy.ones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shape,dtype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zeroes() 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Elements of Array is 0 always</a:t>
              </a: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,.zero(</a:t>
              </a: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shape,dtype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r>
                <a:rPr lang="en-US" sz="1600" b="1" i="1" u="sng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random.rand</a:t>
              </a:r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Elements are always random no’s</a:t>
              </a: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numpy.random.rand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(shape)</a:t>
              </a: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24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58709-8026-C986-64C1-5DCF5F2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BD462-328D-4E91-9A99-26747F14E137}"/>
              </a:ext>
            </a:extLst>
          </p:cNvPr>
          <p:cNvGrpSpPr/>
          <p:nvPr/>
        </p:nvGrpSpPr>
        <p:grpSpPr>
          <a:xfrm>
            <a:off x="610109" y="138440"/>
            <a:ext cx="5171008" cy="4485811"/>
            <a:chOff x="807870" y="2959593"/>
            <a:chExt cx="4365625" cy="2668277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A0A84838-9D94-727E-D610-01BDCECF3080}"/>
                </a:ext>
              </a:extLst>
            </p:cNvPr>
            <p:cNvSpPr txBox="1">
              <a:spLocks/>
            </p:cNvSpPr>
            <p:nvPr/>
          </p:nvSpPr>
          <p:spPr>
            <a:xfrm>
              <a:off x="989845" y="2959593"/>
              <a:ext cx="4183650" cy="2595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Operations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Placeholder 6">
              <a:extLst>
                <a:ext uri="{FF2B5EF4-FFF2-40B4-BE49-F238E27FC236}">
                  <a16:creationId xmlns:a16="http://schemas.microsoft.com/office/drawing/2014/main" id="{FBA1AC90-5262-A641-B1A3-72912D55B495}"/>
                </a:ext>
              </a:extLst>
            </p:cNvPr>
            <p:cNvSpPr txBox="1">
              <a:spLocks/>
            </p:cNvSpPr>
            <p:nvPr/>
          </p:nvSpPr>
          <p:spPr>
            <a:xfrm>
              <a:off x="807870" y="3294245"/>
              <a:ext cx="436562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u="sng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itemsize</a:t>
              </a:r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get the size of array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numpy.nd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array.itemsize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b="1" i="1" u="sng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timeit</a:t>
              </a:r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get time taken for performing the calculation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timeit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np.sum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(name)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shape(() – 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Returns an array size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array_name.shape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add two arrays elementwise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numpy.add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(array 1, array2)</a:t>
              </a: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400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2D902A-CC5F-8411-4FE7-D6C4E1FD0471}"/>
              </a:ext>
            </a:extLst>
          </p:cNvPr>
          <p:cNvGrpSpPr/>
          <p:nvPr/>
        </p:nvGrpSpPr>
        <p:grpSpPr>
          <a:xfrm>
            <a:off x="6287588" y="2381346"/>
            <a:ext cx="5077097" cy="4485809"/>
            <a:chOff x="535790" y="2959594"/>
            <a:chExt cx="4637706" cy="2668276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2AA12F6B-86E7-8889-40F6-6D6D8AD80043}"/>
                </a:ext>
              </a:extLst>
            </p:cNvPr>
            <p:cNvSpPr txBox="1">
              <a:spLocks/>
            </p:cNvSpPr>
            <p:nvPr/>
          </p:nvSpPr>
          <p:spPr>
            <a:xfrm>
              <a:off x="535791" y="2959594"/>
              <a:ext cx="4637705" cy="2595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Operations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Placeholder 6">
              <a:extLst>
                <a:ext uri="{FF2B5EF4-FFF2-40B4-BE49-F238E27FC236}">
                  <a16:creationId xmlns:a16="http://schemas.microsoft.com/office/drawing/2014/main" id="{0DE10E5A-CD49-9B12-0B59-5F1EC4F07925}"/>
                </a:ext>
              </a:extLst>
            </p:cNvPr>
            <p:cNvSpPr txBox="1">
              <a:spLocks/>
            </p:cNvSpPr>
            <p:nvPr/>
          </p:nvSpPr>
          <p:spPr>
            <a:xfrm>
              <a:off x="535790" y="3294245"/>
              <a:ext cx="463770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multiply elementwise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numpy.multiply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(array_1,array_2)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Changes the dimensions of the array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numpy.transpose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(array)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append() –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adds value at the end</a:t>
              </a:r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numpy.append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(array(axis))</a:t>
              </a:r>
            </a:p>
            <a:p>
              <a:r>
                <a:rPr lang="en-US" sz="1600" b="1" i="1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insert() – </a:t>
              </a:r>
              <a:r>
                <a:rPr lang="en-US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adds value at given axis</a:t>
              </a:r>
              <a:endParaRPr lang="en-US" sz="1600" b="1" i="1" u="sng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600" u="sng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 </a:t>
              </a:r>
            </a:p>
            <a:p>
              <a:pPr marL="0" indent="0">
                <a:buNone/>
              </a:pPr>
              <a:r>
                <a:rPr lang="en-US" sz="1600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numpy.insert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(array, object, values, axis)</a:t>
              </a:r>
            </a:p>
            <a:p>
              <a:pPr marL="0" indent="0">
                <a:buNone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07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2AB151-AB13-4C64-16FD-66C1F6346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58709-8026-C986-64C1-5DCF5F2B7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86ED5-3E97-C9F5-5553-07FF3E28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493608"/>
            <a:ext cx="9988162" cy="58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58709-8026-C986-64C1-5DCF5F2B7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46EFD-F58C-E92C-683E-52805622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221973"/>
            <a:ext cx="8551817" cy="64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58709-8026-C986-64C1-5DCF5F2B7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DA238D-5E1A-552C-E90F-4A832F21FC5D}"/>
              </a:ext>
            </a:extLst>
          </p:cNvPr>
          <p:cNvGrpSpPr/>
          <p:nvPr/>
        </p:nvGrpSpPr>
        <p:grpSpPr>
          <a:xfrm>
            <a:off x="1239834" y="387398"/>
            <a:ext cx="9907137" cy="5927677"/>
            <a:chOff x="1501092" y="925969"/>
            <a:chExt cx="8017377" cy="4699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AA87A4-F483-326C-466C-306C4FEF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1092" y="3021873"/>
              <a:ext cx="8017377" cy="26038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DD3EB-D22E-FC61-4D32-A2E86831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092" y="925969"/>
              <a:ext cx="8017377" cy="209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891245"/>
            <a:ext cx="8743405" cy="3223533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Harrington" panose="04040505050A02020702" pitchFamily="82" charset="0"/>
              </a:rPr>
              <a:t>Matrix</a:t>
            </a:r>
            <a:br>
              <a:rPr lang="en-US" sz="7200" dirty="0">
                <a:latin typeface="Harrington" panose="04040505050A02020702" pitchFamily="82" charset="0"/>
              </a:rPr>
            </a:br>
            <a:r>
              <a:rPr lang="en-US" sz="7200" dirty="0">
                <a:latin typeface="Harrington" panose="04040505050A02020702" pitchFamily="82" charset="0"/>
              </a:rPr>
              <a:t>Operations</a:t>
            </a:r>
            <a:br>
              <a:rPr lang="en-US" sz="7200" dirty="0">
                <a:latin typeface="Harrington" panose="04040505050A02020702" pitchFamily="82" charset="0"/>
              </a:rPr>
            </a:br>
            <a:r>
              <a:rPr lang="en-US" sz="7200" b="0" i="1" dirty="0">
                <a:latin typeface="Lucida Handwriting" panose="03010101010101010101" pitchFamily="66" charset="0"/>
              </a:rPr>
              <a:t>(Linear Algebra)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49</TotalTime>
  <Words>488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Bodoni MT Black</vt:lpstr>
      <vt:lpstr>Broadway</vt:lpstr>
      <vt:lpstr>Caladea</vt:lpstr>
      <vt:lpstr>Calibri</vt:lpstr>
      <vt:lpstr>Cooper Black</vt:lpstr>
      <vt:lpstr>Harrington</vt:lpstr>
      <vt:lpstr>Lucida Handwriting</vt:lpstr>
      <vt:lpstr>Times New Roman</vt:lpstr>
      <vt:lpstr>Trade Gothic LT Pro</vt:lpstr>
      <vt:lpstr>Trebuchet MS</vt:lpstr>
      <vt:lpstr>Wingdings</vt:lpstr>
      <vt:lpstr>Office Theme</vt:lpstr>
      <vt:lpstr>NumPy</vt:lpstr>
      <vt:lpstr>PowerPoint Presentation</vt:lpstr>
      <vt:lpstr>Array 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Operations (Linear Algebra)</vt:lpstr>
      <vt:lpstr>Matrix Operations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Narendran K</dc:creator>
  <cp:lastModifiedBy>Narendran K</cp:lastModifiedBy>
  <cp:revision>9</cp:revision>
  <dcterms:created xsi:type="dcterms:W3CDTF">2022-08-15T12:02:43Z</dcterms:created>
  <dcterms:modified xsi:type="dcterms:W3CDTF">2022-08-15T12:52:43Z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