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62" r:id="rId4"/>
    <p:sldId id="263" r:id="rId5"/>
    <p:sldId id="267" r:id="rId6"/>
    <p:sldId id="268" r:id="rId7"/>
    <p:sldId id="265" r:id="rId8"/>
    <p:sldId id="266" r:id="rId9"/>
    <p:sldId id="269" r:id="rId10"/>
    <p:sldId id="270" r:id="rId11"/>
    <p:sldId id="277" r:id="rId12"/>
    <p:sldId id="275" r:id="rId13"/>
    <p:sldId id="273" r:id="rId14"/>
    <p:sldId id="276"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51"/>
    <a:srgbClr val="007B3B"/>
    <a:srgbClr val="00713A"/>
    <a:srgbClr val="068817"/>
    <a:srgbClr val="079418"/>
    <a:srgbClr val="74C427"/>
    <a:srgbClr val="A6C44B"/>
    <a:srgbClr val="8AC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33" autoAdjust="0"/>
    <p:restoredTop sz="94522"/>
  </p:normalViewPr>
  <p:slideViewPr>
    <p:cSldViewPr snapToGrid="0" snapToObjects="1">
      <p:cViewPr>
        <p:scale>
          <a:sx n="75" d="100"/>
          <a:sy n="75" d="100"/>
        </p:scale>
        <p:origin x="533" y="115"/>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F0A63-798F-4220-BDF6-4F2A310BE513}" type="datetimeFigureOut">
              <a:rPr lang="en-US" smtClean="0"/>
              <a:t>12/11/2022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1ACC4-E66A-45E9-847A-A5289B8226FE}" type="slidenum">
              <a:rPr lang="en-US" smtClean="0"/>
              <a:t>‹#›</a:t>
            </a:fld>
            <a:endParaRPr lang="en-US"/>
          </a:p>
        </p:txBody>
      </p:sp>
    </p:spTree>
    <p:extLst>
      <p:ext uri="{BB962C8B-B14F-4D97-AF65-F5344CB8AC3E}">
        <p14:creationId xmlns:p14="http://schemas.microsoft.com/office/powerpoint/2010/main" val="3863053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B274-ECD9-6844-9790-21A98E226B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71F342-481B-6046-AC35-EAEC748157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B2C935-632D-5245-A926-94951C6CF1AC}"/>
              </a:ext>
            </a:extLst>
          </p:cNvPr>
          <p:cNvSpPr>
            <a:spLocks noGrp="1"/>
          </p:cNvSpPr>
          <p:nvPr>
            <p:ph type="dt" sz="half" idx="10"/>
          </p:nvPr>
        </p:nvSpPr>
        <p:spPr/>
        <p:txBody>
          <a:bodyPr/>
          <a:lstStyle/>
          <a:p>
            <a:fld id="{3A7DEE86-343E-4E52-A9F2-5D2AFC375F8E}" type="datetime1">
              <a:rPr lang="en-US" smtClean="0"/>
              <a:t>12/11/2022</a:t>
            </a:fld>
            <a:endParaRPr lang="en-US"/>
          </a:p>
        </p:txBody>
      </p:sp>
      <p:sp>
        <p:nvSpPr>
          <p:cNvPr id="5" name="Footer Placeholder 4">
            <a:extLst>
              <a:ext uri="{FF2B5EF4-FFF2-40B4-BE49-F238E27FC236}">
                <a16:creationId xmlns:a16="http://schemas.microsoft.com/office/drawing/2014/main" id="{DEFE5520-4DEB-FD4B-9F22-EB7C51525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256D7-680F-CB4B-B10E-1D6FFA76A373}"/>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53650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FA28-CC45-F14D-ADC5-88A589FABF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1DB90E-8EE2-7442-BE25-64F438EED98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0B67D-8C42-0146-A757-97FBF60C0D1E}"/>
              </a:ext>
            </a:extLst>
          </p:cNvPr>
          <p:cNvSpPr>
            <a:spLocks noGrp="1"/>
          </p:cNvSpPr>
          <p:nvPr>
            <p:ph type="dt" sz="half" idx="10"/>
          </p:nvPr>
        </p:nvSpPr>
        <p:spPr/>
        <p:txBody>
          <a:bodyPr/>
          <a:lstStyle/>
          <a:p>
            <a:fld id="{FDEFCB42-DC1C-4C4F-8BF5-58C19F445211}" type="datetime1">
              <a:rPr lang="en-US" smtClean="0"/>
              <a:t>12/11/2022</a:t>
            </a:fld>
            <a:endParaRPr lang="en-US"/>
          </a:p>
        </p:txBody>
      </p:sp>
      <p:sp>
        <p:nvSpPr>
          <p:cNvPr id="5" name="Footer Placeholder 4">
            <a:extLst>
              <a:ext uri="{FF2B5EF4-FFF2-40B4-BE49-F238E27FC236}">
                <a16:creationId xmlns:a16="http://schemas.microsoft.com/office/drawing/2014/main" id="{D18E126A-6778-D041-A7E0-9E73492BF2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0A5F1-74BE-7F4C-BAE9-5E0A21738CEA}"/>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776973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230DE2-B4E8-9542-A63A-021B233376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5F23E2-9DA6-7745-8D21-1B63693569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D683C-E1FF-4F43-8D98-C271E6D7395A}"/>
              </a:ext>
            </a:extLst>
          </p:cNvPr>
          <p:cNvSpPr>
            <a:spLocks noGrp="1"/>
          </p:cNvSpPr>
          <p:nvPr>
            <p:ph type="dt" sz="half" idx="10"/>
          </p:nvPr>
        </p:nvSpPr>
        <p:spPr/>
        <p:txBody>
          <a:bodyPr/>
          <a:lstStyle/>
          <a:p>
            <a:fld id="{77B87E0D-AFDA-459C-902A-77C930534CBF}" type="datetime1">
              <a:rPr lang="en-US" smtClean="0"/>
              <a:t>12/11/2022</a:t>
            </a:fld>
            <a:endParaRPr lang="en-US"/>
          </a:p>
        </p:txBody>
      </p:sp>
      <p:sp>
        <p:nvSpPr>
          <p:cNvPr id="5" name="Footer Placeholder 4">
            <a:extLst>
              <a:ext uri="{FF2B5EF4-FFF2-40B4-BE49-F238E27FC236}">
                <a16:creationId xmlns:a16="http://schemas.microsoft.com/office/drawing/2014/main" id="{F640DC9B-8287-2E43-BFC8-208D4D3CB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2AD24-758C-044A-BF6A-2B1330BB7B59}"/>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4024095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C353-9FBE-5141-8529-377FCB0DA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D30843-08AB-CC45-97F8-99A8E27BA1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E64518-F3DB-A744-B69B-BF882A572A17}"/>
              </a:ext>
            </a:extLst>
          </p:cNvPr>
          <p:cNvSpPr>
            <a:spLocks noGrp="1"/>
          </p:cNvSpPr>
          <p:nvPr>
            <p:ph type="dt" sz="half" idx="10"/>
          </p:nvPr>
        </p:nvSpPr>
        <p:spPr/>
        <p:txBody>
          <a:bodyPr/>
          <a:lstStyle/>
          <a:p>
            <a:fld id="{B30C5F76-5E10-4AEF-869E-0247C6F0D1CC}" type="datetime1">
              <a:rPr lang="en-US" smtClean="0"/>
              <a:t>12/11/2022</a:t>
            </a:fld>
            <a:endParaRPr lang="en-US"/>
          </a:p>
        </p:txBody>
      </p:sp>
      <p:sp>
        <p:nvSpPr>
          <p:cNvPr id="5" name="Footer Placeholder 4">
            <a:extLst>
              <a:ext uri="{FF2B5EF4-FFF2-40B4-BE49-F238E27FC236}">
                <a16:creationId xmlns:a16="http://schemas.microsoft.com/office/drawing/2014/main" id="{0DFA3B07-70E9-4A47-97A0-383E69C07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5EBA83-4E92-6144-A2C2-531FEF5981F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7163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F050-A008-D041-8679-9B7B4AD0D0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7D1FC5-B68F-274C-BB41-EE6FC3465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407DBC-D1BC-924F-AB42-F07F6E6CFC79}"/>
              </a:ext>
            </a:extLst>
          </p:cNvPr>
          <p:cNvSpPr>
            <a:spLocks noGrp="1"/>
          </p:cNvSpPr>
          <p:nvPr>
            <p:ph type="dt" sz="half" idx="10"/>
          </p:nvPr>
        </p:nvSpPr>
        <p:spPr/>
        <p:txBody>
          <a:bodyPr/>
          <a:lstStyle/>
          <a:p>
            <a:fld id="{6257F169-01A6-4B1E-A47F-4A7155CB8565}" type="datetime1">
              <a:rPr lang="en-US" smtClean="0"/>
              <a:t>12/11/2022</a:t>
            </a:fld>
            <a:endParaRPr lang="en-US"/>
          </a:p>
        </p:txBody>
      </p:sp>
      <p:sp>
        <p:nvSpPr>
          <p:cNvPr id="5" name="Footer Placeholder 4">
            <a:extLst>
              <a:ext uri="{FF2B5EF4-FFF2-40B4-BE49-F238E27FC236}">
                <a16:creationId xmlns:a16="http://schemas.microsoft.com/office/drawing/2014/main" id="{29F9AC5E-374F-1045-8258-855EA19F15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5D3C0-ECB7-4049-B237-A50B432E0FED}"/>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759235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A6DFC-FC76-AA41-A84C-F496755B56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AD9D3A-21F0-4E40-8FC1-D9528CD437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B1EB2C-1ECD-F74F-82EE-AE5338B309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DE6951-1B67-AD49-8D4D-58FF99B60470}"/>
              </a:ext>
            </a:extLst>
          </p:cNvPr>
          <p:cNvSpPr>
            <a:spLocks noGrp="1"/>
          </p:cNvSpPr>
          <p:nvPr>
            <p:ph type="dt" sz="half" idx="10"/>
          </p:nvPr>
        </p:nvSpPr>
        <p:spPr/>
        <p:txBody>
          <a:bodyPr/>
          <a:lstStyle/>
          <a:p>
            <a:fld id="{84C5E048-CB7C-4B00-84F5-39B102FE9781}" type="datetime1">
              <a:rPr lang="en-US" smtClean="0"/>
              <a:t>12/11/2022</a:t>
            </a:fld>
            <a:endParaRPr lang="en-US"/>
          </a:p>
        </p:txBody>
      </p:sp>
      <p:sp>
        <p:nvSpPr>
          <p:cNvPr id="6" name="Footer Placeholder 5">
            <a:extLst>
              <a:ext uri="{FF2B5EF4-FFF2-40B4-BE49-F238E27FC236}">
                <a16:creationId xmlns:a16="http://schemas.microsoft.com/office/drawing/2014/main" id="{3563D3E7-3115-F249-8615-5BB380A369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38C44-679D-054B-A50A-A5F49A6CCFA6}"/>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22061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D8597-00D1-9C45-A992-045A3BCF3F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D7F22F-BAD6-CA47-956E-3FEB21FD8C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F811C0-F7D6-D04A-8F95-C9184FC81A4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E68642-809B-9844-B0DC-46C9DDE0D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F5D80E5-D2D5-4947-934C-B181284E3B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13D0AF-54FC-304C-8CDD-8D6A25A1A156}"/>
              </a:ext>
            </a:extLst>
          </p:cNvPr>
          <p:cNvSpPr>
            <a:spLocks noGrp="1"/>
          </p:cNvSpPr>
          <p:nvPr>
            <p:ph type="dt" sz="half" idx="10"/>
          </p:nvPr>
        </p:nvSpPr>
        <p:spPr/>
        <p:txBody>
          <a:bodyPr/>
          <a:lstStyle/>
          <a:p>
            <a:fld id="{5F5A94CA-0C3F-4F76-B54A-E9C7F5256EFE}" type="datetime1">
              <a:rPr lang="en-US" smtClean="0"/>
              <a:t>12/11/2022</a:t>
            </a:fld>
            <a:endParaRPr lang="en-US"/>
          </a:p>
        </p:txBody>
      </p:sp>
      <p:sp>
        <p:nvSpPr>
          <p:cNvPr id="8" name="Footer Placeholder 7">
            <a:extLst>
              <a:ext uri="{FF2B5EF4-FFF2-40B4-BE49-F238E27FC236}">
                <a16:creationId xmlns:a16="http://schemas.microsoft.com/office/drawing/2014/main" id="{FF9F3680-FC12-0948-B162-CF43770055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F586D9-BFB2-DB4B-B83A-08B31911985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980404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6FD0-4A21-B64D-8605-6DFE78A653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34D0E3-11DA-8245-88F0-87AC3D4CDA79}"/>
              </a:ext>
            </a:extLst>
          </p:cNvPr>
          <p:cNvSpPr>
            <a:spLocks noGrp="1"/>
          </p:cNvSpPr>
          <p:nvPr>
            <p:ph type="dt" sz="half" idx="10"/>
          </p:nvPr>
        </p:nvSpPr>
        <p:spPr/>
        <p:txBody>
          <a:bodyPr/>
          <a:lstStyle/>
          <a:p>
            <a:fld id="{CD742E04-E4B5-4DFB-A5EF-8521A604DB1B}" type="datetime1">
              <a:rPr lang="en-US" smtClean="0"/>
              <a:t>12/11/2022</a:t>
            </a:fld>
            <a:endParaRPr lang="en-US"/>
          </a:p>
        </p:txBody>
      </p:sp>
      <p:sp>
        <p:nvSpPr>
          <p:cNvPr id="4" name="Footer Placeholder 3">
            <a:extLst>
              <a:ext uri="{FF2B5EF4-FFF2-40B4-BE49-F238E27FC236}">
                <a16:creationId xmlns:a16="http://schemas.microsoft.com/office/drawing/2014/main" id="{E7F587B2-78B8-D540-ADCF-B3B99F7E52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52A16A-DDA8-124B-9300-37B5CE13AC1C}"/>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12410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55749-D3F6-5B40-B60A-AD6835E75C79}"/>
              </a:ext>
            </a:extLst>
          </p:cNvPr>
          <p:cNvSpPr>
            <a:spLocks noGrp="1"/>
          </p:cNvSpPr>
          <p:nvPr>
            <p:ph type="dt" sz="half" idx="10"/>
          </p:nvPr>
        </p:nvSpPr>
        <p:spPr/>
        <p:txBody>
          <a:bodyPr/>
          <a:lstStyle/>
          <a:p>
            <a:fld id="{1203E67E-64DB-4E54-A06D-62800F9BC7D1}" type="datetime1">
              <a:rPr lang="en-US" smtClean="0"/>
              <a:t>12/11/2022</a:t>
            </a:fld>
            <a:endParaRPr lang="en-US"/>
          </a:p>
        </p:txBody>
      </p:sp>
      <p:sp>
        <p:nvSpPr>
          <p:cNvPr id="3" name="Footer Placeholder 2">
            <a:extLst>
              <a:ext uri="{FF2B5EF4-FFF2-40B4-BE49-F238E27FC236}">
                <a16:creationId xmlns:a16="http://schemas.microsoft.com/office/drawing/2014/main" id="{74328217-89D3-A345-901C-432A3E87EC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DD66D9-C338-AE44-BBDD-60CB783A1D7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58464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EF945-51BE-8E41-A001-8556328E0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D31D16-F809-694B-8A56-EE18EDD3D6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6FB139-7CE6-4D46-9C0F-158A6D60C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1B1C3C-1F82-DD4C-AC61-765315FA2AEC}"/>
              </a:ext>
            </a:extLst>
          </p:cNvPr>
          <p:cNvSpPr>
            <a:spLocks noGrp="1"/>
          </p:cNvSpPr>
          <p:nvPr>
            <p:ph type="dt" sz="half" idx="10"/>
          </p:nvPr>
        </p:nvSpPr>
        <p:spPr/>
        <p:txBody>
          <a:bodyPr/>
          <a:lstStyle/>
          <a:p>
            <a:fld id="{E7729154-5495-40C2-8C85-6AB210CA44DA}" type="datetime1">
              <a:rPr lang="en-US" smtClean="0"/>
              <a:t>12/11/2022</a:t>
            </a:fld>
            <a:endParaRPr lang="en-US"/>
          </a:p>
        </p:txBody>
      </p:sp>
      <p:sp>
        <p:nvSpPr>
          <p:cNvPr id="6" name="Footer Placeholder 5">
            <a:extLst>
              <a:ext uri="{FF2B5EF4-FFF2-40B4-BE49-F238E27FC236}">
                <a16:creationId xmlns:a16="http://schemas.microsoft.com/office/drawing/2014/main" id="{E3865035-F317-3C4F-BE6B-DBA53E9FF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CEF8A-E308-904B-8554-2B093BAF3C44}"/>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87090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AD82-5A17-3442-A391-EAC94984A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951955-18A8-AC41-94B9-B2603FDF84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884506-8CF4-5B4E-B0B3-3B52DDCB0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D8C3ED-FF8B-274F-9D47-0425A93E8797}"/>
              </a:ext>
            </a:extLst>
          </p:cNvPr>
          <p:cNvSpPr>
            <a:spLocks noGrp="1"/>
          </p:cNvSpPr>
          <p:nvPr>
            <p:ph type="dt" sz="half" idx="10"/>
          </p:nvPr>
        </p:nvSpPr>
        <p:spPr/>
        <p:txBody>
          <a:bodyPr/>
          <a:lstStyle/>
          <a:p>
            <a:fld id="{42467C89-03EF-4D28-9729-C96E9EEC51ED}" type="datetime1">
              <a:rPr lang="en-US" smtClean="0"/>
              <a:t>12/11/2022</a:t>
            </a:fld>
            <a:endParaRPr lang="en-US"/>
          </a:p>
        </p:txBody>
      </p:sp>
      <p:sp>
        <p:nvSpPr>
          <p:cNvPr id="6" name="Footer Placeholder 5">
            <a:extLst>
              <a:ext uri="{FF2B5EF4-FFF2-40B4-BE49-F238E27FC236}">
                <a16:creationId xmlns:a16="http://schemas.microsoft.com/office/drawing/2014/main" id="{5CF9DCA7-07CA-7B42-989B-53A2AA2655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3F7C12-4324-B949-8183-E9B72EA48744}"/>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1281941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9732FA-7F9B-6447-A218-D2AAD07F08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FBFB8C-7133-5948-A11E-0C2B393FA7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88C691-56B7-4549-B5F1-C735DF3E2A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92BCB-8B05-4411-A8CB-9FBE5DB08B39}" type="datetime1">
              <a:rPr lang="en-US" smtClean="0"/>
              <a:t>12/11/2022</a:t>
            </a:fld>
            <a:endParaRPr lang="en-US"/>
          </a:p>
        </p:txBody>
      </p:sp>
      <p:sp>
        <p:nvSpPr>
          <p:cNvPr id="5" name="Footer Placeholder 4">
            <a:extLst>
              <a:ext uri="{FF2B5EF4-FFF2-40B4-BE49-F238E27FC236}">
                <a16:creationId xmlns:a16="http://schemas.microsoft.com/office/drawing/2014/main" id="{340FC477-BFEF-6A40-8A64-F22652C6F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3B950F-F683-5649-A761-C180536A30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0F34E-4A79-A240-AEA8-3E29BB228B1B}" type="slidenum">
              <a:rPr lang="en-US" smtClean="0"/>
              <a:t>‹#›</a:t>
            </a:fld>
            <a:endParaRPr lang="en-US"/>
          </a:p>
        </p:txBody>
      </p:sp>
    </p:spTree>
    <p:extLst>
      <p:ext uri="{BB962C8B-B14F-4D97-AF65-F5344CB8AC3E}">
        <p14:creationId xmlns:p14="http://schemas.microsoft.com/office/powerpoint/2010/main" val="789863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D3AACC9-6128-D644-BB32-5E823AB3C0A4}"/>
              </a:ext>
            </a:extLst>
          </p:cNvPr>
          <p:cNvPicPr>
            <a:picLocks noChangeAspect="1"/>
          </p:cNvPicPr>
          <p:nvPr/>
        </p:nvPicPr>
        <p:blipFill>
          <a:blip r:embed="rId2"/>
          <a:stretch>
            <a:fillRect/>
          </a:stretch>
        </p:blipFill>
        <p:spPr>
          <a:xfrm>
            <a:off x="4357445" y="1982512"/>
            <a:ext cx="3092980" cy="1037280"/>
          </a:xfrm>
          <a:prstGeom prst="rect">
            <a:avLst/>
          </a:prstGeom>
        </p:spPr>
      </p:pic>
      <p:sp>
        <p:nvSpPr>
          <p:cNvPr id="9" name="Rectangle 8">
            <a:extLst>
              <a:ext uri="{FF2B5EF4-FFF2-40B4-BE49-F238E27FC236}">
                <a16:creationId xmlns:a16="http://schemas.microsoft.com/office/drawing/2014/main" id="{E850BB8E-98B9-0443-9518-BB0B496E8AF5}"/>
              </a:ext>
            </a:extLst>
          </p:cNvPr>
          <p:cNvSpPr/>
          <p:nvPr/>
        </p:nvSpPr>
        <p:spPr>
          <a:xfrm>
            <a:off x="0" y="-130628"/>
            <a:ext cx="12192000" cy="6988628"/>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a:extLst>
              <a:ext uri="{FF2B5EF4-FFF2-40B4-BE49-F238E27FC236}">
                <a16:creationId xmlns:a16="http://schemas.microsoft.com/office/drawing/2014/main" id="{9F5A9FDE-E9C9-EC40-9ACD-E0B75041F0CA}"/>
              </a:ext>
            </a:extLst>
          </p:cNvPr>
          <p:cNvSpPr>
            <a:spLocks noGrp="1"/>
          </p:cNvSpPr>
          <p:nvPr>
            <p:ph type="subTitle" idx="1"/>
          </p:nvPr>
        </p:nvSpPr>
        <p:spPr>
          <a:xfrm>
            <a:off x="3157194" y="2520677"/>
            <a:ext cx="5877612" cy="3202646"/>
          </a:xfrm>
        </p:spPr>
        <p:txBody>
          <a:bodyPr>
            <a:noAutofit/>
          </a:bodyPr>
          <a:lstStyle/>
          <a:p>
            <a:pPr>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Term Project Group 18-Recurrent Neural Network</a:t>
            </a:r>
          </a:p>
          <a:p>
            <a:pPr>
              <a:lnSpc>
                <a:spcPct val="100000"/>
              </a:lnSpc>
              <a:spcBef>
                <a:spcPts val="1600"/>
              </a:spcBef>
            </a:pPr>
            <a:r>
              <a:rPr lang="en-US" sz="1600" dirty="0" err="1">
                <a:solidFill>
                  <a:schemeClr val="bg1"/>
                </a:solidFill>
                <a:latin typeface="Times New Roman" panose="02020603050405020304" pitchFamily="18" charset="0"/>
                <a:cs typeface="Times New Roman" panose="02020603050405020304" pitchFamily="18" charset="0"/>
              </a:rPr>
              <a:t>Anvesh</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Radharapu</a:t>
            </a:r>
            <a:endParaRPr lang="en-US" sz="1600"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Sairam Mandarapu</a:t>
            </a:r>
          </a:p>
          <a:p>
            <a:pPr>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Reddy </a:t>
            </a:r>
            <a:r>
              <a:rPr lang="en-US" sz="1600" dirty="0" err="1">
                <a:solidFill>
                  <a:schemeClr val="bg1"/>
                </a:solidFill>
                <a:latin typeface="Times New Roman" panose="02020603050405020304" pitchFamily="18" charset="0"/>
                <a:cs typeface="Times New Roman" panose="02020603050405020304" pitchFamily="18" charset="0"/>
              </a:rPr>
              <a:t>Narendranath</a:t>
            </a:r>
            <a:r>
              <a:rPr lang="en-US" sz="1600" dirty="0">
                <a:solidFill>
                  <a:schemeClr val="bg1"/>
                </a:solidFill>
                <a:latin typeface="Times New Roman" panose="02020603050405020304" pitchFamily="18" charset="0"/>
                <a:cs typeface="Times New Roman" panose="02020603050405020304" pitchFamily="18" charset="0"/>
              </a:rPr>
              <a:t> Reddy</a:t>
            </a:r>
          </a:p>
          <a:p>
            <a:pPr>
              <a:lnSpc>
                <a:spcPct val="100000"/>
              </a:lnSpc>
              <a:spcBef>
                <a:spcPts val="1600"/>
              </a:spcBef>
            </a:pPr>
            <a:r>
              <a:rPr lang="en-US" sz="1600" dirty="0" err="1">
                <a:solidFill>
                  <a:schemeClr val="bg1"/>
                </a:solidFill>
                <a:latin typeface="Times New Roman" panose="02020603050405020304" pitchFamily="18" charset="0"/>
                <a:cs typeface="Times New Roman" panose="02020603050405020304" pitchFamily="18" charset="0"/>
              </a:rPr>
              <a:t>Jahnav</a:t>
            </a:r>
            <a:r>
              <a:rPr lang="en-US" sz="1600" dirty="0">
                <a:solidFill>
                  <a:schemeClr val="bg1"/>
                </a:solidFill>
                <a:latin typeface="Times New Roman" panose="02020603050405020304" pitchFamily="18" charset="0"/>
                <a:cs typeface="Times New Roman" panose="02020603050405020304" pitchFamily="18" charset="0"/>
              </a:rPr>
              <a:t> Jayanth Reddy </a:t>
            </a:r>
            <a:r>
              <a:rPr lang="en-US" sz="1600" dirty="0" err="1">
                <a:solidFill>
                  <a:schemeClr val="bg1"/>
                </a:solidFill>
                <a:latin typeface="Times New Roman" panose="02020603050405020304" pitchFamily="18" charset="0"/>
                <a:cs typeface="Times New Roman" panose="02020603050405020304" pitchFamily="18" charset="0"/>
              </a:rPr>
              <a:t>Kukkala</a:t>
            </a:r>
            <a:endParaRPr lang="en-US" sz="1600"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Sai </a:t>
            </a:r>
            <a:r>
              <a:rPr lang="en-US" sz="1600" dirty="0" err="1">
                <a:solidFill>
                  <a:schemeClr val="bg1"/>
                </a:solidFill>
                <a:latin typeface="Times New Roman" panose="02020603050405020304" pitchFamily="18" charset="0"/>
                <a:cs typeface="Times New Roman" panose="02020603050405020304" pitchFamily="18" charset="0"/>
              </a:rPr>
              <a:t>lohith</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konakanchi</a:t>
            </a:r>
            <a:endParaRPr lang="en-US" sz="1600"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1600"/>
              </a:spcBef>
            </a:pPr>
            <a:endParaRPr lang="en-US" sz="16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0"/>
              </a:spcBef>
            </a:pPr>
            <a:r>
              <a:rPr lang="en-US" sz="1600" dirty="0">
                <a:solidFill>
                  <a:schemeClr val="bg1"/>
                </a:solidFill>
                <a:latin typeface="Times New Roman" panose="02020603050405020304" pitchFamily="18" charset="0"/>
                <a:cs typeface="Times New Roman" panose="02020603050405020304" pitchFamily="18" charset="0"/>
              </a:rPr>
              <a:t>INFO 5505 Fall 2022</a:t>
            </a:r>
          </a:p>
          <a:p>
            <a:pPr>
              <a:lnSpc>
                <a:spcPct val="120000"/>
              </a:lnSpc>
              <a:spcBef>
                <a:spcPts val="0"/>
              </a:spcBef>
            </a:pPr>
            <a:endParaRPr lang="en-US" sz="1600" dirty="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04D1D62-CFD6-D946-AAA1-A9E54335DC98}"/>
              </a:ext>
            </a:extLst>
          </p:cNvPr>
          <p:cNvPicPr>
            <a:picLocks noChangeAspect="1"/>
          </p:cNvPicPr>
          <p:nvPr/>
        </p:nvPicPr>
        <p:blipFill>
          <a:blip r:embed="rId3"/>
          <a:stretch>
            <a:fillRect/>
          </a:stretch>
        </p:blipFill>
        <p:spPr>
          <a:xfrm>
            <a:off x="5173967" y="479086"/>
            <a:ext cx="1844066" cy="1844066"/>
          </a:xfrm>
          <a:prstGeom prst="rect">
            <a:avLst/>
          </a:prstGeom>
        </p:spPr>
      </p:pic>
      <p:sp>
        <p:nvSpPr>
          <p:cNvPr id="3" name="Slide Number Placeholder 2">
            <a:extLst>
              <a:ext uri="{FF2B5EF4-FFF2-40B4-BE49-F238E27FC236}">
                <a16:creationId xmlns:a16="http://schemas.microsoft.com/office/drawing/2014/main" id="{A7150409-2749-4E4A-AEA0-DAA2D0507C4D}"/>
              </a:ext>
            </a:extLst>
          </p:cNvPr>
          <p:cNvSpPr>
            <a:spLocks noGrp="1"/>
          </p:cNvSpPr>
          <p:nvPr>
            <p:ph type="sldNum" sz="quarter" idx="12"/>
          </p:nvPr>
        </p:nvSpPr>
        <p:spPr/>
        <p:txBody>
          <a:bodyPr/>
          <a:lstStyle/>
          <a:p>
            <a:fld id="{F860F34E-4A79-A240-AEA8-3E29BB228B1B}" type="slidenum">
              <a:rPr lang="en-US" smtClean="0"/>
              <a:t>1</a:t>
            </a:fld>
            <a:endParaRPr lang="en-US"/>
          </a:p>
        </p:txBody>
      </p:sp>
    </p:spTree>
    <p:extLst>
      <p:ext uri="{BB962C8B-B14F-4D97-AF65-F5344CB8AC3E}">
        <p14:creationId xmlns:p14="http://schemas.microsoft.com/office/powerpoint/2010/main" val="3088161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39788" y="457200"/>
            <a:ext cx="10515600" cy="701040"/>
          </a:xfrm>
        </p:spPr>
        <p:txBody>
          <a:bodyPr>
            <a:noAutofit/>
          </a:bodyPr>
          <a:lstStyle/>
          <a:p>
            <a:r>
              <a:rPr lang="en-US" sz="4400" b="1" dirty="0">
                <a:solidFill>
                  <a:srgbClr val="079418"/>
                </a:solidFill>
                <a:latin typeface="Times New Roman" panose="02020603050405020304" pitchFamily="18" charset="0"/>
                <a:cs typeface="Times New Roman" panose="02020603050405020304" pitchFamily="18" charset="0"/>
              </a:rPr>
              <a:t>Data Analysis and Data Visualization</a:t>
            </a:r>
            <a:endParaRPr lang="en-US" sz="4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pic>
        <p:nvPicPr>
          <p:cNvPr id="12" name="Picture 11">
            <a:extLst>
              <a:ext uri="{FF2B5EF4-FFF2-40B4-BE49-F238E27FC236}">
                <a16:creationId xmlns:a16="http://schemas.microsoft.com/office/drawing/2014/main" id="{1DBB861A-7155-D7FC-B457-0E666A066BD2}"/>
              </a:ext>
            </a:extLst>
          </p:cNvPr>
          <p:cNvPicPr>
            <a:picLocks noChangeAspect="1"/>
          </p:cNvPicPr>
          <p:nvPr/>
        </p:nvPicPr>
        <p:blipFill>
          <a:blip r:embed="rId4"/>
          <a:stretch>
            <a:fillRect/>
          </a:stretch>
        </p:blipFill>
        <p:spPr>
          <a:xfrm>
            <a:off x="822047" y="1185192"/>
            <a:ext cx="10531753" cy="1120237"/>
          </a:xfrm>
          <a:prstGeom prst="rect">
            <a:avLst/>
          </a:prstGeom>
        </p:spPr>
      </p:pic>
      <p:pic>
        <p:nvPicPr>
          <p:cNvPr id="16" name="Picture 15" descr="A picture containing scatter chart&#10;&#10;Description automatically generated">
            <a:extLst>
              <a:ext uri="{FF2B5EF4-FFF2-40B4-BE49-F238E27FC236}">
                <a16:creationId xmlns:a16="http://schemas.microsoft.com/office/drawing/2014/main" id="{567878C9-C125-27AF-1EFA-88AC7394B77A}"/>
              </a:ext>
            </a:extLst>
          </p:cNvPr>
          <p:cNvPicPr>
            <a:picLocks noChangeAspect="1"/>
          </p:cNvPicPr>
          <p:nvPr/>
        </p:nvPicPr>
        <p:blipFill>
          <a:blip r:embed="rId5"/>
          <a:stretch>
            <a:fillRect/>
          </a:stretch>
        </p:blipFill>
        <p:spPr>
          <a:xfrm>
            <a:off x="6654800" y="2458720"/>
            <a:ext cx="4688840" cy="3591141"/>
          </a:xfrm>
          <a:prstGeom prst="rect">
            <a:avLst/>
          </a:prstGeom>
        </p:spPr>
      </p:pic>
      <p:pic>
        <p:nvPicPr>
          <p:cNvPr id="18" name="Picture 17">
            <a:extLst>
              <a:ext uri="{FF2B5EF4-FFF2-40B4-BE49-F238E27FC236}">
                <a16:creationId xmlns:a16="http://schemas.microsoft.com/office/drawing/2014/main" id="{2D8CCA23-B79B-4BF7-F5CE-988B95EE9973}"/>
              </a:ext>
            </a:extLst>
          </p:cNvPr>
          <p:cNvPicPr>
            <a:picLocks noChangeAspect="1"/>
          </p:cNvPicPr>
          <p:nvPr/>
        </p:nvPicPr>
        <p:blipFill>
          <a:blip r:embed="rId6"/>
          <a:stretch>
            <a:fillRect/>
          </a:stretch>
        </p:blipFill>
        <p:spPr>
          <a:xfrm>
            <a:off x="838199" y="2448559"/>
            <a:ext cx="5644593" cy="3568189"/>
          </a:xfrm>
          <a:prstGeom prst="rect">
            <a:avLst/>
          </a:prstGeom>
        </p:spPr>
      </p:pic>
    </p:spTree>
    <p:extLst>
      <p:ext uri="{BB962C8B-B14F-4D97-AF65-F5344CB8AC3E}">
        <p14:creationId xmlns:p14="http://schemas.microsoft.com/office/powerpoint/2010/main" val="1756123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39788" y="457200"/>
            <a:ext cx="10515600" cy="701040"/>
          </a:xfrm>
        </p:spPr>
        <p:txBody>
          <a:bodyPr>
            <a:noAutofit/>
          </a:bodyPr>
          <a:lstStyle/>
          <a:p>
            <a:r>
              <a:rPr lang="en-US" sz="4400" b="1" dirty="0">
                <a:solidFill>
                  <a:srgbClr val="079418"/>
                </a:solidFill>
                <a:latin typeface="Times New Roman" panose="02020603050405020304" pitchFamily="18" charset="0"/>
                <a:cs typeface="Times New Roman" panose="02020603050405020304" pitchFamily="18" charset="0"/>
              </a:rPr>
              <a:t>Data Analysis and Data Visualization</a:t>
            </a:r>
            <a:endParaRPr lang="en-US" sz="4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pic>
        <p:nvPicPr>
          <p:cNvPr id="3" name="Picture 2">
            <a:extLst>
              <a:ext uri="{FF2B5EF4-FFF2-40B4-BE49-F238E27FC236}">
                <a16:creationId xmlns:a16="http://schemas.microsoft.com/office/drawing/2014/main" id="{7B65E8CE-C5F6-FC6F-07A2-FFD97870B8FD}"/>
              </a:ext>
            </a:extLst>
          </p:cNvPr>
          <p:cNvPicPr>
            <a:picLocks noChangeAspect="1"/>
          </p:cNvPicPr>
          <p:nvPr/>
        </p:nvPicPr>
        <p:blipFill>
          <a:blip r:embed="rId4"/>
          <a:stretch>
            <a:fillRect/>
          </a:stretch>
        </p:blipFill>
        <p:spPr>
          <a:xfrm>
            <a:off x="839788" y="1299060"/>
            <a:ext cx="10854372" cy="3973980"/>
          </a:xfrm>
          <a:prstGeom prst="rect">
            <a:avLst/>
          </a:prstGeom>
        </p:spPr>
      </p:pic>
    </p:spTree>
    <p:extLst>
      <p:ext uri="{BB962C8B-B14F-4D97-AF65-F5344CB8AC3E}">
        <p14:creationId xmlns:p14="http://schemas.microsoft.com/office/powerpoint/2010/main" val="2767458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119894"/>
            <a:ext cx="7290651" cy="754769"/>
          </a:xfrm>
        </p:spPr>
        <p:txBody>
          <a:bodyPr>
            <a:normAutofit/>
          </a:bodyPr>
          <a:lstStyle/>
          <a:p>
            <a:pPr marL="0" indent="0" algn="just">
              <a:buNone/>
            </a:pPr>
            <a:r>
              <a:rPr lang="en-US" sz="1400" dirty="0">
                <a:latin typeface="Times New Roman" panose="02020603050405020304" pitchFamily="18" charset="0"/>
                <a:cs typeface="Times New Roman" panose="02020603050405020304" pitchFamily="18" charset="0"/>
              </a:rPr>
              <a:t>We conclude this work presenting an approach for facial expression estimation that combines a convolution-Recurrent Neural Net model which predicts 5 Facial Expressions with SVM as a classifier included.</a:t>
            </a:r>
            <a:endParaRPr lang="en-US" sz="1400" b="0" i="0" dirty="0">
              <a:solidFill>
                <a:srgbClr val="333333"/>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573189" y="365125"/>
            <a:ext cx="109065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Results and Conclusion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B4C06C2-86EB-E5BE-AB04-24D84C30CEE1}"/>
              </a:ext>
            </a:extLst>
          </p:cNvPr>
          <p:cNvPicPr>
            <a:picLocks noChangeAspect="1"/>
          </p:cNvPicPr>
          <p:nvPr/>
        </p:nvPicPr>
        <p:blipFill>
          <a:blip r:embed="rId4"/>
          <a:stretch>
            <a:fillRect/>
          </a:stretch>
        </p:blipFill>
        <p:spPr>
          <a:xfrm>
            <a:off x="7985760" y="1119894"/>
            <a:ext cx="3493994" cy="4931295"/>
          </a:xfrm>
          <a:prstGeom prst="rect">
            <a:avLst/>
          </a:prstGeom>
        </p:spPr>
      </p:pic>
      <p:pic>
        <p:nvPicPr>
          <p:cNvPr id="8" name="Picture 7">
            <a:extLst>
              <a:ext uri="{FF2B5EF4-FFF2-40B4-BE49-F238E27FC236}">
                <a16:creationId xmlns:a16="http://schemas.microsoft.com/office/drawing/2014/main" id="{23B0C7A1-E45B-05AD-348E-3D75498BADA6}"/>
              </a:ext>
            </a:extLst>
          </p:cNvPr>
          <p:cNvPicPr>
            <a:picLocks noChangeAspect="1"/>
          </p:cNvPicPr>
          <p:nvPr/>
        </p:nvPicPr>
        <p:blipFill>
          <a:blip r:embed="rId5"/>
          <a:stretch>
            <a:fillRect/>
          </a:stretch>
        </p:blipFill>
        <p:spPr>
          <a:xfrm>
            <a:off x="573189" y="1819541"/>
            <a:ext cx="3493994" cy="4197207"/>
          </a:xfrm>
          <a:prstGeom prst="rect">
            <a:avLst/>
          </a:prstGeom>
        </p:spPr>
      </p:pic>
      <p:pic>
        <p:nvPicPr>
          <p:cNvPr id="12" name="Picture 11">
            <a:extLst>
              <a:ext uri="{FF2B5EF4-FFF2-40B4-BE49-F238E27FC236}">
                <a16:creationId xmlns:a16="http://schemas.microsoft.com/office/drawing/2014/main" id="{203096C1-2CA1-B61B-5EF4-ECAE18A57027}"/>
              </a:ext>
            </a:extLst>
          </p:cNvPr>
          <p:cNvPicPr>
            <a:picLocks noChangeAspect="1"/>
          </p:cNvPicPr>
          <p:nvPr/>
        </p:nvPicPr>
        <p:blipFill>
          <a:blip r:embed="rId6"/>
          <a:stretch>
            <a:fillRect/>
          </a:stretch>
        </p:blipFill>
        <p:spPr>
          <a:xfrm>
            <a:off x="4408410" y="1819542"/>
            <a:ext cx="3106500" cy="4197206"/>
          </a:xfrm>
          <a:prstGeom prst="rect">
            <a:avLst/>
          </a:prstGeom>
        </p:spPr>
      </p:pic>
    </p:spTree>
    <p:extLst>
      <p:ext uri="{BB962C8B-B14F-4D97-AF65-F5344CB8AC3E}">
        <p14:creationId xmlns:p14="http://schemas.microsoft.com/office/powerpoint/2010/main" val="4074523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Autofit/>
          </a:bodyPr>
          <a:lstStyle/>
          <a:p>
            <a:pPr>
              <a:lnSpc>
                <a:spcPct val="100000"/>
              </a:lnSpc>
              <a:spcBef>
                <a:spcPts val="600"/>
              </a:spcBef>
              <a:buFont typeface="+mj-lt"/>
              <a:buAutoNum type="arabicPeriod"/>
            </a:pPr>
            <a:r>
              <a:rPr lang="en-US" sz="1400" dirty="0"/>
              <a:t>Jorgen </a:t>
            </a:r>
            <a:r>
              <a:rPr lang="en-US" sz="1400" dirty="0" err="1"/>
              <a:t>Ahlberg</a:t>
            </a:r>
            <a:r>
              <a:rPr lang="en-US" sz="1400" dirty="0"/>
              <a:t>. Candide-3 - an updated </a:t>
            </a:r>
            <a:r>
              <a:rPr lang="en-US" sz="1400" dirty="0" err="1"/>
              <a:t>parameterised</a:t>
            </a:r>
            <a:r>
              <a:rPr lang="en-US" sz="1400" dirty="0"/>
              <a:t> face. 2001. ¨ </a:t>
            </a:r>
          </a:p>
          <a:p>
            <a:pPr>
              <a:lnSpc>
                <a:spcPct val="100000"/>
              </a:lnSpc>
              <a:spcBef>
                <a:spcPts val="600"/>
              </a:spcBef>
              <a:buFont typeface="+mj-lt"/>
              <a:buAutoNum type="arabicPeriod"/>
            </a:pPr>
            <a:r>
              <a:rPr lang="en-US" sz="1400" dirty="0"/>
              <a:t>Mei </a:t>
            </a:r>
            <a:r>
              <a:rPr lang="en-US" sz="1400" dirty="0" err="1"/>
              <a:t>Bie</a:t>
            </a:r>
            <a:r>
              <a:rPr lang="en-US" sz="1400" dirty="0"/>
              <a:t>, Huan Xu, Yan Gao, and </a:t>
            </a:r>
            <a:r>
              <a:rPr lang="en-US" sz="1400" dirty="0" err="1"/>
              <a:t>Xiangjiu</a:t>
            </a:r>
            <a:r>
              <a:rPr lang="en-US" sz="1400" dirty="0"/>
              <a:t> Che. Facial expression recognition from a single face image based on deep learning and broad learning. Wireless Communications and Mobile Computing, 2022, 2022. </a:t>
            </a:r>
          </a:p>
          <a:p>
            <a:pPr>
              <a:lnSpc>
                <a:spcPct val="100000"/>
              </a:lnSpc>
              <a:spcBef>
                <a:spcPts val="600"/>
              </a:spcBef>
              <a:buFont typeface="+mj-lt"/>
              <a:buAutoNum type="arabicPeriod"/>
            </a:pPr>
            <a:r>
              <a:rPr lang="en-US" sz="1400" dirty="0" err="1"/>
              <a:t>Tanoy</a:t>
            </a:r>
            <a:r>
              <a:rPr lang="en-US" sz="1400" dirty="0"/>
              <a:t> Debnath, Md </a:t>
            </a:r>
            <a:r>
              <a:rPr lang="en-US" sz="1400" dirty="0" err="1"/>
              <a:t>Mahfuz</a:t>
            </a:r>
            <a:r>
              <a:rPr lang="en-US" sz="1400" dirty="0"/>
              <a:t> Reza, </a:t>
            </a:r>
            <a:r>
              <a:rPr lang="en-US" sz="1400" dirty="0" err="1"/>
              <a:t>Anichur</a:t>
            </a:r>
            <a:r>
              <a:rPr lang="en-US" sz="1400" dirty="0"/>
              <a:t> Rahman, Amin Beheshti, Shahab S Band, and Hamid Alinejad-</a:t>
            </a:r>
            <a:r>
              <a:rPr lang="en-US" sz="1400" dirty="0" err="1"/>
              <a:t>Rokny</a:t>
            </a:r>
            <a:r>
              <a:rPr lang="en-US" sz="1400" dirty="0"/>
              <a:t>. Four-layer convnet to facial emotion recognition with minimal epochs and the significance of data diversity. Scientific Reports, 12:2045–2322, 2022. </a:t>
            </a:r>
          </a:p>
          <a:p>
            <a:pPr>
              <a:lnSpc>
                <a:spcPct val="100000"/>
              </a:lnSpc>
              <a:spcBef>
                <a:spcPts val="600"/>
              </a:spcBef>
              <a:buFont typeface="+mj-lt"/>
              <a:buAutoNum type="arabicPeriod"/>
            </a:pPr>
            <a:r>
              <a:rPr lang="en-US" sz="1400" dirty="0" err="1"/>
              <a:t>Parnal</a:t>
            </a:r>
            <a:r>
              <a:rPr lang="en-US" sz="1400" dirty="0"/>
              <a:t> </a:t>
            </a:r>
            <a:r>
              <a:rPr lang="en-US" sz="1400" dirty="0" err="1"/>
              <a:t>Dudul</a:t>
            </a:r>
            <a:r>
              <a:rPr lang="en-US" sz="1400" dirty="0"/>
              <a:t>, Shital </a:t>
            </a:r>
            <a:r>
              <a:rPr lang="en-US" sz="1400" dirty="0" err="1"/>
              <a:t>Tayade</a:t>
            </a:r>
            <a:r>
              <a:rPr lang="en-US" sz="1400" dirty="0"/>
              <a:t>, and Ajay K. </a:t>
            </a:r>
            <a:r>
              <a:rPr lang="en-US" sz="1400" dirty="0" err="1"/>
              <a:t>Talele</a:t>
            </a:r>
            <a:r>
              <a:rPr lang="en-US" sz="1400" dirty="0"/>
              <a:t>. Facial image based emotion recognition system using neural network. International Journal of Advanced Research in Computer and Communication Engineering, 6:52–66, 2017. </a:t>
            </a:r>
          </a:p>
          <a:p>
            <a:pPr>
              <a:lnSpc>
                <a:spcPct val="100000"/>
              </a:lnSpc>
              <a:spcBef>
                <a:spcPts val="600"/>
              </a:spcBef>
              <a:buFont typeface="+mj-lt"/>
              <a:buAutoNum type="arabicPeriod"/>
            </a:pPr>
            <a:r>
              <a:rPr lang="en-US" sz="1400" dirty="0"/>
              <a:t>Alex Graves, Christoph Mayer, Matthias </a:t>
            </a:r>
            <a:r>
              <a:rPr lang="en-US" sz="1400" dirty="0" err="1"/>
              <a:t>Wimmer</a:t>
            </a:r>
            <a:r>
              <a:rPr lang="en-US" sz="1400" dirty="0"/>
              <a:t>, Jurgen </a:t>
            </a:r>
            <a:r>
              <a:rPr lang="en-US" sz="1400" dirty="0" err="1"/>
              <a:t>Schmidhuber</a:t>
            </a:r>
            <a:r>
              <a:rPr lang="en-US" sz="1400" dirty="0"/>
              <a:t>, ¨ and Bernd </a:t>
            </a:r>
            <a:r>
              <a:rPr lang="en-US" sz="1400" dirty="0" err="1"/>
              <a:t>Radig</a:t>
            </a:r>
            <a:r>
              <a:rPr lang="en-US" sz="1400" dirty="0"/>
              <a:t>. Facial expression recognition with recurrent neural networks. In Proceedings of the International Workshop on Cognition for Technical Systems, 2008. </a:t>
            </a:r>
          </a:p>
          <a:p>
            <a:pPr>
              <a:lnSpc>
                <a:spcPct val="100000"/>
              </a:lnSpc>
              <a:spcBef>
                <a:spcPts val="600"/>
              </a:spcBef>
              <a:buFont typeface="+mj-lt"/>
              <a:buAutoNum type="arabicPeriod"/>
            </a:pPr>
            <a:r>
              <a:rPr lang="en-US" sz="1400" dirty="0"/>
              <a:t>Sepp </a:t>
            </a:r>
            <a:r>
              <a:rPr lang="en-US" sz="1400" dirty="0" err="1"/>
              <a:t>Hochreiter</a:t>
            </a:r>
            <a:r>
              <a:rPr lang="en-US" sz="1400" dirty="0"/>
              <a:t> and Jurgen </a:t>
            </a:r>
            <a:r>
              <a:rPr lang="en-US" sz="1400" dirty="0" err="1"/>
              <a:t>Schmidhuber</a:t>
            </a:r>
            <a:r>
              <a:rPr lang="en-US" sz="1400" dirty="0"/>
              <a:t>. Long short-term memory. ¨ Neural computation, 9(8):1735–1780, 1997.</a:t>
            </a:r>
          </a:p>
          <a:p>
            <a:pPr>
              <a:lnSpc>
                <a:spcPct val="100000"/>
              </a:lnSpc>
              <a:spcBef>
                <a:spcPts val="600"/>
              </a:spcBef>
              <a:buFont typeface="+mj-lt"/>
              <a:buAutoNum type="arabicPeriod"/>
            </a:pPr>
            <a:r>
              <a:rPr lang="en-US" sz="1400" dirty="0"/>
              <a:t>KS </a:t>
            </a:r>
            <a:r>
              <a:rPr lang="en-US" sz="1400" dirty="0" err="1"/>
              <a:t>Jaswanth</a:t>
            </a:r>
            <a:r>
              <a:rPr lang="en-US" sz="1400" dirty="0"/>
              <a:t> and D Stalin David. A novel based 3d facial expression detection using recurrent neural network. In 2020 International Conference on System, Computation, Automation and Networking (ICSCAN), pages 1–6. IEEE, 2020. </a:t>
            </a:r>
          </a:p>
          <a:p>
            <a:pPr>
              <a:lnSpc>
                <a:spcPct val="100000"/>
              </a:lnSpc>
              <a:spcBef>
                <a:spcPts val="600"/>
              </a:spcBef>
              <a:buFont typeface="+mj-lt"/>
              <a:buAutoNum type="arabicPeriod"/>
            </a:pPr>
            <a:r>
              <a:rPr lang="en-US" sz="1400" dirty="0"/>
              <a:t>Ji-</a:t>
            </a:r>
            <a:r>
              <a:rPr lang="en-US" sz="1400" dirty="0" err="1"/>
              <a:t>Hae</a:t>
            </a:r>
            <a:r>
              <a:rPr lang="en-US" sz="1400" dirty="0"/>
              <a:t> Kim, Byung-</a:t>
            </a:r>
            <a:r>
              <a:rPr lang="en-US" sz="1400" dirty="0" err="1"/>
              <a:t>Gyu</a:t>
            </a:r>
            <a:r>
              <a:rPr lang="en-US" sz="1400" dirty="0"/>
              <a:t> Kim, </a:t>
            </a:r>
            <a:r>
              <a:rPr lang="en-US" sz="1400" dirty="0" err="1"/>
              <a:t>Partha</a:t>
            </a:r>
            <a:r>
              <a:rPr lang="en-US" sz="1400" dirty="0"/>
              <a:t> </a:t>
            </a:r>
            <a:r>
              <a:rPr lang="en-US" sz="1400" dirty="0" err="1"/>
              <a:t>Pratim</a:t>
            </a:r>
            <a:r>
              <a:rPr lang="en-US" sz="1400" dirty="0"/>
              <a:t> Roy, and Da-Mi </a:t>
            </a:r>
            <a:r>
              <a:rPr lang="en-US" sz="1400" dirty="0" err="1"/>
              <a:t>Jeong</a:t>
            </a:r>
            <a:r>
              <a:rPr lang="en-US" sz="1400" dirty="0"/>
              <a:t>. Efficient facial expression recognition algorithm based on hierarchical deep neural network structure. IEEE access, 7:41273–41285, 2019. </a:t>
            </a:r>
          </a:p>
          <a:p>
            <a:pPr>
              <a:lnSpc>
                <a:spcPct val="100000"/>
              </a:lnSpc>
              <a:spcBef>
                <a:spcPts val="600"/>
              </a:spcBef>
              <a:buFont typeface="+mj-lt"/>
              <a:buAutoNum type="arabicPeriod"/>
            </a:pPr>
            <a:r>
              <a:rPr lang="en-US" sz="1400" dirty="0"/>
              <a:t>Jyoti Kumari, </a:t>
            </a:r>
            <a:r>
              <a:rPr lang="en-US" sz="1400" dirty="0" err="1"/>
              <a:t>Reghunadhan</a:t>
            </a:r>
            <a:r>
              <a:rPr lang="en-US" sz="1400" dirty="0"/>
              <a:t> Rajesh, and KM Pooja. Facial expression recognition: A survey. Procedia computer science, 58:486–491, 2015. </a:t>
            </a:r>
          </a:p>
          <a:p>
            <a:pPr>
              <a:lnSpc>
                <a:spcPct val="100000"/>
              </a:lnSpc>
              <a:spcBef>
                <a:spcPts val="600"/>
              </a:spcBef>
              <a:buFont typeface="+mj-lt"/>
              <a:buAutoNum type="arabicPeriod"/>
            </a:pPr>
            <a:r>
              <a:rPr lang="en-US" sz="1400" dirty="0" err="1"/>
              <a:t>Ninad</a:t>
            </a:r>
            <a:r>
              <a:rPr lang="en-US" sz="1400" dirty="0"/>
              <a:t> </a:t>
            </a:r>
            <a:r>
              <a:rPr lang="en-US" sz="1400" dirty="0" err="1"/>
              <a:t>Mehendale</a:t>
            </a:r>
            <a:r>
              <a:rPr lang="en-US" sz="1400" dirty="0"/>
              <a:t>. Facial emotion recognition using convolutional neural networks (</a:t>
            </a:r>
            <a:r>
              <a:rPr lang="en-US" sz="1400" dirty="0" err="1"/>
              <a:t>ferc</a:t>
            </a:r>
            <a:r>
              <a:rPr lang="en-US" sz="1400" dirty="0"/>
              <a:t>). SN Applied Sciences, 2(3):1–8, 2020. </a:t>
            </a:r>
            <a:endParaRPr lang="en-US" sz="1400" b="0" i="0" dirty="0">
              <a:solidFill>
                <a:srgbClr val="333333"/>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573189" y="365125"/>
            <a:ext cx="109065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6604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Autofit/>
          </a:bodyPr>
          <a:lstStyle/>
          <a:p>
            <a:pPr>
              <a:lnSpc>
                <a:spcPct val="100000"/>
              </a:lnSpc>
              <a:spcBef>
                <a:spcPts val="600"/>
              </a:spcBef>
              <a:buFont typeface="+mj-lt"/>
              <a:buAutoNum type="arabicPeriod" startAt="11"/>
            </a:pPr>
            <a:r>
              <a:rPr lang="en-US" sz="1300" dirty="0"/>
              <a:t>Amr Mostafa, Mahmoud I. Khalil, and Hazem Abbas. Emotion recognition by facial features using recurrent neural networks. In 2018 13th International Conference on Computer Engineering and Systems (ICCES), pages 417–422, 2018. </a:t>
            </a:r>
          </a:p>
          <a:p>
            <a:pPr>
              <a:lnSpc>
                <a:spcPct val="100000"/>
              </a:lnSpc>
              <a:spcBef>
                <a:spcPts val="600"/>
              </a:spcBef>
              <a:buFont typeface="+mj-lt"/>
              <a:buAutoNum type="arabicPeriod" startAt="11"/>
            </a:pPr>
            <a:r>
              <a:rPr lang="en-US" sz="1300" dirty="0"/>
              <a:t>Maja </a:t>
            </a:r>
            <a:r>
              <a:rPr lang="en-US" sz="1300" dirty="0" err="1"/>
              <a:t>Pantic</a:t>
            </a:r>
            <a:r>
              <a:rPr lang="en-US" sz="1300" dirty="0"/>
              <a:t> and Leon J. M. </a:t>
            </a:r>
            <a:r>
              <a:rPr lang="en-US" sz="1300" dirty="0" err="1"/>
              <a:t>Rothkrantz</a:t>
            </a:r>
            <a:r>
              <a:rPr lang="en-US" sz="1300" dirty="0"/>
              <a:t>. Automatic analysis of facial expressions: The state of the art. IEEE Transactions on pattern analysis and machine intelligence, 22(12):1424–1445, 2000. </a:t>
            </a:r>
          </a:p>
          <a:p>
            <a:pPr>
              <a:lnSpc>
                <a:spcPct val="100000"/>
              </a:lnSpc>
              <a:spcBef>
                <a:spcPts val="600"/>
              </a:spcBef>
              <a:buFont typeface="+mj-lt"/>
              <a:buAutoNum type="arabicPeriod" startAt="11"/>
            </a:pPr>
            <a:r>
              <a:rPr lang="en-US" sz="1300" dirty="0"/>
              <a:t>R </a:t>
            </a:r>
            <a:r>
              <a:rPr lang="en-US" sz="1300" dirty="0" err="1"/>
              <a:t>Reji</a:t>
            </a:r>
            <a:r>
              <a:rPr lang="en-US" sz="1300" dirty="0"/>
              <a:t> and P </a:t>
            </a:r>
            <a:r>
              <a:rPr lang="en-US" sz="1300" dirty="0" err="1"/>
              <a:t>Sojan</a:t>
            </a:r>
            <a:r>
              <a:rPr lang="en-US" sz="1300" dirty="0"/>
              <a:t> Lal. A compact deep learning model for robust facial expression recognition. International Journal of Engineering and Advanced Technology, 8(6):2956–2960, 2019. </a:t>
            </a:r>
          </a:p>
          <a:p>
            <a:pPr>
              <a:lnSpc>
                <a:spcPct val="100000"/>
              </a:lnSpc>
              <a:spcBef>
                <a:spcPts val="600"/>
              </a:spcBef>
              <a:buFont typeface="+mj-lt"/>
              <a:buAutoNum type="arabicPeriod" startAt="11"/>
            </a:pPr>
            <a:r>
              <a:rPr lang="en-US" sz="1300" dirty="0"/>
              <a:t>Roland Schweiger, Pierre </a:t>
            </a:r>
            <a:r>
              <a:rPr lang="en-US" sz="1300" dirty="0" err="1"/>
              <a:t>Bayerl</a:t>
            </a:r>
            <a:r>
              <a:rPr lang="en-US" sz="1300" dirty="0"/>
              <a:t>, and Heiko Neumann. Neural architecture for temporal emotion classification. In Tutorial and Research Workshop on Affective Dialogue Systems, pages 49–52. Springer, 2004. </a:t>
            </a:r>
          </a:p>
          <a:p>
            <a:pPr>
              <a:lnSpc>
                <a:spcPct val="100000"/>
              </a:lnSpc>
              <a:spcBef>
                <a:spcPts val="600"/>
              </a:spcBef>
              <a:buFont typeface="+mj-lt"/>
              <a:buAutoNum type="arabicPeriod" startAt="11"/>
            </a:pPr>
            <a:r>
              <a:rPr lang="en-US" sz="1300" dirty="0" err="1"/>
              <a:t>Jie</a:t>
            </a:r>
            <a:r>
              <a:rPr lang="en-US" sz="1300" dirty="0"/>
              <a:t> Shao and </a:t>
            </a:r>
            <a:r>
              <a:rPr lang="en-US" sz="1300" dirty="0" err="1"/>
              <a:t>Yongsheng</a:t>
            </a:r>
            <a:r>
              <a:rPr lang="en-US" sz="1300" dirty="0"/>
              <a:t> Qian. Three convolutional neural network models for facial expression recognition in the wild. Neurocomputing, 355:82–92, 2019. </a:t>
            </a:r>
          </a:p>
          <a:p>
            <a:pPr>
              <a:lnSpc>
                <a:spcPct val="100000"/>
              </a:lnSpc>
              <a:spcBef>
                <a:spcPts val="600"/>
              </a:spcBef>
              <a:buFont typeface="+mj-lt"/>
              <a:buAutoNum type="arabicPeriod" startAt="11"/>
            </a:pPr>
            <a:r>
              <a:rPr lang="en-US" sz="1300" dirty="0"/>
              <a:t>Yan Tang, </a:t>
            </a:r>
            <a:r>
              <a:rPr lang="en-US" sz="1300" dirty="0" err="1"/>
              <a:t>Xingming</a:t>
            </a:r>
            <a:r>
              <a:rPr lang="en-US" sz="1300" dirty="0"/>
              <a:t> Zhang, </a:t>
            </a:r>
            <a:r>
              <a:rPr lang="en-US" sz="1300" dirty="0" err="1"/>
              <a:t>Xiping</a:t>
            </a:r>
            <a:r>
              <a:rPr lang="en-US" sz="1300" dirty="0"/>
              <a:t> Hu, </a:t>
            </a:r>
            <a:r>
              <a:rPr lang="en-US" sz="1300" dirty="0" err="1"/>
              <a:t>Siqi</a:t>
            </a:r>
            <a:r>
              <a:rPr lang="en-US" sz="1300" dirty="0"/>
              <a:t> Wang, and </a:t>
            </a:r>
            <a:r>
              <a:rPr lang="en-US" sz="1300" dirty="0" err="1"/>
              <a:t>Haoxiang</a:t>
            </a:r>
            <a:r>
              <a:rPr lang="en-US" sz="1300" dirty="0"/>
              <a:t> Wang. Facial expression recognition using frequency neural network. IEEE Transactions on Image Processing, 30:444–457, 2021. </a:t>
            </a:r>
          </a:p>
          <a:p>
            <a:pPr>
              <a:lnSpc>
                <a:spcPct val="100000"/>
              </a:lnSpc>
              <a:spcBef>
                <a:spcPts val="600"/>
              </a:spcBef>
              <a:buFont typeface="+mj-lt"/>
              <a:buAutoNum type="arabicPeriod" startAt="11"/>
            </a:pPr>
            <a:r>
              <a:rPr lang="en-US" sz="1300" dirty="0"/>
              <a:t>PC Vasanth and KR </a:t>
            </a:r>
            <a:r>
              <a:rPr lang="en-US" sz="1300" dirty="0" err="1"/>
              <a:t>Nataraj</a:t>
            </a:r>
            <a:r>
              <a:rPr lang="en-US" sz="1300" dirty="0"/>
              <a:t>. Facial expression recognition using </a:t>
            </a:r>
            <a:r>
              <a:rPr lang="en-US" sz="1300" dirty="0" err="1"/>
              <a:t>svm</a:t>
            </a:r>
            <a:r>
              <a:rPr lang="en-US" sz="1300" dirty="0"/>
              <a:t> classifier. Indonesian Journal of Electrical Engineering and Informatics (IJEEI), 3(1):16–20, 2015. </a:t>
            </a:r>
          </a:p>
          <a:p>
            <a:pPr>
              <a:lnSpc>
                <a:spcPct val="100000"/>
              </a:lnSpc>
              <a:spcBef>
                <a:spcPts val="600"/>
              </a:spcBef>
              <a:buFont typeface="+mj-lt"/>
              <a:buAutoNum type="arabicPeriod" startAt="11"/>
            </a:pPr>
            <a:r>
              <a:rPr lang="en-US" sz="1300" dirty="0"/>
              <a:t>Matthias </a:t>
            </a:r>
            <a:r>
              <a:rPr lang="en-US" sz="1300" dirty="0" err="1"/>
              <a:t>Wimmer</a:t>
            </a:r>
            <a:r>
              <a:rPr lang="en-US" sz="1300" dirty="0"/>
              <a:t>, </a:t>
            </a:r>
            <a:r>
              <a:rPr lang="en-US" sz="1300" dirty="0" err="1"/>
              <a:t>Freek</a:t>
            </a:r>
            <a:r>
              <a:rPr lang="en-US" sz="1300" dirty="0"/>
              <a:t> </a:t>
            </a:r>
            <a:r>
              <a:rPr lang="en-US" sz="1300" dirty="0" err="1"/>
              <a:t>Stulp</a:t>
            </a:r>
            <a:r>
              <a:rPr lang="en-US" sz="1300" dirty="0"/>
              <a:t>, Sylvia </a:t>
            </a:r>
            <a:r>
              <a:rPr lang="en-US" sz="1300" dirty="0" err="1"/>
              <a:t>Pietzsch</a:t>
            </a:r>
            <a:r>
              <a:rPr lang="en-US" sz="1300" dirty="0"/>
              <a:t>, and Bernd </a:t>
            </a:r>
            <a:r>
              <a:rPr lang="en-US" sz="1300" dirty="0" err="1"/>
              <a:t>Radig</a:t>
            </a:r>
            <a:r>
              <a:rPr lang="en-US" sz="1300" dirty="0"/>
              <a:t>. Learning local objective functions for robust face model fitting. IEEE Transactions on Pattern Analysis and Machine Intelligence, 30(8):1357– 1370, 2008. </a:t>
            </a:r>
          </a:p>
          <a:p>
            <a:pPr>
              <a:lnSpc>
                <a:spcPct val="100000"/>
              </a:lnSpc>
              <a:spcBef>
                <a:spcPts val="600"/>
              </a:spcBef>
              <a:buFont typeface="+mj-lt"/>
              <a:buAutoNum type="arabicPeriod" startAt="11"/>
            </a:pPr>
            <a:r>
              <a:rPr lang="en-US" sz="1300" dirty="0"/>
              <a:t>Tong Zhang, </a:t>
            </a:r>
            <a:r>
              <a:rPr lang="en-US" sz="1300" dirty="0" err="1"/>
              <a:t>Wenming</a:t>
            </a:r>
            <a:r>
              <a:rPr lang="en-US" sz="1300" dirty="0"/>
              <a:t> Zheng, Zhen Cui, Yuan </a:t>
            </a:r>
            <a:r>
              <a:rPr lang="en-US" sz="1300" dirty="0" err="1"/>
              <a:t>Zong</a:t>
            </a:r>
            <a:r>
              <a:rPr lang="en-US" sz="1300" dirty="0"/>
              <a:t>, and Yang Li. Spatial–temporal recurrent neural network for emotion recognition. IEEE transactions on cybernetics, 49(3):839–847, 2018. </a:t>
            </a:r>
          </a:p>
          <a:p>
            <a:pPr>
              <a:lnSpc>
                <a:spcPct val="100000"/>
              </a:lnSpc>
              <a:spcBef>
                <a:spcPts val="600"/>
              </a:spcBef>
              <a:buFont typeface="+mj-lt"/>
              <a:buAutoNum type="arabicPeriod" startAt="11"/>
            </a:pPr>
            <a:r>
              <a:rPr lang="en-US" sz="1300" dirty="0" err="1"/>
              <a:t>Xiaoming</a:t>
            </a:r>
            <a:r>
              <a:rPr lang="en-US" sz="1300" dirty="0"/>
              <a:t> Zhao, </a:t>
            </a:r>
            <a:r>
              <a:rPr lang="en-US" sz="1300" dirty="0" err="1"/>
              <a:t>Xugan</a:t>
            </a:r>
            <a:r>
              <a:rPr lang="en-US" sz="1300" dirty="0"/>
              <a:t> Shi, and </a:t>
            </a:r>
            <a:r>
              <a:rPr lang="en-US" sz="1300" dirty="0" err="1"/>
              <a:t>Shiqing</a:t>
            </a:r>
            <a:r>
              <a:rPr lang="en-US" sz="1300" dirty="0"/>
              <a:t> Zhang. Facial expression recognition via deep learning. IETE technical review, 32(5):347–355, 2015</a:t>
            </a:r>
            <a:endParaRPr lang="en-US" sz="1300" b="0" i="0" dirty="0">
              <a:solidFill>
                <a:srgbClr val="333333"/>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573189" y="365125"/>
            <a:ext cx="109065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9870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F402B760-09FB-7348-8C67-DCAC88C6CBC2}"/>
              </a:ext>
            </a:extLst>
          </p:cNvPr>
          <p:cNvSpPr/>
          <p:nvPr/>
        </p:nvSpPr>
        <p:spPr>
          <a:xfrm>
            <a:off x="8076008" y="1039839"/>
            <a:ext cx="3457401" cy="3457401"/>
          </a:xfrm>
          <a:prstGeom prst="ellipse">
            <a:avLst/>
          </a:prstGeom>
          <a:solidFill>
            <a:srgbClr val="74C42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500" dirty="0">
              <a:ln w="0"/>
              <a:solidFill>
                <a:schemeClr val="bg1"/>
              </a:solidFill>
              <a:effectLst>
                <a:outerShdw blurRad="38100" dist="19050" dir="2700000" algn="tl" rotWithShape="0">
                  <a:schemeClr val="dk1">
                    <a:alpha val="40000"/>
                  </a:schemeClr>
                </a:outerShdw>
              </a:effectLst>
            </a:endParaRPr>
          </a:p>
        </p:txBody>
      </p:sp>
      <p:sp>
        <p:nvSpPr>
          <p:cNvPr id="21" name="Oval 20">
            <a:extLst>
              <a:ext uri="{FF2B5EF4-FFF2-40B4-BE49-F238E27FC236}">
                <a16:creationId xmlns:a16="http://schemas.microsoft.com/office/drawing/2014/main" id="{10A4EF44-D1A3-E14E-BB09-389A47FCDC48}"/>
              </a:ext>
            </a:extLst>
          </p:cNvPr>
          <p:cNvSpPr/>
          <p:nvPr/>
        </p:nvSpPr>
        <p:spPr>
          <a:xfrm>
            <a:off x="6124379" y="1774456"/>
            <a:ext cx="2496674" cy="2496674"/>
          </a:xfrm>
          <a:prstGeom prst="ellipse">
            <a:avLst/>
          </a:prstGeom>
          <a:solidFill>
            <a:srgbClr val="007B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300" dirty="0">
              <a:ln w="0"/>
              <a:solidFill>
                <a:schemeClr val="bg1"/>
              </a:solidFill>
              <a:effectLst>
                <a:outerShdw blurRad="38100" dist="19050" dir="2700000" algn="tl" rotWithShape="0">
                  <a:schemeClr val="dk1">
                    <a:alpha val="40000"/>
                  </a:schemeClr>
                </a:outerShdw>
              </a:effectLst>
            </a:endParaRPr>
          </a:p>
        </p:txBody>
      </p:sp>
      <p:sp>
        <p:nvSpPr>
          <p:cNvPr id="22" name="Oval 21">
            <a:extLst>
              <a:ext uri="{FF2B5EF4-FFF2-40B4-BE49-F238E27FC236}">
                <a16:creationId xmlns:a16="http://schemas.microsoft.com/office/drawing/2014/main" id="{683A2ACE-0D5E-384B-9A6E-674AEC575B68}"/>
              </a:ext>
            </a:extLst>
          </p:cNvPr>
          <p:cNvSpPr/>
          <p:nvPr/>
        </p:nvSpPr>
        <p:spPr>
          <a:xfrm>
            <a:off x="7512922" y="3762622"/>
            <a:ext cx="1946630" cy="1946630"/>
          </a:xfrm>
          <a:prstGeom prst="ellipse">
            <a:avLst/>
          </a:prstGeom>
          <a:solidFill>
            <a:srgbClr val="00A6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300" dirty="0">
              <a:ln w="0"/>
              <a:solidFill>
                <a:schemeClr val="bg1"/>
              </a:solidFill>
              <a:effectLst>
                <a:outerShdw blurRad="38100" dist="19050" dir="2700000" algn="tl" rotWithShape="0">
                  <a:schemeClr val="dk1">
                    <a:alpha val="40000"/>
                  </a:schemeClr>
                </a:outerShdw>
              </a:effectLst>
            </a:endParaRPr>
          </a:p>
        </p:txBody>
      </p:sp>
      <p:pic>
        <p:nvPicPr>
          <p:cNvPr id="24" name="Picture 23">
            <a:extLst>
              <a:ext uri="{FF2B5EF4-FFF2-40B4-BE49-F238E27FC236}">
                <a16:creationId xmlns:a16="http://schemas.microsoft.com/office/drawing/2014/main" id="{FB2AF749-8A90-084D-9E88-6F607893C5B7}"/>
              </a:ext>
            </a:extLst>
          </p:cNvPr>
          <p:cNvPicPr>
            <a:picLocks noChangeAspect="1"/>
          </p:cNvPicPr>
          <p:nvPr/>
        </p:nvPicPr>
        <p:blipFill>
          <a:blip r:embed="rId2"/>
          <a:stretch>
            <a:fillRect/>
          </a:stretch>
        </p:blipFill>
        <p:spPr>
          <a:xfrm>
            <a:off x="9384903" y="1310738"/>
            <a:ext cx="839610" cy="927436"/>
          </a:xfrm>
          <a:prstGeom prst="rect">
            <a:avLst/>
          </a:prstGeom>
        </p:spPr>
      </p:pic>
      <p:pic>
        <p:nvPicPr>
          <p:cNvPr id="25" name="Picture 24">
            <a:extLst>
              <a:ext uri="{FF2B5EF4-FFF2-40B4-BE49-F238E27FC236}">
                <a16:creationId xmlns:a16="http://schemas.microsoft.com/office/drawing/2014/main" id="{A9675027-528B-EB43-A286-5E8E73779BB3}"/>
              </a:ext>
            </a:extLst>
          </p:cNvPr>
          <p:cNvPicPr>
            <a:picLocks noChangeAspect="1"/>
          </p:cNvPicPr>
          <p:nvPr/>
        </p:nvPicPr>
        <p:blipFill>
          <a:blip r:embed="rId2"/>
          <a:stretch>
            <a:fillRect/>
          </a:stretch>
        </p:blipFill>
        <p:spPr>
          <a:xfrm>
            <a:off x="7026259" y="2179707"/>
            <a:ext cx="608650" cy="672317"/>
          </a:xfrm>
          <a:prstGeom prst="rect">
            <a:avLst/>
          </a:prstGeom>
        </p:spPr>
      </p:pic>
      <p:pic>
        <p:nvPicPr>
          <p:cNvPr id="26" name="Picture 25">
            <a:extLst>
              <a:ext uri="{FF2B5EF4-FFF2-40B4-BE49-F238E27FC236}">
                <a16:creationId xmlns:a16="http://schemas.microsoft.com/office/drawing/2014/main" id="{FCBEC96E-9508-B645-BDEB-A15BFDD9BA90}"/>
              </a:ext>
            </a:extLst>
          </p:cNvPr>
          <p:cNvPicPr>
            <a:picLocks noChangeAspect="1"/>
          </p:cNvPicPr>
          <p:nvPr/>
        </p:nvPicPr>
        <p:blipFill>
          <a:blip r:embed="rId2"/>
          <a:stretch>
            <a:fillRect/>
          </a:stretch>
        </p:blipFill>
        <p:spPr>
          <a:xfrm>
            <a:off x="8262513" y="4071080"/>
            <a:ext cx="447447" cy="494252"/>
          </a:xfrm>
          <a:prstGeom prst="rect">
            <a:avLst/>
          </a:prstGeom>
        </p:spPr>
      </p:pic>
      <p:pic>
        <p:nvPicPr>
          <p:cNvPr id="12" name="Picture 11">
            <a:extLst>
              <a:ext uri="{FF2B5EF4-FFF2-40B4-BE49-F238E27FC236}">
                <a16:creationId xmlns:a16="http://schemas.microsoft.com/office/drawing/2014/main" id="{3FA7DCF1-6C16-374C-8F76-507B203E3BBD}"/>
              </a:ext>
            </a:extLst>
          </p:cNvPr>
          <p:cNvPicPr>
            <a:picLocks noChangeAspect="1"/>
          </p:cNvPicPr>
          <p:nvPr/>
        </p:nvPicPr>
        <p:blipFill>
          <a:blip r:embed="rId3"/>
          <a:stretch>
            <a:fillRect/>
          </a:stretch>
        </p:blipFill>
        <p:spPr>
          <a:xfrm>
            <a:off x="9606580" y="6329398"/>
            <a:ext cx="2358689" cy="113868"/>
          </a:xfrm>
          <a:prstGeom prst="rect">
            <a:avLst/>
          </a:prstGeom>
        </p:spPr>
      </p:pic>
      <p:pic>
        <p:nvPicPr>
          <p:cNvPr id="14" name="Picture 13">
            <a:extLst>
              <a:ext uri="{FF2B5EF4-FFF2-40B4-BE49-F238E27FC236}">
                <a16:creationId xmlns:a16="http://schemas.microsoft.com/office/drawing/2014/main" id="{6F2A6CD8-29EB-AC48-A197-87E92D2FF2CD}"/>
              </a:ext>
            </a:extLst>
          </p:cNvPr>
          <p:cNvPicPr>
            <a:picLocks noChangeAspect="1"/>
          </p:cNvPicPr>
          <p:nvPr/>
        </p:nvPicPr>
        <p:blipFill>
          <a:blip r:embed="rId4"/>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8A320F0C-3D09-44B1-A6D4-37BE17747D6D}"/>
              </a:ext>
            </a:extLst>
          </p:cNvPr>
          <p:cNvSpPr>
            <a:spLocks noGrp="1"/>
          </p:cNvSpPr>
          <p:nvPr>
            <p:ph type="sldNum" sz="quarter" idx="12"/>
          </p:nvPr>
        </p:nvSpPr>
        <p:spPr/>
        <p:txBody>
          <a:bodyPr/>
          <a:lstStyle/>
          <a:p>
            <a:fld id="{F860F34E-4A79-A240-AEA8-3E29BB228B1B}" type="slidenum">
              <a:rPr lang="en-US" smtClean="0"/>
              <a:t>15</a:t>
            </a:fld>
            <a:endParaRPr lang="en-US"/>
          </a:p>
        </p:txBody>
      </p:sp>
      <p:sp>
        <p:nvSpPr>
          <p:cNvPr id="15" name="Title 1">
            <a:extLst>
              <a:ext uri="{FF2B5EF4-FFF2-40B4-BE49-F238E27FC236}">
                <a16:creationId xmlns:a16="http://schemas.microsoft.com/office/drawing/2014/main" id="{83A07544-8A84-4A57-8CC5-729BD65230BD}"/>
              </a:ext>
            </a:extLst>
          </p:cNvPr>
          <p:cNvSpPr>
            <a:spLocks noGrp="1"/>
          </p:cNvSpPr>
          <p:nvPr>
            <p:ph type="title"/>
          </p:nvPr>
        </p:nvSpPr>
        <p:spPr>
          <a:xfrm>
            <a:off x="801789" y="365125"/>
            <a:ext cx="10677965" cy="754769"/>
          </a:xfrm>
        </p:spPr>
        <p:txBody>
          <a:bodyPr>
            <a:normAutofit/>
          </a:bodyPr>
          <a:lstStyle/>
          <a:p>
            <a:r>
              <a:rPr lang="en-US" b="1" dirty="0">
                <a:solidFill>
                  <a:srgbClr val="079418"/>
                </a:solidFill>
              </a:rPr>
              <a:t>Thank You</a:t>
            </a:r>
            <a:endParaRPr lang="en-US" dirty="0"/>
          </a:p>
        </p:txBody>
      </p:sp>
    </p:spTree>
    <p:extLst>
      <p:ext uri="{BB962C8B-B14F-4D97-AF65-F5344CB8AC3E}">
        <p14:creationId xmlns:p14="http://schemas.microsoft.com/office/powerpoint/2010/main" val="263320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8F09505-16A9-5F40-9BAF-3E022D3C2EAB}"/>
              </a:ext>
            </a:extLst>
          </p:cNvPr>
          <p:cNvSpPr/>
          <p:nvPr/>
        </p:nvSpPr>
        <p:spPr>
          <a:xfrm>
            <a:off x="0" y="1513211"/>
            <a:ext cx="12192000" cy="4005558"/>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2407247" y="2300764"/>
            <a:ext cx="7377506" cy="2430451"/>
          </a:xfrm>
        </p:spPr>
        <p:txBody>
          <a:bodyPr>
            <a:normAutofit/>
          </a:bodyPr>
          <a:lstStyle/>
          <a:p>
            <a:pPr marL="0" indent="0" algn="ctr">
              <a:lnSpc>
                <a:spcPct val="100000"/>
              </a:lnSpc>
              <a:spcBef>
                <a:spcPts val="1600"/>
              </a:spcBef>
              <a:buNone/>
            </a:pPr>
            <a:r>
              <a:rPr lang="en-US" b="1" dirty="0">
                <a:solidFill>
                  <a:schemeClr val="bg1"/>
                </a:solidFill>
              </a:rPr>
              <a:t>Facial Expression Recognition using Recurrent</a:t>
            </a:r>
          </a:p>
          <a:p>
            <a:pPr marL="0" indent="0" algn="ctr">
              <a:lnSpc>
                <a:spcPct val="100000"/>
              </a:lnSpc>
              <a:spcBef>
                <a:spcPts val="1600"/>
              </a:spcBef>
              <a:buNone/>
            </a:pPr>
            <a:r>
              <a:rPr lang="en-US" b="1" dirty="0">
                <a:solidFill>
                  <a:schemeClr val="bg1"/>
                </a:solidFill>
              </a:rPr>
              <a:t>Neural Network</a:t>
            </a:r>
          </a:p>
        </p:txBody>
      </p:sp>
      <p:pic>
        <p:nvPicPr>
          <p:cNvPr id="7" name="Picture 6">
            <a:extLst>
              <a:ext uri="{FF2B5EF4-FFF2-40B4-BE49-F238E27FC236}">
                <a16:creationId xmlns:a16="http://schemas.microsoft.com/office/drawing/2014/main" id="{DFFC1D17-55AD-6C45-BF39-A59E65E2791E}"/>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0" name="Picture 9">
            <a:extLst>
              <a:ext uri="{FF2B5EF4-FFF2-40B4-BE49-F238E27FC236}">
                <a16:creationId xmlns:a16="http://schemas.microsoft.com/office/drawing/2014/main" id="{89B29CF7-7FFE-834F-A256-BC3C11FAF001}"/>
              </a:ext>
            </a:extLst>
          </p:cNvPr>
          <p:cNvPicPr>
            <a:picLocks noChangeAspect="1"/>
          </p:cNvPicPr>
          <p:nvPr/>
        </p:nvPicPr>
        <p:blipFill>
          <a:blip r:embed="rId3"/>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FE692014-46C0-4B98-BCEF-92C154242C2E}"/>
              </a:ext>
            </a:extLst>
          </p:cNvPr>
          <p:cNvSpPr>
            <a:spLocks noGrp="1"/>
          </p:cNvSpPr>
          <p:nvPr>
            <p:ph type="sldNum" sz="quarter" idx="12"/>
          </p:nvPr>
        </p:nvSpPr>
        <p:spPr/>
        <p:txBody>
          <a:bodyPr/>
          <a:lstStyle/>
          <a:p>
            <a:fld id="{F860F34E-4A79-A240-AEA8-3E29BB228B1B}" type="slidenum">
              <a:rPr lang="en-US" smtClean="0"/>
              <a:t>2</a:t>
            </a:fld>
            <a:endParaRPr lang="en-US"/>
          </a:p>
        </p:txBody>
      </p:sp>
    </p:spTree>
    <p:extLst>
      <p:ext uri="{BB962C8B-B14F-4D97-AF65-F5344CB8AC3E}">
        <p14:creationId xmlns:p14="http://schemas.microsoft.com/office/powerpoint/2010/main" val="1278755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rmAutofit/>
          </a:bodyPr>
          <a:lstStyle/>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Title</a:t>
            </a:r>
          </a:p>
          <a:p>
            <a:pPr algn="l">
              <a:buFont typeface="+mj-lt"/>
              <a:buAutoNum type="arabicPeriod"/>
            </a:pPr>
            <a:r>
              <a:rPr lang="en-US" sz="1700" dirty="0">
                <a:solidFill>
                  <a:srgbClr val="333333"/>
                </a:solidFill>
                <a:latin typeface="Times New Roman" panose="02020603050405020304" pitchFamily="18" charset="0"/>
                <a:cs typeface="Times New Roman" panose="02020603050405020304" pitchFamily="18" charset="0"/>
              </a:rPr>
              <a:t>Motivation and </a:t>
            </a:r>
            <a:r>
              <a:rPr lang="en-US" sz="1700" b="0" i="0" dirty="0">
                <a:solidFill>
                  <a:srgbClr val="333333"/>
                </a:solidFill>
                <a:effectLst/>
                <a:latin typeface="Times New Roman" panose="02020603050405020304" pitchFamily="18" charset="0"/>
                <a:cs typeface="Times New Roman" panose="02020603050405020304" pitchFamily="18" charset="0"/>
              </a:rPr>
              <a:t>Background</a:t>
            </a: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Abstract</a:t>
            </a: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Literature Survey</a:t>
            </a: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Objectives of the Study</a:t>
            </a:r>
          </a:p>
          <a:p>
            <a:pPr>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Data Set and Data Processing</a:t>
            </a:r>
          </a:p>
          <a:p>
            <a:pPr algn="l">
              <a:buFont typeface="+mj-lt"/>
              <a:buAutoNum type="arabicPeriod"/>
            </a:pPr>
            <a:r>
              <a:rPr lang="en-US" sz="1700" dirty="0">
                <a:solidFill>
                  <a:srgbClr val="333333"/>
                </a:solidFill>
                <a:latin typeface="Times New Roman" panose="02020603050405020304" pitchFamily="18" charset="0"/>
                <a:cs typeface="Times New Roman" panose="02020603050405020304" pitchFamily="18" charset="0"/>
              </a:rPr>
              <a:t>Research Design </a:t>
            </a:r>
            <a:r>
              <a:rPr lang="en-US" sz="1700" b="0" i="0" dirty="0">
                <a:solidFill>
                  <a:srgbClr val="333333"/>
                </a:solidFill>
                <a:effectLst/>
                <a:latin typeface="Times New Roman" panose="02020603050405020304" pitchFamily="18" charset="0"/>
                <a:cs typeface="Times New Roman" panose="02020603050405020304" pitchFamily="18" charset="0"/>
              </a:rPr>
              <a:t>and Model Description</a:t>
            </a: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Data Analysis and Data Visualization</a:t>
            </a: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Results and Conclusion</a:t>
            </a: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References</a:t>
            </a: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45461"/>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Agenda</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07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rmAutofit/>
          </a:bodyPr>
          <a:lstStyle/>
          <a:p>
            <a:pPr algn="just"/>
            <a:r>
              <a:rPr lang="en-US" sz="1700" b="0" i="0" dirty="0">
                <a:solidFill>
                  <a:srgbClr val="333333"/>
                </a:solidFill>
                <a:effectLst/>
                <a:latin typeface="Times New Roman" panose="02020603050405020304" pitchFamily="18" charset="0"/>
                <a:cs typeface="Times New Roman" panose="02020603050405020304" pitchFamily="18" charset="0"/>
              </a:rPr>
              <a:t>Facial expressions are a form of nonverbal communication that help individuals understand the basic emotions of sadness, happiness, fear, disgust, anger, and tiredness, etc. Facial expressions are often misunderstood. Facial expressions of an emotion are the patterned facial muscle movements that reflects the associated emotional states experienced internally. </a:t>
            </a:r>
          </a:p>
          <a:p>
            <a:pPr algn="just"/>
            <a:r>
              <a:rPr lang="en-US" sz="1700" b="0" i="0" dirty="0">
                <a:solidFill>
                  <a:srgbClr val="333333"/>
                </a:solidFill>
                <a:effectLst/>
                <a:latin typeface="Times New Roman" panose="02020603050405020304" pitchFamily="18" charset="0"/>
                <a:cs typeface="Times New Roman" panose="02020603050405020304" pitchFamily="18" charset="0"/>
              </a:rPr>
              <a:t>The process of learning about facial expressions allows one to develop a detailed understanding of how an emotion is expressed on the face. It involves different ways of comprehending elements like age, gender, culture, and fundamental emotions, as well as the development of a role in how an emotion is expressed through the face. Or to put it another way, certain facial expressions can be used to understand and assess emotions.</a:t>
            </a:r>
          </a:p>
          <a:p>
            <a:pPr algn="just"/>
            <a:r>
              <a:rPr lang="en-US" sz="1700" b="0" i="0" dirty="0">
                <a:solidFill>
                  <a:srgbClr val="333333"/>
                </a:solidFill>
                <a:effectLst/>
                <a:latin typeface="Times New Roman" panose="02020603050405020304" pitchFamily="18" charset="0"/>
                <a:cs typeface="Times New Roman" panose="02020603050405020304" pitchFamily="18" charset="0"/>
              </a:rPr>
              <a:t>In order to automatically understand and recognize human emotions like happiness, sadness, anger, fear, surprise, disgust, and so on, an automatic facial expression recognition system is being developed. This research area is currently very active in the fields of signal processing, pattern recognition, and artificial neural networks.</a:t>
            </a: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573189" y="365125"/>
            <a:ext cx="109065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Motivation and Background</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9234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rmAutofit/>
          </a:bodyPr>
          <a:lstStyle/>
          <a:p>
            <a:pPr marL="0" indent="0" algn="just">
              <a:buNone/>
            </a:pPr>
            <a:r>
              <a:rPr lang="en-US" sz="1700" dirty="0">
                <a:solidFill>
                  <a:srgbClr val="333333"/>
                </a:solidFill>
                <a:latin typeface="Times New Roman" panose="02020603050405020304" pitchFamily="18" charset="0"/>
                <a:cs typeface="Times New Roman" panose="02020603050405020304" pitchFamily="18" charset="0"/>
              </a:rPr>
              <a:t>The goal of emotion recognition technology is to determine a person’s emotions from their facial expressions. Facial expression recognition research and public interest have a long history. The Three major steps are face detection, facial feature extraction, expression classification are applied on CK+48 (Extended Cohn-</a:t>
            </a:r>
            <a:r>
              <a:rPr lang="en-US" sz="1700" dirty="0" err="1">
                <a:solidFill>
                  <a:srgbClr val="333333"/>
                </a:solidFill>
                <a:latin typeface="Times New Roman" panose="02020603050405020304" pitchFamily="18" charset="0"/>
                <a:cs typeface="Times New Roman" panose="02020603050405020304" pitchFamily="18" charset="0"/>
              </a:rPr>
              <a:t>Kanade</a:t>
            </a:r>
            <a:r>
              <a:rPr lang="en-US" sz="1700" dirty="0">
                <a:solidFill>
                  <a:srgbClr val="333333"/>
                </a:solidFill>
                <a:latin typeface="Times New Roman" panose="02020603050405020304" pitchFamily="18" charset="0"/>
                <a:cs typeface="Times New Roman" panose="02020603050405020304" pitchFamily="18" charset="0"/>
              </a:rPr>
              <a:t> dataset). For Face detection and extract high-level information from the image we use Candide-3 face model with a learned objective function, and Recurrent Neural Network in combination with convolution Network, support vector machines (SVM) are utilized in recognize and classifying facial expressions. The benefit of utilizing a recurrent network is that the classification process can taken into account the temporal relationships contained in the image sequences. The method would be great for real-time recognition because everything is automatic and recurrent networks may be utilized to create predictions online. Different businesses already utilize emotion recognition extensively to determine how customers feel about their goods, brands, marketing initiatives, employees, or on-site interactions, this technology offers options that go beyond market research and digital advertising. Our Experimental results are promising and reached an accuracy of 85% which is 5% more compared to traditional Neural Nets.</a:t>
            </a:r>
          </a:p>
          <a:p>
            <a:pPr marL="0" indent="0" algn="just">
              <a:buNone/>
            </a:pPr>
            <a:r>
              <a:rPr lang="en-US" sz="1700" dirty="0">
                <a:solidFill>
                  <a:srgbClr val="333333"/>
                </a:solidFill>
                <a:latin typeface="Times New Roman" panose="02020603050405020304" pitchFamily="18" charset="0"/>
                <a:cs typeface="Times New Roman" panose="02020603050405020304" pitchFamily="18" charset="0"/>
              </a:rPr>
              <a:t>Index Terms—CK+, SVM, Candide-3, </a:t>
            </a:r>
            <a:r>
              <a:rPr lang="en-US" sz="1700" dirty="0" err="1">
                <a:solidFill>
                  <a:srgbClr val="333333"/>
                </a:solidFill>
                <a:latin typeface="Times New Roman" panose="02020603050405020304" pitchFamily="18" charset="0"/>
                <a:cs typeface="Times New Roman" panose="02020603050405020304" pitchFamily="18" charset="0"/>
              </a:rPr>
              <a:t>Reccurent</a:t>
            </a:r>
            <a:r>
              <a:rPr lang="en-US" sz="1700" dirty="0">
                <a:solidFill>
                  <a:srgbClr val="333333"/>
                </a:solidFill>
                <a:latin typeface="Times New Roman" panose="02020603050405020304" pitchFamily="18" charset="0"/>
                <a:cs typeface="Times New Roman" panose="02020603050405020304" pitchFamily="18" charset="0"/>
              </a:rPr>
              <a:t> Neural Network, Facial expression recognition</a:t>
            </a: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573189" y="365125"/>
            <a:ext cx="109065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226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rmAutofit fontScale="92500" lnSpcReduction="10000"/>
          </a:bodyPr>
          <a:lstStyle/>
          <a:p>
            <a:pPr algn="just"/>
            <a:r>
              <a:rPr lang="en-US" sz="1700" b="0" i="0" dirty="0">
                <a:solidFill>
                  <a:srgbClr val="333333"/>
                </a:solidFill>
                <a:effectLst/>
                <a:latin typeface="Times New Roman" panose="02020603050405020304" pitchFamily="18" charset="0"/>
                <a:cs typeface="Times New Roman" panose="02020603050405020304" pitchFamily="18" charset="0"/>
              </a:rPr>
              <a:t>Facial Expression Recognition(FER) has a substantial amount of research that has been carried out over the last two decades. Most of the related research on FER is usually divided into three modules, namely feature extraction, model training, feature detection. Feature Extraction module usually comes under data preprocessing phase, where numerous feature extraction techniques has been used in multiple researches to get a comparative performance of the various efficient extraction techniques. </a:t>
            </a:r>
          </a:p>
          <a:p>
            <a:pPr algn="just"/>
            <a:r>
              <a:rPr lang="en-US" sz="1700" b="0" i="0" dirty="0">
                <a:solidFill>
                  <a:srgbClr val="333333"/>
                </a:solidFill>
                <a:effectLst/>
                <a:latin typeface="Times New Roman" panose="02020603050405020304" pitchFamily="18" charset="0"/>
                <a:cs typeface="Times New Roman" panose="02020603050405020304" pitchFamily="18" charset="0"/>
              </a:rPr>
              <a:t>Previous works have used a range of these feature extraction techniques but the most used ones among them are Facial Acting Coding System(FACS), Principal Component Analysis(PCA), Linear Discriminant Analysis(LDA), Local Binary Pattern(LBP), Local Gradient Code(LGC), and so on. As feature extraction plays a vital role in FER, it is recommended to use the appropriate technique for the process and if in doubt, a comparative analysis based on the performance of these techniques is always helpful in making the right decision.</a:t>
            </a:r>
          </a:p>
          <a:p>
            <a:pPr algn="just"/>
            <a:r>
              <a:rPr lang="en-US" sz="1700" b="0" i="0" dirty="0">
                <a:solidFill>
                  <a:srgbClr val="333333"/>
                </a:solidFill>
                <a:effectLst/>
                <a:latin typeface="Times New Roman" panose="02020603050405020304" pitchFamily="18" charset="0"/>
                <a:cs typeface="Times New Roman" panose="02020603050405020304" pitchFamily="18" charset="0"/>
              </a:rPr>
              <a:t>Coming to model fitting module, this phase is generally responsible for training a selected model with the extracted features from the images. Though numerous models are available to process this extracted features, neural network approach is the most used way in majority of relevant research for their efficient mechanism and the Convolutional Neural Networks(CNN) as well as the Recurrent Neural Networks(RNN) are the most used models for processing and training the features that are extracted in the previous module. </a:t>
            </a:r>
          </a:p>
          <a:p>
            <a:pPr algn="just"/>
            <a:r>
              <a:rPr lang="en-US" sz="1700" b="0" i="0" dirty="0">
                <a:solidFill>
                  <a:srgbClr val="333333"/>
                </a:solidFill>
                <a:effectLst/>
                <a:latin typeface="Times New Roman" panose="02020603050405020304" pitchFamily="18" charset="0"/>
                <a:cs typeface="Times New Roman" panose="02020603050405020304" pitchFamily="18" charset="0"/>
              </a:rPr>
              <a:t>Finally, the feature detection and classification module usually involves classification models to classify and predict the facial expression. There are only three classification models that are being used extensively for the detection, classification and prediction of the featured facial expressions in the previous research, which are Support Vector Machine(SVM), k-Nearest Neighbor(KNN), and Long Short-Term Memory(LSTM).</a:t>
            </a: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573189" y="365125"/>
            <a:ext cx="109065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Literature Survey</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0731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rmAutofit/>
          </a:bodyPr>
          <a:lstStyle/>
          <a:p>
            <a:r>
              <a:rPr lang="en-US" sz="1800" b="0" i="0" dirty="0">
                <a:solidFill>
                  <a:schemeClr val="tx1">
                    <a:lumMod val="75000"/>
                    <a:lumOff val="25000"/>
                  </a:schemeClr>
                </a:solidFill>
                <a:effectLst/>
                <a:latin typeface="Times New Roman" panose="02020603050405020304" pitchFamily="18" charset="0"/>
                <a:cs typeface="Times New Roman" panose="02020603050405020304" pitchFamily="18" charset="0"/>
              </a:rPr>
              <a:t>The main objective of this study would be to implement an emotion recognition system, that would analyze and </a:t>
            </a: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predict the human emotions with the help of their facial expressions using Recurrent Neural Networks.</a:t>
            </a:r>
          </a:p>
          <a:p>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The Extended Cohn-</a:t>
            </a:r>
            <a:r>
              <a:rPr lang="en-US" sz="1800" dirty="0" err="1">
                <a:solidFill>
                  <a:schemeClr val="tx1">
                    <a:lumMod val="75000"/>
                    <a:lumOff val="25000"/>
                  </a:schemeClr>
                </a:solidFill>
                <a:latin typeface="Times New Roman" panose="02020603050405020304" pitchFamily="18" charset="0"/>
                <a:cs typeface="Times New Roman" panose="02020603050405020304" pitchFamily="18" charset="0"/>
              </a:rPr>
              <a:t>Kanade</a:t>
            </a: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 (CK+) dataset consists of 593 video clips from 123 distinct people who range in age from 18 to 50 and are of various genders and ethnic backgrounds. Each video depicts a change in face expression from neutral to a specified peak expression. It was shot at 30 frames per second (FPS) at either 640x490 or 640x480 resolution. </a:t>
            </a:r>
          </a:p>
          <a:p>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One of the seven expression classes - anger, contempt, disgust, fear, pleasure, sorrow, and surprise are assigned to 327 of these video clips. Most facial expression classification algorithms employ the CK+ database, which is widely recognized as the most frequently used laboratory-controlled facial expression classification database currently available.</a:t>
            </a:r>
          </a:p>
          <a:p>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By using the above dataset, we try to train the model and determine emotions in the test dataset.</a:t>
            </a:r>
          </a:p>
          <a:p>
            <a:endParaRPr lang="en-US" sz="1800" b="0" i="0" dirty="0">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573189" y="365125"/>
            <a:ext cx="109065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Objectives of the Study</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0932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rmAutofit/>
          </a:bodyPr>
          <a:lstStyle/>
          <a:p>
            <a:r>
              <a:rPr lang="en-US" sz="1700" b="0" i="0" dirty="0">
                <a:solidFill>
                  <a:srgbClr val="333333"/>
                </a:solidFill>
                <a:effectLst/>
                <a:latin typeface="Times New Roman" panose="02020603050405020304" pitchFamily="18" charset="0"/>
                <a:cs typeface="Times New Roman" panose="02020603050405020304" pitchFamily="18" charset="0"/>
              </a:rPr>
              <a:t>The dataset that is being used in this </a:t>
            </a:r>
            <a:r>
              <a:rPr lang="en-US" sz="1700" dirty="0">
                <a:solidFill>
                  <a:srgbClr val="333333"/>
                </a:solidFill>
                <a:latin typeface="Times New Roman" panose="02020603050405020304" pitchFamily="18" charset="0"/>
                <a:cs typeface="Times New Roman" panose="02020603050405020304" pitchFamily="18" charset="0"/>
              </a:rPr>
              <a:t>analysis The Extended Cohn-</a:t>
            </a:r>
            <a:r>
              <a:rPr lang="en-US" sz="1700" dirty="0" err="1">
                <a:solidFill>
                  <a:srgbClr val="333333"/>
                </a:solidFill>
                <a:latin typeface="Times New Roman" panose="02020603050405020304" pitchFamily="18" charset="0"/>
                <a:cs typeface="Times New Roman" panose="02020603050405020304" pitchFamily="18" charset="0"/>
              </a:rPr>
              <a:t>Kanade</a:t>
            </a:r>
            <a:r>
              <a:rPr lang="en-US" sz="1700" dirty="0">
                <a:solidFill>
                  <a:srgbClr val="333333"/>
                </a:solidFill>
                <a:latin typeface="Times New Roman" panose="02020603050405020304" pitchFamily="18" charset="0"/>
                <a:cs typeface="Times New Roman" panose="02020603050405020304" pitchFamily="18" charset="0"/>
              </a:rPr>
              <a:t> (CK+) dataset, which consists of 593 video clips from 123 distinct people who range in age from 18 to 50 and are of various genders and ethnic backgrounds.</a:t>
            </a:r>
          </a:p>
          <a:p>
            <a:r>
              <a:rPr lang="en-US" sz="1700" dirty="0">
                <a:solidFill>
                  <a:srgbClr val="333333"/>
                </a:solidFill>
                <a:latin typeface="Times New Roman" panose="02020603050405020304" pitchFamily="18" charset="0"/>
                <a:cs typeface="Times New Roman" panose="02020603050405020304" pitchFamily="18" charset="0"/>
              </a:rPr>
              <a:t>Each video depicts a change in face expression from neutral to a specified peak expression. It was shot at 30 frames per second (FPS) at either 640x490 or 640x480 resolution. One of the seven expression classes—anger, contempt, disgust, fear, pleasure, sorrow, and surprise—is assigned to 327 of these movies. </a:t>
            </a:r>
          </a:p>
          <a:p>
            <a:r>
              <a:rPr lang="en-US" sz="1700" dirty="0">
                <a:solidFill>
                  <a:srgbClr val="333333"/>
                </a:solidFill>
                <a:latin typeface="Times New Roman" panose="02020603050405020304" pitchFamily="18" charset="0"/>
                <a:cs typeface="Times New Roman" panose="02020603050405020304" pitchFamily="18" charset="0"/>
              </a:rPr>
              <a:t>A significant proportion of facial expression classification algorithms employ the CK+ database, which is widely recognized as the most frequently used laboratory-controlled facial expression classification database currently available.</a:t>
            </a:r>
          </a:p>
          <a:p>
            <a:r>
              <a:rPr lang="en-US" sz="1700" b="0" i="0" dirty="0">
                <a:solidFill>
                  <a:srgbClr val="333333"/>
                </a:solidFill>
                <a:effectLst/>
                <a:latin typeface="Times New Roman" panose="02020603050405020304" pitchFamily="18" charset="0"/>
                <a:cs typeface="Times New Roman" panose="02020603050405020304" pitchFamily="18" charset="0"/>
              </a:rPr>
              <a:t>The given data is divided into training and test datasets using the K-fold approach. The input dataset is divided several times in this procedure decrease the possibility of over-fitting. The model will be assessed using a different test set in every cross-validation step because every time a different split is generated. We want to utilize the test set to predict the model’s performance in a real-life scenario, so we won’t be using it for K-fold validation.</a:t>
            </a: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573189" y="365125"/>
            <a:ext cx="109065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Data Set and Data Processing</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771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39788" y="540774"/>
            <a:ext cx="10515600" cy="698091"/>
          </a:xfrm>
        </p:spPr>
        <p:txBody>
          <a:bodyPr>
            <a:noAutofit/>
          </a:bodyPr>
          <a:lstStyle/>
          <a:p>
            <a:r>
              <a:rPr lang="en-US" sz="4400" b="1" dirty="0">
                <a:solidFill>
                  <a:srgbClr val="079418"/>
                </a:solidFill>
                <a:latin typeface="Times New Roman" panose="02020603050405020304" pitchFamily="18" charset="0"/>
                <a:cs typeface="Times New Roman" panose="02020603050405020304" pitchFamily="18" charset="0"/>
              </a:rPr>
              <a:t>Research Design and Model Description</a:t>
            </a:r>
            <a:endParaRPr lang="en-US" sz="4400" dirty="0">
              <a:latin typeface="Times New Roman" panose="02020603050405020304" pitchFamily="18" charset="0"/>
              <a:cs typeface="Times New Roman" panose="02020603050405020304" pitchFamily="18" charset="0"/>
            </a:endParaRPr>
          </a:p>
        </p:txBody>
      </p:sp>
      <p:pic>
        <p:nvPicPr>
          <p:cNvPr id="13" name="Picture Placeholder 12" descr="Table&#10;&#10;Description automatically generated">
            <a:extLst>
              <a:ext uri="{FF2B5EF4-FFF2-40B4-BE49-F238E27FC236}">
                <a16:creationId xmlns:a16="http://schemas.microsoft.com/office/drawing/2014/main" id="{ABF10CA7-5732-886E-5F5C-484422373DC6}"/>
              </a:ext>
            </a:extLst>
          </p:cNvPr>
          <p:cNvPicPr>
            <a:picLocks noGrp="1" noChangeAspect="1"/>
          </p:cNvPicPr>
          <p:nvPr>
            <p:ph type="pic" idx="1"/>
          </p:nvPr>
        </p:nvPicPr>
        <p:blipFill rotWithShape="1">
          <a:blip r:embed="rId2"/>
          <a:srcRect l="-4550" t="2135" r="-4550" b="2135"/>
          <a:stretch/>
        </p:blipFill>
        <p:spPr>
          <a:xfrm>
            <a:off x="7101840" y="1265239"/>
            <a:ext cx="4526135" cy="4785950"/>
          </a:xfrm>
        </p:spPr>
      </p:pic>
      <p:sp>
        <p:nvSpPr>
          <p:cNvPr id="3" name="Content Placeholder 2">
            <a:extLst>
              <a:ext uri="{FF2B5EF4-FFF2-40B4-BE49-F238E27FC236}">
                <a16:creationId xmlns:a16="http://schemas.microsoft.com/office/drawing/2014/main" id="{75DB1086-1365-B942-BFE2-A2552509A3D9}"/>
              </a:ext>
            </a:extLst>
          </p:cNvPr>
          <p:cNvSpPr>
            <a:spLocks noGrp="1"/>
          </p:cNvSpPr>
          <p:nvPr>
            <p:ph type="body" sz="half" idx="2"/>
          </p:nvPr>
        </p:nvSpPr>
        <p:spPr>
          <a:xfrm>
            <a:off x="839788" y="1265818"/>
            <a:ext cx="6262052" cy="1832982"/>
          </a:xfrm>
        </p:spPr>
        <p:txBody>
          <a:bodyPr>
            <a:normAutofit/>
          </a:bodyPr>
          <a:lstStyle/>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A bidirectional LSTM network with 128 layers and 64-layer Bidirectional LSTM layer in both the forward and backward hidden layers was utilized, as was a unidirectional LSTM within the hidden layer. </a:t>
            </a:r>
          </a:p>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Each network contained 35 input units and six output units, one for each target class. All hidden layers were completely connected to each other, as well as to the input and output layers. </a:t>
            </a:r>
          </a:p>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The output layer had a SoftMax activation function and was trained for classification using the cross-entropy objective function.</a:t>
            </a:r>
            <a:endParaRPr lang="en-US" sz="1300" dirty="0">
              <a:solidFill>
                <a:srgbClr val="333333"/>
              </a:solidFill>
              <a:latin typeface="Times New Roman" panose="02020603050405020304" pitchFamily="18" charset="0"/>
              <a:cs typeface="Times New Roman" panose="02020603050405020304" pitchFamily="18" charset="0"/>
            </a:endParaRPr>
          </a:p>
          <a:p>
            <a:pPr marL="0" indent="0" algn="just">
              <a:buNone/>
            </a:pPr>
            <a:endParaRPr lang="en-US" sz="1300" b="0" i="0" dirty="0">
              <a:solidFill>
                <a:srgbClr val="333333"/>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3"/>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4"/>
          <a:stretch>
            <a:fillRect/>
          </a:stretch>
        </p:blipFill>
        <p:spPr>
          <a:xfrm>
            <a:off x="231962" y="6016749"/>
            <a:ext cx="1599045" cy="685305"/>
          </a:xfrm>
          <a:prstGeom prst="rect">
            <a:avLst/>
          </a:prstGeom>
        </p:spPr>
      </p:pic>
      <p:sp>
        <p:nvSpPr>
          <p:cNvPr id="6" name="Content Placeholder 2">
            <a:extLst>
              <a:ext uri="{FF2B5EF4-FFF2-40B4-BE49-F238E27FC236}">
                <a16:creationId xmlns:a16="http://schemas.microsoft.com/office/drawing/2014/main" id="{14047EB7-06C0-101C-59BA-4163BFB58995}"/>
              </a:ext>
            </a:extLst>
          </p:cNvPr>
          <p:cNvSpPr txBox="1">
            <a:spLocks/>
          </p:cNvSpPr>
          <p:nvPr/>
        </p:nvSpPr>
        <p:spPr>
          <a:xfrm>
            <a:off x="839788" y="3098800"/>
            <a:ext cx="6262052" cy="291794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Dropouts are employed at regular intervals for generalization and ELU is selected as the activation function since it not only avoided the dying </a:t>
            </a:r>
            <a:r>
              <a:rPr lang="en-US" sz="1300" dirty="0" err="1">
                <a:latin typeface="Times New Roman" panose="02020603050405020304" pitchFamily="18" charset="0"/>
                <a:cs typeface="Times New Roman" panose="02020603050405020304" pitchFamily="18" charset="0"/>
              </a:rPr>
              <a:t>relu</a:t>
            </a:r>
            <a:r>
              <a:rPr lang="en-US" sz="1300" dirty="0">
                <a:latin typeface="Times New Roman" panose="02020603050405020304" pitchFamily="18" charset="0"/>
                <a:cs typeface="Times New Roman" panose="02020603050405020304" pitchFamily="18" charset="0"/>
              </a:rPr>
              <a:t> problem, but it also outperformed </a:t>
            </a:r>
            <a:r>
              <a:rPr lang="en-US" sz="1300" dirty="0" err="1">
                <a:latin typeface="Times New Roman" panose="02020603050405020304" pitchFamily="18" charset="0"/>
                <a:cs typeface="Times New Roman" panose="02020603050405020304" pitchFamily="18" charset="0"/>
              </a:rPr>
              <a:t>LeakyRelu</a:t>
            </a:r>
            <a:r>
              <a:rPr lang="en-US" sz="13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300" dirty="0" err="1">
                <a:latin typeface="Times New Roman" panose="02020603050405020304" pitchFamily="18" charset="0"/>
                <a:cs typeface="Times New Roman" panose="02020603050405020304" pitchFamily="18" charset="0"/>
              </a:rPr>
              <a:t>he_normal</a:t>
            </a:r>
            <a:r>
              <a:rPr lang="en-US" sz="1300" dirty="0">
                <a:latin typeface="Times New Roman" panose="02020603050405020304" pitchFamily="18" charset="0"/>
                <a:cs typeface="Times New Roman" panose="02020603050405020304" pitchFamily="18" charset="0"/>
              </a:rPr>
              <a:t> is chosen as the kernel initializer because it is compatible with ELU. For improved results, batch normalization is also performed.</a:t>
            </a:r>
          </a:p>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For a time-distributed CNN model we stacked few Bidirectional LSTMs over a unidirectional LSTM and finally a few dense layers.</a:t>
            </a:r>
          </a:p>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To the dense layer we added a SVM classifier for more accuracy with the help of kernel </a:t>
            </a:r>
            <a:r>
              <a:rPr lang="en-US" sz="1300" dirty="0" err="1">
                <a:latin typeface="Times New Roman" panose="02020603050405020304" pitchFamily="18" charset="0"/>
                <a:cs typeface="Times New Roman" panose="02020603050405020304" pitchFamily="18" charset="0"/>
              </a:rPr>
              <a:t>regularizer</a:t>
            </a:r>
            <a:r>
              <a:rPr lang="en-US" sz="1300" dirty="0">
                <a:latin typeface="Times New Roman" panose="02020603050405020304" pitchFamily="18" charset="0"/>
                <a:cs typeface="Times New Roman" panose="02020603050405020304" pitchFamily="18" charset="0"/>
              </a:rPr>
              <a:t>=tf.keras.regularizers.l2(0.01) and squared hinge in the loss factor of model compiler.</a:t>
            </a:r>
          </a:p>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The epoch’s history reveals that accuracy gradually improves and reaches +85% on both the training and validation sets. </a:t>
            </a:r>
            <a:r>
              <a:rPr lang="en-US" sz="1300" dirty="0" err="1">
                <a:latin typeface="Times New Roman" panose="02020603050405020304" pitchFamily="18" charset="0"/>
                <a:cs typeface="Times New Roman" panose="02020603050405020304" pitchFamily="18" charset="0"/>
              </a:rPr>
              <a:t>ReduceLROnPlateau</a:t>
            </a:r>
            <a:r>
              <a:rPr lang="en-US" sz="1300" dirty="0">
                <a:latin typeface="Times New Roman" panose="02020603050405020304" pitchFamily="18" charset="0"/>
                <a:cs typeface="Times New Roman" panose="02020603050405020304" pitchFamily="18" charset="0"/>
              </a:rPr>
              <a:t> is also termed anytime the accuracy reaches a plateau.</a:t>
            </a:r>
          </a:p>
          <a:p>
            <a:pPr algn="just"/>
            <a:endParaRPr lang="en-US" sz="13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02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3850</TotalTime>
  <Words>2188</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PowerPoint Presentation</vt:lpstr>
      <vt:lpstr>PowerPoint Presentation</vt:lpstr>
      <vt:lpstr>Agenda</vt:lpstr>
      <vt:lpstr>Motivation and Background</vt:lpstr>
      <vt:lpstr>Abstract</vt:lpstr>
      <vt:lpstr>Literature Survey</vt:lpstr>
      <vt:lpstr>Objectives of the Study</vt:lpstr>
      <vt:lpstr>Data Set and Data Processing</vt:lpstr>
      <vt:lpstr>Research Design and Model Description</vt:lpstr>
      <vt:lpstr>Data Analysis and Data Visualization</vt:lpstr>
      <vt:lpstr>Data Analysis and Data Visualization</vt:lpstr>
      <vt:lpstr>Results and Conclusion</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Clayton</dc:creator>
  <cp:lastModifiedBy>Anvesh Radharapu</cp:lastModifiedBy>
  <cp:revision>60</cp:revision>
  <cp:lastPrinted>2019-08-23T20:44:22Z</cp:lastPrinted>
  <dcterms:created xsi:type="dcterms:W3CDTF">2019-07-08T18:39:15Z</dcterms:created>
  <dcterms:modified xsi:type="dcterms:W3CDTF">2022-12-12T04:59:09Z</dcterms:modified>
</cp:coreProperties>
</file>