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3" r:id="rId21"/>
    <p:sldId id="275" r:id="rId22"/>
    <p:sldId id="262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16" userDrawn="1">
          <p15:clr>
            <a:srgbClr val="A4A3A4"/>
          </p15:clr>
        </p15:guide>
        <p15:guide id="3" orient="horz" pos="3892" userDrawn="1">
          <p15:clr>
            <a:srgbClr val="A4A3A4"/>
          </p15:clr>
        </p15:guide>
        <p15:guide id="4" pos="7264" userDrawn="1">
          <p15:clr>
            <a:srgbClr val="A4A3A4"/>
          </p15:clr>
        </p15:guide>
        <p15:guide id="5" orient="horz" pos="1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968"/>
        <p:guide pos="416"/>
        <p:guide orient="horz" pos="3892"/>
        <p:guide pos="7264"/>
        <p:guide orient="horz" pos="161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n"/>
          <p:cNvSpPr txBox="1"/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8" name="Google Shape;48;n"/>
          <p:cNvSpPr txBox="1"/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9" name="Google Shape;49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n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1" name="Google Shape;51;n"/>
          <p:cNvSpPr txBox="1"/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Google Shape;52;n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5" name="Google Shape;255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2" name="Google Shape;262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5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5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body" idx="1"/>
          </p:nvPr>
        </p:nvSpPr>
        <p:spPr>
          <a:xfrm>
            <a:off x="6312871" y="4141999"/>
            <a:ext cx="4220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accent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5" name="Google Shape;75;p2"/>
          <p:cNvSpPr/>
          <p:nvPr/>
        </p:nvSpPr>
        <p:spPr>
          <a:xfrm>
            <a:off x="740309" y="1382809"/>
            <a:ext cx="1229700" cy="1059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3755031" y="1194620"/>
            <a:ext cx="1666200" cy="1436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3804994" y="5233183"/>
            <a:ext cx="718200" cy="619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1837838" y="1101306"/>
            <a:ext cx="651600" cy="561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9" name="Google Shape;79;p2"/>
          <p:cNvSpPr/>
          <p:nvPr>
            <p:ph type="pic" idx="2"/>
          </p:nvPr>
        </p:nvSpPr>
        <p:spPr>
          <a:xfrm>
            <a:off x="1571515" y="1914044"/>
            <a:ext cx="3993600" cy="36177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"/>
          <p:cNvSpPr txBox="1"/>
          <p:nvPr>
            <p:ph type="title"/>
          </p:nvPr>
        </p:nvSpPr>
        <p:spPr>
          <a:xfrm>
            <a:off x="6312871" y="2050552"/>
            <a:ext cx="4998600" cy="17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 panose="020B0603020202020204"/>
              <a:buNone/>
              <a:defRPr sz="2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1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1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2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2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 panose="020B0603020202020204"/>
              <a:buNone/>
              <a:defRPr sz="2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type="body" idx="1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type="body" idx="2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73" name="Google Shape;173;p13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3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 panose="020B0603020202020204"/>
              <a:buNone/>
              <a:defRPr sz="2400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4"/>
          <p:cNvSpPr/>
          <p:nvPr>
            <p:ph type="pic" idx="2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14"/>
          <p:cNvSpPr txBox="1"/>
          <p:nvPr>
            <p:ph type="body" idx="1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80" name="Google Shape;180;p14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4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2" name="Google Shape;182;p14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type="body" idx="1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6" name="Google Shape;186;p15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5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5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type="body" idx="1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type="body" idx="2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3" name="Google Shape;193;p16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6" name="Google Shape;196;p16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en-US" sz="800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en-US" sz="800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type="body" idx="1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8"/>
          <p:cNvSpPr txBox="1"/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rebuchet MS" panose="020B0603020202020204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7" name="Google Shape;207;p18"/>
          <p:cNvSpPr txBox="1"/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11" name="Google Shape;211;p18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en-US" sz="800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9EDFF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endParaRPr lang="en-US" sz="8000" b="0" i="0" u="none" strike="noStrike" cap="none">
              <a:solidFill>
                <a:srgbClr val="9EDFF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 panose="020B0603020202020204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type="body" idx="1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Font typeface="Trebuchet MS" panose="020B0603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Font typeface="Trebuchet MS" panose="020B0603020202020204"/>
              <a:buNone/>
              <a:defRPr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120"/>
              <a:buFont typeface="Trebuchet MS" panose="020B0603020202020204"/>
              <a:buNone/>
              <a:defRPr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960"/>
              <a:buFont typeface="Trebuchet MS" panose="020B0603020202020204"/>
              <a:buNone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type="body" idx="2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0"/>
          <p:cNvSpPr txBox="1"/>
          <p:nvPr>
            <p:ph type="body" idx="1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3" name="Google Shape;223;p20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0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0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body" idx="1"/>
          </p:nvPr>
        </p:nvSpPr>
        <p:spPr>
          <a:xfrm>
            <a:off x="660400" y="2044700"/>
            <a:ext cx="42750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2pPr>
            <a:lvl3pPr marL="137160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3pPr>
            <a:lvl4pPr marL="1828800" lvl="3" indent="-30988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4pPr>
            <a:lvl5pPr marL="2286000" lvl="4" indent="-30988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3"/>
          <p:cNvSpPr/>
          <p:nvPr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6692791" y="1699889"/>
            <a:ext cx="319800" cy="31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9354457" y="5897738"/>
            <a:ext cx="180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6" name="Google Shape;86;p3"/>
          <p:cNvSpPr/>
          <p:nvPr>
            <p:ph type="pic" idx="2"/>
          </p:nvPr>
        </p:nvSpPr>
        <p:spPr>
          <a:xfrm>
            <a:off x="7090227" y="786181"/>
            <a:ext cx="4441500" cy="53931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660400" y="805213"/>
            <a:ext cx="4275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 panose="020B0603020202020204"/>
              <a:buNone/>
              <a:defRPr sz="4800" b="1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type="body" idx="1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1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ustom Layout">
  <p:cSld name="1_Custom Layout">
    <p:bg>
      <p:bgPr>
        <a:solidFill>
          <a:schemeClr val="dk1"/>
        </a:solidFill>
        <a:effectLst/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/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2" descr="Tall office building looking up"/>
          <p:cNvSpPr/>
          <p:nvPr/>
        </p:nvSpPr>
        <p:spPr>
          <a:xfrm>
            <a:off x="3718560" y="1181123"/>
            <a:ext cx="4755000" cy="4495800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35" name="Google Shape;235;p22"/>
          <p:cNvSpPr txBox="1"/>
          <p:nvPr>
            <p:ph type="body" idx="1"/>
          </p:nvPr>
        </p:nvSpPr>
        <p:spPr>
          <a:xfrm>
            <a:off x="4149139" y="4859469"/>
            <a:ext cx="3924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1">
                <a:solidFill>
                  <a:schemeClr val="accent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6" name="Google Shape;236;p22"/>
          <p:cNvSpPr txBox="1"/>
          <p:nvPr>
            <p:ph type="title"/>
          </p:nvPr>
        </p:nvSpPr>
        <p:spPr>
          <a:xfrm>
            <a:off x="4149139" y="1529685"/>
            <a:ext cx="3924900" cy="1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 panose="020B0603020202020204"/>
              <a:buNone/>
              <a:defRPr sz="4800" b="1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>
            <a:off x="7362825" y="443263"/>
            <a:ext cx="362100" cy="36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5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11007246" y="5605994"/>
            <a:ext cx="654300" cy="65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5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10683791" y="6132439"/>
            <a:ext cx="251100" cy="25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5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2" name="Google Shape;92;p4"/>
          <p:cNvSpPr/>
          <p:nvPr>
            <p:ph type="pic" idx="2"/>
          </p:nvPr>
        </p:nvSpPr>
        <p:spPr>
          <a:xfrm>
            <a:off x="5733416" y="624239"/>
            <a:ext cx="5855700" cy="56316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4"/>
          <p:cNvSpPr txBox="1"/>
          <p:nvPr>
            <p:ph type="body" idx="1"/>
          </p:nvPr>
        </p:nvSpPr>
        <p:spPr>
          <a:xfrm>
            <a:off x="660400" y="2044700"/>
            <a:ext cx="42750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type="title"/>
          </p:nvPr>
        </p:nvSpPr>
        <p:spPr>
          <a:xfrm>
            <a:off x="660400" y="805213"/>
            <a:ext cx="4275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 panose="020B0603020202020204"/>
              <a:buNone/>
              <a:defRPr sz="4800" b="1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>
            <p:ph type="pic" idx="2"/>
          </p:nvPr>
        </p:nvSpPr>
        <p:spPr>
          <a:xfrm>
            <a:off x="5353508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5"/>
          <p:cNvSpPr/>
          <p:nvPr>
            <p:ph type="pic" idx="3"/>
          </p:nvPr>
        </p:nvSpPr>
        <p:spPr>
          <a:xfrm>
            <a:off x="3115921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5"/>
          <p:cNvSpPr/>
          <p:nvPr>
            <p:ph type="pic" idx="4"/>
          </p:nvPr>
        </p:nvSpPr>
        <p:spPr>
          <a:xfrm>
            <a:off x="7602465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5"/>
          <p:cNvSpPr/>
          <p:nvPr>
            <p:ph type="pic" idx="5"/>
          </p:nvPr>
        </p:nvSpPr>
        <p:spPr>
          <a:xfrm>
            <a:off x="9840051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5"/>
          <p:cNvSpPr txBox="1"/>
          <p:nvPr>
            <p:ph type="title"/>
          </p:nvPr>
        </p:nvSpPr>
        <p:spPr>
          <a:xfrm>
            <a:off x="432000" y="647700"/>
            <a:ext cx="113400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"/>
          <p:cNvSpPr/>
          <p:nvPr/>
        </p:nvSpPr>
        <p:spPr>
          <a:xfrm>
            <a:off x="546669" y="3467555"/>
            <a:ext cx="458400" cy="395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11113337" y="2394722"/>
            <a:ext cx="358500" cy="309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10882649" y="2202202"/>
            <a:ext cx="230700" cy="1989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04" name="Google Shape;104;p5"/>
          <p:cNvSpPr txBox="1"/>
          <p:nvPr>
            <p:ph type="body" idx="1"/>
          </p:nvPr>
        </p:nvSpPr>
        <p:spPr>
          <a:xfrm>
            <a:off x="546668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accent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5"/>
          <p:cNvSpPr txBox="1"/>
          <p:nvPr>
            <p:ph type="body" idx="6"/>
          </p:nvPr>
        </p:nvSpPr>
        <p:spPr>
          <a:xfrm>
            <a:off x="556692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type="body" idx="7"/>
          </p:nvPr>
        </p:nvSpPr>
        <p:spPr>
          <a:xfrm>
            <a:off x="2789482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accent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type="body" idx="8"/>
          </p:nvPr>
        </p:nvSpPr>
        <p:spPr>
          <a:xfrm>
            <a:off x="2789483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type="body" idx="9"/>
          </p:nvPr>
        </p:nvSpPr>
        <p:spPr>
          <a:xfrm>
            <a:off x="5032296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accent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type="body" idx="13"/>
          </p:nvPr>
        </p:nvSpPr>
        <p:spPr>
          <a:xfrm>
            <a:off x="5029201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0" name="Google Shape;110;p5"/>
          <p:cNvSpPr txBox="1"/>
          <p:nvPr>
            <p:ph type="body" idx="14"/>
          </p:nvPr>
        </p:nvSpPr>
        <p:spPr>
          <a:xfrm>
            <a:off x="7275110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accent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1" name="Google Shape;111;p5"/>
          <p:cNvSpPr txBox="1"/>
          <p:nvPr>
            <p:ph type="body" idx="15"/>
          </p:nvPr>
        </p:nvSpPr>
        <p:spPr>
          <a:xfrm>
            <a:off x="7275111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2" name="Google Shape;112;p5"/>
          <p:cNvSpPr txBox="1"/>
          <p:nvPr>
            <p:ph type="body" idx="16"/>
          </p:nvPr>
        </p:nvSpPr>
        <p:spPr>
          <a:xfrm>
            <a:off x="9517923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>
                <a:solidFill>
                  <a:schemeClr val="accent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type="body" idx="17"/>
          </p:nvPr>
        </p:nvSpPr>
        <p:spPr>
          <a:xfrm>
            <a:off x="9517923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5"/>
          <p:cNvSpPr/>
          <p:nvPr>
            <p:ph type="pic" idx="18"/>
          </p:nvPr>
        </p:nvSpPr>
        <p:spPr>
          <a:xfrm>
            <a:off x="878337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6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sp>
          <p:nvSpPr>
            <p:cNvPr id="117" name="Google Shape;117;p6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</p:sp>
        <p:cxnSp>
          <p:nvCxnSpPr>
            <p:cNvPr id="118" name="Google Shape;118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Google Shape;119;p6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" name="Google Shape;120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121" name="Google Shape;121;p6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22" name="Google Shape;122;p6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124" name="Google Shape;124;p6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125" name="Google Shape;125;p6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26" name="Google Shape;126;p6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7" name="Google Shape;127;p6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 panose="020B0603020202020204"/>
              <a:buNone/>
              <a:defRPr sz="54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"/>
          <p:cNvSpPr txBox="1"/>
          <p:nvPr>
            <p:ph type="subTitle" idx="1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6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"/>
          <p:cNvSpPr txBox="1"/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5" name="Google Shape;135;p7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 panose="020B0603020202020204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8"/>
          <p:cNvSpPr txBox="1"/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1" name="Google Shape;141;p8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9"/>
          <p:cNvSpPr txBox="1"/>
          <p:nvPr>
            <p:ph type="body" idx="1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7" name="Google Shape;147;p9"/>
          <p:cNvSpPr txBox="1"/>
          <p:nvPr>
            <p:ph type="body" idx="2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8" name="Google Shape;148;p9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9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9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154" name="Google Shape;154;p10"/>
          <p:cNvSpPr txBox="1"/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5" name="Google Shape;155;p10"/>
          <p:cNvSpPr txBox="1"/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/>
        </p:txBody>
      </p:sp>
      <p:sp>
        <p:nvSpPr>
          <p:cNvPr id="156" name="Google Shape;156;p10"/>
          <p:cNvSpPr txBox="1"/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7" name="Google Shape;157;p10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0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0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55" name="Google Shape;55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" name="Google Shape;57;p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</p:sp>
        <p:sp>
          <p:nvSpPr>
            <p:cNvPr id="58" name="Google Shape;58;p1"/>
            <p:cNvSpPr/>
            <p:nvPr/>
          </p:nvSpPr>
          <p:spPr>
            <a:xfrm>
              <a:off x="9603442" y="-8467"/>
              <a:ext cx="258617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9" name="Google Shape;59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9334500" y="-8467"/>
              <a:ext cx="2850868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61" name="Google Shape;61;p1"/>
            <p:cNvSpPr/>
            <p:nvPr/>
          </p:nvSpPr>
          <p:spPr>
            <a:xfrm>
              <a:off x="10898730" y="-8467"/>
              <a:ext cx="1290094" cy="6858000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</p:sp>
        <p:sp>
          <p:nvSpPr>
            <p:cNvPr id="62" name="Google Shape;62;p1"/>
            <p:cNvSpPr/>
            <p:nvPr/>
          </p:nvSpPr>
          <p:spPr>
            <a:xfrm>
              <a:off x="10938999" y="-8467"/>
              <a:ext cx="1249825" cy="6858000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63" name="Google Shape;63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" name="Google Shape;65;p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 panose="020B0603020202020204"/>
              <a:buNone/>
              <a:defRPr sz="36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1"/>
          <p:cNvSpPr txBox="1"/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marR="0" lvl="2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marR="0" lvl="7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marR="0" lvl="8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7" name="Google Shape;67;p1"/>
          <p:cNvSpPr txBox="1"/>
          <p:nvPr>
            <p:ph type="dt" idx="10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8" name="Google Shape;68;p1"/>
          <p:cNvSpPr txBox="1"/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69" name="Google Shape;69;p1"/>
          <p:cNvSpPr txBox="1"/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0" name="Google Shape;70;p1"/>
          <p:cNvSpPr txBox="1"/>
          <p:nvPr/>
        </p:nvSpPr>
        <p:spPr>
          <a:xfrm>
            <a:off x="660396" y="63789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12/29/2023</a:t>
            </a:r>
            <a:endParaRPr sz="1100" b="0" i="0" u="none" strike="noStrike" cap="none">
              <a:solidFill>
                <a:schemeClr val="accent2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445526" y="63789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accent2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lang="en-US" sz="1100" b="1" i="0" u="none" strike="noStrike" cap="none">
              <a:solidFill>
                <a:schemeClr val="accent2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8805338" y="63789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accent4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 b="0" i="0" u="none" strike="noStrike" cap="none">
              <a:solidFill>
                <a:schemeClr val="accent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hyperlink" Target="http://abc" TargetMode="Externa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body" idx="1"/>
          </p:nvPr>
        </p:nvSpPr>
        <p:spPr>
          <a:xfrm>
            <a:off x="6565900" y="5172075"/>
            <a:ext cx="5550535" cy="14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en-IN" dirty="0">
                <a:solidFill>
                  <a:schemeClr val="tx1"/>
                </a:solidFill>
                <a:sym typeface="+mn-ea"/>
              </a:rPr>
              <a:t>NARENDRAN S P</a:t>
            </a:r>
            <a:endParaRPr lang="en-IN" dirty="0">
              <a:solidFill>
                <a:schemeClr val="tx1"/>
              </a:solidFill>
              <a:sym typeface="+mn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b="0">
              <a:solidFill>
                <a:schemeClr val="dk1"/>
              </a:solidFill>
            </a:endParaRPr>
          </a:p>
        </p:txBody>
      </p:sp>
      <p:sp>
        <p:nvSpPr>
          <p:cNvPr id="242" name="Google Shape;242;p23"/>
          <p:cNvSpPr txBox="1"/>
          <p:nvPr>
            <p:ph type="title"/>
          </p:nvPr>
        </p:nvSpPr>
        <p:spPr>
          <a:xfrm>
            <a:off x="5694045" y="2388870"/>
            <a:ext cx="5658485" cy="74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 panose="020B0603020202020204"/>
              <a:buNone/>
            </a:pPr>
            <a:r>
              <a:rPr lang="en-IN" sz="3200"/>
              <a:t>MAJOR PROJECT</a:t>
            </a:r>
            <a:br>
              <a:rPr lang="en-IN" sz="3200"/>
            </a:br>
            <a:r>
              <a:rPr lang="en-IN" sz="3200"/>
              <a:t>DOCTORS VISITS ANALYSIS</a:t>
            </a:r>
            <a:endParaRPr lang="en-IN" sz="3200"/>
          </a:p>
        </p:txBody>
      </p:sp>
      <p:sp>
        <p:nvSpPr>
          <p:cNvPr id="243" name="Google Shape;243;p23"/>
          <p:cNvSpPr txBox="1"/>
          <p:nvPr/>
        </p:nvSpPr>
        <p:spPr>
          <a:xfrm>
            <a:off x="6400800" y="2794001"/>
            <a:ext cx="33123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1" i="0" u="none" strike="noStrike" cap="none">
              <a:solidFill>
                <a:schemeClr val="accent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44" name="Google Shape;244;p23"/>
          <p:cNvPicPr preferRelativeResize="0"/>
          <p:nvPr/>
        </p:nvPicPr>
        <p:blipFill rotWithShape="1">
          <a:blip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403225" y="844550"/>
            <a:ext cx="8420100" cy="3560445"/>
          </a:xfrm>
        </p:spPr>
        <p:txBody>
          <a:bodyPr/>
          <a:p>
            <a:r>
              <a:rPr>
                <a:sym typeface="+mn-ea"/>
              </a:rPr>
              <a:t>Reduced activity days of males and females due to illness.</a:t>
            </a:r>
            <a:endParaRPr>
              <a:sym typeface="+mn-ea"/>
            </a:endParaRPr>
          </a:p>
          <a:p>
            <a:endParaRPr lang="en-US"/>
          </a:p>
        </p:txBody>
      </p:sp>
      <p:pic>
        <p:nvPicPr>
          <p:cNvPr id="5" name="Picture 4" descr="Screenshot 2024-11-18 1912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330" y="1240790"/>
            <a:ext cx="4377055" cy="5141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590550" y="741045"/>
            <a:ext cx="7741285" cy="3560445"/>
          </a:xfrm>
        </p:spPr>
        <p:txBody>
          <a:bodyPr/>
          <a:p>
            <a:r>
              <a:rPr>
                <a:sym typeface="+mn-ea"/>
              </a:rPr>
              <a:t>Missing values visualization using a heatmap</a:t>
            </a:r>
            <a:endParaRPr lang="en-US"/>
          </a:p>
        </p:txBody>
      </p:sp>
      <p:pic>
        <p:nvPicPr>
          <p:cNvPr id="5" name="Picture Placeholder 4" descr="Screenshot 2024-11-18 191430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512570" y="1376680"/>
            <a:ext cx="5364480" cy="4490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660400" y="499745"/>
            <a:ext cx="7987030" cy="3560445"/>
          </a:xfrm>
        </p:spPr>
        <p:txBody>
          <a:bodyPr/>
          <a:p>
            <a:r>
              <a:rPr>
                <a:sym typeface="+mn-ea"/>
              </a:rPr>
              <a:t>Correlation between dataset variables.</a:t>
            </a:r>
            <a:endParaRPr>
              <a:sym typeface="+mn-ea"/>
            </a:endParaRPr>
          </a:p>
          <a:p>
            <a:endParaRPr lang="en-US"/>
          </a:p>
        </p:txBody>
      </p:sp>
      <p:pic>
        <p:nvPicPr>
          <p:cNvPr id="5" name="Picture 4" descr="Screenshot 2024-11-18 1916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055" y="823595"/>
            <a:ext cx="4345940" cy="5549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619125" y="786130"/>
            <a:ext cx="7226935" cy="3560445"/>
          </a:xfrm>
        </p:spPr>
        <p:txBody>
          <a:bodyPr/>
          <a:p>
            <a:r>
              <a:rPr>
                <a:sym typeface="+mn-ea"/>
              </a:rPr>
              <a:t>Income vs. number of hospital visits.</a:t>
            </a:r>
            <a:endParaRPr>
              <a:sym typeface="+mn-ea"/>
            </a:endParaRPr>
          </a:p>
          <a:p>
            <a:endParaRPr lang="en-US"/>
          </a:p>
        </p:txBody>
      </p:sp>
      <p:pic>
        <p:nvPicPr>
          <p:cNvPr id="5" name="Picture Placeholder 4" descr="Screenshot 2024-11-18 191813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731645" y="1525270"/>
            <a:ext cx="514286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607695" y="635635"/>
            <a:ext cx="8361045" cy="3560445"/>
          </a:xfrm>
        </p:spPr>
        <p:txBody>
          <a:bodyPr/>
          <a:p>
            <a:r>
              <a:rPr>
                <a:sym typeface="+mn-ea"/>
              </a:rPr>
              <a:t> Count and visualization of males and females affected by illness.</a:t>
            </a:r>
            <a:endParaRPr>
              <a:sym typeface="+mn-ea"/>
            </a:endParaRPr>
          </a:p>
          <a:p>
            <a:endParaRPr lang="en-US"/>
          </a:p>
        </p:txBody>
      </p:sp>
      <p:pic>
        <p:nvPicPr>
          <p:cNvPr id="8" name="Picture 7" descr="Screenshot 2024-11-18 192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2470" y="1320165"/>
            <a:ext cx="5385435" cy="42176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660400" y="653415"/>
            <a:ext cx="7910830" cy="3560445"/>
          </a:xfrm>
        </p:spPr>
        <p:txBody>
          <a:bodyPr/>
          <a:p>
            <a:r>
              <a:rPr>
                <a:sym typeface="+mn-ea"/>
              </a:rPr>
              <a:t>Percentage of people with government vs. private health insurance.</a:t>
            </a:r>
            <a:endParaRPr>
              <a:sym typeface="+mn-ea"/>
            </a:endParaRPr>
          </a:p>
          <a:p>
            <a:endParaRPr lang="en-US"/>
          </a:p>
        </p:txBody>
      </p:sp>
      <p:pic>
        <p:nvPicPr>
          <p:cNvPr id="5" name="Picture Placeholder 4" descr="Screenshot 2024-11-18 192058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389380" y="2045970"/>
            <a:ext cx="6452235" cy="16897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543560" y="741045"/>
            <a:ext cx="8390255" cy="3560445"/>
          </a:xfrm>
        </p:spPr>
        <p:txBody>
          <a:bodyPr/>
          <a:p>
            <a:r>
              <a:rPr>
                <a:sym typeface="+mn-ea"/>
              </a:rPr>
              <a:t>Bar chart: Reduced activity days by gender.</a:t>
            </a:r>
            <a:endParaRPr>
              <a:sym typeface="+mn-ea"/>
            </a:endParaRPr>
          </a:p>
          <a:p>
            <a:endParaRPr lang="en-US"/>
          </a:p>
        </p:txBody>
      </p:sp>
      <p:pic>
        <p:nvPicPr>
          <p:cNvPr id="9" name="Picture Placeholder 8" descr="Screenshot 2024-11-18 193624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2021840" y="1327150"/>
            <a:ext cx="4591685" cy="4870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Placeholder 4" descr="Screenshot 2024-11-18 192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045" y="1437005"/>
            <a:ext cx="5735320" cy="46056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Picture Placeholder 8"/>
          <p:cNvSpPr/>
          <p:nvPr/>
        </p:nvSpPr>
        <p:spPr>
          <a:xfrm>
            <a:off x="5975985" y="-181610"/>
            <a:ext cx="6670040" cy="722122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Picture Placeholder 8"/>
          <p:cNvSpPr/>
          <p:nvPr/>
        </p:nvSpPr>
        <p:spPr>
          <a:xfrm>
            <a:off x="6579235" y="615315"/>
            <a:ext cx="5312410" cy="511302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Text Box 18"/>
          <p:cNvSpPr txBox="1"/>
          <p:nvPr/>
        </p:nvSpPr>
        <p:spPr>
          <a:xfrm>
            <a:off x="1291590" y="89408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. </a:t>
            </a:r>
            <a:r>
              <a:rPr>
                <a:latin typeface="Trebuchet MS" panose="020B0603020202020204" charset="0"/>
                <a:cs typeface="Trebuchet MS" panose="020B0603020202020204" charset="0"/>
                <a:sym typeface="+mn-ea"/>
              </a:rPr>
              <a:t>Health status vs. activity reduction.</a:t>
            </a:r>
            <a:endParaRPr lang="en-US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660400" y="786130"/>
            <a:ext cx="8074660" cy="3560445"/>
          </a:xfrm>
        </p:spPr>
        <p:txBody>
          <a:bodyPr/>
          <a:p>
            <a:r>
              <a:rPr>
                <a:sym typeface="+mn-ea"/>
              </a:rPr>
              <a:t> Additional analysis: Age group vs. illness severity.</a:t>
            </a:r>
            <a:endParaRPr>
              <a:sym typeface="+mn-ea"/>
            </a:endParaRPr>
          </a:p>
          <a:p>
            <a:endParaRPr lang="en-US"/>
          </a:p>
        </p:txBody>
      </p:sp>
      <p:pic>
        <p:nvPicPr>
          <p:cNvPr id="5" name="Picture 4" descr="Screenshot 2024-11-18 1931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985" y="1383665"/>
            <a:ext cx="7189470" cy="1567180"/>
          </a:xfrm>
          <a:prstGeom prst="rect">
            <a:avLst/>
          </a:prstGeom>
        </p:spPr>
      </p:pic>
      <p:pic>
        <p:nvPicPr>
          <p:cNvPr id="6" name="Picture 5" descr="Screenshot 2024-11-18 193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055" y="3080385"/>
            <a:ext cx="3627755" cy="28460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Picture Placeholder 2"/>
          <p:cNvSpPr/>
          <p:nvPr>
            <p:ph type="pic" idx="2"/>
          </p:nvPr>
        </p:nvSpPr>
        <p:spPr/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 txBox="1"/>
          <p:nvPr>
            <p:ph type="body" idx="1"/>
          </p:nvPr>
        </p:nvSpPr>
        <p:spPr>
          <a:xfrm>
            <a:off x="807085" y="1624330"/>
            <a:ext cx="7360285" cy="436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>
                <a:sym typeface="+mn-ea"/>
              </a:rPr>
              <a:t>1. Number of duplicates in the dataset.</a:t>
            </a:r>
            <a:endParaRPr>
              <a:sym typeface="+mn-ea"/>
            </a:endParaRPr>
          </a:p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>
                <a:sym typeface="+mn-ea"/>
              </a:rPr>
              <a:t>2. Total number of people based on count of illness.</a:t>
            </a:r>
            <a:endParaRPr>
              <a:sym typeface="+mn-ea"/>
            </a:endParaRPr>
          </a:p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>
                <a:sym typeface="+mn-ea"/>
              </a:rPr>
              <a:t>3. Gender-wise illness analysis.</a:t>
            </a:r>
            <a:endParaRPr>
              <a:sym typeface="+mn-ea"/>
            </a:endParaRPr>
          </a:p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>
                <a:sym typeface="+mn-ea"/>
              </a:rPr>
              <a:t>4. Maximum, minimum, and median income levels.</a:t>
            </a:r>
            <a:endParaRPr>
              <a:sym typeface="+mn-ea"/>
            </a:endParaRPr>
          </a:p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>
                <a:sym typeface="+mn-ea"/>
              </a:rPr>
              <a:t>5. Reduced activity days of males and females due to illness.</a:t>
            </a:r>
            <a:endParaRPr>
              <a:sym typeface="+mn-ea"/>
            </a:endParaRPr>
          </a:p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>
                <a:sym typeface="+mn-ea"/>
              </a:rPr>
              <a:t>6. Missing values visualization using a heatmap.</a:t>
            </a:r>
            <a:endParaRPr>
              <a:sym typeface="+mn-ea"/>
            </a:endParaRPr>
          </a:p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>
                <a:sym typeface="+mn-ea"/>
              </a:rPr>
              <a:t>7. Correlation between dataset variables.</a:t>
            </a:r>
            <a:endParaRPr>
              <a:sym typeface="+mn-ea"/>
            </a:endParaRPr>
          </a:p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>
                <a:sym typeface="+mn-ea"/>
              </a:rPr>
              <a:t>8. Income vs. number of hospital visits.</a:t>
            </a:r>
            <a:endParaRPr>
              <a:sym typeface="+mn-ea"/>
            </a:endParaRPr>
          </a:p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>
                <a:sym typeface="+mn-ea"/>
              </a:rPr>
              <a:t>9. Count and visualization of males and females affected by illness.</a:t>
            </a:r>
            <a:endParaRPr>
              <a:sym typeface="+mn-ea"/>
            </a:endParaRPr>
          </a:p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>
                <a:sym typeface="+mn-ea"/>
              </a:rPr>
              <a:t>10. Percentage of people with government vs. private health insurance.</a:t>
            </a:r>
            <a:endParaRPr>
              <a:sym typeface="+mn-ea"/>
            </a:endParaRPr>
          </a:p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>
                <a:sym typeface="+mn-ea"/>
              </a:rPr>
              <a:t>11. Bar chart: Reduced activity days by gender.</a:t>
            </a:r>
            <a:endParaRPr>
              <a:sym typeface="+mn-ea"/>
            </a:endParaRPr>
          </a:p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>
                <a:sym typeface="+mn-ea"/>
              </a:rPr>
              <a:t>12. Health status vs. activity reduction.</a:t>
            </a:r>
            <a:endParaRPr>
              <a:sym typeface="+mn-ea"/>
            </a:endParaRPr>
          </a:p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>
                <a:sym typeface="+mn-ea"/>
              </a:rPr>
              <a:t>13. Additional analysis: Age group vs. illness severity.</a:t>
            </a:r>
            <a:endParaRPr>
              <a:sym typeface="+mn-ea"/>
            </a:endParaRPr>
          </a:p>
          <a:p>
            <a:pPr marL="342900" lvl="0" indent="-2006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lang="en-US" altLang="en-US"/>
          </a:p>
        </p:txBody>
      </p:sp>
      <p:sp>
        <p:nvSpPr>
          <p:cNvPr id="250" name="Google Shape;250;p24"/>
          <p:cNvSpPr txBox="1"/>
          <p:nvPr>
            <p:ph type="title"/>
          </p:nvPr>
        </p:nvSpPr>
        <p:spPr>
          <a:xfrm>
            <a:off x="754602" y="550417"/>
            <a:ext cx="69957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 panose="020B0603020202020204"/>
              <a:buNone/>
            </a:pPr>
            <a:r>
              <a:rPr lang="en-US"/>
              <a:t>PROBLEM  STATEMENT</a:t>
            </a:r>
            <a:endParaRPr lang="en-US"/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995684" y="2930834"/>
            <a:ext cx="2760756" cy="326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4"/>
          <p:cNvPicPr preferRelativeResize="0"/>
          <p:nvPr/>
        </p:nvPicPr>
        <p:blipFill rotWithShape="1">
          <a:blip r:embed="rId2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432000" y="647700"/>
            <a:ext cx="113400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 panose="020B0603020202020204"/>
              <a:buNone/>
            </a:pPr>
            <a:r>
              <a:rPr lang="en-US" sz="4800" b="1">
                <a:solidFill>
                  <a:schemeClr val="dk1"/>
                </a:solidFill>
              </a:rPr>
              <a:t>Thank you</a:t>
            </a:r>
            <a:endParaRPr sz="4800" b="1">
              <a:solidFill>
                <a:schemeClr val="dk1"/>
              </a:solidFill>
            </a:endParaRPr>
          </a:p>
        </p:txBody>
      </p:sp>
      <p:sp>
        <p:nvSpPr>
          <p:cNvPr id="291" name="Google Shape;291;p29"/>
          <p:cNvSpPr txBox="1"/>
          <p:nvPr>
            <p:ph type="body" idx="8"/>
          </p:nvPr>
        </p:nvSpPr>
        <p:spPr>
          <a:xfrm>
            <a:off x="3727865" y="4641925"/>
            <a:ext cx="2139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.</a:t>
            </a:r>
            <a:endParaRPr lang="en-US"/>
          </a:p>
        </p:txBody>
      </p:sp>
      <p:sp>
        <p:nvSpPr>
          <p:cNvPr id="292" name="Google Shape;292;p29"/>
          <p:cNvSpPr txBox="1"/>
          <p:nvPr/>
        </p:nvSpPr>
        <p:spPr>
          <a:xfrm>
            <a:off x="878337" y="4134780"/>
            <a:ext cx="2596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1" i="0" u="none" strike="noStrike" cap="none">
              <a:solidFill>
                <a:schemeClr val="accent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5353508" y="3962573"/>
            <a:ext cx="2596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endParaRPr sz="2200" b="1" i="0" u="none" strike="noStrike" cap="none">
              <a:solidFill>
                <a:schemeClr val="accent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7789163" y="3962572"/>
            <a:ext cx="25965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endParaRPr sz="2200" b="1" i="0" u="none" strike="noStrike" cap="none">
              <a:solidFill>
                <a:schemeClr val="accent4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6096000" y="4641925"/>
            <a:ext cx="2139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8591363" y="4641925"/>
            <a:ext cx="21396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.</a:t>
            </a:r>
            <a:endParaRPr lang="en-US" sz="16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>
            <p:ph type="body" idx="7"/>
          </p:nvPr>
        </p:nvSpPr>
        <p:spPr>
          <a:xfrm>
            <a:off x="2975013" y="3962573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821690" y="1214120"/>
            <a:ext cx="7181850" cy="480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 panose="020B0603020202020204"/>
              <a:buNone/>
            </a:pPr>
            <a:r>
              <a:rPr lang="en-US"/>
              <a:t>Project Description</a:t>
            </a:r>
            <a:br>
              <a:rPr lang="en-US"/>
            </a:br>
            <a:br>
              <a:rPr lang="en-US"/>
            </a:br>
            <a:r>
              <a:rPr sz="3110" b="0">
                <a:sym typeface="+mn-ea"/>
              </a:rPr>
              <a:t>This project involves analyzing a dataset of doctor visits. The goal is to identify patterns, correlations, and insights related to health, income, gender, and activity evels using Python.</a:t>
            </a:r>
            <a:br>
              <a:rPr lang="en-US" sz="3110" b="0"/>
            </a:br>
            <a:endParaRPr lang="en-US" sz="3110" b="0"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body" idx="1"/>
          </p:nvPr>
        </p:nvSpPr>
        <p:spPr>
          <a:xfrm>
            <a:off x="721359" y="1991360"/>
            <a:ext cx="7904400" cy="3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578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</a:pPr>
            <a:r>
              <a:rPr lang="en-US" altLang="en-US"/>
              <a:t>Healthcare Providers</a:t>
            </a:r>
            <a:endParaRPr lang="en-US" altLang="en-US"/>
          </a:p>
          <a:p>
            <a:pPr marL="52578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</a:pPr>
            <a:r>
              <a:rPr lang="en-US" altLang="en-US"/>
              <a:t>Public Health Officials</a:t>
            </a:r>
            <a:endParaRPr lang="en-US" altLang="en-US"/>
          </a:p>
          <a:p>
            <a:pPr marL="52578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</a:pPr>
            <a:r>
              <a:rPr lang="en-US" altLang="en-US"/>
              <a:t>Researchers and Academics</a:t>
            </a:r>
            <a:endParaRPr lang="en-US" altLang="en-US"/>
          </a:p>
          <a:p>
            <a:pPr marL="52578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</a:pPr>
            <a:r>
              <a:rPr lang="en-US" altLang="en-US"/>
              <a:t>Health Insurance Companies</a:t>
            </a:r>
            <a:endParaRPr lang="en-US" altLang="en-US"/>
          </a:p>
          <a:p>
            <a:pPr marL="52578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</a:pPr>
            <a:r>
              <a:rPr lang="en-US" altLang="en-US"/>
              <a:t>General Public</a:t>
            </a:r>
            <a:endParaRPr lang="en-US" altLang="en-US"/>
          </a:p>
        </p:txBody>
      </p:sp>
      <p:sp>
        <p:nvSpPr>
          <p:cNvPr id="265" name="Google Shape;265;p26"/>
          <p:cNvSpPr txBox="1"/>
          <p:nvPr>
            <p:ph type="title"/>
          </p:nvPr>
        </p:nvSpPr>
        <p:spPr>
          <a:xfrm>
            <a:off x="620008" y="876617"/>
            <a:ext cx="100461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 panose="020B0603020202020204"/>
              <a:buNone/>
            </a:pPr>
            <a:r>
              <a:rPr lang="en-US" sz="3200"/>
              <a:t>WHO ARE THE END USERS?</a:t>
            </a:r>
            <a:endParaRPr sz="2000"/>
          </a:p>
        </p:txBody>
      </p:sp>
      <p:pic>
        <p:nvPicPr>
          <p:cNvPr id="266" name="Google Shape;266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50800" y="3820160"/>
            <a:ext cx="1727200" cy="3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>
            <p:ph type="body" idx="1"/>
          </p:nvPr>
        </p:nvSpPr>
        <p:spPr>
          <a:xfrm>
            <a:off x="390618" y="1432560"/>
            <a:ext cx="9027600" cy="52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1">
              <a:lnSpc>
                <a:spcPct val="150000"/>
              </a:lnSpc>
            </a:pPr>
            <a:endParaRPr lang="en-IN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sym typeface="+mn-ea"/>
              </a:rPr>
              <a:t>VS Code</a:t>
            </a:r>
            <a:endParaRPr lang="en-I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sym typeface="+mn-ea"/>
              </a:rPr>
              <a:t>Python(Numpy,Pandas,Matplotlib,Seaborn)</a:t>
            </a:r>
            <a:endParaRPr lang="en-IN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742950" lvl="1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</a:p>
        </p:txBody>
      </p:sp>
      <p:sp>
        <p:nvSpPr>
          <p:cNvPr id="275" name="Google Shape;275;p27"/>
          <p:cNvSpPr txBox="1"/>
          <p:nvPr>
            <p:ph type="title"/>
          </p:nvPr>
        </p:nvSpPr>
        <p:spPr>
          <a:xfrm>
            <a:off x="660399" y="892212"/>
            <a:ext cx="5306400" cy="8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 panose="020B0603020202020204"/>
              <a:buNone/>
            </a:pPr>
            <a:r>
              <a:rPr lang="en-US"/>
              <a:t>Technology Used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8"/>
          <p:cNvPicPr preferRelativeResize="0"/>
          <p:nvPr/>
        </p:nvPicPr>
        <p:blipFill rotWithShape="1">
          <a:blip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8"/>
          <p:cNvSpPr txBox="1"/>
          <p:nvPr>
            <p:ph type="title"/>
          </p:nvPr>
        </p:nvSpPr>
        <p:spPr>
          <a:xfrm>
            <a:off x="675957" y="370589"/>
            <a:ext cx="2981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 panose="020B0603020202020204"/>
              <a:buNone/>
            </a:pPr>
            <a:r>
              <a:rPr lang="en-US"/>
              <a:t>RESULTS </a:t>
            </a:r>
            <a:endParaRPr lang="en-US"/>
          </a:p>
        </p:txBody>
      </p:sp>
      <p:sp>
        <p:nvSpPr>
          <p:cNvPr id="282" name="Google Shape;282;p28"/>
          <p:cNvSpPr txBox="1"/>
          <p:nvPr/>
        </p:nvSpPr>
        <p:spPr>
          <a:xfrm>
            <a:off x="320982" y="1275371"/>
            <a:ext cx="33435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4345694" y="1275371"/>
            <a:ext cx="33435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422959" y="5737443"/>
            <a:ext cx="2981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 panose="020B0603020202020204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  <a:hlinkClick r:id="rId2"/>
              </a:rPr>
              <a:t>Demo Link</a:t>
            </a:r>
            <a:endParaRPr sz="4800" b="0" i="0" u="sng" strike="noStrike" cap="none">
              <a:solidFill>
                <a:srgbClr val="0070C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675640" y="1477645"/>
            <a:ext cx="6226810" cy="3560445"/>
          </a:xfrm>
        </p:spPr>
        <p:txBody>
          <a:bodyPr/>
          <a:p>
            <a:r>
              <a:rPr>
                <a:sym typeface="+mn-ea"/>
              </a:rPr>
              <a:t>Number of duplicates in the</a:t>
            </a:r>
            <a:r>
              <a:rPr lang="en-IN">
                <a:sym typeface="+mn-ea"/>
              </a:rPr>
              <a:t> </a:t>
            </a:r>
            <a:r>
              <a:rPr>
                <a:sym typeface="+mn-ea"/>
              </a:rPr>
              <a:t>dataset.</a:t>
            </a:r>
            <a:endParaRPr>
              <a:sym typeface="+mn-ea"/>
            </a:endParaRPr>
          </a:p>
          <a:p>
            <a:endParaRPr lang="en-US"/>
          </a:p>
        </p:txBody>
      </p:sp>
      <p:pic>
        <p:nvPicPr>
          <p:cNvPr id="2" name="Picture 1" descr="Screenshot 2024-11-18 1859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15" y="2308225"/>
            <a:ext cx="6490970" cy="2456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437515" y="1021080"/>
            <a:ext cx="6396355" cy="3560445"/>
          </a:xfrm>
        </p:spPr>
        <p:txBody>
          <a:bodyPr/>
          <a:p>
            <a:r>
              <a:rPr>
                <a:sym typeface="+mn-ea"/>
              </a:rPr>
              <a:t> Total number of people based on count of illness.</a:t>
            </a:r>
            <a:endParaRPr>
              <a:sym typeface="+mn-ea"/>
            </a:endParaRPr>
          </a:p>
          <a:p>
            <a:endParaRPr lang="en-US"/>
          </a:p>
        </p:txBody>
      </p:sp>
      <p:pic>
        <p:nvPicPr>
          <p:cNvPr id="5" name="Picture Placeholder 4" descr="Screenshot 2024-11-18 19063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403350" y="1682750"/>
            <a:ext cx="5530215" cy="32175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725170" y="786130"/>
            <a:ext cx="6870700" cy="3560445"/>
          </a:xfrm>
        </p:spPr>
        <p:txBody>
          <a:bodyPr/>
          <a:p>
            <a:r>
              <a:rPr>
                <a:sym typeface="+mn-ea"/>
              </a:rPr>
              <a:t>Gender-wise illness analysis.</a:t>
            </a:r>
            <a:endParaRPr>
              <a:sym typeface="+mn-ea"/>
            </a:endParaRPr>
          </a:p>
          <a:p>
            <a:endParaRPr lang="en-US"/>
          </a:p>
        </p:txBody>
      </p:sp>
      <p:pic>
        <p:nvPicPr>
          <p:cNvPr id="5" name="Picture Placeholder 4" descr="Screenshot 2024-11-18 190816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270000" y="1160780"/>
            <a:ext cx="4190365" cy="50107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/>
          <p:nvPr>
            <p:ph type="body" idx="1"/>
          </p:nvPr>
        </p:nvSpPr>
        <p:spPr>
          <a:xfrm>
            <a:off x="520065" y="670560"/>
            <a:ext cx="7138670" cy="3560445"/>
          </a:xfrm>
        </p:spPr>
        <p:txBody>
          <a:bodyPr/>
          <a:p>
            <a:r>
              <a:rPr>
                <a:sym typeface="+mn-ea"/>
              </a:rPr>
              <a:t>Maximum, minimum, and median income levels.</a:t>
            </a:r>
            <a:endParaRPr>
              <a:sym typeface="+mn-ea"/>
            </a:endParaRPr>
          </a:p>
          <a:p>
            <a:endParaRPr lang="en-US"/>
          </a:p>
        </p:txBody>
      </p:sp>
      <p:pic>
        <p:nvPicPr>
          <p:cNvPr id="5" name="Picture Placeholder 4" descr="Screenshot 2024-11-18 191036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934085" y="1807210"/>
            <a:ext cx="8484235" cy="1881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1742</Words>
  <Application>WPS Presentation</Application>
  <PresentationFormat/>
  <Paragraphs>86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Arial</vt:lpstr>
      <vt:lpstr>Trebuchet MS</vt:lpstr>
      <vt:lpstr>Noto Sans Symbols</vt:lpstr>
      <vt:lpstr>Segoe Print</vt:lpstr>
      <vt:lpstr>Calibri</vt:lpstr>
      <vt:lpstr>Microsoft YaHei</vt:lpstr>
      <vt:lpstr>Arial Unicode MS</vt:lpstr>
      <vt:lpstr>Trebuchet MS</vt:lpstr>
      <vt:lpstr>Facet</vt:lpstr>
      <vt:lpstr>MAJOR PROJECT DOCTORS VISITS ANALYSIS</vt:lpstr>
      <vt:lpstr>PROBLEM  STATEMENT</vt:lpstr>
      <vt:lpstr>Project Description  This project involves analyzing a dataset of doctor visits. The goal is to identify patterns, correlations, and insights related to health, income, gender, and activity evels using Python. </vt:lpstr>
      <vt:lpstr>WHO ARE THE END USERS?</vt:lpstr>
      <vt:lpstr>Technology Used</vt:lpstr>
      <vt:lpstr>RESULTS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DOCTORS VISITS ANALYSIS</dc:title>
  <dc:creator/>
  <cp:lastModifiedBy>Narendran S.P</cp:lastModifiedBy>
  <cp:revision>2</cp:revision>
  <dcterms:created xsi:type="dcterms:W3CDTF">2024-11-18T14:14:00Z</dcterms:created>
  <dcterms:modified xsi:type="dcterms:W3CDTF">2024-12-04T05:59:52Z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6EF7EE7BFCE6453798FDD488AA11435A_13</vt:lpwstr>
  </property>
  <property fmtid="{D5CDD505-2E9C-101B-9397-08002B2CF9AE}" pid="3" name="KSOProductBuildVer">
    <vt:lpwstr>1033-12.2.0.18911</vt:lpwstr>
  </property>
</Properties>
</file>