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handoutMasterIdLst>
    <p:handoutMasterId r:id="rId16"/>
  </p:handoutMasterIdLst>
  <p:sldIdLst>
    <p:sldId id="338" r:id="rId3"/>
    <p:sldId id="327" r:id="rId4"/>
    <p:sldId id="315" r:id="rId5"/>
    <p:sldId id="329" r:id="rId6"/>
    <p:sldId id="302" r:id="rId7"/>
    <p:sldId id="339" r:id="rId9"/>
    <p:sldId id="347" r:id="rId10"/>
    <p:sldId id="351" r:id="rId11"/>
    <p:sldId id="348" r:id="rId12"/>
    <p:sldId id="349" r:id="rId13"/>
    <p:sldId id="350"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showGuides="1">
      <p:cViewPr varScale="1">
        <p:scale>
          <a:sx n="69" d="100"/>
          <a:sy n="69" d="100"/>
        </p:scale>
        <p:origin x="484" y="4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ustomXml" Target="../customXml/item3.xml"/><Relationship Id="rId21" Type="http://schemas.openxmlformats.org/officeDocument/2006/relationships/customXml" Target="../customXml/item2.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endParaRPr lang="en-US"/>
          </a:p>
          <a:p>
            <a:pPr lvl="1"/>
            <a:r>
              <a:rPr lang="en-US"/>
              <a:t>Second level</a:t>
            </a:r>
            <a:endParaRPr lang="en-US"/>
          </a:p>
        </p:txBody>
      </p:sp>
      <p:sp>
        <p:nvSpPr>
          <p:cNvPr id="15" name="Hexagon 14"/>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endParaRPr lang="en-US"/>
          </a:p>
        </p:txBody>
      </p:sp>
      <p:sp>
        <p:nvSpPr>
          <p:cNvPr id="8"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endParaRPr lang="en-US"/>
          </a:p>
        </p:txBody>
      </p:sp>
      <p:sp>
        <p:nvSpPr>
          <p:cNvPr id="19" name="Rectangle 18"/>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4" name="Text Placeholder 22"/>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7" name="Text Placeholder 22"/>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8" name="Text Placeholder 22"/>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9" name="Text Placeholder 22"/>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0" name="Text Placeholder 22"/>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1" name="Text Placeholder 22"/>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2" name="Text Placeholder 22"/>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3" name="Text Placeholder 22"/>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4" name="Text Placeholder 22"/>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7" name="Picture Placeholder 36"/>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endParaRPr lang="en-US" dirty="0"/>
          </a:p>
        </p:txBody>
      </p:sp>
      <p:sp>
        <p:nvSpPr>
          <p:cNvPr id="6" name="Title 1"/>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fld>
            <a:endParaRPr lang="en-US" dirty="0"/>
          </a:p>
        </p:txBody>
      </p:sp>
      <p:sp>
        <p:nvSpPr>
          <p:cNvPr id="18" name="Date Placeholder 3"/>
          <p:cNvSpPr txBox="1"/>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fld>
            <a:endParaRPr lang="en-US" sz="1100" dirty="0">
              <a:solidFill>
                <a:schemeClr val="accent2"/>
              </a:solidFill>
            </a:endParaRPr>
          </a:p>
        </p:txBody>
      </p:sp>
      <p:sp>
        <p:nvSpPr>
          <p:cNvPr id="29" name="Footer Placeholder 4"/>
          <p:cNvSpPr txBox="1"/>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endParaRPr lang="en-US" sz="1100" b="1" dirty="0">
              <a:solidFill>
                <a:schemeClr val="accent2"/>
              </a:solidFill>
            </a:endParaRPr>
          </a:p>
        </p:txBody>
      </p:sp>
      <p:sp>
        <p:nvSpPr>
          <p:cNvPr id="30" name="Slide Number Placeholder 5"/>
          <p:cNvSpPr txBox="1"/>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fld>
            <a:endParaRPr lang="en-US" sz="1100" dirty="0">
              <a:solidFill>
                <a:schemeClr val="accent4"/>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3.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6.png"/><Relationship Id="rId2" Type="http://schemas.openxmlformats.org/officeDocument/2006/relationships/hyperlink" Target="abc" TargetMode="Externa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473825" y="5142230"/>
            <a:ext cx="3971290" cy="1454785"/>
          </a:xfrm>
        </p:spPr>
        <p:txBody>
          <a:bodyPr>
            <a:normAutofit/>
          </a:bodyPr>
          <a:lstStyle/>
          <a:p>
            <a:pPr algn="l"/>
            <a:r>
              <a:rPr lang="en-IN" dirty="0">
                <a:solidFill>
                  <a:schemeClr val="tx1"/>
                </a:solidFill>
              </a:rPr>
              <a:t>NARENDRAN S P</a:t>
            </a:r>
            <a:endParaRPr lang="en-IN" dirty="0">
              <a:solidFill>
                <a:schemeClr val="tx1"/>
              </a:solidFill>
            </a:endParaRPr>
          </a:p>
          <a:p>
            <a:pPr algn="l"/>
            <a:endParaRPr lang="en-IN" dirty="0">
              <a:solidFill>
                <a:schemeClr val="tx1"/>
              </a:solidFill>
            </a:endParaRPr>
          </a:p>
        </p:txBody>
      </p:sp>
      <p:sp>
        <p:nvSpPr>
          <p:cNvPr id="4" name="Title 3"/>
          <p:cNvSpPr>
            <a:spLocks noGrp="1"/>
          </p:cNvSpPr>
          <p:nvPr>
            <p:ph type="title"/>
          </p:nvPr>
        </p:nvSpPr>
        <p:spPr>
          <a:xfrm>
            <a:off x="5477510" y="2468245"/>
            <a:ext cx="4967605" cy="505460"/>
          </a:xfrm>
        </p:spPr>
        <p:txBody>
          <a:bodyPr>
            <a:normAutofit fontScale="90000"/>
          </a:bodyPr>
          <a:lstStyle/>
          <a:p>
            <a:r>
              <a:rPr lang="en-IN" sz="3200" b="1" dirty="0">
                <a:sym typeface="+mn-ea"/>
              </a:rPr>
              <a:t>RETAIL INSIGHTS FROM SUPERSTORE DATA</a:t>
            </a:r>
            <a:endParaRPr lang="en-IN" sz="3200" b="1" dirty="0"/>
          </a:p>
        </p:txBody>
      </p:sp>
      <p:sp>
        <p:nvSpPr>
          <p:cNvPr id="15" name="Text Placeholder 1"/>
          <p:cNvSpPr txBox="1"/>
          <p:nvPr/>
        </p:nvSpPr>
        <p:spPr>
          <a:xfrm>
            <a:off x="7884795" y="1401446"/>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panose="05040102010807070707"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p:cNvPicPr>
            <a:picLocks noChangeAspect="1"/>
          </p:cNvPicPr>
          <p:nvPr/>
        </p:nvPicPr>
        <p:blipFill rotWithShape="1">
          <a:blip r:embed="rId1"/>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2"/>
          </p:nvPr>
        </p:nvSpPr>
        <p:spPr/>
        <p:txBody>
          <a:bodyPr/>
          <a:p>
            <a:endParaRPr lang="en-US"/>
          </a:p>
        </p:txBody>
      </p:sp>
      <p:pic>
        <p:nvPicPr>
          <p:cNvPr id="5" name="Picture Placeholder 4" descr="Screenshot 2024-10-28 195102"/>
          <p:cNvPicPr>
            <a:picLocks noChangeAspect="1"/>
          </p:cNvPicPr>
          <p:nvPr>
            <p:ph type="pic" sz="quarter" idx="13"/>
          </p:nvPr>
        </p:nvPicPr>
        <p:blipFill>
          <a:blip r:embed="rId1"/>
          <a:stretch>
            <a:fillRect/>
          </a:stretch>
        </p:blipFill>
        <p:spPr>
          <a:xfrm>
            <a:off x="389255" y="1823720"/>
            <a:ext cx="8616950" cy="3987800"/>
          </a:xfrm>
          <a:prstGeom prst="rect">
            <a:avLst/>
          </a:prstGeom>
        </p:spPr>
      </p:pic>
      <p:sp>
        <p:nvSpPr>
          <p:cNvPr id="4" name="Title 3"/>
          <p:cNvSpPr>
            <a:spLocks noGrp="1"/>
          </p:cNvSpPr>
          <p:nvPr>
            <p:ph type="title"/>
          </p:nvPr>
        </p:nvSpPr>
        <p:spPr>
          <a:xfrm>
            <a:off x="660400" y="805180"/>
            <a:ext cx="8521700" cy="831215"/>
          </a:xfrm>
        </p:spPr>
        <p:txBody>
          <a:bodyPr>
            <a:normAutofit/>
          </a:bodyPr>
          <a:p>
            <a:r>
              <a:rPr lang="en-IN" altLang="en-GB" sz="2665" b="0" dirty="0">
                <a:sym typeface="+mn-ea"/>
              </a:rPr>
              <a:t>5.Top 10 Most Profitable Products</a:t>
            </a:r>
            <a:endParaRPr lang="en-IN" altLang="en-GB" sz="2665" b="0" dirty="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2"/>
          </p:nvPr>
        </p:nvSpPr>
        <p:spPr/>
        <p:txBody>
          <a:bodyPr/>
          <a:p>
            <a:endParaRPr lang="en-US"/>
          </a:p>
        </p:txBody>
      </p:sp>
      <p:pic>
        <p:nvPicPr>
          <p:cNvPr id="5" name="Picture Placeholder 4" descr="Screenshot 2024-10-28 201758"/>
          <p:cNvPicPr>
            <a:picLocks noChangeAspect="1"/>
          </p:cNvPicPr>
          <p:nvPr>
            <p:ph type="pic" sz="quarter" idx="13"/>
          </p:nvPr>
        </p:nvPicPr>
        <p:blipFill>
          <a:blip r:embed="rId1"/>
          <a:stretch>
            <a:fillRect/>
          </a:stretch>
        </p:blipFill>
        <p:spPr>
          <a:xfrm>
            <a:off x="811530" y="1699895"/>
            <a:ext cx="4441190" cy="3754755"/>
          </a:xfrm>
          <a:prstGeom prst="rect">
            <a:avLst/>
          </a:prstGeom>
        </p:spPr>
      </p:pic>
      <p:sp>
        <p:nvSpPr>
          <p:cNvPr id="4" name="Title 3"/>
          <p:cNvSpPr>
            <a:spLocks noGrp="1"/>
          </p:cNvSpPr>
          <p:nvPr>
            <p:ph type="title"/>
          </p:nvPr>
        </p:nvSpPr>
        <p:spPr>
          <a:xfrm>
            <a:off x="660400" y="805180"/>
            <a:ext cx="9653270" cy="831215"/>
          </a:xfrm>
        </p:spPr>
        <p:txBody>
          <a:bodyPr>
            <a:normAutofit/>
          </a:bodyPr>
          <a:p>
            <a:r>
              <a:rPr lang="en-IN" altLang="en-GB" sz="2665" b="0" dirty="0">
                <a:sym typeface="+mn-ea"/>
              </a:rPr>
              <a:t>6.Which category has high profit</a:t>
            </a:r>
            <a:endParaRPr lang="en-US" sz="2665"/>
          </a:p>
        </p:txBody>
      </p:sp>
      <p:sp>
        <p:nvSpPr>
          <p:cNvPr id="6" name="Text Box 5"/>
          <p:cNvSpPr txBox="1"/>
          <p:nvPr/>
        </p:nvSpPr>
        <p:spPr>
          <a:xfrm>
            <a:off x="7033895" y="3503295"/>
            <a:ext cx="4064000" cy="368300"/>
          </a:xfrm>
          <a:prstGeom prst="rect">
            <a:avLst/>
          </a:prstGeom>
          <a:noFill/>
        </p:spPr>
        <p:txBody>
          <a:bodyPr wrap="square" rtlCol="0">
            <a:spAutoFit/>
          </a:bodyPr>
          <a:p>
            <a:r>
              <a:rPr lang="en-IN" altLang="en-US"/>
              <a:t>ANS:Office Supplies</a:t>
            </a:r>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38960" y="2926715"/>
            <a:ext cx="11340000" cy="700114"/>
          </a:xfrm>
          <a:prstGeom prst="rect">
            <a:avLst/>
          </a:prstGeom>
        </p:spPr>
        <p:txBody>
          <a:bodyPr anchor="ctr">
            <a:normAutofit fontScale="90000"/>
          </a:bodyPr>
          <a:lstStyle/>
          <a:p>
            <a:pPr algn="ctr"/>
            <a:r>
              <a:rPr lang="en-IN" altLang="en-US" sz="4800" b="1" dirty="0">
                <a:solidFill>
                  <a:schemeClr val="tx1"/>
                </a:solidFill>
              </a:rPr>
              <a:t>THANKYOU</a:t>
            </a:r>
            <a:endParaRPr lang="en-IN" altLang="en-US" sz="4800" b="1" dirty="0">
              <a:solidFill>
                <a:schemeClr val="tx1"/>
              </a:solidFill>
            </a:endParaRPr>
          </a:p>
        </p:txBody>
      </p:sp>
      <p:sp>
        <p:nvSpPr>
          <p:cNvPr id="31" name="Text Placeholder 30"/>
          <p:cNvSpPr>
            <a:spLocks noGrp="1"/>
          </p:cNvSpPr>
          <p:nvPr>
            <p:ph type="body" sz="quarter" idx="13"/>
          </p:nvPr>
        </p:nvSpPr>
        <p:spPr>
          <a:xfrm>
            <a:off x="3727865" y="4641925"/>
            <a:ext cx="2139695" cy="1108635"/>
          </a:xfrm>
        </p:spPr>
        <p:txBody>
          <a:bodyPr>
            <a:normAutofit/>
          </a:bodyPr>
          <a:lstStyle/>
          <a:p>
            <a:r>
              <a:rPr lang="en-US" dirty="0"/>
              <a:t>.</a:t>
            </a:r>
            <a:endParaRPr lang="en-US" dirty="0"/>
          </a:p>
        </p:txBody>
      </p:sp>
      <p:sp>
        <p:nvSpPr>
          <p:cNvPr id="17" name="Text Placeholder 28"/>
          <p:cNvSpPr txBox="1"/>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p:cNvSpPr txBox="1"/>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p:cNvSpPr txBox="1"/>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p:cNvSpPr txBox="1"/>
          <p:nvPr/>
        </p:nvSpPr>
        <p:spPr>
          <a:xfrm>
            <a:off x="4603115" y="4699000"/>
            <a:ext cx="2724785" cy="1493520"/>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algn="l"/>
            <a:r>
              <a:rPr lang="en-IN">
                <a:sym typeface="+mn-ea"/>
              </a:rPr>
              <a:t>NARENDRAN S P</a:t>
            </a:r>
            <a:endParaRPr lang="en-IN" dirty="0">
              <a:solidFill>
                <a:schemeClr val="tx1"/>
              </a:solidFill>
            </a:endParaRPr>
          </a:p>
          <a:p>
            <a:pPr algn="l"/>
            <a:r>
              <a:rPr lang="en-IN">
                <a:sym typeface="+mn-ea"/>
              </a:rPr>
              <a:t>AICTE_VOIS_Internshp APPLY_172665201466ea9e6e01875</a:t>
            </a:r>
            <a:endParaRPr lang="en-GB" dirty="0"/>
          </a:p>
        </p:txBody>
      </p:sp>
      <p:sp>
        <p:nvSpPr>
          <p:cNvPr id="32" name="Text Placeholder 30"/>
          <p:cNvSpPr txBox="1"/>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GB" dirty="0"/>
              <a:t>.</a:t>
            </a:r>
            <a:endParaRPr lang="en-GB" dirty="0"/>
          </a:p>
        </p:txBody>
      </p:sp>
      <p:pic>
        <p:nvPicPr>
          <p:cNvPr id="15" name="Picture 14"/>
          <p:cNvPicPr>
            <a:picLocks noChangeAspect="1"/>
          </p:cNvPicPr>
          <p:nvPr/>
        </p:nvPicPr>
        <p:blipFill rotWithShape="1">
          <a:blip r:embed="rId1"/>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046480" y="1875790"/>
            <a:ext cx="8891270" cy="3608070"/>
          </a:xfrm>
        </p:spPr>
        <p:txBody>
          <a:bodyPr>
            <a:noAutofit/>
          </a:bodyPr>
          <a:lstStyle/>
          <a:p>
            <a:pPr algn="just">
              <a:lnSpc>
                <a:spcPct val="160000"/>
              </a:lnSpc>
            </a:pPr>
            <a:r>
              <a:rPr lang="en-IN" dirty="0"/>
              <a:t>The dataset analysis will focus on identifying key performance indicators across regions, customer segments, product categories, and states. We'll calculate total sales and profit for each region to highlight the most lucrative areas. Additionally, we’ll determine which customer segment has the highest number of sales and which product category is the most popular. The state with the highest total sales and the state with the highest profit will be analyzed to inform targeted strategies. Lastly, the top 10 most profitable products and the category with the highest profit will be identified to guide inventory and marketing efforts.</a:t>
            </a:r>
            <a:endParaRPr lang="en-IN" dirty="0"/>
          </a:p>
        </p:txBody>
      </p:sp>
      <p:sp>
        <p:nvSpPr>
          <p:cNvPr id="4" name="Title 3"/>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p:cNvPicPr>
            <a:picLocks noChangeAspect="1"/>
          </p:cNvPicPr>
          <p:nvPr/>
        </p:nvPicPr>
        <p:blipFill>
          <a:blip r:embed="rId1"/>
          <a:stretch>
            <a:fillRect/>
          </a:stretch>
        </p:blipFill>
        <p:spPr>
          <a:xfrm>
            <a:off x="9521589" y="3085139"/>
            <a:ext cx="2760758" cy="3264409"/>
          </a:xfrm>
          <a:prstGeom prst="rect">
            <a:avLst/>
          </a:prstGeom>
        </p:spPr>
      </p:pic>
      <p:pic>
        <p:nvPicPr>
          <p:cNvPr id="6" name="Picture 5"/>
          <p:cNvPicPr>
            <a:picLocks noChangeAspect="1"/>
          </p:cNvPicPr>
          <p:nvPr/>
        </p:nvPicPr>
        <p:blipFill rotWithShape="1">
          <a:blip r:embed="rId2"/>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775335" y="612140"/>
            <a:ext cx="8468360" cy="831215"/>
          </a:xfrm>
        </p:spPr>
        <p:txBody>
          <a:bodyPr>
            <a:normAutofit fontScale="90000"/>
          </a:bodyPr>
          <a:lstStyle/>
          <a:p>
            <a:pPr marL="0" indent="0" algn="l"/>
            <a:r>
              <a:rPr lang="en-IN" altLang="en-GB" dirty="0" smtClean="0"/>
              <a:t>PROJECT DESCRIPTION</a:t>
            </a:r>
            <a:br>
              <a:rPr lang="en-GB" dirty="0" smtClean="0"/>
            </a:br>
            <a:br>
              <a:rPr lang="en-GB" dirty="0" smtClean="0"/>
            </a:br>
            <a:endParaRPr lang="en-IN" altLang="en-GB" sz="2665" b="0" dirty="0"/>
          </a:p>
        </p:txBody>
      </p:sp>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pic>
        <p:nvPicPr>
          <p:cNvPr id="6" name="Picture 5"/>
          <p:cNvPicPr>
            <a:picLocks noChangeAspect="1"/>
          </p:cNvPicPr>
          <p:nvPr/>
        </p:nvPicPr>
        <p:blipFill>
          <a:blip r:embed="rId2"/>
          <a:stretch>
            <a:fillRect/>
          </a:stretch>
        </p:blipFill>
        <p:spPr>
          <a:xfrm>
            <a:off x="467359" y="6410461"/>
            <a:ext cx="3706253" cy="296092"/>
          </a:xfrm>
          <a:prstGeom prst="rect">
            <a:avLst/>
          </a:prstGeom>
        </p:spPr>
      </p:pic>
      <p:sp>
        <p:nvSpPr>
          <p:cNvPr id="7" name="Text Box 6"/>
          <p:cNvSpPr txBox="1"/>
          <p:nvPr/>
        </p:nvSpPr>
        <p:spPr>
          <a:xfrm>
            <a:off x="1529080" y="1668145"/>
            <a:ext cx="7787640" cy="4303395"/>
          </a:xfrm>
          <a:prstGeom prst="rect">
            <a:avLst/>
          </a:prstGeom>
          <a:noFill/>
        </p:spPr>
        <p:txBody>
          <a:bodyPr wrap="square" rtlCol="0">
            <a:noAutofit/>
          </a:bodyPr>
          <a:p>
            <a:pPr marL="0" indent="0" algn="l"/>
            <a:endParaRPr lang="en-IN" altLang="en-GB" dirty="0" smtClean="0">
              <a:sym typeface="+mn-ea"/>
            </a:endParaRPr>
          </a:p>
          <a:p>
            <a:pPr marL="0" indent="0" algn="l"/>
            <a:r>
              <a:rPr lang="en-IN" altLang="en-GB" dirty="0" smtClean="0">
                <a:sym typeface="+mn-ea"/>
              </a:rPr>
              <a:t>The goal of this project is to perform data analysis on the superstore sales data to uncover insights into sales performance, customer behavior, and profitability. The analysis will focus on identifying patterns and trends in different regions, customer segments, and product categories</a:t>
            </a:r>
            <a:br>
              <a:rPr lang="en-IN" altLang="en-GB" dirty="0" smtClean="0">
                <a:sym typeface="+mn-ea"/>
              </a:rPr>
            </a:br>
            <a:r>
              <a:rPr lang="en-IN" altLang="en-GB" dirty="0">
                <a:sym typeface="+mn-ea"/>
              </a:rPr>
              <a:t>-Total sales and profit by Region</a:t>
            </a:r>
            <a:br>
              <a:rPr lang="en-IN" altLang="en-GB" dirty="0">
                <a:sym typeface="+mn-ea"/>
              </a:rPr>
            </a:br>
            <a:r>
              <a:rPr lang="en-IN" altLang="en-GB" dirty="0">
                <a:sym typeface="+mn-ea"/>
              </a:rPr>
              <a:t>-Customer segment with highest no of sales </a:t>
            </a:r>
            <a:br>
              <a:rPr lang="en-IN" altLang="en-GB" dirty="0">
                <a:sym typeface="+mn-ea"/>
              </a:rPr>
            </a:br>
            <a:r>
              <a:rPr lang="en-IN" altLang="en-GB" dirty="0">
                <a:sym typeface="+mn-ea"/>
              </a:rPr>
              <a:t>-Which Category has the highest no of sales</a:t>
            </a:r>
            <a:br>
              <a:rPr lang="en-IN" altLang="en-GB" dirty="0">
                <a:sym typeface="+mn-ea"/>
              </a:rPr>
            </a:br>
            <a:r>
              <a:rPr lang="en-IN" altLang="en-GB" dirty="0">
                <a:sym typeface="+mn-ea"/>
              </a:rPr>
              <a:t>-Which state has the highest no of sales</a:t>
            </a:r>
            <a:br>
              <a:rPr lang="en-IN" altLang="en-GB" dirty="0">
                <a:sym typeface="+mn-ea"/>
              </a:rPr>
            </a:br>
            <a:r>
              <a:rPr lang="en-IN" altLang="en-GB" dirty="0">
                <a:sym typeface="+mn-ea"/>
              </a:rPr>
              <a:t>-</a:t>
            </a:r>
            <a:r>
              <a:rPr lang="en-IN" altLang="en-GB" dirty="0">
                <a:sym typeface="+mn-ea"/>
              </a:rPr>
              <a:t>Which state has the highest profit in sales</a:t>
            </a:r>
            <a:br>
              <a:rPr lang="en-IN" altLang="en-GB" dirty="0">
                <a:sym typeface="+mn-ea"/>
              </a:rPr>
            </a:br>
            <a:r>
              <a:rPr lang="en-IN" altLang="en-GB" dirty="0">
                <a:sym typeface="+mn-ea"/>
              </a:rPr>
              <a:t>-Top 10 most Profitable products </a:t>
            </a:r>
            <a:br>
              <a:rPr lang="en-IN" altLang="en-GB" dirty="0">
                <a:sym typeface="+mn-ea"/>
              </a:rPr>
            </a:br>
            <a:r>
              <a:rPr lang="en-IN" altLang="en-GB" dirty="0">
                <a:sym typeface="+mn-ea"/>
              </a:rPr>
              <a:t>-Which category has high profit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721359" y="1844675"/>
            <a:ext cx="7904481" cy="3990023"/>
          </a:xfrm>
        </p:spPr>
        <p:txBody>
          <a:bodyPr>
            <a:normAutofit/>
          </a:bodyPr>
          <a:lstStyle/>
          <a:p>
            <a:pPr algn="just">
              <a:lnSpc>
                <a:spcPct val="150000"/>
              </a:lnSpc>
            </a:pPr>
            <a:r>
              <a:rPr lang="en-IN" sz="2400" dirty="0"/>
              <a:t>CEO</a:t>
            </a:r>
            <a:endParaRPr lang="en-IN" sz="2400" dirty="0"/>
          </a:p>
          <a:p>
            <a:pPr algn="just">
              <a:lnSpc>
                <a:spcPct val="150000"/>
              </a:lnSpc>
            </a:pPr>
            <a:r>
              <a:rPr lang="en-IN" sz="2400" dirty="0"/>
              <a:t>Manager</a:t>
            </a:r>
            <a:endParaRPr lang="en-IN" sz="2400" dirty="0"/>
          </a:p>
          <a:p>
            <a:pPr algn="just">
              <a:lnSpc>
                <a:spcPct val="150000"/>
              </a:lnSpc>
            </a:pPr>
            <a:r>
              <a:rPr lang="en-IN" sz="2400" dirty="0"/>
              <a:t>Various departments like SALES,INVENTORY</a:t>
            </a:r>
            <a:endParaRPr lang="en-IN" sz="2400" dirty="0"/>
          </a:p>
          <a:p>
            <a:pPr algn="just">
              <a:lnSpc>
                <a:spcPct val="150000"/>
              </a:lnSpc>
            </a:pPr>
            <a:r>
              <a:rPr lang="en-IN" sz="2400" dirty="0"/>
              <a:t>Customers </a:t>
            </a:r>
            <a:endParaRPr lang="en-IN" sz="2400" dirty="0"/>
          </a:p>
        </p:txBody>
      </p:sp>
      <p:sp>
        <p:nvSpPr>
          <p:cNvPr id="4" name="Title 3"/>
          <p:cNvSpPr>
            <a:spLocks noGrp="1"/>
          </p:cNvSpPr>
          <p:nvPr>
            <p:ph type="title"/>
          </p:nvPr>
        </p:nvSpPr>
        <p:spPr>
          <a:xfrm>
            <a:off x="620008" y="751522"/>
            <a:ext cx="10046070" cy="802641"/>
          </a:xfrm>
        </p:spPr>
        <p:txBody>
          <a:bodyPr>
            <a:normAutofit/>
          </a:bodyPr>
          <a:lstStyle/>
          <a:p>
            <a:r>
              <a:rPr lang="en-US" sz="3200" dirty="0"/>
              <a:t>WHO ARE THE END USERS?</a:t>
            </a:r>
            <a:endParaRPr lang="en-IN" sz="2000" dirty="0"/>
          </a:p>
        </p:txBody>
      </p:sp>
      <p:pic>
        <p:nvPicPr>
          <p:cNvPr id="6" name="Picture 5"/>
          <p:cNvPicPr>
            <a:picLocks noChangeAspect="1"/>
          </p:cNvPicPr>
          <p:nvPr/>
        </p:nvPicPr>
        <p:blipFill>
          <a:blip r:embed="rId1"/>
          <a:stretch>
            <a:fillRect/>
          </a:stretch>
        </p:blipFill>
        <p:spPr>
          <a:xfrm>
            <a:off x="721359" y="6176804"/>
            <a:ext cx="2181225" cy="485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67359" y="6410461"/>
            <a:ext cx="3706253" cy="296092"/>
          </a:xfrm>
          <a:prstGeom prst="rect">
            <a:avLst/>
          </a:prstGeom>
        </p:spPr>
      </p:pic>
      <p:pic>
        <p:nvPicPr>
          <p:cNvPr id="2" name="Picture 1"/>
          <p:cNvPicPr>
            <a:picLocks noChangeAspect="1"/>
          </p:cNvPicPr>
          <p:nvPr/>
        </p:nvPicPr>
        <p:blipFill>
          <a:blip r:embed="rId2"/>
          <a:stretch>
            <a:fillRect/>
          </a:stretch>
        </p:blipFill>
        <p:spPr>
          <a:xfrm flipH="1">
            <a:off x="50800" y="3820160"/>
            <a:ext cx="1727200" cy="3010024"/>
          </a:xfrm>
          <a:prstGeom prst="rect">
            <a:avLst/>
          </a:prstGeom>
        </p:spPr>
      </p:pic>
      <p:sp>
        <p:nvSpPr>
          <p:cNvPr id="7" name="Text Placeholder 6"/>
          <p:cNvSpPr>
            <a:spLocks noGrp="1"/>
          </p:cNvSpPr>
          <p:nvPr>
            <p:ph type="body" sz="quarter" idx="12"/>
          </p:nvPr>
        </p:nvSpPr>
        <p:spPr>
          <a:xfrm>
            <a:off x="467453" y="1659890"/>
            <a:ext cx="9027702" cy="5243448"/>
          </a:xfrm>
        </p:spPr>
        <p:txBody>
          <a:bodyPr/>
          <a:lstStyle/>
          <a:p>
            <a:pPr lvl="1">
              <a:lnSpc>
                <a:spcPct val="150000"/>
              </a:lnSpc>
            </a:pPr>
            <a:r>
              <a:rPr lang="en-IN" sz="2400" dirty="0">
                <a:solidFill>
                  <a:schemeClr val="tx1"/>
                </a:solidFill>
              </a:rPr>
              <a:t>VS Code</a:t>
            </a:r>
            <a:endParaRPr lang="en-IN" sz="2400" dirty="0">
              <a:solidFill>
                <a:schemeClr val="tx1"/>
              </a:solidFill>
            </a:endParaRPr>
          </a:p>
          <a:p>
            <a:pPr lvl="1">
              <a:lnSpc>
                <a:spcPct val="150000"/>
              </a:lnSpc>
            </a:pPr>
            <a:r>
              <a:rPr lang="en-IN" sz="2400" dirty="0">
                <a:solidFill>
                  <a:schemeClr val="tx1"/>
                </a:solidFill>
              </a:rPr>
              <a:t>Python(Numpy,Pandas,Matplotlib,Seaborn)</a:t>
            </a:r>
            <a:endParaRPr lang="en-IN" sz="2400" dirty="0">
              <a:solidFill>
                <a:schemeClr val="tx1"/>
              </a:solidFill>
            </a:endParaRPr>
          </a:p>
          <a:p>
            <a:pPr marL="457200" lvl="1" indent="0">
              <a:lnSpc>
                <a:spcPct val="150000"/>
              </a:lnSpc>
              <a:buNone/>
            </a:pPr>
            <a:endParaRPr lang="en-IN" sz="2400" dirty="0">
              <a:solidFill>
                <a:schemeClr val="tx1"/>
              </a:solidFill>
            </a:endParaRPr>
          </a:p>
        </p:txBody>
      </p:sp>
      <p:sp>
        <p:nvSpPr>
          <p:cNvPr id="9" name="Title 8"/>
          <p:cNvSpPr>
            <a:spLocks noGrp="1"/>
          </p:cNvSpPr>
          <p:nvPr>
            <p:ph type="title"/>
          </p:nvPr>
        </p:nvSpPr>
        <p:spPr>
          <a:xfrm>
            <a:off x="789939" y="672502"/>
            <a:ext cx="5306291" cy="847817"/>
          </a:xfrm>
        </p:spPr>
        <p:txBody>
          <a:bodyPr>
            <a:normAutofit/>
          </a:bodyPr>
          <a:lstStyle/>
          <a:p>
            <a:r>
              <a:rPr lang="en-IN" altLang="en-US" sz="3555" dirty="0" smtClean="0"/>
              <a:t>TECHNOLOGY USED</a:t>
            </a:r>
            <a:endParaRPr lang="en-IN" altLang="en-US" sz="3555"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295529" y="124362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p:cNvSpPr txBox="1"/>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2" action="ppaction://hlinkfile"/>
              </a:rPr>
              <a:t>Demo Link</a:t>
            </a:r>
            <a:endParaRPr lang="en-IN" b="0" u="sng" dirty="0">
              <a:solidFill>
                <a:srgbClr val="0070C0"/>
              </a:solidFill>
            </a:endParaRPr>
          </a:p>
        </p:txBody>
      </p:sp>
      <p:sp>
        <p:nvSpPr>
          <p:cNvPr id="10" name="Text Placeholder 1"/>
          <p:cNvSpPr>
            <a:spLocks noGrp="1"/>
          </p:cNvSpPr>
          <p:nvPr>
            <p:ph type="body" sz="quarter" idx="12"/>
          </p:nvPr>
        </p:nvSpPr>
        <p:spPr>
          <a:xfrm>
            <a:off x="807085" y="1275080"/>
            <a:ext cx="7788275" cy="477520"/>
          </a:xfrm>
        </p:spPr>
        <p:txBody>
          <a:bodyPr>
            <a:noAutofit/>
          </a:bodyPr>
          <a:lstStyle/>
          <a:p>
            <a:pPr marL="0" indent="0">
              <a:buNone/>
            </a:pPr>
            <a:r>
              <a:rPr lang="en-IN" sz="2300" dirty="0"/>
              <a:t>1.</a:t>
            </a:r>
            <a:r>
              <a:rPr lang="en-IN" altLang="en-GB" sz="2300" dirty="0">
                <a:sym typeface="+mn-ea"/>
              </a:rPr>
              <a:t>Which Region has the highest no of sales and profit</a:t>
            </a:r>
            <a:br>
              <a:rPr lang="en-IN" altLang="en-GB" sz="2300" dirty="0">
                <a:sym typeface="+mn-ea"/>
              </a:rPr>
            </a:br>
            <a:endParaRPr lang="en-IN" altLang="en-GB" sz="2300" dirty="0">
              <a:sym typeface="+mn-ea"/>
            </a:endParaRPr>
          </a:p>
        </p:txBody>
      </p:sp>
      <p:pic>
        <p:nvPicPr>
          <p:cNvPr id="2" name="Picture 1" descr="Screenshot 2024-10-28 194021"/>
          <p:cNvPicPr>
            <a:picLocks noChangeAspect="1"/>
          </p:cNvPicPr>
          <p:nvPr/>
        </p:nvPicPr>
        <p:blipFill>
          <a:blip r:embed="rId3"/>
          <a:stretch>
            <a:fillRect/>
          </a:stretch>
        </p:blipFill>
        <p:spPr>
          <a:xfrm>
            <a:off x="2325370" y="1909445"/>
            <a:ext cx="5963285" cy="4853305"/>
          </a:xfrm>
          <a:prstGeom prst="rect">
            <a:avLst/>
          </a:prstGeom>
        </p:spPr>
      </p:pic>
      <p:sp>
        <p:nvSpPr>
          <p:cNvPr id="3" name="Text Box 2"/>
          <p:cNvSpPr txBox="1"/>
          <p:nvPr/>
        </p:nvSpPr>
        <p:spPr>
          <a:xfrm>
            <a:off x="8375650" y="3635375"/>
            <a:ext cx="4027805" cy="368300"/>
          </a:xfrm>
          <a:prstGeom prst="rect">
            <a:avLst/>
          </a:prstGeom>
          <a:noFill/>
        </p:spPr>
        <p:txBody>
          <a:bodyPr wrap="square" rtlCol="0">
            <a:spAutoFit/>
          </a:bodyPr>
          <a:p>
            <a:r>
              <a:rPr lang="en-IN" altLang="en-US"/>
              <a:t>ANS:WEST</a:t>
            </a:r>
            <a:endParaRPr lang="en-I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2"/>
          </p:nvPr>
        </p:nvSpPr>
        <p:spPr/>
        <p:txBody>
          <a:bodyPr/>
          <a:p>
            <a:endParaRPr lang="en-US"/>
          </a:p>
        </p:txBody>
      </p:sp>
      <p:pic>
        <p:nvPicPr>
          <p:cNvPr id="5" name="Picture Placeholder 4" descr="Screenshot 2024-10-28 194414"/>
          <p:cNvPicPr>
            <a:picLocks noChangeAspect="1"/>
          </p:cNvPicPr>
          <p:nvPr>
            <p:ph type="pic" sz="quarter" idx="13"/>
          </p:nvPr>
        </p:nvPicPr>
        <p:blipFill>
          <a:blip r:embed="rId1"/>
          <a:stretch>
            <a:fillRect/>
          </a:stretch>
        </p:blipFill>
        <p:spPr>
          <a:xfrm>
            <a:off x="577850" y="1913890"/>
            <a:ext cx="4441190" cy="4231005"/>
          </a:xfrm>
          <a:prstGeom prst="rect">
            <a:avLst/>
          </a:prstGeom>
        </p:spPr>
      </p:pic>
      <p:sp>
        <p:nvSpPr>
          <p:cNvPr id="4" name="Title 3"/>
          <p:cNvSpPr>
            <a:spLocks noGrp="1"/>
          </p:cNvSpPr>
          <p:nvPr>
            <p:ph type="title"/>
          </p:nvPr>
        </p:nvSpPr>
        <p:spPr>
          <a:xfrm>
            <a:off x="660400" y="805180"/>
            <a:ext cx="7127875" cy="831215"/>
          </a:xfrm>
        </p:spPr>
        <p:txBody>
          <a:bodyPr>
            <a:normAutofit/>
          </a:bodyPr>
          <a:p>
            <a:r>
              <a:rPr lang="en-IN" altLang="en-GB" sz="2665" b="0" dirty="0">
                <a:sym typeface="+mn-ea"/>
              </a:rPr>
              <a:t>2.Customer segment with highest no of sales</a:t>
            </a:r>
            <a:endParaRPr lang="en-US" sz="2665"/>
          </a:p>
        </p:txBody>
      </p:sp>
      <p:pic>
        <p:nvPicPr>
          <p:cNvPr id="7" name="Picture 6" descr="Screenshot 2024-10-28 194437"/>
          <p:cNvPicPr>
            <a:picLocks noChangeAspect="1"/>
          </p:cNvPicPr>
          <p:nvPr/>
        </p:nvPicPr>
        <p:blipFill>
          <a:blip r:embed="rId2"/>
          <a:stretch>
            <a:fillRect/>
          </a:stretch>
        </p:blipFill>
        <p:spPr>
          <a:xfrm>
            <a:off x="5802630" y="2142490"/>
            <a:ext cx="3411220" cy="2929255"/>
          </a:xfrm>
          <a:prstGeom prst="rect">
            <a:avLst/>
          </a:prstGeom>
        </p:spPr>
      </p:pic>
      <p:sp>
        <p:nvSpPr>
          <p:cNvPr id="8" name="Text Box 7"/>
          <p:cNvSpPr txBox="1"/>
          <p:nvPr/>
        </p:nvSpPr>
        <p:spPr>
          <a:xfrm>
            <a:off x="5919470" y="5256530"/>
            <a:ext cx="4064000" cy="368300"/>
          </a:xfrm>
          <a:prstGeom prst="rect">
            <a:avLst/>
          </a:prstGeom>
          <a:noFill/>
        </p:spPr>
        <p:txBody>
          <a:bodyPr wrap="square" rtlCol="0">
            <a:spAutoFit/>
          </a:bodyPr>
          <a:p>
            <a:r>
              <a:rPr lang="en-IN" altLang="en-US"/>
              <a:t>ANS:Consumer</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descr="Screenshot 2024-10-28 204142"/>
          <p:cNvPicPr>
            <a:picLocks noChangeAspect="1"/>
          </p:cNvPicPr>
          <p:nvPr>
            <p:ph type="pic" sz="quarter" idx="13"/>
          </p:nvPr>
        </p:nvPicPr>
        <p:blipFill>
          <a:blip r:embed="rId1"/>
          <a:stretch>
            <a:fillRect/>
          </a:stretch>
        </p:blipFill>
        <p:spPr>
          <a:xfrm>
            <a:off x="1569085" y="1636395"/>
            <a:ext cx="4441190" cy="3606165"/>
          </a:xfrm>
          <a:prstGeom prst="rect">
            <a:avLst/>
          </a:prstGeom>
        </p:spPr>
      </p:pic>
      <p:sp>
        <p:nvSpPr>
          <p:cNvPr id="4" name="Title 3"/>
          <p:cNvSpPr>
            <a:spLocks noGrp="1"/>
          </p:cNvSpPr>
          <p:nvPr>
            <p:ph type="title"/>
          </p:nvPr>
        </p:nvSpPr>
        <p:spPr>
          <a:xfrm>
            <a:off x="660400" y="805180"/>
            <a:ext cx="9446260" cy="831215"/>
          </a:xfrm>
        </p:spPr>
        <p:txBody>
          <a:bodyPr>
            <a:normAutofit/>
          </a:bodyPr>
          <a:p>
            <a:r>
              <a:rPr lang="en-IN" altLang="en-GB" sz="2665" b="0" dirty="0">
                <a:sym typeface="+mn-ea"/>
              </a:rPr>
              <a:t>3.Which Category has the highest no of sales</a:t>
            </a:r>
            <a:endParaRPr lang="en-IN" altLang="en-GB" sz="2665" b="0" dirty="0">
              <a:sym typeface="+mn-ea"/>
            </a:endParaRPr>
          </a:p>
        </p:txBody>
      </p:sp>
      <p:sp>
        <p:nvSpPr>
          <p:cNvPr id="7" name="Text Box 6"/>
          <p:cNvSpPr txBox="1"/>
          <p:nvPr/>
        </p:nvSpPr>
        <p:spPr>
          <a:xfrm>
            <a:off x="6704330" y="2974975"/>
            <a:ext cx="4064000" cy="368300"/>
          </a:xfrm>
          <a:prstGeom prst="rect">
            <a:avLst/>
          </a:prstGeom>
          <a:noFill/>
        </p:spPr>
        <p:txBody>
          <a:bodyPr wrap="square" rtlCol="0">
            <a:spAutoFit/>
          </a:bodyPr>
          <a:p>
            <a:r>
              <a:rPr lang="en-IN" altLang="en-US"/>
              <a:t>ANS:Technology</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2"/>
          </p:nvPr>
        </p:nvSpPr>
        <p:spPr/>
        <p:txBody>
          <a:bodyPr/>
          <a:p>
            <a:endParaRPr lang="en-US"/>
          </a:p>
        </p:txBody>
      </p:sp>
      <p:pic>
        <p:nvPicPr>
          <p:cNvPr id="5" name="Picture Placeholder 4" descr="Screenshot 2024-10-28 194858"/>
          <p:cNvPicPr>
            <a:picLocks noChangeAspect="1"/>
          </p:cNvPicPr>
          <p:nvPr>
            <p:ph type="pic" sz="quarter" idx="13"/>
          </p:nvPr>
        </p:nvPicPr>
        <p:blipFill>
          <a:blip r:embed="rId1"/>
          <a:stretch>
            <a:fillRect/>
          </a:stretch>
        </p:blipFill>
        <p:spPr>
          <a:xfrm>
            <a:off x="944880" y="1688465"/>
            <a:ext cx="4441190" cy="4273550"/>
          </a:xfrm>
          <a:prstGeom prst="rect">
            <a:avLst/>
          </a:prstGeom>
        </p:spPr>
      </p:pic>
      <p:sp>
        <p:nvSpPr>
          <p:cNvPr id="4" name="Title 3"/>
          <p:cNvSpPr>
            <a:spLocks noGrp="1"/>
          </p:cNvSpPr>
          <p:nvPr>
            <p:ph type="title"/>
          </p:nvPr>
        </p:nvSpPr>
        <p:spPr>
          <a:xfrm>
            <a:off x="660400" y="805180"/>
            <a:ext cx="10427335" cy="831215"/>
          </a:xfrm>
        </p:spPr>
        <p:txBody>
          <a:bodyPr>
            <a:normAutofit fontScale="90000"/>
          </a:bodyPr>
          <a:p>
            <a:r>
              <a:rPr lang="en-IN" altLang="en-GB" sz="2665" b="0" dirty="0">
                <a:sym typeface="+mn-ea"/>
              </a:rPr>
              <a:t>4.Which state has the highest no of sales</a:t>
            </a:r>
            <a:br>
              <a:rPr lang="en-IN" altLang="en-GB" sz="2665" b="0" dirty="0">
                <a:sym typeface="+mn-ea"/>
              </a:rPr>
            </a:br>
            <a:endParaRPr lang="en-IN" altLang="en-GB" sz="2665" b="0" dirty="0">
              <a:sym typeface="+mn-ea"/>
            </a:endParaRPr>
          </a:p>
        </p:txBody>
      </p:sp>
      <p:sp>
        <p:nvSpPr>
          <p:cNvPr id="6" name="Text Box 5"/>
          <p:cNvSpPr txBox="1"/>
          <p:nvPr/>
        </p:nvSpPr>
        <p:spPr>
          <a:xfrm>
            <a:off x="6543040" y="3244850"/>
            <a:ext cx="4064000" cy="368300"/>
          </a:xfrm>
          <a:prstGeom prst="rect">
            <a:avLst/>
          </a:prstGeom>
          <a:noFill/>
        </p:spPr>
        <p:txBody>
          <a:bodyPr wrap="square" rtlCol="0">
            <a:spAutoFit/>
          </a:bodyPr>
          <a:p>
            <a:r>
              <a:rPr lang="en-IN" altLang="en-US"/>
              <a:t>ANS:New York</a:t>
            </a:r>
            <a:endParaRPr lang="en-IN" alt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datastoreItem>
</file>

<file path=customXml/itemProps2.xml><?xml version="1.0" encoding="utf-8"?>
<ds:datastoreItem xmlns:ds="http://schemas.openxmlformats.org/officeDocument/2006/customXml" ds:itemID="{05D99ABA-76CE-4A8E-B5F0-C051B96628DE}">
  <ds:schemaRefs/>
</ds:datastoreItem>
</file>

<file path=customXml/itemProps3.xml><?xml version="1.0" encoding="utf-8"?>
<ds:datastoreItem xmlns:ds="http://schemas.openxmlformats.org/officeDocument/2006/customXml" ds:itemID="{4DEA9014-ED64-4558-B1E1-D03F0EE32BEB}">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1834</Words>
  <Application>WPS Presentation</Application>
  <PresentationFormat>Widescreen</PresentationFormat>
  <Paragraphs>61</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Wingdings 3</vt:lpstr>
      <vt:lpstr>Arial</vt:lpstr>
      <vt:lpstr>Calibri</vt:lpstr>
      <vt:lpstr>Trebuchet MS</vt:lpstr>
      <vt:lpstr>Microsoft YaHei</vt:lpstr>
      <vt:lpstr>Arial Unicode MS</vt:lpstr>
      <vt:lpstr>Facet</vt:lpstr>
      <vt:lpstr>RETAIL INSIGHTS FROM SUPERSTORE DATA</vt:lpstr>
      <vt:lpstr>PROBLEM  STATEMENT</vt:lpstr>
      <vt:lpstr>PROJECT DESCRIPTION  </vt:lpstr>
      <vt:lpstr>WHO ARE THE END USERS?</vt:lpstr>
      <vt:lpstr>TECHNOLOGY USED</vt:lpstr>
      <vt:lpstr>RESULTS </vt:lpstr>
      <vt:lpstr>2.Customer segment with highest no of sales</vt:lpstr>
      <vt:lpstr>3.Which Category has the highest no of sales</vt:lpstr>
      <vt:lpstr>4.Which state has the highest no of sales </vt:lpstr>
      <vt:lpstr>5.Top 10 Most Profitable Products</vt:lpstr>
      <vt:lpstr>6.Which category has high profit</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Narendran S.P</cp:lastModifiedBy>
  <cp:revision>80</cp:revision>
  <dcterms:created xsi:type="dcterms:W3CDTF">2021-07-11T13:13:00Z</dcterms:created>
  <dcterms:modified xsi:type="dcterms:W3CDTF">2024-12-04T06:00:41Z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827BFAC64DAC4BE789D493C92A3148F2_13</vt:lpwstr>
  </property>
  <property fmtid="{D5CDD505-2E9C-101B-9397-08002B2CF9AE}" pid="4" name="KSOProductBuildVer">
    <vt:lpwstr>1033-12.2.0.18911</vt:lpwstr>
  </property>
</Properties>
</file>