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50" d="100"/>
          <a:sy n="150" d="100"/>
        </p:scale>
        <p:origin x="108" y="-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09-Jan-21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09-Jan-21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09-Jan-21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09-Jan-21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09-Jan-21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09-Jan-21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09-Jan-21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09-Jan-21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C2A630-7026-43EC-896D-C5205681914F}"/>
              </a:ext>
            </a:extLst>
          </p:cNvPr>
          <p:cNvSpPr/>
          <p:nvPr/>
        </p:nvSpPr>
        <p:spPr>
          <a:xfrm>
            <a:off x="382512" y="1071625"/>
            <a:ext cx="2784022" cy="17791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Customer Model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</a:rPr>
              <a:t>Name: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</a:rPr>
              <a:t>Company/univ/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</a:rPr>
              <a:t>Dept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</a:rPr>
              <a:t>GROUP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</a:rPr>
              <a:t>E-mail: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</a:rPr>
              <a:t>URL: 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2E461A-C296-40F1-BB2C-E702591B68E0}"/>
              </a:ext>
            </a:extLst>
          </p:cNvPr>
          <p:cNvSpPr/>
          <p:nvPr/>
        </p:nvSpPr>
        <p:spPr>
          <a:xfrm>
            <a:off x="3477021" y="1071627"/>
            <a:ext cx="5298737" cy="17791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</a:rPr>
              <a:t>Crysta</a:t>
            </a:r>
            <a:r>
              <a:rPr lang="en-US" b="1" dirty="0" err="1">
                <a:latin typeface="Calibri" panose="020F0502020204030204" pitchFamily="34" charset="0"/>
              </a:rPr>
              <a:t>Data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Model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</a:rPr>
              <a:t>Crystal formula,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</a:rPr>
              <a:t>Crystal name,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</a:rPr>
              <a:t>Crystal Structure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</a:rPr>
              <a:t>a</a:t>
            </a:r>
            <a:r>
              <a:rPr lang="en-US" sz="1600" dirty="0">
                <a:effectLst/>
                <a:latin typeface="Calibri" panose="020F0502020204030204" pitchFamily="34" charset="0"/>
              </a:rPr>
              <a:t>, b, c, alpha, beta, gamma, 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8F4B2-C55F-4471-BE82-5C32D14ED838}"/>
              </a:ext>
            </a:extLst>
          </p:cNvPr>
          <p:cNvSpPr/>
          <p:nvPr/>
        </p:nvSpPr>
        <p:spPr>
          <a:xfrm>
            <a:off x="382512" y="4217891"/>
            <a:ext cx="1398494" cy="959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</a:rPr>
              <a:t>Customer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621A7E-22F6-49EE-A42D-053047655789}"/>
              </a:ext>
            </a:extLst>
          </p:cNvPr>
          <p:cNvSpPr/>
          <p:nvPr/>
        </p:nvSpPr>
        <p:spPr>
          <a:xfrm>
            <a:off x="2772163" y="3777588"/>
            <a:ext cx="901987" cy="3765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 err="1">
                <a:effectLst/>
                <a:latin typeface="Calibri" panose="020F0502020204030204" pitchFamily="34" charset="0"/>
              </a:rPr>
              <a:t>Crysta</a:t>
            </a:r>
            <a:r>
              <a:rPr lang="en-US" sz="1100" b="1" dirty="0" err="1">
                <a:latin typeface="Calibri" panose="020F0502020204030204" pitchFamily="34" charset="0"/>
              </a:rPr>
              <a:t>Data</a:t>
            </a:r>
            <a:r>
              <a:rPr lang="en-US" sz="1100" b="1" dirty="0">
                <a:latin typeface="Calibri" panose="020F0502020204030204" pitchFamily="34" charset="0"/>
              </a:rPr>
              <a:t> </a:t>
            </a:r>
            <a:r>
              <a:rPr lang="en-US" sz="1100" b="1" dirty="0">
                <a:effectLst/>
                <a:latin typeface="Calibri" panose="020F0502020204030204" pitchFamily="34" charset="0"/>
              </a:rPr>
              <a:t> Model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F2C969-6BCF-4F0B-8F78-F9ACDAD586C4}"/>
              </a:ext>
            </a:extLst>
          </p:cNvPr>
          <p:cNvSpPr txBox="1"/>
          <p:nvPr/>
        </p:nvSpPr>
        <p:spPr>
          <a:xfrm>
            <a:off x="6818692" y="1179205"/>
            <a:ext cx="1741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u="sng" dirty="0">
                <a:latin typeface="Calibri" panose="020F0502020204030204" pitchFamily="34" charset="0"/>
              </a:rPr>
              <a:t>Yet to add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</a:rPr>
              <a:t>cif_file_upload</a:t>
            </a:r>
            <a:r>
              <a:rPr lang="en-US" sz="1600" dirty="0">
                <a:latin typeface="Calibri" panose="020F0502020204030204" pitchFamily="34" charset="0"/>
              </a:rPr>
              <a:t>,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Calibri" panose="020F0502020204030204" pitchFamily="34" charset="0"/>
              </a:rPr>
              <a:t>url</a:t>
            </a:r>
            <a:r>
              <a:rPr lang="en-US" sz="1600" dirty="0">
                <a:effectLst/>
                <a:latin typeface="Calibri" panose="020F0502020204030204" pitchFamily="34" charset="0"/>
              </a:rPr>
              <a:t>,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Timestamp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</a:rPr>
              <a:t> Update time</a:t>
            </a:r>
            <a:r>
              <a:rPr lang="en-US" sz="1600" dirty="0">
                <a:effectLst/>
                <a:latin typeface="Calibri" panose="020F0502020204030204" pitchFamily="34" charset="0"/>
              </a:rPr>
              <a:t> 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496236-5275-4C70-B96F-7D8B77507881}"/>
              </a:ext>
            </a:extLst>
          </p:cNvPr>
          <p:cNvCxnSpPr>
            <a:stCxn id="6" idx="3"/>
          </p:cNvCxnSpPr>
          <p:nvPr/>
        </p:nvCxnSpPr>
        <p:spPr>
          <a:xfrm flipV="1">
            <a:off x="1781006" y="3659322"/>
            <a:ext cx="800829" cy="103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15D4D6-1E06-4381-9607-162F0F4BC19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1781006" y="3965848"/>
            <a:ext cx="991157" cy="73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7478D71-1ED4-491B-98F3-0F788EBBC9E8}"/>
              </a:ext>
            </a:extLst>
          </p:cNvPr>
          <p:cNvSpPr/>
          <p:nvPr/>
        </p:nvSpPr>
        <p:spPr>
          <a:xfrm>
            <a:off x="2772162" y="4237719"/>
            <a:ext cx="901987" cy="3765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 err="1">
                <a:effectLst/>
                <a:latin typeface="Calibri" panose="020F0502020204030204" pitchFamily="34" charset="0"/>
              </a:rPr>
              <a:t>Crysta</a:t>
            </a:r>
            <a:r>
              <a:rPr lang="en-US" sz="1100" b="1" dirty="0" err="1">
                <a:latin typeface="Calibri" panose="020F0502020204030204" pitchFamily="34" charset="0"/>
              </a:rPr>
              <a:t>Data</a:t>
            </a:r>
            <a:r>
              <a:rPr lang="en-US" sz="1100" b="1" dirty="0">
                <a:latin typeface="Calibri" panose="020F0502020204030204" pitchFamily="34" charset="0"/>
              </a:rPr>
              <a:t> </a:t>
            </a:r>
            <a:r>
              <a:rPr lang="en-US" sz="1100" b="1" dirty="0">
                <a:effectLst/>
                <a:latin typeface="Calibri" panose="020F0502020204030204" pitchFamily="34" charset="0"/>
              </a:rPr>
              <a:t> Model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B6F86A-F0FF-414A-A894-E5DC3BBBF00D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1781006" y="4425979"/>
            <a:ext cx="991156" cy="27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C122871-15D8-4F08-B1E6-6959E20627AB}"/>
              </a:ext>
            </a:extLst>
          </p:cNvPr>
          <p:cNvSpPr/>
          <p:nvPr/>
        </p:nvSpPr>
        <p:spPr>
          <a:xfrm>
            <a:off x="2772162" y="4697849"/>
            <a:ext cx="901987" cy="3765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 err="1">
                <a:effectLst/>
                <a:latin typeface="Calibri" panose="020F0502020204030204" pitchFamily="34" charset="0"/>
              </a:rPr>
              <a:t>Crysta</a:t>
            </a:r>
            <a:r>
              <a:rPr lang="en-US" sz="1100" b="1" dirty="0" err="1">
                <a:latin typeface="Calibri" panose="020F0502020204030204" pitchFamily="34" charset="0"/>
              </a:rPr>
              <a:t>Data</a:t>
            </a:r>
            <a:r>
              <a:rPr lang="en-US" sz="1100" b="1" dirty="0">
                <a:latin typeface="Calibri" panose="020F0502020204030204" pitchFamily="34" charset="0"/>
              </a:rPr>
              <a:t> </a:t>
            </a:r>
            <a:r>
              <a:rPr lang="en-US" sz="1100" b="1" dirty="0">
                <a:effectLst/>
                <a:latin typeface="Calibri" panose="020F0502020204030204" pitchFamily="34" charset="0"/>
              </a:rPr>
              <a:t> Model 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34C485-F7B3-46B8-BE7C-1F392588A76D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1781006" y="4697849"/>
            <a:ext cx="991156" cy="18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7239008-15D0-495A-BDF2-E99240953EC0}"/>
              </a:ext>
            </a:extLst>
          </p:cNvPr>
          <p:cNvSpPr/>
          <p:nvPr/>
        </p:nvSpPr>
        <p:spPr>
          <a:xfrm>
            <a:off x="2772161" y="5157980"/>
            <a:ext cx="901987" cy="3765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 err="1">
                <a:effectLst/>
                <a:latin typeface="Calibri" panose="020F0502020204030204" pitchFamily="34" charset="0"/>
              </a:rPr>
              <a:t>Crysta</a:t>
            </a:r>
            <a:r>
              <a:rPr lang="en-US" sz="1100" b="1" dirty="0" err="1">
                <a:latin typeface="Calibri" panose="020F0502020204030204" pitchFamily="34" charset="0"/>
              </a:rPr>
              <a:t>Data</a:t>
            </a:r>
            <a:r>
              <a:rPr lang="en-US" sz="1100" b="1" dirty="0">
                <a:latin typeface="Calibri" panose="020F0502020204030204" pitchFamily="34" charset="0"/>
              </a:rPr>
              <a:t> </a:t>
            </a:r>
            <a:r>
              <a:rPr lang="en-US" sz="1100" b="1" dirty="0">
                <a:effectLst/>
                <a:latin typeface="Calibri" panose="020F0502020204030204" pitchFamily="34" charset="0"/>
              </a:rPr>
              <a:t> Model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2AD7AC-E682-405F-B293-62E879CD76D6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1781006" y="4697849"/>
            <a:ext cx="991155" cy="64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3C1916D-E641-41DB-8846-9305B10EB0FF}"/>
              </a:ext>
            </a:extLst>
          </p:cNvPr>
          <p:cNvSpPr/>
          <p:nvPr/>
        </p:nvSpPr>
        <p:spPr>
          <a:xfrm>
            <a:off x="4820222" y="4772151"/>
            <a:ext cx="1398494" cy="959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</a:rPr>
              <a:t>Customer Model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ADBFCD-CCDE-4F50-90EC-5A82CA352FAE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6218716" y="4520108"/>
            <a:ext cx="991157" cy="73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B753F9-4931-4903-B046-57D1E14781C2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6218716" y="4980239"/>
            <a:ext cx="991156" cy="27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AA51D3-804A-49E8-8AE1-AB562899AD96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6218716" y="5252109"/>
            <a:ext cx="991156" cy="18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4F6732-73E1-4A5F-B28A-C22D45A4CEE3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6218716" y="5252109"/>
            <a:ext cx="991155" cy="64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3A8B3A-14D7-4982-9C4A-9C2CC48605C2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>
            <a:off x="3674149" y="4425979"/>
            <a:ext cx="1146073" cy="82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EB4E06-C345-4CDF-9684-486732F828F5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>
            <a:off x="3674149" y="4425979"/>
            <a:ext cx="1146073" cy="82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3308EF-81EB-4A51-92D7-8A5DEA08B381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>
            <a:off x="3674149" y="4425979"/>
            <a:ext cx="1146073" cy="82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8455319-E6A2-43CC-BA38-9F973E4ECBBD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671498" y="4887574"/>
            <a:ext cx="1148724" cy="36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B3E930-382C-4C26-8356-55877CA7A8E5}"/>
              </a:ext>
            </a:extLst>
          </p:cNvPr>
          <p:cNvCxnSpPr>
            <a:cxnSpLocks/>
            <a:stCxn id="9" idx="3"/>
            <a:endCxn id="75" idx="1"/>
          </p:cNvCxnSpPr>
          <p:nvPr/>
        </p:nvCxnSpPr>
        <p:spPr>
          <a:xfrm>
            <a:off x="3674150" y="3965848"/>
            <a:ext cx="1146072" cy="17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567BB4-B220-46D6-AF1C-28CB02698FB7}"/>
              </a:ext>
            </a:extLst>
          </p:cNvPr>
          <p:cNvCxnSpPr>
            <a:cxnSpLocks/>
          </p:cNvCxnSpPr>
          <p:nvPr/>
        </p:nvCxnSpPr>
        <p:spPr>
          <a:xfrm>
            <a:off x="2904578" y="2687549"/>
            <a:ext cx="1016571" cy="94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0BA750-FE6C-40A2-B9D0-CD745D800E31}"/>
              </a:ext>
            </a:extLst>
          </p:cNvPr>
          <p:cNvCxnSpPr>
            <a:cxnSpLocks/>
          </p:cNvCxnSpPr>
          <p:nvPr/>
        </p:nvCxnSpPr>
        <p:spPr>
          <a:xfrm flipV="1">
            <a:off x="3661338" y="4135746"/>
            <a:ext cx="1238754" cy="73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E86F657-5E02-47B9-9158-DD348B392B46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664468" y="5252109"/>
            <a:ext cx="1155754" cy="9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C78D98-BFB0-4378-9DAB-D8CD8D697010}"/>
              </a:ext>
            </a:extLst>
          </p:cNvPr>
          <p:cNvCxnSpPr>
            <a:cxnSpLocks/>
            <a:stCxn id="17" idx="3"/>
            <a:endCxn id="75" idx="1"/>
          </p:cNvCxnSpPr>
          <p:nvPr/>
        </p:nvCxnSpPr>
        <p:spPr>
          <a:xfrm flipV="1">
            <a:off x="3674149" y="4145790"/>
            <a:ext cx="1146073" cy="28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725951A-7B4F-4F36-BDC1-AE8A81C8652A}"/>
              </a:ext>
            </a:extLst>
          </p:cNvPr>
          <p:cNvSpPr/>
          <p:nvPr/>
        </p:nvSpPr>
        <p:spPr>
          <a:xfrm>
            <a:off x="4820222" y="3665832"/>
            <a:ext cx="1398494" cy="959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</a:rPr>
              <a:t>Customer Model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98FCE72-9D2E-455E-9CF7-B5D9BE5A9FAD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6218716" y="3413789"/>
            <a:ext cx="991157" cy="73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BBB561-2AF2-4831-BD27-D30975DF4855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6218716" y="4145790"/>
            <a:ext cx="991156" cy="18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88A033F-4668-4F42-930A-66A954261D74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6218716" y="4145790"/>
            <a:ext cx="991155" cy="64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16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C2A630-7026-43EC-896D-C5205681914F}"/>
              </a:ext>
            </a:extLst>
          </p:cNvPr>
          <p:cNvSpPr/>
          <p:nvPr/>
        </p:nvSpPr>
        <p:spPr>
          <a:xfrm>
            <a:off x="382512" y="1071625"/>
            <a:ext cx="2784022" cy="17791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Customer Model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</a:rPr>
              <a:t>Name: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</a:rPr>
              <a:t>Company/univ/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</a:rPr>
              <a:t>Dept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</a:rPr>
              <a:t>GROUP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</a:rPr>
              <a:t>E-mail: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</a:rPr>
              <a:t>URL: </a:t>
            </a:r>
          </a:p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43D710-1CBE-4697-8C67-61C831591FCF}"/>
              </a:ext>
            </a:extLst>
          </p:cNvPr>
          <p:cNvGrpSpPr/>
          <p:nvPr/>
        </p:nvGrpSpPr>
        <p:grpSpPr>
          <a:xfrm>
            <a:off x="154587" y="3992042"/>
            <a:ext cx="7532994" cy="1794333"/>
            <a:chOff x="250307" y="3992042"/>
            <a:chExt cx="5298737" cy="17943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2E461A-C296-40F1-BB2C-E702591B68E0}"/>
                </a:ext>
              </a:extLst>
            </p:cNvPr>
            <p:cNvSpPr/>
            <p:nvPr/>
          </p:nvSpPr>
          <p:spPr>
            <a:xfrm>
              <a:off x="250307" y="4007226"/>
              <a:ext cx="5298737" cy="17791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effectLst/>
                <a:latin typeface="Calibri" panose="020F050202020403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 err="1">
                  <a:effectLst/>
                  <a:latin typeface="Calibri" panose="020F0502020204030204" pitchFamily="34" charset="0"/>
                </a:rPr>
                <a:t>Crysta</a:t>
              </a:r>
              <a:r>
                <a:rPr lang="en-US" b="1" dirty="0" err="1">
                  <a:latin typeface="Calibri" panose="020F0502020204030204" pitchFamily="34" charset="0"/>
                </a:rPr>
                <a:t>Data</a:t>
              </a:r>
              <a:r>
                <a:rPr lang="en-US" b="1" dirty="0">
                  <a:latin typeface="Calibri" panose="020F0502020204030204" pitchFamily="34" charset="0"/>
                </a:rPr>
                <a:t> </a:t>
              </a:r>
              <a:r>
                <a:rPr lang="en-US" sz="1800" b="1" dirty="0">
                  <a:effectLst/>
                  <a:latin typeface="Calibri" panose="020F0502020204030204" pitchFamily="34" charset="0"/>
                </a:rPr>
                <a:t> Model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1800" b="1" dirty="0">
                <a:effectLst/>
                <a:latin typeface="Calibri" panose="020F0502020204030204" pitchFamily="34" charset="0"/>
              </a:endParaRPr>
            </a:p>
            <a:p>
              <a:pPr marL="34290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</a:rPr>
                <a:t>Crystal formula,</a:t>
              </a:r>
            </a:p>
            <a:p>
              <a:pPr marL="34290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Calibri" panose="020F0502020204030204" pitchFamily="34" charset="0"/>
                </a:rPr>
                <a:t>Crystal name,</a:t>
              </a:r>
            </a:p>
            <a:p>
              <a:pPr marL="34290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Calibri" panose="020F0502020204030204" pitchFamily="34" charset="0"/>
                </a:rPr>
                <a:t>Crystal Structure </a:t>
              </a:r>
            </a:p>
            <a:p>
              <a:pPr marL="285750" marR="0" indent="-28575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anose="020F0502020204030204" pitchFamily="34" charset="0"/>
                </a:rPr>
                <a:t>Timestamp</a:t>
              </a:r>
            </a:p>
            <a:p>
              <a:pPr marL="285750" marR="0" indent="-28575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anose="020F0502020204030204" pitchFamily="34" charset="0"/>
                </a:rPr>
                <a:t> Update time</a:t>
              </a:r>
              <a:r>
                <a:rPr lang="en-US" sz="1600" dirty="0">
                  <a:effectLst/>
                  <a:latin typeface="Calibri" panose="020F0502020204030204" pitchFamily="34" charset="0"/>
                </a:rPr>
                <a:t> </a:t>
              </a:r>
            </a:p>
            <a:p>
              <a:pPr marL="285750" marR="0" indent="-28575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 err="1">
                  <a:latin typeface="Calibri" panose="020F0502020204030204" pitchFamily="34" charset="0"/>
                </a:rPr>
                <a:t>cif_file_upload</a:t>
              </a:r>
              <a:r>
                <a:rPr lang="en-US" sz="1600" dirty="0">
                  <a:latin typeface="Calibri" panose="020F0502020204030204" pitchFamily="34" charset="0"/>
                </a:rPr>
                <a:t>, </a:t>
              </a:r>
            </a:p>
            <a:p>
              <a:pPr marL="285750" marR="0" indent="-28575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 err="1">
                  <a:effectLst/>
                  <a:latin typeface="Calibri" panose="020F0502020204030204" pitchFamily="34" charset="0"/>
                </a:rPr>
                <a:t>url</a:t>
              </a:r>
              <a:r>
                <a:rPr lang="en-US" sz="1600" dirty="0">
                  <a:effectLst/>
                  <a:latin typeface="Calibri" panose="020F0502020204030204" pitchFamily="34" charset="0"/>
                </a:rPr>
                <a:t>, </a:t>
              </a:r>
            </a:p>
            <a:p>
              <a:pPr marL="285750" marR="0" indent="-28575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342900" marR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latin typeface="Calibri" panose="020F0502020204030204" pitchFamily="34" charset="0"/>
              </a:endParaRPr>
            </a:p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F2C969-6BCF-4F0B-8F78-F9ACDAD586C4}"/>
                </a:ext>
              </a:extLst>
            </p:cNvPr>
            <p:cNvSpPr txBox="1"/>
            <p:nvPr/>
          </p:nvSpPr>
          <p:spPr>
            <a:xfrm>
              <a:off x="1848462" y="3992042"/>
              <a:ext cx="127183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sz="1600" u="sng" dirty="0">
                  <a:latin typeface="Calibri" panose="020F0502020204030204" pitchFamily="34" charset="0"/>
                </a:rPr>
                <a:t>Group unique</a:t>
              </a:r>
            </a:p>
            <a:p>
              <a:r>
                <a:rPr lang="en-US" sz="1600" dirty="0">
                  <a:latin typeface="Calibri" panose="020F0502020204030204" pitchFamily="34" charset="0"/>
                </a:rPr>
                <a:t>a</a:t>
              </a:r>
              <a:r>
                <a:rPr lang="en-US" sz="1600" dirty="0">
                  <a:effectLst/>
                  <a:latin typeface="Calibri" panose="020F0502020204030204" pitchFamily="34" charset="0"/>
                </a:rPr>
                <a:t>, b, c, alpha, beta, gamma, </a:t>
              </a:r>
            </a:p>
            <a:p>
              <a:pPr marL="285750" marR="0" indent="-28575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1600" dirty="0">
                <a:effectLst/>
                <a:latin typeface="Calibri" panose="020F0502020204030204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1630AD6-7A41-409D-9DB7-A449E5287E28}"/>
              </a:ext>
            </a:extLst>
          </p:cNvPr>
          <p:cNvSpPr/>
          <p:nvPr/>
        </p:nvSpPr>
        <p:spPr>
          <a:xfrm>
            <a:off x="3386404" y="1367435"/>
            <a:ext cx="1398494" cy="959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</a:rPr>
              <a:t>Customer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6F10B5-B7B5-4969-B6C2-1176A20A1045}"/>
              </a:ext>
            </a:extLst>
          </p:cNvPr>
          <p:cNvSpPr/>
          <p:nvPr/>
        </p:nvSpPr>
        <p:spPr>
          <a:xfrm>
            <a:off x="5776055" y="906096"/>
            <a:ext cx="901987" cy="3765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 err="1">
                <a:effectLst/>
                <a:latin typeface="Calibri" panose="020F0502020204030204" pitchFamily="34" charset="0"/>
              </a:rPr>
              <a:t>Crysta</a:t>
            </a:r>
            <a:r>
              <a:rPr lang="en-US" sz="1100" b="1" dirty="0" err="1">
                <a:latin typeface="Calibri" panose="020F0502020204030204" pitchFamily="34" charset="0"/>
              </a:rPr>
              <a:t>Data</a:t>
            </a:r>
            <a:r>
              <a:rPr lang="en-US" sz="1100" b="1" dirty="0">
                <a:latin typeface="Calibri" panose="020F0502020204030204" pitchFamily="34" charset="0"/>
              </a:rPr>
              <a:t> </a:t>
            </a:r>
            <a:r>
              <a:rPr lang="en-US" sz="1100" b="1" dirty="0">
                <a:effectLst/>
                <a:latin typeface="Calibri" panose="020F0502020204030204" pitchFamily="34" charset="0"/>
              </a:rPr>
              <a:t> Model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D93DAA-7687-41A7-B610-4015A9C3403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84898" y="808866"/>
            <a:ext cx="800829" cy="103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DB02C3-806A-465E-A745-B672FF1B728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4784898" y="1094356"/>
            <a:ext cx="991157" cy="75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BA54144-1D0A-4E0F-8E02-B3751ECF9A54}"/>
              </a:ext>
            </a:extLst>
          </p:cNvPr>
          <p:cNvSpPr/>
          <p:nvPr/>
        </p:nvSpPr>
        <p:spPr>
          <a:xfrm>
            <a:off x="5776054" y="1366227"/>
            <a:ext cx="901987" cy="3765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 err="1">
                <a:effectLst/>
                <a:latin typeface="Calibri" panose="020F0502020204030204" pitchFamily="34" charset="0"/>
              </a:rPr>
              <a:t>Crysta</a:t>
            </a:r>
            <a:r>
              <a:rPr lang="en-US" sz="1100" b="1" dirty="0" err="1">
                <a:latin typeface="Calibri" panose="020F0502020204030204" pitchFamily="34" charset="0"/>
              </a:rPr>
              <a:t>Data</a:t>
            </a:r>
            <a:r>
              <a:rPr lang="en-US" sz="1100" b="1" dirty="0">
                <a:latin typeface="Calibri" panose="020F0502020204030204" pitchFamily="34" charset="0"/>
              </a:rPr>
              <a:t> </a:t>
            </a:r>
            <a:r>
              <a:rPr lang="en-US" sz="1100" b="1" dirty="0">
                <a:effectLst/>
                <a:latin typeface="Calibri" panose="020F0502020204030204" pitchFamily="34" charset="0"/>
              </a:rPr>
              <a:t> Model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FF846B-8097-46CD-BB75-358BC9BA85BC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4784898" y="1554487"/>
            <a:ext cx="991156" cy="29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DFD6B1E-117F-492F-89B8-B73C7207A9B3}"/>
              </a:ext>
            </a:extLst>
          </p:cNvPr>
          <p:cNvSpPr/>
          <p:nvPr/>
        </p:nvSpPr>
        <p:spPr>
          <a:xfrm>
            <a:off x="5776054" y="1826357"/>
            <a:ext cx="901987" cy="3765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 err="1">
                <a:effectLst/>
                <a:latin typeface="Calibri" panose="020F0502020204030204" pitchFamily="34" charset="0"/>
              </a:rPr>
              <a:t>Crysta</a:t>
            </a:r>
            <a:r>
              <a:rPr lang="en-US" sz="1100" b="1" dirty="0" err="1">
                <a:latin typeface="Calibri" panose="020F0502020204030204" pitchFamily="34" charset="0"/>
              </a:rPr>
              <a:t>Data</a:t>
            </a:r>
            <a:r>
              <a:rPr lang="en-US" sz="1100" b="1" dirty="0">
                <a:latin typeface="Calibri" panose="020F0502020204030204" pitchFamily="34" charset="0"/>
              </a:rPr>
              <a:t> </a:t>
            </a:r>
            <a:r>
              <a:rPr lang="en-US" sz="1100" b="1" dirty="0">
                <a:effectLst/>
                <a:latin typeface="Calibri" panose="020F0502020204030204" pitchFamily="34" charset="0"/>
              </a:rPr>
              <a:t> Model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43439-F1A0-4CA9-BF8C-915B60B73585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4784898" y="1847393"/>
            <a:ext cx="991156" cy="16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F6E2F1-0D23-4368-A8B0-8FA05BD3B2BF}"/>
              </a:ext>
            </a:extLst>
          </p:cNvPr>
          <p:cNvSpPr/>
          <p:nvPr/>
        </p:nvSpPr>
        <p:spPr>
          <a:xfrm>
            <a:off x="5776053" y="2286488"/>
            <a:ext cx="901987" cy="3765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 err="1">
                <a:effectLst/>
                <a:latin typeface="Calibri" panose="020F0502020204030204" pitchFamily="34" charset="0"/>
              </a:rPr>
              <a:t>Crysta</a:t>
            </a:r>
            <a:r>
              <a:rPr lang="en-US" sz="1100" b="1" dirty="0" err="1">
                <a:latin typeface="Calibri" panose="020F0502020204030204" pitchFamily="34" charset="0"/>
              </a:rPr>
              <a:t>Data</a:t>
            </a:r>
            <a:r>
              <a:rPr lang="en-US" sz="1100" b="1" dirty="0">
                <a:latin typeface="Calibri" panose="020F0502020204030204" pitchFamily="34" charset="0"/>
              </a:rPr>
              <a:t> </a:t>
            </a:r>
            <a:r>
              <a:rPr lang="en-US" sz="1100" b="1" dirty="0">
                <a:effectLst/>
                <a:latin typeface="Calibri" panose="020F0502020204030204" pitchFamily="34" charset="0"/>
              </a:rPr>
              <a:t> Model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8DEA35-693F-4F3B-A88A-9BC343A71234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4784898" y="1847393"/>
            <a:ext cx="991155" cy="62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902AEE-5658-4CDE-A878-8A4510DA5340}"/>
              </a:ext>
            </a:extLst>
          </p:cNvPr>
          <p:cNvSpPr txBox="1"/>
          <p:nvPr/>
        </p:nvSpPr>
        <p:spPr>
          <a:xfrm>
            <a:off x="4234728" y="4117476"/>
            <a:ext cx="245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Calibri" panose="020F0502020204030204" pitchFamily="34" charset="0"/>
              </a:rPr>
              <a:t>Input X and Y = unique :</a:t>
            </a: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N</a:t>
            </a: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ot allowed  </a:t>
            </a:r>
          </a:p>
          <a:p>
            <a:endParaRPr lang="en-US" sz="1200" dirty="0">
              <a:latin typeface="Calibri" panose="020F0502020204030204" pitchFamily="34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</a:rPr>
              <a:t>Input </a:t>
            </a:r>
            <a:r>
              <a:rPr lang="en-US" sz="1200" dirty="0">
                <a:latin typeface="Calibri" panose="020F0502020204030204" pitchFamily="34" charset="0"/>
              </a:rPr>
              <a:t>X </a:t>
            </a:r>
            <a:r>
              <a:rPr lang="en-US" sz="1200" dirty="0">
                <a:effectLst/>
                <a:latin typeface="Calibri" panose="020F0502020204030204" pitchFamily="34" charset="0"/>
              </a:rPr>
              <a:t>and Z = Not Unique: </a:t>
            </a:r>
            <a:r>
              <a:rPr lang="en-US" sz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allowed 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6CEBC7C-BB86-4CC6-8CA7-3B1123FE0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579714"/>
              </p:ext>
            </p:extLst>
          </p:nvPr>
        </p:nvGraphicFramePr>
        <p:xfrm>
          <a:off x="7957273" y="3563220"/>
          <a:ext cx="3654265" cy="239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853">
                  <a:extLst>
                    <a:ext uri="{9D8B030D-6E8A-4147-A177-3AD203B41FA5}">
                      <a16:colId xmlns:a16="http://schemas.microsoft.com/office/drawing/2014/main" val="3975825822"/>
                    </a:ext>
                  </a:extLst>
                </a:gridCol>
                <a:gridCol w="730853">
                  <a:extLst>
                    <a:ext uri="{9D8B030D-6E8A-4147-A177-3AD203B41FA5}">
                      <a16:colId xmlns:a16="http://schemas.microsoft.com/office/drawing/2014/main" val="1220967"/>
                    </a:ext>
                  </a:extLst>
                </a:gridCol>
                <a:gridCol w="730853">
                  <a:extLst>
                    <a:ext uri="{9D8B030D-6E8A-4147-A177-3AD203B41FA5}">
                      <a16:colId xmlns:a16="http://schemas.microsoft.com/office/drawing/2014/main" val="3154257915"/>
                    </a:ext>
                  </a:extLst>
                </a:gridCol>
                <a:gridCol w="730853">
                  <a:extLst>
                    <a:ext uri="{9D8B030D-6E8A-4147-A177-3AD203B41FA5}">
                      <a16:colId xmlns:a16="http://schemas.microsoft.com/office/drawing/2014/main" val="659434292"/>
                    </a:ext>
                  </a:extLst>
                </a:gridCol>
                <a:gridCol w="730853">
                  <a:extLst>
                    <a:ext uri="{9D8B030D-6E8A-4147-A177-3AD203B41FA5}">
                      <a16:colId xmlns:a16="http://schemas.microsoft.com/office/drawing/2014/main" val="1449347388"/>
                    </a:ext>
                  </a:extLst>
                </a:gridCol>
              </a:tblGrid>
              <a:tr h="3419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Input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Input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Input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80521"/>
                  </a:ext>
                </a:extLst>
              </a:tr>
              <a:tr h="341940">
                <a:tc>
                  <a:txBody>
                    <a:bodyPr/>
                    <a:lstStyle/>
                    <a:p>
                      <a:r>
                        <a:rPr lang="en-US" sz="11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36315"/>
                  </a:ext>
                </a:extLst>
              </a:tr>
              <a:tr h="341940">
                <a:tc>
                  <a:txBody>
                    <a:bodyPr/>
                    <a:lstStyle/>
                    <a:p>
                      <a:r>
                        <a:rPr lang="en-US" sz="11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90136"/>
                  </a:ext>
                </a:extLst>
              </a:tr>
              <a:tr h="341940">
                <a:tc>
                  <a:txBody>
                    <a:bodyPr/>
                    <a:lstStyle/>
                    <a:p>
                      <a:r>
                        <a:rPr lang="en-US" sz="11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492103"/>
                  </a:ext>
                </a:extLst>
              </a:tr>
              <a:tr h="341940">
                <a:tc>
                  <a:txBody>
                    <a:bodyPr/>
                    <a:lstStyle/>
                    <a:p>
                      <a:r>
                        <a:rPr lang="en-US" sz="11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38893"/>
                  </a:ext>
                </a:extLst>
              </a:tr>
              <a:tr h="341940">
                <a:tc>
                  <a:txBody>
                    <a:bodyPr/>
                    <a:lstStyle/>
                    <a:p>
                      <a:r>
                        <a:rPr lang="en-US" sz="1100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741016"/>
                  </a:ext>
                </a:extLst>
              </a:tr>
              <a:tr h="341940">
                <a:tc>
                  <a:txBody>
                    <a:bodyPr/>
                    <a:lstStyle/>
                    <a:p>
                      <a:r>
                        <a:rPr lang="en-US" sz="1100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71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62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543D710-1CBE-4697-8C67-61C831591FCF}"/>
              </a:ext>
            </a:extLst>
          </p:cNvPr>
          <p:cNvGrpSpPr/>
          <p:nvPr/>
        </p:nvGrpSpPr>
        <p:grpSpPr>
          <a:xfrm>
            <a:off x="228547" y="3429000"/>
            <a:ext cx="7532994" cy="2194615"/>
            <a:chOff x="250307" y="3591760"/>
            <a:chExt cx="5298737" cy="21946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2E461A-C296-40F1-BB2C-E702591B68E0}"/>
                </a:ext>
              </a:extLst>
            </p:cNvPr>
            <p:cNvSpPr/>
            <p:nvPr/>
          </p:nvSpPr>
          <p:spPr>
            <a:xfrm>
              <a:off x="250307" y="3591760"/>
              <a:ext cx="5298737" cy="21946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effectLst/>
                <a:latin typeface="Calibri" panose="020F050202020403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 err="1">
                  <a:effectLst/>
                  <a:latin typeface="Calibri" panose="020F0502020204030204" pitchFamily="34" charset="0"/>
                </a:rPr>
                <a:t>Crysta</a:t>
              </a:r>
              <a:r>
                <a:rPr lang="en-US" b="1" dirty="0" err="1">
                  <a:latin typeface="Calibri" panose="020F0502020204030204" pitchFamily="34" charset="0"/>
                </a:rPr>
                <a:t>Data</a:t>
              </a:r>
              <a:r>
                <a:rPr lang="en-US" b="1" dirty="0">
                  <a:latin typeface="Calibri" panose="020F0502020204030204" pitchFamily="34" charset="0"/>
                </a:rPr>
                <a:t> </a:t>
              </a:r>
              <a:r>
                <a:rPr lang="en-US" sz="1800" b="1" dirty="0">
                  <a:effectLst/>
                  <a:latin typeface="Calibri" panose="020F0502020204030204" pitchFamily="34" charset="0"/>
                </a:rPr>
                <a:t> Model</a:t>
              </a:r>
            </a:p>
            <a:p>
              <a:pPr marL="34290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</a:rPr>
                <a:t>Crystal formula,</a:t>
              </a:r>
            </a:p>
            <a:p>
              <a:pPr marL="34290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Calibri" panose="020F0502020204030204" pitchFamily="34" charset="0"/>
                </a:rPr>
                <a:t>Crystal name,</a:t>
              </a:r>
            </a:p>
            <a:p>
              <a:pPr marL="34290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Calibri" panose="020F0502020204030204" pitchFamily="34" charset="0"/>
                </a:rPr>
                <a:t>Crystal Structure </a:t>
              </a:r>
            </a:p>
            <a:p>
              <a:pPr marL="285750" marR="0" indent="-28575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anose="020F0502020204030204" pitchFamily="34" charset="0"/>
                </a:rPr>
                <a:t>Timestamp</a:t>
              </a:r>
            </a:p>
            <a:p>
              <a:pPr marL="285750" marR="0" indent="-28575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anose="020F0502020204030204" pitchFamily="34" charset="0"/>
                </a:rPr>
                <a:t> Update time</a:t>
              </a:r>
              <a:r>
                <a:rPr lang="en-US" sz="1600" dirty="0">
                  <a:effectLst/>
                  <a:latin typeface="Calibri" panose="020F0502020204030204" pitchFamily="34" charset="0"/>
                </a:rPr>
                <a:t> </a:t>
              </a:r>
            </a:p>
            <a:p>
              <a:pPr marL="285750" marR="0" indent="-28575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 err="1">
                  <a:latin typeface="Calibri" panose="020F0502020204030204" pitchFamily="34" charset="0"/>
                </a:rPr>
                <a:t>cif_file_upload</a:t>
              </a:r>
              <a:r>
                <a:rPr lang="en-US" sz="1600" dirty="0">
                  <a:latin typeface="Calibri" panose="020F0502020204030204" pitchFamily="34" charset="0"/>
                </a:rPr>
                <a:t>, </a:t>
              </a:r>
            </a:p>
            <a:p>
              <a:pPr marL="285750" marR="0" indent="-28575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 err="1">
                  <a:effectLst/>
                  <a:latin typeface="Calibri" panose="020F0502020204030204" pitchFamily="34" charset="0"/>
                </a:rPr>
                <a:t>url</a:t>
              </a:r>
              <a:r>
                <a:rPr lang="en-US" sz="1600" dirty="0">
                  <a:effectLst/>
                  <a:latin typeface="Calibri" panose="020F0502020204030204" pitchFamily="34" charset="0"/>
                </a:rPr>
                <a:t>, </a:t>
              </a:r>
              <a:endParaRPr lang="en-US" sz="1600" dirty="0"/>
            </a:p>
            <a:p>
              <a:pPr marL="342900" marR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latin typeface="Calibri" panose="020F0502020204030204" pitchFamily="34" charset="0"/>
              </a:endParaRPr>
            </a:p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F2C969-6BCF-4F0B-8F78-F9ACDAD586C4}"/>
                </a:ext>
              </a:extLst>
            </p:cNvPr>
            <p:cNvSpPr txBox="1"/>
            <p:nvPr/>
          </p:nvSpPr>
          <p:spPr>
            <a:xfrm>
              <a:off x="1848462" y="3992042"/>
              <a:ext cx="127183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sz="1600" u="sng" dirty="0">
                  <a:latin typeface="Calibri" panose="020F0502020204030204" pitchFamily="34" charset="0"/>
                </a:rPr>
                <a:t>Group unique</a:t>
              </a:r>
            </a:p>
            <a:p>
              <a:r>
                <a:rPr lang="en-US" sz="1600" dirty="0">
                  <a:latin typeface="Calibri" panose="020F0502020204030204" pitchFamily="34" charset="0"/>
                </a:rPr>
                <a:t>a</a:t>
              </a:r>
              <a:r>
                <a:rPr lang="en-US" sz="1600" dirty="0">
                  <a:effectLst/>
                  <a:latin typeface="Calibri" panose="020F0502020204030204" pitchFamily="34" charset="0"/>
                </a:rPr>
                <a:t>, b, c, alpha, beta, gamma, </a:t>
              </a:r>
            </a:p>
            <a:p>
              <a:pPr marL="285750" marR="0" indent="-28575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1600" dirty="0">
                <a:effectLst/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6CEBC7C-BB86-4CC6-8CA7-3B1123FE0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98888"/>
              </p:ext>
            </p:extLst>
          </p:nvPr>
        </p:nvGraphicFramePr>
        <p:xfrm>
          <a:off x="8172820" y="981385"/>
          <a:ext cx="3654265" cy="239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853">
                  <a:extLst>
                    <a:ext uri="{9D8B030D-6E8A-4147-A177-3AD203B41FA5}">
                      <a16:colId xmlns:a16="http://schemas.microsoft.com/office/drawing/2014/main" val="3975825822"/>
                    </a:ext>
                  </a:extLst>
                </a:gridCol>
                <a:gridCol w="730853">
                  <a:extLst>
                    <a:ext uri="{9D8B030D-6E8A-4147-A177-3AD203B41FA5}">
                      <a16:colId xmlns:a16="http://schemas.microsoft.com/office/drawing/2014/main" val="1220967"/>
                    </a:ext>
                  </a:extLst>
                </a:gridCol>
                <a:gridCol w="730853">
                  <a:extLst>
                    <a:ext uri="{9D8B030D-6E8A-4147-A177-3AD203B41FA5}">
                      <a16:colId xmlns:a16="http://schemas.microsoft.com/office/drawing/2014/main" val="3154257915"/>
                    </a:ext>
                  </a:extLst>
                </a:gridCol>
                <a:gridCol w="730853">
                  <a:extLst>
                    <a:ext uri="{9D8B030D-6E8A-4147-A177-3AD203B41FA5}">
                      <a16:colId xmlns:a16="http://schemas.microsoft.com/office/drawing/2014/main" val="659434292"/>
                    </a:ext>
                  </a:extLst>
                </a:gridCol>
                <a:gridCol w="730853">
                  <a:extLst>
                    <a:ext uri="{9D8B030D-6E8A-4147-A177-3AD203B41FA5}">
                      <a16:colId xmlns:a16="http://schemas.microsoft.com/office/drawing/2014/main" val="1449347388"/>
                    </a:ext>
                  </a:extLst>
                </a:gridCol>
              </a:tblGrid>
              <a:tr h="3419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Input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Input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Input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80521"/>
                  </a:ext>
                </a:extLst>
              </a:tr>
              <a:tr h="341940">
                <a:tc>
                  <a:txBody>
                    <a:bodyPr/>
                    <a:lstStyle/>
                    <a:p>
                      <a:r>
                        <a:rPr lang="en-US" sz="11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36315"/>
                  </a:ext>
                </a:extLst>
              </a:tr>
              <a:tr h="341940">
                <a:tc>
                  <a:txBody>
                    <a:bodyPr/>
                    <a:lstStyle/>
                    <a:p>
                      <a:r>
                        <a:rPr lang="en-US" sz="11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90136"/>
                  </a:ext>
                </a:extLst>
              </a:tr>
              <a:tr h="341940">
                <a:tc>
                  <a:txBody>
                    <a:bodyPr/>
                    <a:lstStyle/>
                    <a:p>
                      <a:r>
                        <a:rPr lang="en-US" sz="11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492103"/>
                  </a:ext>
                </a:extLst>
              </a:tr>
              <a:tr h="341940">
                <a:tc>
                  <a:txBody>
                    <a:bodyPr/>
                    <a:lstStyle/>
                    <a:p>
                      <a:r>
                        <a:rPr lang="en-US" sz="11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38893"/>
                  </a:ext>
                </a:extLst>
              </a:tr>
              <a:tr h="341940">
                <a:tc>
                  <a:txBody>
                    <a:bodyPr/>
                    <a:lstStyle/>
                    <a:p>
                      <a:r>
                        <a:rPr lang="en-US" sz="1100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741016"/>
                  </a:ext>
                </a:extLst>
              </a:tr>
              <a:tr h="341940">
                <a:tc>
                  <a:txBody>
                    <a:bodyPr/>
                    <a:lstStyle/>
                    <a:p>
                      <a:r>
                        <a:rPr lang="en-US" sz="1100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718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FDCC4F-848B-4819-A165-83D76619AE71}"/>
              </a:ext>
            </a:extLst>
          </p:cNvPr>
          <p:cNvSpPr txBox="1"/>
          <p:nvPr/>
        </p:nvSpPr>
        <p:spPr>
          <a:xfrm>
            <a:off x="140506" y="903276"/>
            <a:ext cx="6515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 tasks</a:t>
            </a:r>
          </a:p>
          <a:p>
            <a:r>
              <a:rPr lang="en-US" dirty="0">
                <a:solidFill>
                  <a:schemeClr val="bg1"/>
                </a:solidFill>
              </a:rPr>
              <a:t>List out the database view  first 20  of  5 0 of database entries</a:t>
            </a:r>
          </a:p>
          <a:p>
            <a:r>
              <a:rPr lang="en-US" dirty="0">
                <a:solidFill>
                  <a:schemeClr val="bg1"/>
                </a:solidFill>
              </a:rPr>
              <a:t>Add table filter to database table.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</a:rPr>
              <a:t>Add search view to search the database base on crystal formula, crystal name 0r by crystal structure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Duplicate  data entry check </a:t>
            </a:r>
          </a:p>
          <a:p>
            <a:r>
              <a:rPr lang="en-US" dirty="0">
                <a:solidFill>
                  <a:schemeClr val="bg1"/>
                </a:solidFill>
              </a:rPr>
              <a:t>Define unique based on </a:t>
            </a:r>
            <a:r>
              <a:rPr lang="en-US" sz="1800" dirty="0">
                <a:latin typeface="Calibri" panose="020F0502020204030204" pitchFamily="34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</a:rPr>
              <a:t>, b, c, alpha, beta, gamma, data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85290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2831</TotalTime>
  <Words>305</Words>
  <Application>Microsoft Office PowerPoint</Application>
  <PresentationFormat>Widescreen</PresentationFormat>
  <Paragraphs>128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Wingdings 2</vt:lpstr>
      <vt:lpstr>Frame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Narendraraj Chandran</dc:creator>
  <cp:lastModifiedBy>Narendraraj Chandran</cp:lastModifiedBy>
  <cp:revision>10</cp:revision>
  <dcterms:created xsi:type="dcterms:W3CDTF">2021-01-09T11:59:03Z</dcterms:created>
  <dcterms:modified xsi:type="dcterms:W3CDTF">2021-01-11T11:11:02Z</dcterms:modified>
</cp:coreProperties>
</file>