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notesMasterIdLst>
    <p:notesMasterId r:id="rId28"/>
  </p:notesMasterIdLst>
  <p:handoutMasterIdLst>
    <p:handoutMasterId r:id="rId29"/>
  </p:handoutMasterIdLst>
  <p:sldIdLst>
    <p:sldId id="261" r:id="rId2"/>
    <p:sldId id="262" r:id="rId3"/>
    <p:sldId id="263" r:id="rId4"/>
    <p:sldId id="267" r:id="rId5"/>
    <p:sldId id="268" r:id="rId6"/>
    <p:sldId id="295" r:id="rId7"/>
    <p:sldId id="269" r:id="rId8"/>
    <p:sldId id="288" r:id="rId9"/>
    <p:sldId id="287" r:id="rId10"/>
    <p:sldId id="296" r:id="rId11"/>
    <p:sldId id="284" r:id="rId12"/>
    <p:sldId id="289" r:id="rId13"/>
    <p:sldId id="297" r:id="rId14"/>
    <p:sldId id="290" r:id="rId15"/>
    <p:sldId id="273" r:id="rId16"/>
    <p:sldId id="275" r:id="rId17"/>
    <p:sldId id="279" r:id="rId18"/>
    <p:sldId id="280" r:id="rId19"/>
    <p:sldId id="293" r:id="rId20"/>
    <p:sldId id="298" r:id="rId21"/>
    <p:sldId id="299" r:id="rId22"/>
    <p:sldId id="300" r:id="rId23"/>
    <p:sldId id="274" r:id="rId24"/>
    <p:sldId id="292" r:id="rId25"/>
    <p:sldId id="291" r:id="rId26"/>
    <p:sldId id="294"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221" autoAdjust="0"/>
    <p:restoredTop sz="94280" autoAdjust="0"/>
  </p:normalViewPr>
  <p:slideViewPr>
    <p:cSldViewPr>
      <p:cViewPr varScale="1">
        <p:scale>
          <a:sx n="72" d="100"/>
          <a:sy n="72" d="100"/>
        </p:scale>
        <p:origin x="726" y="72"/>
      </p:cViewPr>
      <p:guideLst>
        <p:guide orient="horz" pos="2160"/>
        <p:guide pos="2880"/>
      </p:guideLst>
    </p:cSldViewPr>
  </p:slideViewPr>
  <p:outlineViewPr>
    <p:cViewPr>
      <p:scale>
        <a:sx n="33" d="100"/>
        <a:sy n="33" d="100"/>
      </p:scale>
      <p:origin x="0" y="1080"/>
    </p:cViewPr>
  </p:outlineViewPr>
  <p:notesTextViewPr>
    <p:cViewPr>
      <p:scale>
        <a:sx n="100" d="100"/>
        <a:sy n="100" d="100"/>
      </p:scale>
      <p:origin x="0" y="0"/>
    </p:cViewPr>
  </p:notesTextViewPr>
  <p:notesViewPr>
    <p:cSldViewPr>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161704-91AF-4556-BE74-1B59E879DB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91286AF1-4EDA-4521-BEC7-0E07E834FEF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254FEE-7294-4E9B-B3FF-EA73CE67349C}" type="datetimeFigureOut">
              <a:rPr lang="en-IN" smtClean="0"/>
              <a:t>14-06-2021</a:t>
            </a:fld>
            <a:endParaRPr lang="en-IN"/>
          </a:p>
        </p:txBody>
      </p:sp>
      <p:sp>
        <p:nvSpPr>
          <p:cNvPr id="4" name="Footer Placeholder 3">
            <a:extLst>
              <a:ext uri="{FF2B5EF4-FFF2-40B4-BE49-F238E27FC236}">
                <a16:creationId xmlns:a16="http://schemas.microsoft.com/office/drawing/2014/main" id="{F0CA4ECD-C56E-4384-B068-20A9BBBF016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0972DCD-9DE5-48C8-ADE3-E241DCB3BC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9A8DFE-A2B5-4B0E-AE1B-752632712BE8}" type="slidenum">
              <a:rPr lang="en-IN" smtClean="0"/>
              <a:t>‹#›</a:t>
            </a:fld>
            <a:endParaRPr lang="en-IN"/>
          </a:p>
        </p:txBody>
      </p:sp>
    </p:spTree>
    <p:extLst>
      <p:ext uri="{BB962C8B-B14F-4D97-AF65-F5344CB8AC3E}">
        <p14:creationId xmlns:p14="http://schemas.microsoft.com/office/powerpoint/2010/main" val="2761865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24FEE4-5998-4254-9EC6-D2024C1C7E8E}" type="datetimeFigureOut">
              <a:rPr lang="en-US" smtClean="0"/>
              <a:t>6/14/2021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AB4645-E733-4A67-9E56-1AEEDCA59878}" type="slidenum">
              <a:rPr lang="en-US" smtClean="0"/>
              <a:t>‹#›</a:t>
            </a:fld>
            <a:endParaRPr lang="en-US"/>
          </a:p>
        </p:txBody>
      </p:sp>
    </p:spTree>
    <p:extLst>
      <p:ext uri="{BB962C8B-B14F-4D97-AF65-F5344CB8AC3E}">
        <p14:creationId xmlns:p14="http://schemas.microsoft.com/office/powerpoint/2010/main" val="3257313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032DCE35-2FBF-4827-A92E-671B0E4D4EB7}" type="datetime1">
              <a:rPr lang="en-US" smtClean="0"/>
              <a:t>6/14/2021</a:t>
            </a:fld>
            <a:endParaRPr lang="en-US"/>
          </a:p>
        </p:txBody>
      </p:sp>
      <p:sp>
        <p:nvSpPr>
          <p:cNvPr id="20" name="Footer Placeholder 19"/>
          <p:cNvSpPr>
            <a:spLocks noGrp="1"/>
          </p:cNvSpPr>
          <p:nvPr>
            <p:ph type="ftr" sz="quarter" idx="11"/>
          </p:nvPr>
        </p:nvSpPr>
        <p:spPr/>
        <p:txBody>
          <a:bodyPr/>
          <a:lstStyle/>
          <a:p>
            <a:r>
              <a:rPr lang="en-US"/>
              <a:t>Zeal College of Engineering &amp; Research</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0A9B3D-B189-4D99-9C22-56C7178594F9}" type="datetime1">
              <a:rPr lang="en-US" smtClean="0"/>
              <a:t>6/14/2021</a:t>
            </a:fld>
            <a:endParaRPr lang="en-US"/>
          </a:p>
        </p:txBody>
      </p:sp>
      <p:sp>
        <p:nvSpPr>
          <p:cNvPr id="5" name="Footer Placeholder 4"/>
          <p:cNvSpPr>
            <a:spLocks noGrp="1"/>
          </p:cNvSpPr>
          <p:nvPr>
            <p:ph type="ftr" sz="quarter" idx="11"/>
          </p:nvPr>
        </p:nvSpPr>
        <p:spPr/>
        <p:txBody>
          <a:bodyPr/>
          <a:lstStyle/>
          <a:p>
            <a:r>
              <a:rPr lang="en-US"/>
              <a:t>Zeal College of Engineering &amp; Research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0E610E6-6A4D-4459-BA89-073BB4904C92}" type="datetime1">
              <a:rPr lang="en-US" smtClean="0"/>
              <a:t>6/14/2021</a:t>
            </a:fld>
            <a:endParaRPr lang="en-US"/>
          </a:p>
        </p:txBody>
      </p:sp>
      <p:sp>
        <p:nvSpPr>
          <p:cNvPr id="5" name="Footer Placeholder 4"/>
          <p:cNvSpPr>
            <a:spLocks noGrp="1"/>
          </p:cNvSpPr>
          <p:nvPr>
            <p:ph type="ftr" sz="quarter" idx="11"/>
          </p:nvPr>
        </p:nvSpPr>
        <p:spPr/>
        <p:txBody>
          <a:bodyPr/>
          <a:lstStyle/>
          <a:p>
            <a:r>
              <a:rPr lang="en-US"/>
              <a:t>Zeal College of Engineering &amp; Research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850FCC1-1C30-41DA-B1C0-61B3DB8A933A}" type="datetime1">
              <a:rPr lang="en-US" smtClean="0"/>
              <a:t>6/14/2021</a:t>
            </a:fld>
            <a:endParaRPr lang="en-US"/>
          </a:p>
        </p:txBody>
      </p:sp>
      <p:sp>
        <p:nvSpPr>
          <p:cNvPr id="5" name="Footer Placeholder 4"/>
          <p:cNvSpPr>
            <a:spLocks noGrp="1"/>
          </p:cNvSpPr>
          <p:nvPr>
            <p:ph type="ftr" sz="quarter" idx="11"/>
          </p:nvPr>
        </p:nvSpPr>
        <p:spPr/>
        <p:txBody>
          <a:bodyPr/>
          <a:lstStyle/>
          <a:p>
            <a:r>
              <a:rPr lang="en-US"/>
              <a:t>Zeal College of Engineering &amp; Research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A85F712-84FB-47EB-91B1-060668DCD4F6}" type="datetime1">
              <a:rPr lang="en-US" smtClean="0"/>
              <a:t>6/14/2021</a:t>
            </a:fld>
            <a:endParaRPr lang="en-US"/>
          </a:p>
        </p:txBody>
      </p:sp>
      <p:sp>
        <p:nvSpPr>
          <p:cNvPr id="5" name="Footer Placeholder 4"/>
          <p:cNvSpPr>
            <a:spLocks noGrp="1"/>
          </p:cNvSpPr>
          <p:nvPr>
            <p:ph type="ftr" sz="quarter" idx="11"/>
          </p:nvPr>
        </p:nvSpPr>
        <p:spPr/>
        <p:txBody>
          <a:bodyPr/>
          <a:lstStyle/>
          <a:p>
            <a:r>
              <a:rPr lang="en-US"/>
              <a:t>Zeal College of Engineering &amp; Research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EA4ACE2-54FD-4E55-BBD9-4E2876C836AF}" type="datetime1">
              <a:rPr lang="en-US" smtClean="0"/>
              <a:t>6/14/2021</a:t>
            </a:fld>
            <a:endParaRPr lang="en-US"/>
          </a:p>
        </p:txBody>
      </p:sp>
      <p:sp>
        <p:nvSpPr>
          <p:cNvPr id="6" name="Footer Placeholder 5"/>
          <p:cNvSpPr>
            <a:spLocks noGrp="1"/>
          </p:cNvSpPr>
          <p:nvPr>
            <p:ph type="ftr" sz="quarter" idx="11"/>
          </p:nvPr>
        </p:nvSpPr>
        <p:spPr/>
        <p:txBody>
          <a:bodyPr/>
          <a:lstStyle/>
          <a:p>
            <a:r>
              <a:rPr lang="en-US"/>
              <a:t>Zeal College of Engineering &amp; Research</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979EB4E-73A9-43D3-80A4-1608CA8C87AF}" type="datetime1">
              <a:rPr lang="en-US" smtClean="0"/>
              <a:t>6/14/2021</a:t>
            </a:fld>
            <a:endParaRPr lang="en-US"/>
          </a:p>
        </p:txBody>
      </p:sp>
      <p:sp>
        <p:nvSpPr>
          <p:cNvPr id="8" name="Footer Placeholder 7"/>
          <p:cNvSpPr>
            <a:spLocks noGrp="1"/>
          </p:cNvSpPr>
          <p:nvPr>
            <p:ph type="ftr" sz="quarter" idx="11"/>
          </p:nvPr>
        </p:nvSpPr>
        <p:spPr/>
        <p:txBody>
          <a:bodyPr/>
          <a:lstStyle/>
          <a:p>
            <a:r>
              <a:rPr lang="en-US"/>
              <a:t>Zeal College of Engineering &amp; Research</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D0177B71-9A54-4555-9ACD-60D7C25AB67B}" type="datetime1">
              <a:rPr lang="en-US" smtClean="0"/>
              <a:t>6/14/2021</a:t>
            </a:fld>
            <a:endParaRPr lang="en-US"/>
          </a:p>
        </p:txBody>
      </p:sp>
      <p:sp>
        <p:nvSpPr>
          <p:cNvPr id="4" name="Footer Placeholder 3"/>
          <p:cNvSpPr>
            <a:spLocks noGrp="1"/>
          </p:cNvSpPr>
          <p:nvPr>
            <p:ph type="ftr" sz="quarter" idx="11"/>
          </p:nvPr>
        </p:nvSpPr>
        <p:spPr/>
        <p:txBody>
          <a:bodyPr/>
          <a:lstStyle/>
          <a:p>
            <a:r>
              <a:rPr lang="en-US"/>
              <a:t>Zeal College of Engineering &amp; Research</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C0C6ABCC-DC65-4835-B627-B71427DBB2C7}" type="datetime1">
              <a:rPr lang="en-US" smtClean="0"/>
              <a:t>6/14/2021</a:t>
            </a:fld>
            <a:endParaRPr lang="en-US"/>
          </a:p>
        </p:txBody>
      </p:sp>
      <p:sp>
        <p:nvSpPr>
          <p:cNvPr id="3" name="Footer Placeholder 2"/>
          <p:cNvSpPr>
            <a:spLocks noGrp="1"/>
          </p:cNvSpPr>
          <p:nvPr>
            <p:ph type="ftr" sz="quarter" idx="11"/>
          </p:nvPr>
        </p:nvSpPr>
        <p:spPr/>
        <p:txBody>
          <a:bodyPr/>
          <a:lstStyle/>
          <a:p>
            <a:r>
              <a:rPr lang="en-US"/>
              <a:t>Zeal College of Engineering &amp; Research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822C739-C02B-42EA-86B8-272AB2F63C9C}" type="datetime1">
              <a:rPr lang="en-US" smtClean="0"/>
              <a:t>6/14/2021</a:t>
            </a:fld>
            <a:endParaRPr lang="en-US"/>
          </a:p>
        </p:txBody>
      </p:sp>
      <p:sp>
        <p:nvSpPr>
          <p:cNvPr id="6" name="Footer Placeholder 5"/>
          <p:cNvSpPr>
            <a:spLocks noGrp="1"/>
          </p:cNvSpPr>
          <p:nvPr>
            <p:ph type="ftr" sz="quarter" idx="11"/>
          </p:nvPr>
        </p:nvSpPr>
        <p:spPr/>
        <p:txBody>
          <a:bodyPr/>
          <a:lstStyle/>
          <a:p>
            <a:r>
              <a:rPr lang="en-US"/>
              <a:t>Zeal College of Engineering &amp; Research</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442B2114-CCA8-4F24-804D-795921CDE405}" type="datetime1">
              <a:rPr lang="en-US" smtClean="0"/>
              <a:t>6/14/2021</a:t>
            </a:fld>
            <a:endParaRPr lang="en-US"/>
          </a:p>
        </p:txBody>
      </p:sp>
      <p:sp>
        <p:nvSpPr>
          <p:cNvPr id="6" name="Footer Placeholder 5"/>
          <p:cNvSpPr>
            <a:spLocks noGrp="1"/>
          </p:cNvSpPr>
          <p:nvPr>
            <p:ph type="ftr" sz="quarter" idx="11"/>
          </p:nvPr>
        </p:nvSpPr>
        <p:spPr/>
        <p:txBody>
          <a:bodyPr/>
          <a:lstStyle/>
          <a:p>
            <a:r>
              <a:rPr lang="en-US"/>
              <a:t>Zeal College of Engineering &amp; Research</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68C7460-CE0C-45B5-8167-813ADDAEFA70}" type="datetime1">
              <a:rPr lang="en-US" smtClean="0"/>
              <a:t>6/14/2021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a:t>Zeal College of Engineering &amp; Research</a:t>
            </a: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hyperlink" Target="https://drive.google.com/file/d/1TCIxhbHXm0CjhDd0VD9S0htF1cF8czwj/view?usp=shar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drive.google.com/file/d/1fiSdyodEiwu2E6eG3jiJBRPMo8BJA2LZ/view?usp=shar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rive.google.com/file/d/1LuJeip0NSzgEVHlJ2Chf0zPOmiAdp0WT/view?usp=sharing" TargetMode="External"/><Relationship Id="rId2" Type="http://schemas.openxmlformats.org/officeDocument/2006/relationships/hyperlink" Target="https://drive.google.com/file/d/1LaG5JY0ZJEZxiLp7snLudhbHy6lyZm-s/view?usp=sharing" TargetMode="External"/><Relationship Id="rId1" Type="http://schemas.openxmlformats.org/officeDocument/2006/relationships/slideLayout" Target="../slideLayouts/slideLayout2.xml"/><Relationship Id="rId4" Type="http://schemas.openxmlformats.org/officeDocument/2006/relationships/hyperlink" Target="https://drive.google.com/file/d/1ptGtN30O08oN_n-an2ohyLD55aRFISpl/view?usp=sha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rive.google.com/file/d/1HFHxVrq3f-QDhDWNFJMC2S4aJtvg7VwZ/view?usp=sharin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archive.org/details/ThankYouImage" TargetMode="External"/><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hyperlink" Target="https://creativecommons.org/licenses/by-nc-nd/3.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6227" y="1539735"/>
            <a:ext cx="8097774" cy="1506990"/>
          </a:xfrm>
        </p:spPr>
        <p:txBody>
          <a:bodyPr>
            <a:normAutofit fontScale="90000"/>
          </a:bodyPr>
          <a:lstStyle/>
          <a:p>
            <a:pPr algn="ctr">
              <a:lnSpc>
                <a:spcPct val="150000"/>
              </a:lnSpc>
            </a:pPr>
            <a:r>
              <a:rPr lang="en-US" sz="2400" b="1" dirty="0">
                <a:solidFill>
                  <a:prstClr val="black"/>
                </a:solidFill>
                <a:latin typeface="Times New Roman" pitchFamily="18" charset="0"/>
                <a:cs typeface="Times New Roman" pitchFamily="18" charset="0"/>
              </a:rPr>
              <a:t>Project Review on</a:t>
            </a:r>
            <a:br>
              <a:rPr lang="en-US" sz="3600" dirty="0">
                <a:solidFill>
                  <a:prstClr val="black"/>
                </a:solidFill>
                <a:latin typeface="Times New Roman" pitchFamily="18" charset="0"/>
                <a:cs typeface="Times New Roman" pitchFamily="18" charset="0"/>
              </a:rPr>
            </a:br>
            <a:r>
              <a:rPr lang="en-US" sz="3200" b="1" dirty="0">
                <a:solidFill>
                  <a:prstClr val="black"/>
                </a:solidFill>
                <a:latin typeface="Times New Roman" pitchFamily="18" charset="0"/>
                <a:cs typeface="Times New Roman" pitchFamily="18" charset="0"/>
              </a:rPr>
              <a:t>“Design modification and analysis of Heat Exchanger”</a:t>
            </a:r>
            <a:endParaRPr lang="en-US" sz="3200" b="1" dirty="0"/>
          </a:p>
        </p:txBody>
      </p:sp>
      <p:sp>
        <p:nvSpPr>
          <p:cNvPr id="5" name="Subtitle 2"/>
          <p:cNvSpPr>
            <a:spLocks noGrp="1"/>
          </p:cNvSpPr>
          <p:nvPr>
            <p:ph type="subTitle" idx="1"/>
          </p:nvPr>
        </p:nvSpPr>
        <p:spPr>
          <a:xfrm>
            <a:off x="6543230" y="3541229"/>
            <a:ext cx="2463282" cy="424339"/>
          </a:xfrm>
        </p:spPr>
        <p:txBody>
          <a:bodyPr>
            <a:normAutofit/>
          </a:bodyPr>
          <a:lstStyle/>
          <a:p>
            <a:pPr lvl="0"/>
            <a:r>
              <a:rPr lang="en-US" sz="2000" b="1" dirty="0">
                <a:solidFill>
                  <a:prstClr val="black"/>
                </a:solidFill>
                <a:latin typeface="Times New Roman" pitchFamily="18" charset="0"/>
                <a:cs typeface="Times New Roman" pitchFamily="18" charset="0"/>
              </a:rPr>
              <a:t>Prof. </a:t>
            </a:r>
            <a:r>
              <a:rPr lang="en-US" sz="2000" b="1" dirty="0" err="1">
                <a:solidFill>
                  <a:prstClr val="black"/>
                </a:solidFill>
                <a:latin typeface="Times New Roman" pitchFamily="18" charset="0"/>
                <a:cs typeface="Times New Roman" pitchFamily="18" charset="0"/>
              </a:rPr>
              <a:t>Sachin</a:t>
            </a:r>
            <a:r>
              <a:rPr lang="en-US" sz="2000" b="1" dirty="0">
                <a:solidFill>
                  <a:prstClr val="black"/>
                </a:solidFill>
                <a:latin typeface="Times New Roman" pitchFamily="18" charset="0"/>
                <a:cs typeface="Times New Roman" pitchFamily="18" charset="0"/>
              </a:rPr>
              <a:t> </a:t>
            </a:r>
            <a:r>
              <a:rPr lang="en-US" sz="2000" b="1" dirty="0" err="1">
                <a:solidFill>
                  <a:prstClr val="black"/>
                </a:solidFill>
                <a:latin typeface="Times New Roman" pitchFamily="18" charset="0"/>
                <a:cs typeface="Times New Roman" pitchFamily="18" charset="0"/>
              </a:rPr>
              <a:t>Borade</a:t>
            </a:r>
            <a:endParaRPr lang="en-US" sz="2000" b="1" dirty="0">
              <a:solidFill>
                <a:prstClr val="black"/>
              </a:solidFill>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z="1400" b="1" smtClean="0">
                <a:solidFill>
                  <a:schemeClr val="accent2"/>
                </a:solidFill>
              </a:rPr>
              <a:pPr/>
              <a:t>1</a:t>
            </a:fld>
            <a:endParaRPr lang="en-US" sz="1400" b="1" dirty="0">
              <a:solidFill>
                <a:schemeClr val="accent2"/>
              </a:solidFill>
            </a:endParaRPr>
          </a:p>
        </p:txBody>
      </p:sp>
      <p:sp>
        <p:nvSpPr>
          <p:cNvPr id="4" name="Rectangle 3"/>
          <p:cNvSpPr/>
          <p:nvPr/>
        </p:nvSpPr>
        <p:spPr>
          <a:xfrm>
            <a:off x="6553200" y="3141119"/>
            <a:ext cx="1709314" cy="400110"/>
          </a:xfrm>
          <a:prstGeom prst="rect">
            <a:avLst/>
          </a:prstGeom>
        </p:spPr>
        <p:txBody>
          <a:bodyPr wrap="none">
            <a:spAutoFit/>
          </a:bodyPr>
          <a:lstStyle/>
          <a:p>
            <a:r>
              <a:rPr lang="en-US" sz="2000" b="1" dirty="0">
                <a:latin typeface="Times New Roman" pitchFamily="18" charset="0"/>
                <a:cs typeface="Times New Roman" pitchFamily="18" charset="0"/>
              </a:rPr>
              <a:t>Project Guide</a:t>
            </a:r>
          </a:p>
        </p:txBody>
      </p:sp>
      <p:sp>
        <p:nvSpPr>
          <p:cNvPr id="8" name="Rectangle 7"/>
          <p:cNvSpPr/>
          <p:nvPr/>
        </p:nvSpPr>
        <p:spPr>
          <a:xfrm>
            <a:off x="1503308" y="3541229"/>
            <a:ext cx="3754373" cy="1366528"/>
          </a:xfrm>
          <a:prstGeom prst="rect">
            <a:avLst/>
          </a:prstGeom>
        </p:spPr>
        <p:txBody>
          <a:bodyPr wrap="square">
            <a:spAutoFit/>
          </a:bodyPr>
          <a:lstStyle/>
          <a:p>
            <a:pPr>
              <a:spcBef>
                <a:spcPct val="20000"/>
              </a:spcBef>
            </a:pPr>
            <a:r>
              <a:rPr lang="en-US" dirty="0">
                <a:solidFill>
                  <a:prstClr val="black"/>
                </a:solidFill>
                <a:latin typeface="Times New Roman" pitchFamily="18" charset="0"/>
                <a:cs typeface="Times New Roman" pitchFamily="18" charset="0"/>
              </a:rPr>
              <a:t>1) Mr. Nikhil </a:t>
            </a:r>
            <a:r>
              <a:rPr lang="en-US" dirty="0" err="1">
                <a:solidFill>
                  <a:prstClr val="black"/>
                </a:solidFill>
                <a:latin typeface="Times New Roman" pitchFamily="18" charset="0"/>
                <a:cs typeface="Times New Roman" pitchFamily="18" charset="0"/>
              </a:rPr>
              <a:t>Jitendra</a:t>
            </a:r>
            <a:r>
              <a:rPr lang="en-US" dirty="0">
                <a:solidFill>
                  <a:prstClr val="black"/>
                </a:solidFill>
                <a:latin typeface="Times New Roman" pitchFamily="18" charset="0"/>
                <a:cs typeface="Times New Roman" pitchFamily="18" charset="0"/>
              </a:rPr>
              <a:t> </a:t>
            </a:r>
            <a:r>
              <a:rPr lang="en-US" dirty="0" err="1">
                <a:solidFill>
                  <a:prstClr val="black"/>
                </a:solidFill>
                <a:latin typeface="Times New Roman" pitchFamily="18" charset="0"/>
                <a:cs typeface="Times New Roman" pitchFamily="18" charset="0"/>
              </a:rPr>
              <a:t>Patil</a:t>
            </a:r>
            <a:endParaRPr lang="en-US" dirty="0">
              <a:solidFill>
                <a:prstClr val="black"/>
              </a:solidFill>
              <a:latin typeface="Times New Roman" pitchFamily="18" charset="0"/>
              <a:cs typeface="Times New Roman" pitchFamily="18" charset="0"/>
            </a:endParaRPr>
          </a:p>
          <a:p>
            <a:pPr>
              <a:spcBef>
                <a:spcPct val="20000"/>
              </a:spcBef>
            </a:pPr>
            <a:r>
              <a:rPr lang="en-US" dirty="0">
                <a:solidFill>
                  <a:prstClr val="black"/>
                </a:solidFill>
                <a:latin typeface="Times New Roman" pitchFamily="18" charset="0"/>
                <a:cs typeface="Times New Roman" pitchFamily="18" charset="0"/>
              </a:rPr>
              <a:t>2) Mr. Rushikesh </a:t>
            </a:r>
            <a:r>
              <a:rPr lang="en-US" dirty="0" err="1">
                <a:solidFill>
                  <a:prstClr val="black"/>
                </a:solidFill>
                <a:latin typeface="Times New Roman" pitchFamily="18" charset="0"/>
                <a:cs typeface="Times New Roman" pitchFamily="18" charset="0"/>
              </a:rPr>
              <a:t>Sahadev</a:t>
            </a:r>
            <a:r>
              <a:rPr lang="en-US" dirty="0">
                <a:solidFill>
                  <a:prstClr val="black"/>
                </a:solidFill>
                <a:latin typeface="Times New Roman" pitchFamily="18" charset="0"/>
                <a:cs typeface="Times New Roman" pitchFamily="18" charset="0"/>
              </a:rPr>
              <a:t> </a:t>
            </a:r>
            <a:r>
              <a:rPr lang="en-US" dirty="0" err="1">
                <a:solidFill>
                  <a:prstClr val="black"/>
                </a:solidFill>
                <a:latin typeface="Times New Roman" pitchFamily="18" charset="0"/>
                <a:cs typeface="Times New Roman" pitchFamily="18" charset="0"/>
              </a:rPr>
              <a:t>Phanase</a:t>
            </a:r>
            <a:endParaRPr lang="en-US" dirty="0">
              <a:solidFill>
                <a:prstClr val="black"/>
              </a:solidFill>
              <a:latin typeface="Times New Roman" pitchFamily="18" charset="0"/>
              <a:cs typeface="Times New Roman" pitchFamily="18" charset="0"/>
            </a:endParaRPr>
          </a:p>
          <a:p>
            <a:pPr>
              <a:spcBef>
                <a:spcPct val="20000"/>
              </a:spcBef>
            </a:pPr>
            <a:r>
              <a:rPr lang="en-US" dirty="0">
                <a:solidFill>
                  <a:prstClr val="black"/>
                </a:solidFill>
                <a:latin typeface="Times New Roman" pitchFamily="18" charset="0"/>
                <a:cs typeface="Times New Roman" pitchFamily="18" charset="0"/>
              </a:rPr>
              <a:t>3) Mr. </a:t>
            </a:r>
            <a:r>
              <a:rPr lang="en-US" dirty="0" err="1">
                <a:solidFill>
                  <a:prstClr val="black"/>
                </a:solidFill>
                <a:latin typeface="Times New Roman" pitchFamily="18" charset="0"/>
                <a:cs typeface="Times New Roman" pitchFamily="18" charset="0"/>
              </a:rPr>
              <a:t>Akshay</a:t>
            </a:r>
            <a:r>
              <a:rPr lang="en-US" dirty="0">
                <a:solidFill>
                  <a:prstClr val="black"/>
                </a:solidFill>
                <a:latin typeface="Times New Roman" pitchFamily="18" charset="0"/>
                <a:cs typeface="Times New Roman" pitchFamily="18" charset="0"/>
              </a:rPr>
              <a:t> Ashok </a:t>
            </a:r>
            <a:r>
              <a:rPr lang="en-US" dirty="0" err="1">
                <a:solidFill>
                  <a:prstClr val="black"/>
                </a:solidFill>
                <a:latin typeface="Times New Roman" pitchFamily="18" charset="0"/>
                <a:cs typeface="Times New Roman" pitchFamily="18" charset="0"/>
              </a:rPr>
              <a:t>Patil</a:t>
            </a:r>
            <a:endParaRPr lang="en-US" dirty="0">
              <a:solidFill>
                <a:prstClr val="black"/>
              </a:solidFill>
              <a:latin typeface="Times New Roman" pitchFamily="18" charset="0"/>
              <a:cs typeface="Times New Roman" pitchFamily="18" charset="0"/>
            </a:endParaRPr>
          </a:p>
          <a:p>
            <a:pPr>
              <a:spcBef>
                <a:spcPct val="20000"/>
              </a:spcBef>
            </a:pPr>
            <a:r>
              <a:rPr lang="en-US" dirty="0">
                <a:solidFill>
                  <a:prstClr val="black"/>
                </a:solidFill>
                <a:latin typeface="Times New Roman" pitchFamily="18" charset="0"/>
                <a:cs typeface="Times New Roman" pitchFamily="18" charset="0"/>
              </a:rPr>
              <a:t>4) Mr. </a:t>
            </a:r>
            <a:r>
              <a:rPr lang="en-US" dirty="0" err="1">
                <a:solidFill>
                  <a:prstClr val="black"/>
                </a:solidFill>
                <a:latin typeface="Times New Roman" pitchFamily="18" charset="0"/>
                <a:cs typeface="Times New Roman" pitchFamily="18" charset="0"/>
              </a:rPr>
              <a:t>Narendra</a:t>
            </a:r>
            <a:r>
              <a:rPr lang="en-US" dirty="0">
                <a:solidFill>
                  <a:prstClr val="black"/>
                </a:solidFill>
                <a:latin typeface="Times New Roman" pitchFamily="18" charset="0"/>
                <a:cs typeface="Times New Roman" pitchFamily="18" charset="0"/>
              </a:rPr>
              <a:t> </a:t>
            </a:r>
            <a:r>
              <a:rPr lang="en-US" dirty="0" err="1">
                <a:solidFill>
                  <a:prstClr val="black"/>
                </a:solidFill>
                <a:latin typeface="Times New Roman" pitchFamily="18" charset="0"/>
                <a:cs typeface="Times New Roman" pitchFamily="18" charset="0"/>
              </a:rPr>
              <a:t>Nandkumar</a:t>
            </a:r>
            <a:r>
              <a:rPr lang="en-US" dirty="0">
                <a:solidFill>
                  <a:prstClr val="black"/>
                </a:solidFill>
                <a:latin typeface="Times New Roman" pitchFamily="18" charset="0"/>
                <a:cs typeface="Times New Roman" pitchFamily="18" charset="0"/>
              </a:rPr>
              <a:t> </a:t>
            </a:r>
            <a:r>
              <a:rPr lang="en-US" dirty="0" err="1">
                <a:solidFill>
                  <a:prstClr val="black"/>
                </a:solidFill>
                <a:latin typeface="Times New Roman" pitchFamily="18" charset="0"/>
                <a:cs typeface="Times New Roman" pitchFamily="18" charset="0"/>
              </a:rPr>
              <a:t>Saralkar</a:t>
            </a:r>
            <a:endParaRPr lang="en-US" dirty="0">
              <a:solidFill>
                <a:prstClr val="black"/>
              </a:solidFill>
              <a:latin typeface="Times New Roman" pitchFamily="18" charset="0"/>
              <a:cs typeface="Times New Roman" pitchFamily="18" charset="0"/>
            </a:endParaRPr>
          </a:p>
        </p:txBody>
      </p:sp>
      <p:sp>
        <p:nvSpPr>
          <p:cNvPr id="9" name="Rectangle 8"/>
          <p:cNvSpPr/>
          <p:nvPr/>
        </p:nvSpPr>
        <p:spPr>
          <a:xfrm>
            <a:off x="2032657" y="5328551"/>
            <a:ext cx="6172200" cy="1274195"/>
          </a:xfrm>
          <a:prstGeom prst="rect">
            <a:avLst/>
          </a:prstGeom>
        </p:spPr>
        <p:txBody>
          <a:bodyPr wrap="square">
            <a:spAutoFit/>
          </a:bodyPr>
          <a:lstStyle/>
          <a:p>
            <a:pPr algn="ctr">
              <a:spcBef>
                <a:spcPct val="20000"/>
              </a:spcBef>
            </a:pPr>
            <a:r>
              <a:rPr lang="en-US" sz="2400" b="1" dirty="0">
                <a:solidFill>
                  <a:prstClr val="black"/>
                </a:solidFill>
                <a:latin typeface="Times New Roman" pitchFamily="18" charset="0"/>
                <a:cs typeface="Times New Roman" pitchFamily="18" charset="0"/>
              </a:rPr>
              <a:t>Zeal College of Engineering &amp; Research, Pune</a:t>
            </a:r>
          </a:p>
          <a:p>
            <a:pPr algn="ctr">
              <a:spcBef>
                <a:spcPct val="20000"/>
              </a:spcBef>
            </a:pPr>
            <a:r>
              <a:rPr lang="en-US" sz="2400" b="1" dirty="0">
                <a:solidFill>
                  <a:prstClr val="black"/>
                </a:solidFill>
                <a:latin typeface="Times New Roman" pitchFamily="18" charset="0"/>
                <a:cs typeface="Times New Roman" pitchFamily="18" charset="0"/>
              </a:rPr>
              <a:t>College Code: 4053</a:t>
            </a:r>
          </a:p>
        </p:txBody>
      </p:sp>
      <p:pic>
        <p:nvPicPr>
          <p:cNvPr id="1026" name="Picture 2" descr="C:\Users\admin\Downloads\naac.jpg"/>
          <p:cNvPicPr>
            <a:picLocks noChangeAspect="1" noChangeArrowheads="1"/>
          </p:cNvPicPr>
          <p:nvPr/>
        </p:nvPicPr>
        <p:blipFill>
          <a:blip r:embed="rId2"/>
          <a:srcRect/>
          <a:stretch>
            <a:fillRect/>
          </a:stretch>
        </p:blipFill>
        <p:spPr bwMode="auto">
          <a:xfrm>
            <a:off x="7411973" y="183045"/>
            <a:ext cx="1450848" cy="1295400"/>
          </a:xfrm>
          <a:prstGeom prst="rect">
            <a:avLst/>
          </a:prstGeom>
          <a:noFill/>
        </p:spPr>
      </p:pic>
      <p:pic>
        <p:nvPicPr>
          <p:cNvPr id="1027" name="Picture 3" descr="C:\Users\admin\Downloads\index.png"/>
          <p:cNvPicPr>
            <a:picLocks noChangeAspect="1" noChangeArrowheads="1"/>
          </p:cNvPicPr>
          <p:nvPr/>
        </p:nvPicPr>
        <p:blipFill>
          <a:blip r:embed="rId3"/>
          <a:srcRect/>
          <a:stretch>
            <a:fillRect/>
          </a:stretch>
        </p:blipFill>
        <p:spPr bwMode="auto">
          <a:xfrm>
            <a:off x="589027" y="183045"/>
            <a:ext cx="914400" cy="1356690"/>
          </a:xfrm>
          <a:prstGeom prst="rect">
            <a:avLst/>
          </a:prstGeom>
          <a:noFill/>
        </p:spPr>
      </p:pic>
      <p:pic>
        <p:nvPicPr>
          <p:cNvPr id="1028" name="Picture 4" descr="C:\Users\admin\Downloads\70432334.jpg"/>
          <p:cNvPicPr>
            <a:picLocks noChangeAspect="1" noChangeArrowheads="1"/>
          </p:cNvPicPr>
          <p:nvPr/>
        </p:nvPicPr>
        <p:blipFill>
          <a:blip r:embed="rId4" cstate="print"/>
          <a:srcRect/>
          <a:stretch>
            <a:fillRect/>
          </a:stretch>
        </p:blipFill>
        <p:spPr bwMode="auto">
          <a:xfrm>
            <a:off x="3759200" y="73283"/>
            <a:ext cx="1625600" cy="1219200"/>
          </a:xfrm>
          <a:prstGeom prst="rect">
            <a:avLst/>
          </a:prstGeom>
          <a:noFill/>
        </p:spPr>
      </p:pic>
      <p:sp>
        <p:nvSpPr>
          <p:cNvPr id="12" name="Rectangle 11"/>
          <p:cNvSpPr/>
          <p:nvPr/>
        </p:nvSpPr>
        <p:spPr>
          <a:xfrm>
            <a:off x="1503427" y="3116879"/>
            <a:ext cx="1625958" cy="400110"/>
          </a:xfrm>
          <a:prstGeom prst="rect">
            <a:avLst/>
          </a:prstGeom>
        </p:spPr>
        <p:txBody>
          <a:bodyPr wrap="none">
            <a:spAutoFit/>
          </a:bodyPr>
          <a:lstStyle/>
          <a:p>
            <a:r>
              <a:rPr lang="en-US" sz="2000" b="1" dirty="0">
                <a:latin typeface="Times New Roman" pitchFamily="18" charset="0"/>
                <a:cs typeface="Times New Roman" pitchFamily="18" charset="0"/>
              </a:rPr>
              <a:t>Presented By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C8B-3335-4376-9BB2-DB10AE7B8688}"/>
              </a:ext>
            </a:extLst>
          </p:cNvPr>
          <p:cNvSpPr>
            <a:spLocks noGrp="1"/>
          </p:cNvSpPr>
          <p:nvPr>
            <p:ph type="title"/>
          </p:nvPr>
        </p:nvSpPr>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Scope of the Project</a:t>
            </a:r>
          </a:p>
        </p:txBody>
      </p:sp>
      <p:sp>
        <p:nvSpPr>
          <p:cNvPr id="3" name="Content Placeholder 2">
            <a:extLst>
              <a:ext uri="{FF2B5EF4-FFF2-40B4-BE49-F238E27FC236}">
                <a16:creationId xmlns:a16="http://schemas.microsoft.com/office/drawing/2014/main" id="{851772F0-BAFD-47FC-8B56-4BC19FB468D0}"/>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hlinkClick r:id="rId2"/>
              </a:rPr>
              <a:t>Project flow chart</a:t>
            </a:r>
            <a:endParaRPr lang="en-US"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28D3035-4E82-4BA8-AF89-B41AF3907767}"/>
              </a:ext>
            </a:extLst>
          </p:cNvPr>
          <p:cNvSpPr>
            <a:spLocks noGrp="1"/>
          </p:cNvSpPr>
          <p:nvPr>
            <p:ph type="ftr" sz="quarter" idx="11"/>
          </p:nvPr>
        </p:nvSpPr>
        <p:spPr/>
        <p:txBody>
          <a:bodyPr/>
          <a:lstStyle/>
          <a:p>
            <a:r>
              <a:rPr lang="en-US"/>
              <a:t>Zeal College of Engineering &amp; Research</a:t>
            </a:r>
          </a:p>
        </p:txBody>
      </p:sp>
      <p:sp>
        <p:nvSpPr>
          <p:cNvPr id="5" name="Slide Number Placeholder 4">
            <a:extLst>
              <a:ext uri="{FF2B5EF4-FFF2-40B4-BE49-F238E27FC236}">
                <a16:creationId xmlns:a16="http://schemas.microsoft.com/office/drawing/2014/main" id="{C425D711-B171-4C9E-9D72-9A8FAD341A53}"/>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973665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9"/>
            <a:ext cx="7498080" cy="806548"/>
          </a:xfrm>
        </p:spPr>
        <p:txBody>
          <a:bodyPr>
            <a:normAutofit/>
          </a:bodyPr>
          <a:lstStyle/>
          <a:p>
            <a:pPr algn="ctr"/>
            <a:r>
              <a:rPr lang="en-US" sz="3200" b="1" u="sng" dirty="0">
                <a:solidFill>
                  <a:schemeClr val="tx1"/>
                </a:solidFill>
                <a:latin typeface="Times New Roman" panose="02020603050405020304" pitchFamily="18" charset="0"/>
                <a:cs typeface="Times New Roman" panose="02020603050405020304" pitchFamily="18" charset="0"/>
              </a:rPr>
              <a:t>Technical Specification :</a:t>
            </a:r>
          </a:p>
        </p:txBody>
      </p:sp>
      <p:sp>
        <p:nvSpPr>
          <p:cNvPr id="3" name="Content Placeholder 2"/>
          <p:cNvSpPr>
            <a:spLocks noGrp="1"/>
          </p:cNvSpPr>
          <p:nvPr>
            <p:ph idx="1"/>
          </p:nvPr>
        </p:nvSpPr>
        <p:spPr>
          <a:xfrm>
            <a:off x="1435608" y="1081187"/>
            <a:ext cx="7498080" cy="5167213"/>
          </a:xfrm>
        </p:spPr>
        <p:txBody>
          <a:bodyPr>
            <a:normAutofit/>
          </a:bodyPr>
          <a:lstStyle/>
          <a:p>
            <a:pPr marL="82296" indent="0">
              <a:buNone/>
            </a:pPr>
            <a:r>
              <a:rPr lang="en-US" sz="2000" dirty="0">
                <a:latin typeface="Times New Roman" pitchFamily="18" charset="0"/>
                <a:cs typeface="Times New Roman" pitchFamily="18" charset="0"/>
              </a:rPr>
              <a:t>These are the input data for Hot stream:</a:t>
            </a:r>
          </a:p>
          <a:p>
            <a:pPr marL="82296" indent="0">
              <a:buNone/>
            </a:pPr>
            <a:endParaRPr lang="en-US" sz="2000" dirty="0">
              <a:latin typeface="Times New Roman" pitchFamily="18" charset="0"/>
              <a:cs typeface="Times New Roman" pitchFamily="18" charset="0"/>
            </a:endParaRPr>
          </a:p>
          <a:p>
            <a:pPr marL="82296" indent="0">
              <a:buNone/>
            </a:pPr>
            <a:endParaRPr lang="en-US" sz="2000" dirty="0">
              <a:latin typeface="Times New Roman" pitchFamily="18" charset="0"/>
              <a:cs typeface="Times New Roman" pitchFamily="18" charset="0"/>
            </a:endParaRPr>
          </a:p>
          <a:p>
            <a:pPr marL="82296" indent="0">
              <a:buNone/>
            </a:pPr>
            <a:endParaRPr lang="en-US" sz="2000" dirty="0">
              <a:latin typeface="Times New Roman" pitchFamily="18" charset="0"/>
              <a:cs typeface="Times New Roman" pitchFamily="18" charset="0"/>
            </a:endParaRPr>
          </a:p>
          <a:p>
            <a:pPr marL="82296" indent="0">
              <a:buNone/>
            </a:pPr>
            <a:endParaRPr lang="en-US" sz="2000" dirty="0">
              <a:latin typeface="Times New Roman" pitchFamily="18" charset="0"/>
              <a:cs typeface="Times New Roman" pitchFamily="18" charset="0"/>
            </a:endParaRPr>
          </a:p>
          <a:p>
            <a:pPr marL="82296" indent="0">
              <a:buNone/>
            </a:pPr>
            <a:endParaRPr lang="en-US" sz="2000" dirty="0">
              <a:latin typeface="Times New Roman" pitchFamily="18" charset="0"/>
              <a:cs typeface="Times New Roman" pitchFamily="18" charset="0"/>
            </a:endParaRPr>
          </a:p>
          <a:p>
            <a:pPr marL="82296" indent="0">
              <a:buNone/>
            </a:pPr>
            <a:endParaRPr lang="en-US" sz="2000" dirty="0">
              <a:latin typeface="Times New Roman" pitchFamily="18" charset="0"/>
              <a:cs typeface="Times New Roman" pitchFamily="18" charset="0"/>
            </a:endParaRPr>
          </a:p>
          <a:p>
            <a:pPr marL="82296" indent="0">
              <a:buNone/>
            </a:pPr>
            <a:endParaRPr lang="en-US" sz="2000" dirty="0">
              <a:latin typeface="Times New Roman" pitchFamily="18" charset="0"/>
              <a:cs typeface="Times New Roman" pitchFamily="18" charset="0"/>
            </a:endParaRPr>
          </a:p>
          <a:p>
            <a:pPr marL="82296" indent="0">
              <a:buNone/>
            </a:pPr>
            <a:r>
              <a:rPr lang="en-US" sz="2000" dirty="0">
                <a:latin typeface="Times New Roman" pitchFamily="18" charset="0"/>
                <a:cs typeface="Times New Roman" pitchFamily="18" charset="0"/>
              </a:rPr>
              <a:t>These are the input data for Cold stream:</a:t>
            </a:r>
          </a:p>
        </p:txBody>
      </p:sp>
      <p:sp>
        <p:nvSpPr>
          <p:cNvPr id="4" name="Footer Placeholder 3"/>
          <p:cNvSpPr>
            <a:spLocks noGrp="1"/>
          </p:cNvSpPr>
          <p:nvPr>
            <p:ph type="ftr" sz="quarter" idx="11"/>
          </p:nvPr>
        </p:nvSpPr>
        <p:spPr/>
        <p:txBody>
          <a:bodyPr/>
          <a:lstStyle/>
          <a:p>
            <a:r>
              <a:rPr lang="en-US"/>
              <a:t>Zeal College of Engineering &amp; Research</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9" name="Table 8">
            <a:extLst>
              <a:ext uri="{FF2B5EF4-FFF2-40B4-BE49-F238E27FC236}">
                <a16:creationId xmlns:a16="http://schemas.microsoft.com/office/drawing/2014/main" id="{0702C459-D4C0-48F6-A002-7F05EDB9157A}"/>
              </a:ext>
            </a:extLst>
          </p:cNvPr>
          <p:cNvGraphicFramePr>
            <a:graphicFrameLocks noGrp="1"/>
          </p:cNvGraphicFramePr>
          <p:nvPr>
            <p:extLst>
              <p:ext uri="{D42A27DB-BD31-4B8C-83A1-F6EECF244321}">
                <p14:modId xmlns:p14="http://schemas.microsoft.com/office/powerpoint/2010/main" val="1604511067"/>
              </p:ext>
            </p:extLst>
          </p:nvPr>
        </p:nvGraphicFramePr>
        <p:xfrm>
          <a:off x="1574237" y="1546593"/>
          <a:ext cx="4905375" cy="2590800"/>
        </p:xfrm>
        <a:graphic>
          <a:graphicData uri="http://schemas.openxmlformats.org/drawingml/2006/table">
            <a:tbl>
              <a:tblPr>
                <a:tableStyleId>{5C22544A-7EE6-4342-B048-85BDC9FD1C3A}</a:tableStyleId>
              </a:tblPr>
              <a:tblGrid>
                <a:gridCol w="872347">
                  <a:extLst>
                    <a:ext uri="{9D8B030D-6E8A-4147-A177-3AD203B41FA5}">
                      <a16:colId xmlns:a16="http://schemas.microsoft.com/office/drawing/2014/main" val="3441830529"/>
                    </a:ext>
                  </a:extLst>
                </a:gridCol>
                <a:gridCol w="758563">
                  <a:extLst>
                    <a:ext uri="{9D8B030D-6E8A-4147-A177-3AD203B41FA5}">
                      <a16:colId xmlns:a16="http://schemas.microsoft.com/office/drawing/2014/main" val="2317931639"/>
                    </a:ext>
                  </a:extLst>
                </a:gridCol>
                <a:gridCol w="670064">
                  <a:extLst>
                    <a:ext uri="{9D8B030D-6E8A-4147-A177-3AD203B41FA5}">
                      <a16:colId xmlns:a16="http://schemas.microsoft.com/office/drawing/2014/main" val="2315188589"/>
                    </a:ext>
                  </a:extLst>
                </a:gridCol>
                <a:gridCol w="783849">
                  <a:extLst>
                    <a:ext uri="{9D8B030D-6E8A-4147-A177-3AD203B41FA5}">
                      <a16:colId xmlns:a16="http://schemas.microsoft.com/office/drawing/2014/main" val="128315057"/>
                    </a:ext>
                  </a:extLst>
                </a:gridCol>
                <a:gridCol w="809134">
                  <a:extLst>
                    <a:ext uri="{9D8B030D-6E8A-4147-A177-3AD203B41FA5}">
                      <a16:colId xmlns:a16="http://schemas.microsoft.com/office/drawing/2014/main" val="162091709"/>
                    </a:ext>
                  </a:extLst>
                </a:gridCol>
                <a:gridCol w="1011418">
                  <a:extLst>
                    <a:ext uri="{9D8B030D-6E8A-4147-A177-3AD203B41FA5}">
                      <a16:colId xmlns:a16="http://schemas.microsoft.com/office/drawing/2014/main" val="3278002709"/>
                    </a:ext>
                  </a:extLst>
                </a:gridCol>
              </a:tblGrid>
              <a:tr h="259080">
                <a:tc>
                  <a:txBody>
                    <a:bodyPr/>
                    <a:lstStyle/>
                    <a:p>
                      <a:pPr algn="l" fontAlgn="b"/>
                      <a:r>
                        <a:rPr lang="en-IN" sz="1100" u="none" strike="noStrike">
                          <a:effectLst/>
                        </a:rPr>
                        <a:t>Flow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Kg/h</a:t>
                      </a:r>
                      <a:endParaRPr lang="en-IN" sz="1100" b="0" i="0" u="none" strike="noStrike">
                        <a:solidFill>
                          <a:srgbClr val="7030A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120000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3460200"/>
                  </a:ext>
                </a:extLst>
              </a:tr>
              <a:tr h="259080">
                <a:tc gridSpan="2">
                  <a:txBody>
                    <a:bodyPr/>
                    <a:lstStyle/>
                    <a:p>
                      <a:pPr algn="l" fontAlgn="b"/>
                      <a:r>
                        <a:rPr lang="en-IN" sz="1100" u="none" strike="noStrike">
                          <a:effectLst/>
                        </a:rPr>
                        <a:t>Inlet Temperature</a:t>
                      </a:r>
                      <a:endParaRPr lang="en-IN"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°C</a:t>
                      </a:r>
                      <a:endParaRPr lang="en-IN" sz="1100" b="0" i="0" u="none" strike="noStrike">
                        <a:solidFill>
                          <a:srgbClr val="7030A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1287383"/>
                  </a:ext>
                </a:extLst>
              </a:tr>
              <a:tr h="259080">
                <a:tc gridSpan="2">
                  <a:txBody>
                    <a:bodyPr/>
                    <a:lstStyle/>
                    <a:p>
                      <a:pPr algn="l" fontAlgn="b"/>
                      <a:r>
                        <a:rPr lang="en-IN" sz="1100" u="none" strike="noStrike">
                          <a:effectLst/>
                        </a:rPr>
                        <a:t>Outlet Temperature</a:t>
                      </a:r>
                      <a:endParaRPr lang="en-IN"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°C</a:t>
                      </a:r>
                      <a:endParaRPr lang="en-IN" sz="1100" b="0" i="0" u="none" strike="noStrike">
                        <a:solidFill>
                          <a:srgbClr val="7030A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50.00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71599474"/>
                  </a:ext>
                </a:extLst>
              </a:tr>
              <a:tr h="259080">
                <a:tc>
                  <a:txBody>
                    <a:bodyPr/>
                    <a:lstStyle/>
                    <a:p>
                      <a:pPr algn="l" fontAlgn="b"/>
                      <a:r>
                        <a:rPr lang="en-IN" sz="1100" u="none" strike="noStrike">
                          <a:effectLst/>
                        </a:rPr>
                        <a:t>Density</a:t>
                      </a:r>
                      <a:endParaRPr lang="en-IN" sz="1100" b="1"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Kg/m³</a:t>
                      </a:r>
                      <a:endParaRPr lang="en-IN" sz="1100" b="0" i="0" u="none" strike="noStrike">
                        <a:solidFill>
                          <a:srgbClr val="7030A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971.79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88297846"/>
                  </a:ext>
                </a:extLst>
              </a:tr>
              <a:tr h="259080">
                <a:tc>
                  <a:txBody>
                    <a:bodyPr/>
                    <a:lstStyle/>
                    <a:p>
                      <a:pPr algn="l" fontAlgn="b"/>
                      <a:r>
                        <a:rPr lang="en-IN" sz="1100" u="none" strike="noStrike">
                          <a:effectLst/>
                        </a:rPr>
                        <a:t>Viscosity</a:t>
                      </a:r>
                      <a:endParaRPr lang="en-IN" sz="1100" b="1"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cP</a:t>
                      </a:r>
                      <a:endParaRPr lang="en-IN" sz="1100" b="0" i="0" u="none" strike="noStrike">
                        <a:solidFill>
                          <a:srgbClr val="7030A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0.354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0785455"/>
                  </a:ext>
                </a:extLst>
              </a:tr>
              <a:tr h="259080">
                <a:tc>
                  <a:txBody>
                    <a:bodyPr/>
                    <a:lstStyle/>
                    <a:p>
                      <a:pPr algn="l" fontAlgn="b"/>
                      <a:r>
                        <a:rPr lang="en-IN" sz="1100" u="none" strike="noStrike">
                          <a:effectLst/>
                        </a:rPr>
                        <a:t>Specific Heat</a:t>
                      </a:r>
                      <a:endParaRPr lang="en-IN" sz="1100" b="1"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Kcal/Kg.°C</a:t>
                      </a:r>
                      <a:endParaRPr lang="en-IN" sz="1100" b="0" i="0" u="none" strike="noStrike">
                        <a:solidFill>
                          <a:srgbClr val="7030A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0.92</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4592945"/>
                  </a:ext>
                </a:extLst>
              </a:tr>
              <a:tr h="259080">
                <a:tc gridSpan="2">
                  <a:txBody>
                    <a:bodyPr/>
                    <a:lstStyle/>
                    <a:p>
                      <a:pPr algn="l" fontAlgn="b"/>
                      <a:r>
                        <a:rPr lang="en-IN" sz="1100" u="none" strike="noStrike">
                          <a:effectLst/>
                        </a:rPr>
                        <a:t>Thermal Conductivity</a:t>
                      </a:r>
                      <a:endParaRPr lang="en-IN" sz="1100" b="1" i="0" u="none" strike="noStrike">
                        <a:solidFill>
                          <a:srgbClr val="FF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Kcal/m.h.°C</a:t>
                      </a:r>
                      <a:endParaRPr lang="en-IN" sz="1100" b="0" i="0" u="none" strike="noStrike">
                        <a:solidFill>
                          <a:srgbClr val="7030A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332</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5194155"/>
                  </a:ext>
                </a:extLst>
              </a:tr>
              <a:tr h="259080">
                <a:tc gridSpan="3">
                  <a:txBody>
                    <a:bodyPr/>
                    <a:lstStyle/>
                    <a:p>
                      <a:pPr algn="l" fontAlgn="b"/>
                      <a:r>
                        <a:rPr lang="en-IN" sz="1100" u="none" strike="noStrike">
                          <a:effectLst/>
                        </a:rPr>
                        <a:t>Viscosity at Wall temperature</a:t>
                      </a:r>
                      <a:endParaRPr lang="en-IN"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cP</a:t>
                      </a:r>
                      <a:endParaRPr lang="en-IN" sz="1100" b="0" i="0" u="none" strike="noStrike">
                        <a:solidFill>
                          <a:srgbClr val="7030A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0.16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82719178"/>
                  </a:ext>
                </a:extLst>
              </a:tr>
              <a:tr h="259080">
                <a:tc gridSpan="2">
                  <a:txBody>
                    <a:bodyPr/>
                    <a:lstStyle/>
                    <a:p>
                      <a:pPr algn="l" fontAlgn="b"/>
                      <a:r>
                        <a:rPr lang="en-IN" sz="1100" u="none" strike="noStrike">
                          <a:effectLst/>
                        </a:rPr>
                        <a:t>Allowable Pressure Drop</a:t>
                      </a:r>
                      <a:endParaRPr lang="en-IN"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bar</a:t>
                      </a:r>
                      <a:endParaRPr lang="en-IN" sz="1100" b="0" i="0" u="none" strike="noStrike">
                        <a:solidFill>
                          <a:srgbClr val="7030A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4365858"/>
                  </a:ext>
                </a:extLst>
              </a:tr>
              <a:tr h="259080">
                <a:tc>
                  <a:txBody>
                    <a:bodyPr/>
                    <a:lstStyle/>
                    <a:p>
                      <a:pPr algn="l" fontAlgn="b"/>
                      <a:r>
                        <a:rPr lang="en-IN" sz="1100" u="none" strike="noStrike" dirty="0">
                          <a:effectLst/>
                        </a:rPr>
                        <a:t>Fouling Factor</a:t>
                      </a:r>
                      <a:endParaRPr lang="en-IN" sz="1100" b="1"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m².h.°C/Kcal</a:t>
                      </a:r>
                      <a:endParaRPr lang="en-IN" sz="1100" b="0" i="0" u="none" strike="noStrike">
                        <a:solidFill>
                          <a:srgbClr val="7030A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0.0004</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1619182"/>
                  </a:ext>
                </a:extLst>
              </a:tr>
            </a:tbl>
          </a:graphicData>
        </a:graphic>
      </p:graphicFrame>
      <p:graphicFrame>
        <p:nvGraphicFramePr>
          <p:cNvPr id="11" name="Table 10">
            <a:extLst>
              <a:ext uri="{FF2B5EF4-FFF2-40B4-BE49-F238E27FC236}">
                <a16:creationId xmlns:a16="http://schemas.microsoft.com/office/drawing/2014/main" id="{9E70199B-C347-4B2C-ADFE-ABC65E34AAED}"/>
              </a:ext>
            </a:extLst>
          </p:cNvPr>
          <p:cNvGraphicFramePr>
            <a:graphicFrameLocks noGrp="1"/>
          </p:cNvGraphicFramePr>
          <p:nvPr>
            <p:extLst>
              <p:ext uri="{D42A27DB-BD31-4B8C-83A1-F6EECF244321}">
                <p14:modId xmlns:p14="http://schemas.microsoft.com/office/powerpoint/2010/main" val="4007276246"/>
              </p:ext>
            </p:extLst>
          </p:nvPr>
        </p:nvGraphicFramePr>
        <p:xfrm>
          <a:off x="1574237" y="4602799"/>
          <a:ext cx="5094289" cy="1874200"/>
        </p:xfrm>
        <a:graphic>
          <a:graphicData uri="http://schemas.openxmlformats.org/drawingml/2006/table">
            <a:tbl>
              <a:tblPr>
                <a:tableStyleId>{5C22544A-7EE6-4342-B048-85BDC9FD1C3A}</a:tableStyleId>
              </a:tblPr>
              <a:tblGrid>
                <a:gridCol w="886967">
                  <a:extLst>
                    <a:ext uri="{9D8B030D-6E8A-4147-A177-3AD203B41FA5}">
                      <a16:colId xmlns:a16="http://schemas.microsoft.com/office/drawing/2014/main" val="326248201"/>
                    </a:ext>
                  </a:extLst>
                </a:gridCol>
                <a:gridCol w="791346">
                  <a:extLst>
                    <a:ext uri="{9D8B030D-6E8A-4147-A177-3AD203B41FA5}">
                      <a16:colId xmlns:a16="http://schemas.microsoft.com/office/drawing/2014/main" val="1239667341"/>
                    </a:ext>
                  </a:extLst>
                </a:gridCol>
                <a:gridCol w="699022">
                  <a:extLst>
                    <a:ext uri="{9D8B030D-6E8A-4147-A177-3AD203B41FA5}">
                      <a16:colId xmlns:a16="http://schemas.microsoft.com/office/drawing/2014/main" val="285075903"/>
                    </a:ext>
                  </a:extLst>
                </a:gridCol>
                <a:gridCol w="817724">
                  <a:extLst>
                    <a:ext uri="{9D8B030D-6E8A-4147-A177-3AD203B41FA5}">
                      <a16:colId xmlns:a16="http://schemas.microsoft.com/office/drawing/2014/main" val="890268999"/>
                    </a:ext>
                  </a:extLst>
                </a:gridCol>
                <a:gridCol w="844102">
                  <a:extLst>
                    <a:ext uri="{9D8B030D-6E8A-4147-A177-3AD203B41FA5}">
                      <a16:colId xmlns:a16="http://schemas.microsoft.com/office/drawing/2014/main" val="2651742211"/>
                    </a:ext>
                  </a:extLst>
                </a:gridCol>
                <a:gridCol w="1055128">
                  <a:extLst>
                    <a:ext uri="{9D8B030D-6E8A-4147-A177-3AD203B41FA5}">
                      <a16:colId xmlns:a16="http://schemas.microsoft.com/office/drawing/2014/main" val="1598185710"/>
                    </a:ext>
                  </a:extLst>
                </a:gridCol>
              </a:tblGrid>
              <a:tr h="187420">
                <a:tc>
                  <a:txBody>
                    <a:bodyPr/>
                    <a:lstStyle/>
                    <a:p>
                      <a:pPr algn="l" fontAlgn="b"/>
                      <a:r>
                        <a:rPr lang="en-IN" sz="1100" u="none" strike="noStrike">
                          <a:effectLst/>
                        </a:rPr>
                        <a:t>Flow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Kg/h</a:t>
                      </a:r>
                      <a:endParaRPr lang="en-IN" sz="1100" b="0" i="0" u="none" strike="noStrike">
                        <a:solidFill>
                          <a:srgbClr val="7030A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9000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73246112"/>
                  </a:ext>
                </a:extLst>
              </a:tr>
              <a:tr h="187420">
                <a:tc gridSpan="2">
                  <a:txBody>
                    <a:bodyPr/>
                    <a:lstStyle/>
                    <a:p>
                      <a:pPr algn="l" fontAlgn="b"/>
                      <a:r>
                        <a:rPr lang="en-IN" sz="1100" u="none" strike="noStrike">
                          <a:effectLst/>
                        </a:rPr>
                        <a:t>Inlet Temperature</a:t>
                      </a:r>
                      <a:endParaRPr lang="en-IN"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°C</a:t>
                      </a:r>
                      <a:endParaRPr lang="en-IN" sz="1100" b="0" i="0" u="none" strike="noStrike">
                        <a:solidFill>
                          <a:srgbClr val="7030A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3274531"/>
                  </a:ext>
                </a:extLst>
              </a:tr>
              <a:tr h="187420">
                <a:tc gridSpan="2">
                  <a:txBody>
                    <a:bodyPr/>
                    <a:lstStyle/>
                    <a:p>
                      <a:pPr algn="l" fontAlgn="b"/>
                      <a:r>
                        <a:rPr lang="en-IN" sz="1100" u="none" strike="noStrike">
                          <a:effectLst/>
                        </a:rPr>
                        <a:t>Outlet Temperature</a:t>
                      </a:r>
                      <a:endParaRPr lang="en-IN"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°C</a:t>
                      </a:r>
                      <a:endParaRPr lang="en-IN" sz="1100" b="0" i="0" u="none" strike="noStrike">
                        <a:solidFill>
                          <a:srgbClr val="7030A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57.17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69995357"/>
                  </a:ext>
                </a:extLst>
              </a:tr>
              <a:tr h="187420">
                <a:tc>
                  <a:txBody>
                    <a:bodyPr/>
                    <a:lstStyle/>
                    <a:p>
                      <a:pPr algn="l" fontAlgn="b"/>
                      <a:r>
                        <a:rPr lang="en-IN" sz="1100" u="none" strike="noStrike">
                          <a:effectLst/>
                        </a:rPr>
                        <a:t>Density</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Kg/m³</a:t>
                      </a:r>
                      <a:endParaRPr lang="en-IN" sz="1100" b="0" i="0" u="none" strike="noStrike">
                        <a:solidFill>
                          <a:srgbClr val="7030A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998.21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01016111"/>
                  </a:ext>
                </a:extLst>
              </a:tr>
              <a:tr h="187420">
                <a:tc>
                  <a:txBody>
                    <a:bodyPr/>
                    <a:lstStyle/>
                    <a:p>
                      <a:pPr algn="l" fontAlgn="b"/>
                      <a:r>
                        <a:rPr lang="en-IN" sz="1100" u="none" strike="noStrike">
                          <a:effectLst/>
                        </a:rPr>
                        <a:t>Viscosity</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cP</a:t>
                      </a:r>
                      <a:endParaRPr lang="en-IN" sz="1100" b="0" i="0" u="none" strike="noStrike">
                        <a:solidFill>
                          <a:srgbClr val="7030A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1148418"/>
                  </a:ext>
                </a:extLst>
              </a:tr>
              <a:tr h="187420">
                <a:tc>
                  <a:txBody>
                    <a:bodyPr/>
                    <a:lstStyle/>
                    <a:p>
                      <a:pPr algn="l" fontAlgn="b"/>
                      <a:r>
                        <a:rPr lang="en-IN" sz="1100" u="none" strike="noStrike">
                          <a:effectLst/>
                        </a:rPr>
                        <a:t>Specific Heat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Kcal/Kg.°C</a:t>
                      </a:r>
                      <a:endParaRPr lang="en-IN" sz="1100" b="0" i="0" u="none" strike="noStrike">
                        <a:solidFill>
                          <a:srgbClr val="7030A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98963128"/>
                  </a:ext>
                </a:extLst>
              </a:tr>
              <a:tr h="187420">
                <a:tc gridSpan="2">
                  <a:txBody>
                    <a:bodyPr/>
                    <a:lstStyle/>
                    <a:p>
                      <a:pPr algn="l" fontAlgn="b"/>
                      <a:r>
                        <a:rPr lang="en-IN" sz="1100" u="none" strike="noStrike">
                          <a:effectLst/>
                        </a:rPr>
                        <a:t>Thermal Conductivity</a:t>
                      </a:r>
                      <a:endParaRPr lang="en-IN"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Kcal/m.h.°C</a:t>
                      </a:r>
                      <a:endParaRPr lang="en-IN" sz="1100" b="0" i="0" u="none" strike="noStrike">
                        <a:solidFill>
                          <a:srgbClr val="7030A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92566168"/>
                  </a:ext>
                </a:extLst>
              </a:tr>
              <a:tr h="187420">
                <a:tc gridSpan="3">
                  <a:txBody>
                    <a:bodyPr/>
                    <a:lstStyle/>
                    <a:p>
                      <a:pPr algn="l" fontAlgn="b"/>
                      <a:r>
                        <a:rPr lang="en-IN" sz="1100" u="none" strike="noStrike">
                          <a:effectLst/>
                        </a:rPr>
                        <a:t>Viscosity at Wall temperature</a:t>
                      </a:r>
                      <a:endParaRPr lang="en-IN"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cP</a:t>
                      </a:r>
                      <a:endParaRPr lang="en-IN" sz="1100" b="0" i="0" u="none" strike="noStrike">
                        <a:solidFill>
                          <a:srgbClr val="7030A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0.59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70747994"/>
                  </a:ext>
                </a:extLst>
              </a:tr>
              <a:tr h="187420">
                <a:tc gridSpan="2">
                  <a:txBody>
                    <a:bodyPr/>
                    <a:lstStyle/>
                    <a:p>
                      <a:pPr algn="l" fontAlgn="b"/>
                      <a:r>
                        <a:rPr lang="en-IN" sz="1100" u="none" strike="noStrike">
                          <a:effectLst/>
                        </a:rPr>
                        <a:t>Allowable Pressure Drop</a:t>
                      </a:r>
                      <a:endParaRPr lang="en-IN"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bar</a:t>
                      </a:r>
                      <a:endParaRPr lang="en-IN" sz="1100" b="0" i="0" u="none" strike="noStrike" dirty="0">
                        <a:solidFill>
                          <a:srgbClr val="7030A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52719968"/>
                  </a:ext>
                </a:extLst>
              </a:tr>
              <a:tr h="187420">
                <a:tc>
                  <a:txBody>
                    <a:bodyPr/>
                    <a:lstStyle/>
                    <a:p>
                      <a:pPr algn="l" fontAlgn="b"/>
                      <a:r>
                        <a:rPr lang="en-IN" sz="1100" u="none" strike="noStrike">
                          <a:effectLst/>
                        </a:rPr>
                        <a:t>Fouling Factor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m².h.°C/Kcal</a:t>
                      </a:r>
                      <a:endParaRPr lang="en-IN" sz="1100" b="0" i="0" u="none" strike="noStrike">
                        <a:solidFill>
                          <a:srgbClr val="7030A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0.0004</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78739124"/>
                  </a:ext>
                </a:extLst>
              </a:tr>
            </a:tbl>
          </a:graphicData>
        </a:graphic>
      </p:graphicFrame>
    </p:spTree>
    <p:extLst>
      <p:ext uri="{BB962C8B-B14F-4D97-AF65-F5344CB8AC3E}">
        <p14:creationId xmlns:p14="http://schemas.microsoft.com/office/powerpoint/2010/main" val="3754365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EDD24-AB8E-446B-AE80-47C95F531120}"/>
              </a:ext>
            </a:extLst>
          </p:cNvPr>
          <p:cNvSpPr>
            <a:spLocks noGrp="1"/>
          </p:cNvSpPr>
          <p:nvPr>
            <p:ph type="title"/>
          </p:nvPr>
        </p:nvSpPr>
        <p:spPr/>
        <p:txBody>
          <a:bodyPr>
            <a:normAutofit/>
          </a:bodyPr>
          <a:lstStyle/>
          <a:p>
            <a:pPr algn="ctr"/>
            <a:r>
              <a:rPr lang="en-US" sz="3200" u="sng" dirty="0">
                <a:solidFill>
                  <a:schemeClr val="tx1">
                    <a:lumMod val="95000"/>
                    <a:lumOff val="5000"/>
                  </a:schemeClr>
                </a:solidFill>
                <a:effectLst/>
              </a:rPr>
              <a:t>Design Outcomes</a:t>
            </a:r>
            <a:endParaRPr lang="en-IN" sz="3200" u="sng" dirty="0">
              <a:solidFill>
                <a:schemeClr val="tx1">
                  <a:lumMod val="95000"/>
                  <a:lumOff val="5000"/>
                </a:schemeClr>
              </a:solidFill>
              <a:effectLst/>
            </a:endParaRPr>
          </a:p>
        </p:txBody>
      </p:sp>
      <p:sp>
        <p:nvSpPr>
          <p:cNvPr id="6" name="Content Placeholder 5">
            <a:extLst>
              <a:ext uri="{FF2B5EF4-FFF2-40B4-BE49-F238E27FC236}">
                <a16:creationId xmlns:a16="http://schemas.microsoft.com/office/drawing/2014/main" id="{C9F95399-4BB7-4270-A147-CD27589F1563}"/>
              </a:ext>
            </a:extLst>
          </p:cNvPr>
          <p:cNvSpPr>
            <a:spLocks noGrp="1"/>
          </p:cNvSpPr>
          <p:nvPr>
            <p:ph sz="half" idx="1"/>
          </p:nvPr>
        </p:nvSpPr>
        <p:spPr/>
        <p:style>
          <a:lnRef idx="2">
            <a:schemeClr val="accent1"/>
          </a:lnRef>
          <a:fillRef idx="1">
            <a:schemeClr val="lt1"/>
          </a:fillRef>
          <a:effectRef idx="0">
            <a:schemeClr val="accent1"/>
          </a:effectRef>
          <a:fontRef idx="minor">
            <a:schemeClr val="dk1"/>
          </a:fontRef>
        </p:style>
        <p:txBody>
          <a:bodyPr/>
          <a:lstStyle/>
          <a:p>
            <a:r>
              <a:rPr lang="en-US" dirty="0"/>
              <a:t>Initial design</a:t>
            </a:r>
          </a:p>
          <a:p>
            <a:pPr marL="82296" indent="0">
              <a:buNone/>
            </a:pPr>
            <a:r>
              <a:rPr lang="en-US" sz="2000" dirty="0"/>
              <a:t>Pressure drop 0.248</a:t>
            </a:r>
          </a:p>
          <a:p>
            <a:pPr marL="82296" indent="0">
              <a:buNone/>
            </a:pPr>
            <a:r>
              <a:rPr lang="en-US" sz="2000" dirty="0"/>
              <a:t>Heat transfer rate 212.16</a:t>
            </a:r>
          </a:p>
          <a:p>
            <a:pPr marL="82296" indent="0">
              <a:buNone/>
            </a:pPr>
            <a:r>
              <a:rPr lang="en-US" sz="2000" dirty="0"/>
              <a:t>Saddle weight 49kg per set</a:t>
            </a:r>
            <a:endParaRPr lang="en-IN" sz="2000" dirty="0"/>
          </a:p>
        </p:txBody>
      </p:sp>
      <p:sp>
        <p:nvSpPr>
          <p:cNvPr id="7" name="Content Placeholder 6">
            <a:extLst>
              <a:ext uri="{FF2B5EF4-FFF2-40B4-BE49-F238E27FC236}">
                <a16:creationId xmlns:a16="http://schemas.microsoft.com/office/drawing/2014/main" id="{10D82467-854E-4153-A700-2C3BA98B0C51}"/>
              </a:ext>
            </a:extLst>
          </p:cNvPr>
          <p:cNvSpPr>
            <a:spLocks noGrp="1"/>
          </p:cNvSpPr>
          <p:nvPr>
            <p:ph sz="half" idx="2"/>
          </p:nvPr>
        </p:nvSpPr>
        <p:spPr/>
        <p:style>
          <a:lnRef idx="2">
            <a:schemeClr val="accent1"/>
          </a:lnRef>
          <a:fillRef idx="1">
            <a:schemeClr val="lt1"/>
          </a:fillRef>
          <a:effectRef idx="0">
            <a:schemeClr val="accent1"/>
          </a:effectRef>
          <a:fontRef idx="minor">
            <a:schemeClr val="dk1"/>
          </a:fontRef>
        </p:style>
        <p:txBody>
          <a:bodyPr/>
          <a:lstStyle/>
          <a:p>
            <a:pPr marL="82296" indent="0">
              <a:buNone/>
            </a:pPr>
            <a:r>
              <a:rPr lang="en-US" dirty="0"/>
              <a:t>Expected design</a:t>
            </a:r>
          </a:p>
          <a:p>
            <a:pPr marL="82296" indent="0">
              <a:buNone/>
            </a:pPr>
            <a:r>
              <a:rPr lang="en-US" sz="2000" dirty="0"/>
              <a:t>Pressure drop 0.1340-0.1360</a:t>
            </a:r>
          </a:p>
          <a:p>
            <a:pPr marL="82296" indent="0">
              <a:buNone/>
            </a:pPr>
            <a:r>
              <a:rPr lang="en-US" sz="2000" dirty="0"/>
              <a:t>Heat transfer rate 340-350</a:t>
            </a:r>
          </a:p>
          <a:p>
            <a:pPr marL="82296" indent="0">
              <a:buNone/>
            </a:pPr>
            <a:r>
              <a:rPr lang="en-US" sz="2000" dirty="0"/>
              <a:t>Saddle weight 30kg-35kg per set</a:t>
            </a:r>
            <a:endParaRPr lang="en-IN" sz="2000" dirty="0"/>
          </a:p>
          <a:p>
            <a:pPr marL="82296" indent="0">
              <a:buNone/>
            </a:pPr>
            <a:endParaRPr lang="en-IN" dirty="0"/>
          </a:p>
        </p:txBody>
      </p:sp>
      <p:sp>
        <p:nvSpPr>
          <p:cNvPr id="4" name="Footer Placeholder 3">
            <a:extLst>
              <a:ext uri="{FF2B5EF4-FFF2-40B4-BE49-F238E27FC236}">
                <a16:creationId xmlns:a16="http://schemas.microsoft.com/office/drawing/2014/main" id="{42FD7ACF-ADE6-4FF2-9970-EE186D8127B1}"/>
              </a:ext>
            </a:extLst>
          </p:cNvPr>
          <p:cNvSpPr>
            <a:spLocks noGrp="1"/>
          </p:cNvSpPr>
          <p:nvPr>
            <p:ph type="ftr" sz="quarter" idx="11"/>
          </p:nvPr>
        </p:nvSpPr>
        <p:spPr/>
        <p:txBody>
          <a:bodyPr/>
          <a:lstStyle/>
          <a:p>
            <a:r>
              <a:rPr lang="en-US"/>
              <a:t>Zeal College of Engineering &amp; Research</a:t>
            </a:r>
          </a:p>
        </p:txBody>
      </p:sp>
      <p:sp>
        <p:nvSpPr>
          <p:cNvPr id="5" name="Slide Number Placeholder 4">
            <a:extLst>
              <a:ext uri="{FF2B5EF4-FFF2-40B4-BE49-F238E27FC236}">
                <a16:creationId xmlns:a16="http://schemas.microsoft.com/office/drawing/2014/main" id="{B2082956-0036-4D65-A6EA-0CBA366CC7DB}"/>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392795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948900-16D2-4043-829B-4EA57A036847}"/>
              </a:ext>
            </a:extLst>
          </p:cNvPr>
          <p:cNvSpPr>
            <a:spLocks noGrp="1"/>
          </p:cNvSpPr>
          <p:nvPr>
            <p:ph type="title"/>
          </p:nvPr>
        </p:nvSpPr>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Part List</a:t>
            </a:r>
          </a:p>
        </p:txBody>
      </p:sp>
      <p:sp>
        <p:nvSpPr>
          <p:cNvPr id="8" name="Content Placeholder 7">
            <a:extLst>
              <a:ext uri="{FF2B5EF4-FFF2-40B4-BE49-F238E27FC236}">
                <a16:creationId xmlns:a16="http://schemas.microsoft.com/office/drawing/2014/main" id="{522D1B61-BD3C-412B-87D4-39CAC887DC0C}"/>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Bottom support rear assembly</a:t>
            </a:r>
          </a:p>
          <a:p>
            <a:r>
              <a:rPr lang="en-US" sz="2000" dirty="0">
                <a:latin typeface="Times New Roman" panose="02020603050405020304" pitchFamily="18" charset="0"/>
                <a:cs typeface="Times New Roman" panose="02020603050405020304" pitchFamily="18" charset="0"/>
              </a:rPr>
              <a:t>Front channel cover Assembly</a:t>
            </a:r>
          </a:p>
          <a:p>
            <a:r>
              <a:rPr lang="en-US" sz="2000" dirty="0">
                <a:latin typeface="Times New Roman" panose="02020603050405020304" pitchFamily="18" charset="0"/>
                <a:cs typeface="Times New Roman" panose="02020603050405020304" pitchFamily="18" charset="0"/>
              </a:rPr>
              <a:t>Front support assembly without part</a:t>
            </a:r>
          </a:p>
          <a:p>
            <a:r>
              <a:rPr lang="en-US" sz="2000" dirty="0">
                <a:latin typeface="Times New Roman" panose="02020603050405020304" pitchFamily="18" charset="0"/>
                <a:cs typeface="Times New Roman" panose="02020603050405020304" pitchFamily="18" charset="0"/>
              </a:rPr>
              <a:t>Shell side pipe spool assembly</a:t>
            </a:r>
          </a:p>
          <a:p>
            <a:endParaRPr lang="en-US" dirty="0"/>
          </a:p>
        </p:txBody>
      </p:sp>
      <p:sp>
        <p:nvSpPr>
          <p:cNvPr id="5" name="Footer Placeholder 4">
            <a:extLst>
              <a:ext uri="{FF2B5EF4-FFF2-40B4-BE49-F238E27FC236}">
                <a16:creationId xmlns:a16="http://schemas.microsoft.com/office/drawing/2014/main" id="{E1BB2230-81D5-4327-9F0A-01F62DC81C02}"/>
              </a:ext>
            </a:extLst>
          </p:cNvPr>
          <p:cNvSpPr>
            <a:spLocks noGrp="1"/>
          </p:cNvSpPr>
          <p:nvPr>
            <p:ph type="ftr" sz="quarter" idx="11"/>
          </p:nvPr>
        </p:nvSpPr>
        <p:spPr/>
        <p:txBody>
          <a:bodyPr/>
          <a:lstStyle/>
          <a:p>
            <a:r>
              <a:rPr lang="en-US"/>
              <a:t>Zeal College of Engineering &amp; Research</a:t>
            </a:r>
          </a:p>
        </p:txBody>
      </p:sp>
      <p:sp>
        <p:nvSpPr>
          <p:cNvPr id="6" name="Slide Number Placeholder 5">
            <a:extLst>
              <a:ext uri="{FF2B5EF4-FFF2-40B4-BE49-F238E27FC236}">
                <a16:creationId xmlns:a16="http://schemas.microsoft.com/office/drawing/2014/main" id="{5D724DA6-FACB-4C62-8729-26A2C4410D21}"/>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2" name="Rectangle 1">
            <a:extLst>
              <a:ext uri="{FF2B5EF4-FFF2-40B4-BE49-F238E27FC236}">
                <a16:creationId xmlns:a16="http://schemas.microsoft.com/office/drawing/2014/main" id="{52057AD8-C7D6-4726-BE75-1766BE364C0B}"/>
              </a:ext>
            </a:extLst>
          </p:cNvPr>
          <p:cNvSpPr/>
          <p:nvPr/>
        </p:nvSpPr>
        <p:spPr>
          <a:xfrm>
            <a:off x="3014870" y="3686175"/>
            <a:ext cx="3276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2"/>
              </a:rPr>
              <a:t>Part list</a:t>
            </a:r>
            <a:endParaRPr lang="en-IN" dirty="0"/>
          </a:p>
        </p:txBody>
      </p:sp>
    </p:spTree>
    <p:extLst>
      <p:ext uri="{BB962C8B-B14F-4D97-AF65-F5344CB8AC3E}">
        <p14:creationId xmlns:p14="http://schemas.microsoft.com/office/powerpoint/2010/main" val="771184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13BF-4F85-4DC6-BA96-DE5ED500E817}"/>
              </a:ext>
            </a:extLst>
          </p:cNvPr>
          <p:cNvSpPr>
            <a:spLocks noGrp="1"/>
          </p:cNvSpPr>
          <p:nvPr>
            <p:ph type="title"/>
          </p:nvPr>
        </p:nvSpPr>
        <p:spPr/>
        <p:txBody>
          <a:bodyPr>
            <a:normAutofit/>
          </a:bodyPr>
          <a:lstStyle/>
          <a:p>
            <a:pPr algn="ctr"/>
            <a:r>
              <a:rPr lang="en-US" sz="3200" u="sng" dirty="0">
                <a:solidFill>
                  <a:schemeClr val="tx1">
                    <a:lumMod val="95000"/>
                    <a:lumOff val="5000"/>
                  </a:schemeClr>
                </a:solidFill>
                <a:effectLst/>
                <a:latin typeface="Times New Roman" panose="02020603050405020304" pitchFamily="18" charset="0"/>
                <a:cs typeface="Times New Roman" panose="02020603050405020304" pitchFamily="18" charset="0"/>
              </a:rPr>
              <a:t>Design calculations as per TEMA std</a:t>
            </a:r>
            <a:endParaRPr lang="en-IN" sz="3200" u="sng"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82C1B9-44C9-44FE-BE46-785F63204C1A}"/>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Calculations to reduce tube side pressure drop .</a:t>
            </a:r>
          </a:p>
          <a:p>
            <a:r>
              <a:rPr lang="en-US" sz="2000" dirty="0">
                <a:latin typeface="Times New Roman" panose="02020603050405020304" pitchFamily="18" charset="0"/>
                <a:cs typeface="Times New Roman" panose="02020603050405020304" pitchFamily="18" charset="0"/>
                <a:hlinkClick r:id="rId2"/>
              </a:rPr>
              <a:t>  </a:t>
            </a:r>
            <a:r>
              <a:rPr lang="en-US" sz="2000" dirty="0">
                <a:latin typeface="Times New Roman" panose="02020603050405020304" pitchFamily="18" charset="0"/>
                <a:cs typeface="Times New Roman" panose="02020603050405020304" pitchFamily="18" charset="0"/>
                <a:hlinkClick r:id="rId3"/>
              </a:rPr>
              <a:t>heat exchanger sheet link</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4"/>
              </a:rPr>
              <a:t>TEMA STANDARD</a:t>
            </a:r>
            <a:endParaRPr lang="en-US"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E01B8732-97C5-429A-A0BD-A0D1A587236F}"/>
              </a:ext>
            </a:extLst>
          </p:cNvPr>
          <p:cNvSpPr>
            <a:spLocks noGrp="1"/>
          </p:cNvSpPr>
          <p:nvPr>
            <p:ph type="ftr" sz="quarter" idx="11"/>
          </p:nvPr>
        </p:nvSpPr>
        <p:spPr/>
        <p:txBody>
          <a:bodyPr/>
          <a:lstStyle/>
          <a:p>
            <a:r>
              <a:rPr lang="en-US"/>
              <a:t>Zeal College of Engineering &amp; Research</a:t>
            </a:r>
          </a:p>
        </p:txBody>
      </p:sp>
      <p:sp>
        <p:nvSpPr>
          <p:cNvPr id="6" name="Slide Number Placeholder 5">
            <a:extLst>
              <a:ext uri="{FF2B5EF4-FFF2-40B4-BE49-F238E27FC236}">
                <a16:creationId xmlns:a16="http://schemas.microsoft.com/office/drawing/2014/main" id="{E183961B-47CC-4C8C-87F7-E270818D1F2B}"/>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754782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8153400" cy="1143000"/>
          </a:xfrm>
        </p:spPr>
        <p:txBody>
          <a:bodyPr>
            <a:noAutofit/>
          </a:bodyPr>
          <a:lstStyle/>
          <a:p>
            <a:r>
              <a:rPr lang="en-US" sz="2400" b="1" u="sng" dirty="0">
                <a:solidFill>
                  <a:schemeClr val="tx1"/>
                </a:solidFill>
                <a:latin typeface="Times New Roman" pitchFamily="18" charset="0"/>
                <a:cs typeface="Times New Roman" pitchFamily="18" charset="0"/>
              </a:rPr>
              <a:t>Material selection with the help of ASHBY property charts. (24 Aug-30 Aug 2020)</a:t>
            </a:r>
            <a:br>
              <a:rPr lang="en-US" sz="2400" b="1" u="sng" dirty="0">
                <a:solidFill>
                  <a:schemeClr val="tx1"/>
                </a:solidFill>
                <a:latin typeface="Times New Roman" pitchFamily="18" charset="0"/>
                <a:cs typeface="Times New Roman" pitchFamily="18" charset="0"/>
              </a:rPr>
            </a:br>
            <a:endParaRPr lang="en-US" sz="24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buFont typeface="Arial" pitchFamily="34" charset="0"/>
              <a:buChar char="•"/>
            </a:pPr>
            <a:r>
              <a:rPr lang="en-US" sz="2000" dirty="0">
                <a:latin typeface="Times New Roman" pitchFamily="18" charset="0"/>
                <a:cs typeface="Times New Roman" pitchFamily="18" charset="0"/>
              </a:rPr>
              <a:t>Material selection is based on :</a:t>
            </a:r>
          </a:p>
          <a:p>
            <a:pPr marL="539496" indent="-457200">
              <a:buFont typeface="+mj-lt"/>
              <a:buAutoNum type="arabicPeriod"/>
            </a:pPr>
            <a:r>
              <a:rPr lang="en-US" sz="2000" dirty="0">
                <a:latin typeface="Times New Roman" pitchFamily="18" charset="0"/>
                <a:cs typeface="Times New Roman" pitchFamily="18" charset="0"/>
              </a:rPr>
              <a:t>ASHBY charts</a:t>
            </a:r>
          </a:p>
          <a:p>
            <a:pPr marL="539496" indent="-457200">
              <a:buFont typeface="+mj-lt"/>
              <a:buAutoNum type="arabicPeriod"/>
            </a:pPr>
            <a:r>
              <a:rPr lang="en-US" sz="2000" dirty="0">
                <a:latin typeface="Times New Roman" pitchFamily="18" charset="0"/>
                <a:cs typeface="Times New Roman" pitchFamily="18" charset="0"/>
              </a:rPr>
              <a:t>ASME(American society of mechanical engineering)</a:t>
            </a:r>
          </a:p>
          <a:p>
            <a:pPr marL="539496" indent="-457200">
              <a:buFont typeface="+mj-lt"/>
              <a:buAutoNum type="arabicPeriod"/>
            </a:pPr>
            <a:r>
              <a:rPr lang="en-US" sz="2000" dirty="0">
                <a:latin typeface="Times New Roman" pitchFamily="18" charset="0"/>
                <a:cs typeface="Times New Roman" pitchFamily="18" charset="0"/>
              </a:rPr>
              <a:t>ASM(American society for metals)</a:t>
            </a:r>
          </a:p>
          <a:p>
            <a:pPr marL="82296" indent="0">
              <a:buNone/>
            </a:pPr>
            <a:r>
              <a:rPr lang="en-US" sz="2000" dirty="0">
                <a:latin typeface="Times New Roman" pitchFamily="18" charset="0"/>
                <a:cs typeface="Times New Roman" pitchFamily="18" charset="0"/>
              </a:rPr>
              <a:t>  </a:t>
            </a:r>
          </a:p>
          <a:p>
            <a:pPr marL="82296" indent="0">
              <a:buNone/>
            </a:pPr>
            <a:r>
              <a:rPr lang="en-US" sz="2000" b="1" dirty="0">
                <a:latin typeface="Times New Roman" pitchFamily="18" charset="0"/>
                <a:cs typeface="Times New Roman" pitchFamily="18" charset="0"/>
              </a:rPr>
              <a:t>Step wise process for material selection by ASHBY charts:</a:t>
            </a:r>
          </a:p>
          <a:p>
            <a:pPr marL="539496" indent="-457200">
              <a:buFont typeface="+mj-lt"/>
              <a:buAutoNum type="arabicParenR"/>
            </a:pPr>
            <a:r>
              <a:rPr lang="en-US" sz="2000" dirty="0">
                <a:latin typeface="Times New Roman" pitchFamily="18" charset="0"/>
                <a:cs typeface="Times New Roman" pitchFamily="18" charset="0"/>
              </a:rPr>
              <a:t>Screening</a:t>
            </a:r>
          </a:p>
          <a:p>
            <a:pPr marL="539496" indent="-457200">
              <a:buFont typeface="+mj-lt"/>
              <a:buAutoNum type="arabicParenR"/>
            </a:pPr>
            <a:r>
              <a:rPr lang="en-US" sz="2000" dirty="0">
                <a:latin typeface="Times New Roman" pitchFamily="18" charset="0"/>
                <a:cs typeface="Times New Roman" pitchFamily="18" charset="0"/>
              </a:rPr>
              <a:t>Selecting property chart</a:t>
            </a:r>
          </a:p>
          <a:p>
            <a:pPr marL="539496" indent="-457200">
              <a:buFont typeface="+mj-lt"/>
              <a:buAutoNum type="arabicParenR"/>
            </a:pPr>
            <a:r>
              <a:rPr lang="en-US" sz="2000" dirty="0">
                <a:latin typeface="Times New Roman" pitchFamily="18" charset="0"/>
                <a:cs typeface="Times New Roman" pitchFamily="18" charset="0"/>
              </a:rPr>
              <a:t>Selecting guidelines</a:t>
            </a:r>
          </a:p>
          <a:p>
            <a:pPr marL="539496" indent="-457200">
              <a:buFont typeface="+mj-lt"/>
              <a:buAutoNum type="arabicParenR"/>
            </a:pPr>
            <a:r>
              <a:rPr lang="en-US" sz="2000" dirty="0">
                <a:latin typeface="Times New Roman" pitchFamily="18" charset="0"/>
                <a:cs typeface="Times New Roman" pitchFamily="18" charset="0"/>
              </a:rPr>
              <a:t>Potential candidate material</a:t>
            </a:r>
          </a:p>
          <a:p>
            <a:pPr marL="539496" indent="-457200">
              <a:buFont typeface="+mj-lt"/>
              <a:buAutoNum type="arabicParenR"/>
            </a:pPr>
            <a:r>
              <a:rPr lang="en-US" sz="2000" dirty="0">
                <a:latin typeface="Times New Roman" pitchFamily="18" charset="0"/>
                <a:cs typeface="Times New Roman" pitchFamily="18" charset="0"/>
              </a:rPr>
              <a:t>Gather material cost</a:t>
            </a:r>
          </a:p>
          <a:p>
            <a:pPr marL="539496" indent="-457200">
              <a:buFont typeface="+mj-lt"/>
              <a:buAutoNum type="arabicParenR"/>
            </a:pPr>
            <a:r>
              <a:rPr lang="en-US" sz="2000" dirty="0">
                <a:latin typeface="Times New Roman" pitchFamily="18" charset="0"/>
                <a:cs typeface="Times New Roman" pitchFamily="18" charset="0"/>
              </a:rPr>
              <a:t>Calculate relative cost</a:t>
            </a:r>
          </a:p>
          <a:p>
            <a:pPr marL="539496" indent="-457200">
              <a:buFont typeface="+mj-lt"/>
              <a:buAutoNum type="arabicParenR"/>
            </a:pPr>
            <a:r>
              <a:rPr lang="en-US" sz="2000" dirty="0">
                <a:latin typeface="Times New Roman" pitchFamily="18" charset="0"/>
                <a:cs typeface="Times New Roman" pitchFamily="18" charset="0"/>
              </a:rPr>
              <a:t>Calculate scale value</a:t>
            </a:r>
          </a:p>
          <a:p>
            <a:pPr marL="539496" indent="-457200">
              <a:buFont typeface="+mj-lt"/>
              <a:buAutoNum type="arabicParenR"/>
            </a:pPr>
            <a:r>
              <a:rPr lang="en-US" sz="2000" dirty="0">
                <a:latin typeface="Times New Roman" pitchFamily="18" charset="0"/>
                <a:cs typeface="Times New Roman" pitchFamily="18" charset="0"/>
              </a:rPr>
              <a:t>Calculate weighing factor</a:t>
            </a:r>
          </a:p>
          <a:p>
            <a:pPr marL="539496" indent="-457200">
              <a:buFont typeface="+mj-lt"/>
              <a:buAutoNum type="arabicParenR"/>
            </a:pPr>
            <a:r>
              <a:rPr lang="en-US" sz="2000" dirty="0">
                <a:latin typeface="Times New Roman" pitchFamily="18" charset="0"/>
                <a:cs typeface="Times New Roman" pitchFamily="18" charset="0"/>
              </a:rPr>
              <a:t>Performance index calculation</a:t>
            </a: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E7DEC9">
                    <a:shade val="50000"/>
                    <a:satMod val="200000"/>
                  </a:srgbClr>
                </a:solidFill>
                <a:effectLst/>
                <a:uLnTx/>
                <a:uFillTx/>
                <a:latin typeface="Gill Sans MT"/>
                <a:ea typeface="+mn-ea"/>
                <a:cs typeface="+mn-cs"/>
              </a:rPr>
              <a:t>Zeal College of Engineering &amp; Research</a:t>
            </a:r>
          </a:p>
        </p:txBody>
      </p:sp>
      <p:sp>
        <p:nvSpPr>
          <p:cNvPr id="5" name="Slide Number Placeholder 4"/>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E7DEC9">
                    <a:shade val="50000"/>
                    <a:satMod val="200000"/>
                  </a:srgbClr>
                </a:solidFill>
                <a:effectLst/>
                <a:uLnTx/>
                <a:uFillTx/>
                <a:latin typeface="Gill Sans M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srgbClr val="E7DEC9">
                  <a:shade val="50000"/>
                  <a:satMod val="200000"/>
                </a:srgbClr>
              </a:solidFill>
              <a:effectLst/>
              <a:uLnTx/>
              <a:uFillTx/>
              <a:latin typeface="Gill Sans MT"/>
              <a:ea typeface="+mn-ea"/>
              <a:cs typeface="+mn-cs"/>
            </a:endParaRPr>
          </a:p>
        </p:txBody>
      </p:sp>
    </p:spTree>
    <p:extLst>
      <p:ext uri="{BB962C8B-B14F-4D97-AF65-F5344CB8AC3E}">
        <p14:creationId xmlns:p14="http://schemas.microsoft.com/office/powerpoint/2010/main" val="2081380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8153400" cy="1143000"/>
          </a:xfrm>
        </p:spPr>
        <p:txBody>
          <a:bodyPr>
            <a:normAutofit/>
          </a:bodyPr>
          <a:lstStyle/>
          <a:p>
            <a:pPr algn="ctr"/>
            <a:r>
              <a:rPr lang="en-US" sz="3200" b="1" u="sng" dirty="0">
                <a:solidFill>
                  <a:schemeClr val="tx1"/>
                </a:solidFill>
                <a:latin typeface="Times New Roman" pitchFamily="18" charset="0"/>
                <a:cs typeface="Times New Roman" pitchFamily="18" charset="0"/>
              </a:rPr>
              <a:t>ASHBY Charts</a:t>
            </a:r>
          </a:p>
        </p:txBody>
      </p:sp>
      <p:sp>
        <p:nvSpPr>
          <p:cNvPr id="13" name="Content Placeholder 12"/>
          <p:cNvSpPr>
            <a:spLocks noGrp="1"/>
          </p:cNvSpPr>
          <p:nvPr>
            <p:ph idx="1"/>
          </p:nvPr>
        </p:nvSpPr>
        <p:spPr/>
        <p:txBody>
          <a:bodyPr/>
          <a:lstStyle/>
          <a:p>
            <a:r>
              <a:rPr lang="en-US" dirty="0"/>
              <a:t> </a:t>
            </a: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E7DEC9">
                    <a:shade val="50000"/>
                    <a:satMod val="200000"/>
                  </a:srgbClr>
                </a:solidFill>
                <a:effectLst/>
                <a:uLnTx/>
                <a:uFillTx/>
                <a:latin typeface="Gill Sans MT"/>
                <a:ea typeface="+mn-ea"/>
                <a:cs typeface="+mn-cs"/>
              </a:rPr>
              <a:t>Zeal College of Engineering &amp; Research</a:t>
            </a:r>
          </a:p>
        </p:txBody>
      </p:sp>
      <p:sp>
        <p:nvSpPr>
          <p:cNvPr id="5" name="Slide Number Placeholder 4"/>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E7DEC9">
                    <a:shade val="50000"/>
                    <a:satMod val="200000"/>
                  </a:srgbClr>
                </a:solidFill>
                <a:effectLst/>
                <a:uLnTx/>
                <a:uFillTx/>
                <a:latin typeface="Gill Sans M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srgbClr val="E7DEC9">
                  <a:shade val="50000"/>
                  <a:satMod val="200000"/>
                </a:srgbClr>
              </a:solidFill>
              <a:effectLst/>
              <a:uLnTx/>
              <a:uFillTx/>
              <a:latin typeface="Gill Sans MT"/>
              <a:ea typeface="+mn-ea"/>
              <a:cs typeface="+mn-cs"/>
            </a:endParaRPr>
          </a:p>
        </p:txBody>
      </p:sp>
      <p:pic>
        <p:nvPicPr>
          <p:cNvPr id="7" name="Picture 6">
            <a:extLst>
              <a:ext uri="{FF2B5EF4-FFF2-40B4-BE49-F238E27FC236}">
                <a16:creationId xmlns:a16="http://schemas.microsoft.com/office/drawing/2014/main" id="{F614F396-E534-43D6-BC44-23F0C5600A82}"/>
              </a:ext>
            </a:extLst>
          </p:cNvPr>
          <p:cNvPicPr>
            <a:picLocks noChangeAspect="1"/>
          </p:cNvPicPr>
          <p:nvPr/>
        </p:nvPicPr>
        <p:blipFill>
          <a:blip r:embed="rId2"/>
          <a:stretch>
            <a:fillRect/>
          </a:stretch>
        </p:blipFill>
        <p:spPr>
          <a:xfrm>
            <a:off x="1102408" y="1219200"/>
            <a:ext cx="7772399" cy="5486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95201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E7DEC9">
                    <a:shade val="50000"/>
                    <a:satMod val="200000"/>
                  </a:srgbClr>
                </a:solidFill>
                <a:effectLst/>
                <a:uLnTx/>
                <a:uFillTx/>
                <a:latin typeface="Gill Sans MT"/>
                <a:ea typeface="+mn-ea"/>
                <a:cs typeface="+mn-cs"/>
              </a:rPr>
              <a:t>Zeal College of Engineering &amp; Research</a:t>
            </a:r>
          </a:p>
        </p:txBody>
      </p:sp>
      <p:sp>
        <p:nvSpPr>
          <p:cNvPr id="3" name="Slide Number Placeholder 2"/>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E7DEC9">
                    <a:shade val="50000"/>
                    <a:satMod val="200000"/>
                  </a:srgbClr>
                </a:solidFill>
                <a:effectLst/>
                <a:uLnTx/>
                <a:uFillTx/>
                <a:latin typeface="Gill Sans M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srgbClr val="E7DEC9">
                  <a:shade val="50000"/>
                  <a:satMod val="200000"/>
                </a:srgbClr>
              </a:solidFill>
              <a:effectLst/>
              <a:uLnTx/>
              <a:uFillTx/>
              <a:latin typeface="Gill Sans MT"/>
              <a:ea typeface="+mn-ea"/>
              <a:cs typeface="+mn-cs"/>
            </a:endParaRPr>
          </a:p>
        </p:txBody>
      </p:sp>
      <p:pic>
        <p:nvPicPr>
          <p:cNvPr id="5" name="Picture 4">
            <a:extLst>
              <a:ext uri="{FF2B5EF4-FFF2-40B4-BE49-F238E27FC236}">
                <a16:creationId xmlns:a16="http://schemas.microsoft.com/office/drawing/2014/main" id="{C365E5BF-7C28-4275-99CA-D567DDF3D1FD}"/>
              </a:ext>
            </a:extLst>
          </p:cNvPr>
          <p:cNvPicPr>
            <a:picLocks noChangeAspect="1"/>
          </p:cNvPicPr>
          <p:nvPr/>
        </p:nvPicPr>
        <p:blipFill>
          <a:blip r:embed="rId2"/>
          <a:stretch>
            <a:fillRect/>
          </a:stretch>
        </p:blipFill>
        <p:spPr>
          <a:xfrm>
            <a:off x="1175923" y="1046922"/>
            <a:ext cx="7891877" cy="52776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29529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u="sng" dirty="0">
                <a:solidFill>
                  <a:schemeClr val="tx1"/>
                </a:solidFill>
                <a:latin typeface="Times New Roman" panose="02020603050405020304" pitchFamily="18" charset="0"/>
                <a:cs typeface="Times New Roman" panose="02020603050405020304" pitchFamily="18" charset="0"/>
              </a:rPr>
              <a:t>Design of Heat Exchanger Parts</a:t>
            </a:r>
          </a:p>
        </p:txBody>
      </p:sp>
      <p:sp>
        <p:nvSpPr>
          <p:cNvPr id="3" name="Content Placeholder 2"/>
          <p:cNvSpPr>
            <a:spLocks noGrp="1"/>
          </p:cNvSpPr>
          <p:nvPr>
            <p:ph idx="1"/>
          </p:nvPr>
        </p:nvSpPr>
        <p:spPr>
          <a:xfrm>
            <a:off x="1435608" y="1447800"/>
            <a:ext cx="7498080" cy="4800600"/>
          </a:xfrm>
        </p:spPr>
        <p:txBody>
          <a:bodyPr>
            <a:normAutofit/>
          </a:bodyPr>
          <a:lstStyle/>
          <a:p>
            <a:pPr marL="82296" indent="0">
              <a:buNone/>
            </a:pPr>
            <a:r>
              <a:rPr lang="en-US" sz="2000" b="1" u="sng" dirty="0">
                <a:latin typeface="Times New Roman" panose="02020603050405020304" pitchFamily="18" charset="0"/>
                <a:cs typeface="Times New Roman" panose="02020603050405020304" pitchFamily="18" charset="0"/>
              </a:rPr>
              <a:t>3D Modelling:</a:t>
            </a:r>
            <a:endParaRPr lang="en-US" sz="2000" dirty="0">
              <a:latin typeface="Times New Roman" pitchFamily="18" charset="0"/>
              <a:cs typeface="Times New Roman" pitchFamily="18" charset="0"/>
            </a:endParaRPr>
          </a:p>
          <a:p>
            <a:pPr marL="82296" indent="0">
              <a:buNone/>
            </a:pPr>
            <a:r>
              <a:rPr lang="en-US" sz="2000" dirty="0">
                <a:latin typeface="Times New Roman" pitchFamily="18" charset="0"/>
                <a:cs typeface="Times New Roman" pitchFamily="18" charset="0"/>
              </a:rPr>
              <a:t>We have completed the design of all parts on solid works.</a:t>
            </a:r>
          </a:p>
        </p:txBody>
      </p:sp>
      <p:sp>
        <p:nvSpPr>
          <p:cNvPr id="4" name="Footer Placeholder 3"/>
          <p:cNvSpPr>
            <a:spLocks noGrp="1"/>
          </p:cNvSpPr>
          <p:nvPr>
            <p:ph type="ftr" sz="quarter" idx="11"/>
          </p:nvPr>
        </p:nvSpPr>
        <p:spPr/>
        <p:txBody>
          <a:bodyPr/>
          <a:lstStyle/>
          <a:p>
            <a:r>
              <a:rPr lang="en-US"/>
              <a:t>Zeal College of Engineering &amp; Research</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2286000"/>
            <a:ext cx="7848600" cy="4419600"/>
          </a:xfrm>
          <a:prstGeom prst="rect">
            <a:avLst/>
          </a:prstGeom>
        </p:spPr>
      </p:pic>
    </p:spTree>
    <p:extLst>
      <p:ext uri="{BB962C8B-B14F-4D97-AF65-F5344CB8AC3E}">
        <p14:creationId xmlns:p14="http://schemas.microsoft.com/office/powerpoint/2010/main" val="470828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F5179C-9C84-43FA-92AA-678787D26C0A}"/>
              </a:ext>
            </a:extLst>
          </p:cNvPr>
          <p:cNvSpPr>
            <a:spLocks noGrp="1"/>
          </p:cNvSpPr>
          <p:nvPr>
            <p:ph type="title"/>
          </p:nvPr>
        </p:nvSpPr>
        <p:spPr>
          <a:xfrm>
            <a:off x="1344168" y="76200"/>
            <a:ext cx="7498080" cy="1143000"/>
          </a:xfrm>
        </p:spPr>
        <p:txBody>
          <a:bodyPr>
            <a:normAutofit/>
          </a:bodyPr>
          <a:lstStyle/>
          <a:p>
            <a:r>
              <a:rPr lang="en-IN" sz="3200" dirty="0">
                <a:solidFill>
                  <a:schemeClr val="tx1"/>
                </a:solidFill>
                <a:effectLst/>
                <a:latin typeface="Times New Roman" panose="02020603050405020304" pitchFamily="18" charset="0"/>
                <a:cs typeface="Times New Roman" panose="02020603050405020304" pitchFamily="18" charset="0"/>
              </a:rPr>
              <a:t> Saddle support FEA Analysis</a:t>
            </a:r>
          </a:p>
        </p:txBody>
      </p:sp>
      <p:sp>
        <p:nvSpPr>
          <p:cNvPr id="7" name="Content Placeholder 6">
            <a:extLst>
              <a:ext uri="{FF2B5EF4-FFF2-40B4-BE49-F238E27FC236}">
                <a16:creationId xmlns:a16="http://schemas.microsoft.com/office/drawing/2014/main" id="{B22AB104-97E3-415E-9677-1CE00FB7E060}"/>
              </a:ext>
            </a:extLst>
          </p:cNvPr>
          <p:cNvSpPr>
            <a:spLocks noGrp="1"/>
          </p:cNvSpPr>
          <p:nvPr>
            <p:ph idx="1"/>
          </p:nvPr>
        </p:nvSpPr>
        <p:spPr>
          <a:xfrm>
            <a:off x="1143000" y="1066799"/>
            <a:ext cx="7927848" cy="5476875"/>
          </a:xfrm>
        </p:spPr>
        <p:txBody>
          <a:bodyPr>
            <a:normAutofit/>
          </a:bodyPr>
          <a:lstStyle/>
          <a:p>
            <a:pPr marL="82296" indent="0">
              <a:buNone/>
            </a:pPr>
            <a:r>
              <a:rPr lang="en-US" sz="2000" dirty="0">
                <a:latin typeface="Times New Roman" panose="02020603050405020304" pitchFamily="18" charset="0"/>
                <a:cs typeface="Times New Roman" panose="02020603050405020304" pitchFamily="18" charset="0"/>
              </a:rPr>
              <a:t>Boundary Condition :</a:t>
            </a:r>
          </a:p>
          <a:p>
            <a:r>
              <a:rPr lang="en-US" sz="2000" dirty="0">
                <a:latin typeface="Times New Roman" panose="02020603050405020304" pitchFamily="18" charset="0"/>
                <a:cs typeface="Times New Roman" panose="02020603050405020304" pitchFamily="18" charset="0"/>
              </a:rPr>
              <a:t>Analysis type – Structural analysis</a:t>
            </a:r>
          </a:p>
          <a:p>
            <a:r>
              <a:rPr lang="en-US" sz="2000" dirty="0">
                <a:latin typeface="Times New Roman" panose="02020603050405020304" pitchFamily="18" charset="0"/>
                <a:cs typeface="Times New Roman" panose="02020603050405020304" pitchFamily="18" charset="0"/>
              </a:rPr>
              <a:t>Force = 39.413 KN on upper </a:t>
            </a:r>
          </a:p>
          <a:p>
            <a:pPr marL="82296" indent="0">
              <a:buNone/>
            </a:pPr>
            <a:r>
              <a:rPr lang="en-US" sz="2000" dirty="0">
                <a:latin typeface="Times New Roman" panose="02020603050405020304" pitchFamily="18" charset="0"/>
                <a:cs typeface="Times New Roman" panose="02020603050405020304" pitchFamily="18" charset="0"/>
              </a:rPr>
              <a:t>          bundle in downward direction</a:t>
            </a:r>
          </a:p>
          <a:p>
            <a:r>
              <a:rPr lang="en-US" sz="2000" dirty="0">
                <a:latin typeface="Times New Roman" panose="02020603050405020304" pitchFamily="18" charset="0"/>
                <a:cs typeface="Times New Roman" panose="02020603050405020304" pitchFamily="18" charset="0"/>
              </a:rPr>
              <a:t>Force = 78.826 KN on lower </a:t>
            </a:r>
          </a:p>
          <a:p>
            <a:pPr marL="82296" indent="0">
              <a:buNone/>
            </a:pPr>
            <a:r>
              <a:rPr lang="en-US" sz="2000" dirty="0">
                <a:latin typeface="Times New Roman" panose="02020603050405020304" pitchFamily="18" charset="0"/>
                <a:cs typeface="Times New Roman" panose="02020603050405020304" pitchFamily="18" charset="0"/>
              </a:rPr>
              <a:t>          bundle in downward direction </a:t>
            </a:r>
          </a:p>
          <a:p>
            <a:r>
              <a:rPr lang="en-US" sz="2000" dirty="0">
                <a:latin typeface="Times New Roman" panose="02020603050405020304" pitchFamily="18" charset="0"/>
                <a:cs typeface="Times New Roman" panose="02020603050405020304" pitchFamily="18" charset="0"/>
              </a:rPr>
              <a:t>Minimum requirement in design </a:t>
            </a:r>
          </a:p>
          <a:p>
            <a:r>
              <a:rPr lang="en-US" sz="2000" dirty="0">
                <a:latin typeface="Times New Roman" panose="02020603050405020304" pitchFamily="18" charset="0"/>
                <a:cs typeface="Times New Roman" panose="02020603050405020304" pitchFamily="18" charset="0"/>
              </a:rPr>
              <a:t>FOS of design = 2. 5 to 3</a:t>
            </a:r>
          </a:p>
          <a:p>
            <a:pPr marL="82296" indent="0">
              <a:buNone/>
            </a:pPr>
            <a:endParaRPr lang="en-US" sz="2000" dirty="0">
              <a:latin typeface="Times New Roman" panose="02020603050405020304" pitchFamily="18" charset="0"/>
              <a:cs typeface="Times New Roman" panose="02020603050405020304" pitchFamily="18" charset="0"/>
            </a:endParaRPr>
          </a:p>
          <a:p>
            <a:pPr marL="82296" indent="0">
              <a:buNone/>
            </a:pPr>
            <a:endParaRPr lang="en-US" sz="2000" dirty="0"/>
          </a:p>
          <a:p>
            <a:pPr marL="82296" indent="0">
              <a:buNone/>
            </a:pPr>
            <a:endParaRPr lang="en-US" sz="2000" dirty="0"/>
          </a:p>
        </p:txBody>
      </p:sp>
      <p:sp>
        <p:nvSpPr>
          <p:cNvPr id="2" name="Footer Placeholder 1">
            <a:extLst>
              <a:ext uri="{FF2B5EF4-FFF2-40B4-BE49-F238E27FC236}">
                <a16:creationId xmlns:a16="http://schemas.microsoft.com/office/drawing/2014/main" id="{8A21D935-3DAF-4CFC-BF7C-90BCB196589C}"/>
              </a:ext>
            </a:extLst>
          </p:cNvPr>
          <p:cNvSpPr>
            <a:spLocks noGrp="1"/>
          </p:cNvSpPr>
          <p:nvPr>
            <p:ph type="ftr" sz="quarter" idx="11"/>
          </p:nvPr>
        </p:nvSpPr>
        <p:spPr/>
        <p:txBody>
          <a:bodyPr/>
          <a:lstStyle/>
          <a:p>
            <a:r>
              <a:rPr lang="en-US"/>
              <a:t>Zeal College of Engineering &amp; Research</a:t>
            </a:r>
          </a:p>
        </p:txBody>
      </p:sp>
      <p:sp>
        <p:nvSpPr>
          <p:cNvPr id="3" name="Slide Number Placeholder 2">
            <a:extLst>
              <a:ext uri="{FF2B5EF4-FFF2-40B4-BE49-F238E27FC236}">
                <a16:creationId xmlns:a16="http://schemas.microsoft.com/office/drawing/2014/main" id="{92366A3C-42C3-4975-81CE-ABDF9D6ECC5B}"/>
              </a:ext>
            </a:extLst>
          </p:cNvPr>
          <p:cNvSpPr>
            <a:spLocks noGrp="1"/>
          </p:cNvSpPr>
          <p:nvPr>
            <p:ph type="sldNum" sz="quarter" idx="12"/>
          </p:nvPr>
        </p:nvSpPr>
        <p:spPr/>
        <p:txBody>
          <a:bodyPr/>
          <a:lstStyle/>
          <a:p>
            <a:fld id="{B6F15528-21DE-4FAA-801E-634DDDAF4B2B}" type="slidenum">
              <a:rPr lang="en-US" smtClean="0"/>
              <a:pPr/>
              <a:t>19</a:t>
            </a:fld>
            <a:endParaRPr lang="en-US"/>
          </a:p>
        </p:txBody>
      </p:sp>
      <p:pic>
        <p:nvPicPr>
          <p:cNvPr id="6" name="Picture 5">
            <a:extLst>
              <a:ext uri="{FF2B5EF4-FFF2-40B4-BE49-F238E27FC236}">
                <a16:creationId xmlns:a16="http://schemas.microsoft.com/office/drawing/2014/main" id="{7105A81C-2128-42EB-8C30-6544363B6123}"/>
              </a:ext>
            </a:extLst>
          </p:cNvPr>
          <p:cNvPicPr>
            <a:picLocks noChangeAspect="1"/>
          </p:cNvPicPr>
          <p:nvPr/>
        </p:nvPicPr>
        <p:blipFill>
          <a:blip r:embed="rId2"/>
          <a:stretch>
            <a:fillRect/>
          </a:stretch>
        </p:blipFill>
        <p:spPr>
          <a:xfrm>
            <a:off x="5257800" y="1009651"/>
            <a:ext cx="3813048" cy="2266949"/>
          </a:xfrm>
          <a:prstGeom prst="rect">
            <a:avLst/>
          </a:prstGeom>
        </p:spPr>
      </p:pic>
      <p:graphicFrame>
        <p:nvGraphicFramePr>
          <p:cNvPr id="9" name="Table 8">
            <a:extLst>
              <a:ext uri="{FF2B5EF4-FFF2-40B4-BE49-F238E27FC236}">
                <a16:creationId xmlns:a16="http://schemas.microsoft.com/office/drawing/2014/main" id="{B0465F33-F53E-4C80-8631-3251D9E0FC2F}"/>
              </a:ext>
            </a:extLst>
          </p:cNvPr>
          <p:cNvGraphicFramePr>
            <a:graphicFrameLocks noGrp="1"/>
          </p:cNvGraphicFramePr>
          <p:nvPr>
            <p:extLst>
              <p:ext uri="{D42A27DB-BD31-4B8C-83A1-F6EECF244321}">
                <p14:modId xmlns:p14="http://schemas.microsoft.com/office/powerpoint/2010/main" val="314932067"/>
              </p:ext>
            </p:extLst>
          </p:nvPr>
        </p:nvGraphicFramePr>
        <p:xfrm>
          <a:off x="2667000" y="4561713"/>
          <a:ext cx="5181601" cy="1981962"/>
        </p:xfrm>
        <a:graphic>
          <a:graphicData uri="http://schemas.openxmlformats.org/drawingml/2006/table">
            <a:tbl>
              <a:tblPr firstRow="1" firstCol="1" bandRow="1"/>
              <a:tblGrid>
                <a:gridCol w="1516183">
                  <a:extLst>
                    <a:ext uri="{9D8B030D-6E8A-4147-A177-3AD203B41FA5}">
                      <a16:colId xmlns:a16="http://schemas.microsoft.com/office/drawing/2014/main" val="740374410"/>
                    </a:ext>
                  </a:extLst>
                </a:gridCol>
                <a:gridCol w="1097482">
                  <a:extLst>
                    <a:ext uri="{9D8B030D-6E8A-4147-A177-3AD203B41FA5}">
                      <a16:colId xmlns:a16="http://schemas.microsoft.com/office/drawing/2014/main" val="3735985944"/>
                    </a:ext>
                  </a:extLst>
                </a:gridCol>
                <a:gridCol w="1283968">
                  <a:extLst>
                    <a:ext uri="{9D8B030D-6E8A-4147-A177-3AD203B41FA5}">
                      <a16:colId xmlns:a16="http://schemas.microsoft.com/office/drawing/2014/main" val="1484567367"/>
                    </a:ext>
                  </a:extLst>
                </a:gridCol>
                <a:gridCol w="1283968">
                  <a:extLst>
                    <a:ext uri="{9D8B030D-6E8A-4147-A177-3AD203B41FA5}">
                      <a16:colId xmlns:a16="http://schemas.microsoft.com/office/drawing/2014/main" val="701690388"/>
                    </a:ext>
                  </a:extLst>
                </a:gridCol>
              </a:tblGrid>
              <a:tr h="259080">
                <a:tc rowSpan="2">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Material</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Results</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23895538"/>
                  </a:ext>
                </a:extLst>
              </a:tr>
              <a:tr h="373380">
                <a:tc vMerge="1">
                  <a:txBody>
                    <a:bodyPr/>
                    <a:lstStyle/>
                    <a:p>
                      <a:endParaRPr lang="en-US"/>
                    </a:p>
                  </a:txBody>
                  <a:tcPr/>
                </a:tc>
                <a:tc>
                  <a:txBody>
                    <a:bodyPr/>
                    <a:lstStyle/>
                    <a:p>
                      <a:pPr marL="0" marR="0" algn="ctr">
                        <a:lnSpc>
                          <a:spcPct val="150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Equivalent Stress (MPa)</a:t>
                      </a:r>
                      <a:endParaRPr lang="en-US" sz="1000" dirty="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Displacement (mm)</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Factor of Safety (FOS)</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8010423"/>
                  </a:ext>
                </a:extLst>
              </a:tr>
              <a:tr h="182880">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ASTM 516 GR 70</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108</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0.339</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2.4</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3265157"/>
                  </a:ext>
                </a:extLst>
              </a:tr>
              <a:tr h="182880">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IS 2002 GR 1</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108</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0.33</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2</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3818607"/>
                  </a:ext>
                </a:extLst>
              </a:tr>
              <a:tr h="182880">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IS 2062 GR A</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108</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0.338</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2.3</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4140109"/>
                  </a:ext>
                </a:extLst>
              </a:tr>
              <a:tr h="182880">
                <a:tc>
                  <a:txBody>
                    <a:bodyPr/>
                    <a:lstStyle/>
                    <a:p>
                      <a:pPr marL="0" marR="0" algn="ctr">
                        <a:lnSpc>
                          <a:spcPct val="150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IS 2475 GR 5</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108</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0.377</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2.5</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5401499"/>
                  </a:ext>
                </a:extLst>
              </a:tr>
              <a:tr h="190500">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IS 2062 GR B</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108</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0.356</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1.8</a:t>
                      </a:r>
                      <a:endParaRPr lang="en-US" sz="1000" dirty="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0878757"/>
                  </a:ext>
                </a:extLst>
              </a:tr>
            </a:tbl>
          </a:graphicData>
        </a:graphic>
      </p:graphicFrame>
    </p:spTree>
    <p:extLst>
      <p:ext uri="{BB962C8B-B14F-4D97-AF65-F5344CB8AC3E}">
        <p14:creationId xmlns:p14="http://schemas.microsoft.com/office/powerpoint/2010/main" val="762586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3104" y="400050"/>
            <a:ext cx="7772400" cy="914400"/>
          </a:xfrm>
        </p:spPr>
        <p:txBody>
          <a:bodyPr>
            <a:normAutofit/>
          </a:bodyPr>
          <a:lstStyle/>
          <a:p>
            <a:pPr algn="ctr"/>
            <a:r>
              <a:rPr lang="en-US" sz="3200" b="1" u="sng" dirty="0">
                <a:solidFill>
                  <a:schemeClr val="tx1"/>
                </a:solidFill>
                <a:latin typeface="Times New Roman" pitchFamily="18" charset="0"/>
                <a:cs typeface="Times New Roman" pitchFamily="18" charset="0"/>
              </a:rPr>
              <a:t>Sponsorship Details</a:t>
            </a:r>
          </a:p>
        </p:txBody>
      </p:sp>
      <p:sp>
        <p:nvSpPr>
          <p:cNvPr id="10" name="Slide Number Placeholder 9"/>
          <p:cNvSpPr>
            <a:spLocks noGrp="1"/>
          </p:cNvSpPr>
          <p:nvPr>
            <p:ph type="sldNum" sz="quarter" idx="12"/>
          </p:nvPr>
        </p:nvSpPr>
        <p:spPr/>
        <p:txBody>
          <a:bodyPr/>
          <a:lstStyle/>
          <a:p>
            <a:fld id="{B6F15528-21DE-4FAA-801E-634DDDAF4B2B}" type="slidenum">
              <a:rPr lang="en-US" sz="1400" b="1" smtClean="0">
                <a:solidFill>
                  <a:schemeClr val="accent2"/>
                </a:solidFill>
              </a:rPr>
              <a:pPr/>
              <a:t>2</a:t>
            </a:fld>
            <a:endParaRPr lang="en-US" sz="1400" b="1" dirty="0">
              <a:solidFill>
                <a:schemeClr val="accent2"/>
              </a:solidFill>
            </a:endParaRPr>
          </a:p>
        </p:txBody>
      </p:sp>
      <p:pic>
        <p:nvPicPr>
          <p:cNvPr id="1026" name="Picture 2" descr="C:\Users\admin\Downloads\naac.jpg"/>
          <p:cNvPicPr>
            <a:picLocks noChangeAspect="1" noChangeArrowheads="1"/>
          </p:cNvPicPr>
          <p:nvPr/>
        </p:nvPicPr>
        <p:blipFill>
          <a:blip r:embed="rId2"/>
          <a:srcRect/>
          <a:stretch>
            <a:fillRect/>
          </a:stretch>
        </p:blipFill>
        <p:spPr bwMode="auto">
          <a:xfrm>
            <a:off x="7467600" y="266700"/>
            <a:ext cx="1280160" cy="1143000"/>
          </a:xfrm>
          <a:prstGeom prst="rect">
            <a:avLst/>
          </a:prstGeom>
          <a:noFill/>
        </p:spPr>
      </p:pic>
      <p:pic>
        <p:nvPicPr>
          <p:cNvPr id="1027" name="Picture 3" descr="C:\Users\admin\Downloads\index.png"/>
          <p:cNvPicPr>
            <a:picLocks noChangeAspect="1" noChangeArrowheads="1"/>
          </p:cNvPicPr>
          <p:nvPr/>
        </p:nvPicPr>
        <p:blipFill>
          <a:blip r:embed="rId3"/>
          <a:srcRect/>
          <a:stretch>
            <a:fillRect/>
          </a:stretch>
        </p:blipFill>
        <p:spPr bwMode="auto">
          <a:xfrm>
            <a:off x="838200" y="285750"/>
            <a:ext cx="770375" cy="1143000"/>
          </a:xfrm>
          <a:prstGeom prst="rect">
            <a:avLst/>
          </a:prstGeom>
          <a:noFill/>
        </p:spPr>
      </p:pic>
      <p:sp>
        <p:nvSpPr>
          <p:cNvPr id="3" name="TextBox 2"/>
          <p:cNvSpPr txBox="1"/>
          <p:nvPr/>
        </p:nvSpPr>
        <p:spPr>
          <a:xfrm>
            <a:off x="1547552" y="1981200"/>
            <a:ext cx="6910647" cy="4154984"/>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Company Name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Mechatol</a:t>
            </a:r>
            <a:r>
              <a:rPr lang="en-US" sz="2400" dirty="0">
                <a:latin typeface="Times New Roman" panose="02020603050405020304" pitchFamily="18" charset="0"/>
                <a:cs typeface="Times New Roman" panose="02020603050405020304" pitchFamily="18" charset="0"/>
              </a:rPr>
              <a:t> Engineering </a:t>
            </a:r>
          </a:p>
          <a:p>
            <a:r>
              <a:rPr lang="en-US" sz="2400" dirty="0">
                <a:latin typeface="Times New Roman" panose="02020603050405020304" pitchFamily="18" charset="0"/>
                <a:cs typeface="Times New Roman" panose="02020603050405020304" pitchFamily="18" charset="0"/>
              </a:rPr>
              <a:t>                                    Solutions.</a:t>
            </a:r>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Address</a:t>
            </a:r>
            <a:r>
              <a:rPr lang="en-US" sz="2400" dirty="0">
                <a:latin typeface="Times New Roman" panose="02020603050405020304" pitchFamily="18" charset="0"/>
                <a:cs typeface="Times New Roman" panose="02020603050405020304" pitchFamily="18" charset="0"/>
              </a:rPr>
              <a:t> – Ketan Park, </a:t>
            </a:r>
            <a:r>
              <a:rPr lang="en-US" sz="2400" dirty="0" err="1">
                <a:latin typeface="Times New Roman" panose="02020603050405020304" pitchFamily="18" charset="0"/>
                <a:cs typeface="Times New Roman" panose="02020603050405020304" pitchFamily="18" charset="0"/>
              </a:rPr>
              <a:t>Shantiban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Chowk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Kothrud</a:t>
            </a:r>
            <a:r>
              <a:rPr lang="en-US" sz="2400" dirty="0">
                <a:latin typeface="Times New Roman" panose="02020603050405020304" pitchFamily="18" charset="0"/>
                <a:cs typeface="Times New Roman" panose="02020603050405020304" pitchFamily="18" charset="0"/>
              </a:rPr>
              <a:t>,                                   			    Pune – 411038.</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Name of Industrial Guide </a:t>
            </a:r>
            <a:r>
              <a:rPr lang="en-US" sz="2400" dirty="0">
                <a:latin typeface="Times New Roman" panose="02020603050405020304" pitchFamily="18" charset="0"/>
                <a:cs typeface="Times New Roman" panose="02020603050405020304" pitchFamily="18" charset="0"/>
              </a:rPr>
              <a:t>– Mr. Anand Bhise    </a:t>
            </a:r>
          </a:p>
          <a:p>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pic>
        <p:nvPicPr>
          <p:cNvPr id="9" name="Picture 8"/>
          <p:cNvPicPr/>
          <p:nvPr/>
        </p:nvPicPr>
        <p:blipFill>
          <a:blip r:embed="rId4"/>
          <a:stretch>
            <a:fillRect/>
          </a:stretch>
        </p:blipFill>
        <p:spPr>
          <a:xfrm>
            <a:off x="7173277" y="2133600"/>
            <a:ext cx="751523" cy="6096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23315-91DD-4E8D-9083-1BA169BD4697}"/>
              </a:ext>
            </a:extLst>
          </p:cNvPr>
          <p:cNvSpPr>
            <a:spLocks noGrp="1"/>
          </p:cNvSpPr>
          <p:nvPr>
            <p:ph type="title"/>
          </p:nvPr>
        </p:nvSpPr>
        <p:spPr>
          <a:xfrm>
            <a:off x="1432295" y="79513"/>
            <a:ext cx="7498080" cy="639762"/>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Girth Flange</a:t>
            </a:r>
          </a:p>
        </p:txBody>
      </p:sp>
      <p:sp>
        <p:nvSpPr>
          <p:cNvPr id="4" name="Footer Placeholder 3">
            <a:extLst>
              <a:ext uri="{FF2B5EF4-FFF2-40B4-BE49-F238E27FC236}">
                <a16:creationId xmlns:a16="http://schemas.microsoft.com/office/drawing/2014/main" id="{5E2A7A43-6C3D-44DA-8B45-551D49CB5379}"/>
              </a:ext>
            </a:extLst>
          </p:cNvPr>
          <p:cNvSpPr>
            <a:spLocks noGrp="1"/>
          </p:cNvSpPr>
          <p:nvPr>
            <p:ph type="ftr" sz="quarter" idx="11"/>
          </p:nvPr>
        </p:nvSpPr>
        <p:spPr/>
        <p:txBody>
          <a:bodyPr/>
          <a:lstStyle/>
          <a:p>
            <a:r>
              <a:rPr lang="en-US"/>
              <a:t>Zeal College of Engineering &amp; Research</a:t>
            </a:r>
          </a:p>
        </p:txBody>
      </p:sp>
      <p:sp>
        <p:nvSpPr>
          <p:cNvPr id="5" name="Slide Number Placeholder 4">
            <a:extLst>
              <a:ext uri="{FF2B5EF4-FFF2-40B4-BE49-F238E27FC236}">
                <a16:creationId xmlns:a16="http://schemas.microsoft.com/office/drawing/2014/main" id="{6E9B3633-DBEC-4B58-BA19-A7B60B7ECBE3}"/>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12" name="Content Placeholder 11">
            <a:extLst>
              <a:ext uri="{FF2B5EF4-FFF2-40B4-BE49-F238E27FC236}">
                <a16:creationId xmlns:a16="http://schemas.microsoft.com/office/drawing/2014/main" id="{4E01DC89-B169-4EEA-9AA5-5A72A44BEEB8}"/>
              </a:ext>
            </a:extLst>
          </p:cNvPr>
          <p:cNvSpPr>
            <a:spLocks noGrp="1"/>
          </p:cNvSpPr>
          <p:nvPr>
            <p:ph idx="1"/>
          </p:nvPr>
        </p:nvSpPr>
        <p:spPr>
          <a:xfrm>
            <a:off x="1066800" y="719275"/>
            <a:ext cx="8004047" cy="5661661"/>
          </a:xfrm>
        </p:spPr>
        <p:txBody>
          <a:bodyPr>
            <a:normAutofit/>
          </a:bodyPr>
          <a:lstStyle/>
          <a:p>
            <a:r>
              <a:rPr lang="en-US" sz="2000" dirty="0">
                <a:latin typeface="Times New Roman" panose="02020603050405020304" pitchFamily="18" charset="0"/>
                <a:cs typeface="Times New Roman" panose="02020603050405020304" pitchFamily="18" charset="0"/>
              </a:rPr>
              <a:t>Boundary Condition :</a:t>
            </a:r>
          </a:p>
          <a:p>
            <a:r>
              <a:rPr lang="en-US" sz="2000" dirty="0">
                <a:latin typeface="Times New Roman" panose="02020603050405020304" pitchFamily="18" charset="0"/>
                <a:cs typeface="Times New Roman" panose="02020603050405020304" pitchFamily="18" charset="0"/>
              </a:rPr>
              <a:t>Analysis type – Structural analysis</a:t>
            </a:r>
          </a:p>
          <a:p>
            <a:r>
              <a:rPr lang="en-US" sz="2000" dirty="0">
                <a:latin typeface="Times New Roman" panose="02020603050405020304" pitchFamily="18" charset="0"/>
                <a:cs typeface="Times New Roman" panose="02020603050405020304" pitchFamily="18" charset="0"/>
              </a:rPr>
              <a:t>Material Pressure = 0.7 bar</a:t>
            </a:r>
          </a:p>
          <a:p>
            <a:pPr marL="82296" indent="0">
              <a:buNone/>
            </a:pPr>
            <a:endParaRPr lang="en-US" sz="20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D6D79A9C-5802-4E8C-A91B-02FF667F880C}"/>
              </a:ext>
            </a:extLst>
          </p:cNvPr>
          <p:cNvPicPr>
            <a:picLocks noChangeAspect="1"/>
          </p:cNvPicPr>
          <p:nvPr/>
        </p:nvPicPr>
        <p:blipFill>
          <a:blip r:embed="rId2"/>
          <a:stretch>
            <a:fillRect/>
          </a:stretch>
        </p:blipFill>
        <p:spPr>
          <a:xfrm>
            <a:off x="1086677" y="3412435"/>
            <a:ext cx="3313483" cy="2493480"/>
          </a:xfrm>
          <a:prstGeom prst="rect">
            <a:avLst/>
          </a:prstGeom>
        </p:spPr>
      </p:pic>
      <p:graphicFrame>
        <p:nvGraphicFramePr>
          <p:cNvPr id="16" name="Table 15">
            <a:extLst>
              <a:ext uri="{FF2B5EF4-FFF2-40B4-BE49-F238E27FC236}">
                <a16:creationId xmlns:a16="http://schemas.microsoft.com/office/drawing/2014/main" id="{1245E3BC-34B6-41B1-8246-4DAB9749A108}"/>
              </a:ext>
            </a:extLst>
          </p:cNvPr>
          <p:cNvGraphicFramePr>
            <a:graphicFrameLocks noGrp="1"/>
          </p:cNvGraphicFramePr>
          <p:nvPr>
            <p:extLst>
              <p:ext uri="{D42A27DB-BD31-4B8C-83A1-F6EECF244321}">
                <p14:modId xmlns:p14="http://schemas.microsoft.com/office/powerpoint/2010/main" val="92391558"/>
              </p:ext>
            </p:extLst>
          </p:nvPr>
        </p:nvGraphicFramePr>
        <p:xfrm>
          <a:off x="4572000" y="1524000"/>
          <a:ext cx="4410788" cy="4856936"/>
        </p:xfrm>
        <a:graphic>
          <a:graphicData uri="http://schemas.openxmlformats.org/drawingml/2006/table">
            <a:tbl>
              <a:tblPr firstRow="1" firstCol="1" bandRow="1"/>
              <a:tblGrid>
                <a:gridCol w="960019">
                  <a:extLst>
                    <a:ext uri="{9D8B030D-6E8A-4147-A177-3AD203B41FA5}">
                      <a16:colId xmlns:a16="http://schemas.microsoft.com/office/drawing/2014/main" val="2941655814"/>
                    </a:ext>
                  </a:extLst>
                </a:gridCol>
                <a:gridCol w="988555">
                  <a:extLst>
                    <a:ext uri="{9D8B030D-6E8A-4147-A177-3AD203B41FA5}">
                      <a16:colId xmlns:a16="http://schemas.microsoft.com/office/drawing/2014/main" val="1254735465"/>
                    </a:ext>
                  </a:extLst>
                </a:gridCol>
                <a:gridCol w="1231107">
                  <a:extLst>
                    <a:ext uri="{9D8B030D-6E8A-4147-A177-3AD203B41FA5}">
                      <a16:colId xmlns:a16="http://schemas.microsoft.com/office/drawing/2014/main" val="586441027"/>
                    </a:ext>
                  </a:extLst>
                </a:gridCol>
                <a:gridCol w="1231107">
                  <a:extLst>
                    <a:ext uri="{9D8B030D-6E8A-4147-A177-3AD203B41FA5}">
                      <a16:colId xmlns:a16="http://schemas.microsoft.com/office/drawing/2014/main" val="88673190"/>
                    </a:ext>
                  </a:extLst>
                </a:gridCol>
              </a:tblGrid>
              <a:tr h="185584">
                <a:tc rowSpan="2">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Material</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Results</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3207826"/>
                  </a:ext>
                </a:extLst>
              </a:tr>
              <a:tr h="396407">
                <a:tc vMerge="1">
                  <a:txBody>
                    <a:bodyPr/>
                    <a:lstStyle/>
                    <a:p>
                      <a:endParaRPr lang="en-US"/>
                    </a:p>
                  </a:txBody>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Equivalent Stress (MPa)</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Displacement (mm)</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Factor of Safety (FOS)</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5781754"/>
                  </a:ext>
                </a:extLst>
              </a:tr>
              <a:tr h="185584">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A105</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12.3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1.67E-03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20</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8284265"/>
                  </a:ext>
                </a:extLst>
              </a:tr>
              <a:tr h="185584">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A181 GR-60</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12.2</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1.66E-03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17</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1339914"/>
                  </a:ext>
                </a:extLst>
              </a:tr>
              <a:tr h="185584">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A181 GR-70</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12.3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1.63E-03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20</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5033864"/>
                  </a:ext>
                </a:extLst>
              </a:tr>
              <a:tr h="185584">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A182 F1</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12.3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1.63E-03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22</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418470"/>
                  </a:ext>
                </a:extLst>
              </a:tr>
              <a:tr h="185584">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A182 F5</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12.3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1.67E-03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22</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7991670"/>
                  </a:ext>
                </a:extLst>
              </a:tr>
              <a:tr h="185584">
                <a:tc>
                  <a:txBody>
                    <a:bodyPr/>
                    <a:lstStyle/>
                    <a:p>
                      <a:pPr marL="0" marR="0" algn="ctr">
                        <a:lnSpc>
                          <a:spcPct val="150000"/>
                        </a:lnSpc>
                        <a:spcBef>
                          <a:spcPts val="0"/>
                        </a:spcBef>
                        <a:spcAft>
                          <a:spcPts val="0"/>
                        </a:spcAft>
                      </a:pPr>
                      <a:r>
                        <a:rPr lang="en-US" sz="1000" b="1">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A182 F5-a</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12.3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1.84E-03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b="1">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42</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3927091"/>
                  </a:ext>
                </a:extLst>
              </a:tr>
              <a:tr h="185584">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A182 F11-1</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12.3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1.75E-03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25</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4384315"/>
                  </a:ext>
                </a:extLst>
              </a:tr>
              <a:tr h="185584">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A182 F11-2</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12.3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1.94E-03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22</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248400"/>
                  </a:ext>
                </a:extLst>
              </a:tr>
              <a:tr h="185584">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A182 F11-3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12.3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1.84E-03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25</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1544159"/>
                  </a:ext>
                </a:extLst>
              </a:tr>
              <a:tr h="185584">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A182 F12-1</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12.3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1.63E-03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18</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5781176"/>
                  </a:ext>
                </a:extLst>
              </a:tr>
              <a:tr h="185584">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A182 F12-2</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12.3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1.84E-03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22</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6856860"/>
                  </a:ext>
                </a:extLst>
              </a:tr>
              <a:tr h="185584">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A182 F304</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12.2</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1.79E-03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17</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6547499"/>
                  </a:ext>
                </a:extLst>
              </a:tr>
              <a:tr h="185584">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A182 F304-L</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12.2</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1.79E-03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14</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9679723"/>
                  </a:ext>
                </a:extLst>
              </a:tr>
              <a:tr h="185584">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A182 F316</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12.2</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1.79E-03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17</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8969792"/>
                  </a:ext>
                </a:extLst>
              </a:tr>
              <a:tr h="185584">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A182 F316-L</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12.2</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1.75E-03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14</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8107311"/>
                  </a:ext>
                </a:extLst>
              </a:tr>
              <a:tr h="185584">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A182 F321</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12.2</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1.79E-03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17</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5390291"/>
                  </a:ext>
                </a:extLst>
              </a:tr>
              <a:tr h="185584">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A182 F347</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12.2</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1.75E-03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17</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5721193"/>
                  </a:ext>
                </a:extLst>
              </a:tr>
              <a:tr h="185584">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A350 LF-1</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12.3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1.63E-03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17</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6831024"/>
                  </a:ext>
                </a:extLst>
              </a:tr>
              <a:tr h="185584">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A350 LF-2</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12.3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1.63E-03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20</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2128286"/>
                  </a:ext>
                </a:extLst>
              </a:tr>
              <a:tr h="185584">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A350 LF-3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12.3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1.63E-03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21</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6562668"/>
                  </a:ext>
                </a:extLst>
              </a:tr>
              <a:tr h="185584">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A105</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12.3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1.67E-03</a:t>
                      </a:r>
                      <a:endParaRPr lang="en-US" sz="80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00" dirty="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20</a:t>
                      </a:r>
                      <a:endParaRPr lang="en-US" sz="800" dirty="0">
                        <a:effectLst/>
                        <a:latin typeface="Times New Roman" panose="02020603050405020304" pitchFamily="18" charset="0"/>
                        <a:ea typeface="SimSun" panose="02010600030101010101" pitchFamily="2" charset="-122"/>
                        <a:cs typeface="Mangal" panose="02040503050203030202" pitchFamily="18" charset="0"/>
                      </a:endParaRPr>
                    </a:p>
                  </a:txBody>
                  <a:tcPr marL="56328" marR="563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1589003"/>
                  </a:ext>
                </a:extLst>
              </a:tr>
            </a:tbl>
          </a:graphicData>
        </a:graphic>
      </p:graphicFrame>
    </p:spTree>
    <p:extLst>
      <p:ext uri="{BB962C8B-B14F-4D97-AF65-F5344CB8AC3E}">
        <p14:creationId xmlns:p14="http://schemas.microsoft.com/office/powerpoint/2010/main" val="1479888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43DF-C281-4DA8-A5EC-9A23869B1A80}"/>
              </a:ext>
            </a:extLst>
          </p:cNvPr>
          <p:cNvSpPr>
            <a:spLocks noGrp="1"/>
          </p:cNvSpPr>
          <p:nvPr>
            <p:ph type="title"/>
          </p:nvPr>
        </p:nvSpPr>
        <p:spPr>
          <a:xfrm>
            <a:off x="1371600" y="0"/>
            <a:ext cx="7498080" cy="944562"/>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Fitting Pipe</a:t>
            </a:r>
          </a:p>
        </p:txBody>
      </p:sp>
      <p:sp>
        <p:nvSpPr>
          <p:cNvPr id="4" name="Footer Placeholder 3">
            <a:extLst>
              <a:ext uri="{FF2B5EF4-FFF2-40B4-BE49-F238E27FC236}">
                <a16:creationId xmlns:a16="http://schemas.microsoft.com/office/drawing/2014/main" id="{1E6FE36A-59FD-4809-BBD9-B73E02700464}"/>
              </a:ext>
            </a:extLst>
          </p:cNvPr>
          <p:cNvSpPr>
            <a:spLocks noGrp="1"/>
          </p:cNvSpPr>
          <p:nvPr>
            <p:ph type="ftr" sz="quarter" idx="11"/>
          </p:nvPr>
        </p:nvSpPr>
        <p:spPr/>
        <p:txBody>
          <a:bodyPr/>
          <a:lstStyle/>
          <a:p>
            <a:r>
              <a:rPr lang="en-US"/>
              <a:t>Zeal College of Engineering &amp; Research</a:t>
            </a:r>
          </a:p>
        </p:txBody>
      </p:sp>
      <p:sp>
        <p:nvSpPr>
          <p:cNvPr id="5" name="Slide Number Placeholder 4">
            <a:extLst>
              <a:ext uri="{FF2B5EF4-FFF2-40B4-BE49-F238E27FC236}">
                <a16:creationId xmlns:a16="http://schemas.microsoft.com/office/drawing/2014/main" id="{099A1244-FDDE-45A6-B921-5685314F80C5}"/>
              </a:ext>
            </a:extLst>
          </p:cNvPr>
          <p:cNvSpPr>
            <a:spLocks noGrp="1"/>
          </p:cNvSpPr>
          <p:nvPr>
            <p:ph type="sldNum" sz="quarter" idx="12"/>
          </p:nvPr>
        </p:nvSpPr>
        <p:spPr/>
        <p:txBody>
          <a:bodyPr/>
          <a:lstStyle/>
          <a:p>
            <a:fld id="{B6F15528-21DE-4FAA-801E-634DDDAF4B2B}" type="slidenum">
              <a:rPr lang="en-US" smtClean="0"/>
              <a:pPr/>
              <a:t>21</a:t>
            </a:fld>
            <a:endParaRPr lang="en-US"/>
          </a:p>
        </p:txBody>
      </p:sp>
      <p:sp>
        <p:nvSpPr>
          <p:cNvPr id="8" name="Content Placeholder 7">
            <a:extLst>
              <a:ext uri="{FF2B5EF4-FFF2-40B4-BE49-F238E27FC236}">
                <a16:creationId xmlns:a16="http://schemas.microsoft.com/office/drawing/2014/main" id="{B33FD82F-7832-4138-914C-A0B6B81EC6EE}"/>
              </a:ext>
            </a:extLst>
          </p:cNvPr>
          <p:cNvSpPr>
            <a:spLocks noGrp="1"/>
          </p:cNvSpPr>
          <p:nvPr>
            <p:ph idx="1"/>
          </p:nvPr>
        </p:nvSpPr>
        <p:spPr>
          <a:xfrm>
            <a:off x="1143000" y="762000"/>
            <a:ext cx="7790688" cy="5486400"/>
          </a:xfrm>
        </p:spPr>
        <p:txBody>
          <a:bodyPr>
            <a:normAutofit/>
          </a:bodyPr>
          <a:lstStyle/>
          <a:p>
            <a:r>
              <a:rPr lang="en-US" sz="2000" dirty="0">
                <a:latin typeface="Times New Roman" panose="02020603050405020304" pitchFamily="18" charset="0"/>
                <a:cs typeface="Times New Roman" panose="02020603050405020304" pitchFamily="18" charset="0"/>
              </a:rPr>
              <a:t>Boundary Condition :</a:t>
            </a:r>
          </a:p>
          <a:p>
            <a:r>
              <a:rPr lang="en-US" sz="2000" dirty="0">
                <a:latin typeface="Times New Roman" panose="02020603050405020304" pitchFamily="18" charset="0"/>
                <a:cs typeface="Times New Roman" panose="02020603050405020304" pitchFamily="18" charset="0"/>
              </a:rPr>
              <a:t>Analysis type – Structural analysis</a:t>
            </a:r>
          </a:p>
          <a:p>
            <a:r>
              <a:rPr lang="en-US" sz="2000" dirty="0">
                <a:latin typeface="Times New Roman" panose="02020603050405020304" pitchFamily="18" charset="0"/>
                <a:cs typeface="Times New Roman" panose="02020603050405020304" pitchFamily="18" charset="0"/>
              </a:rPr>
              <a:t>Material Pressure = 0.7 bar</a:t>
            </a:r>
          </a:p>
          <a:p>
            <a:r>
              <a:rPr lang="en-US" sz="2000" dirty="0">
                <a:latin typeface="Times New Roman" panose="02020603050405020304" pitchFamily="18" charset="0"/>
                <a:cs typeface="Times New Roman" panose="02020603050405020304" pitchFamily="18" charset="0"/>
              </a:rPr>
              <a:t>Minimum requirement in</a:t>
            </a:r>
          </a:p>
          <a:p>
            <a:pPr marL="82296" indent="0">
              <a:buNone/>
            </a:pPr>
            <a:r>
              <a:rPr lang="en-US" sz="2000" dirty="0">
                <a:latin typeface="Times New Roman" panose="02020603050405020304" pitchFamily="18" charset="0"/>
                <a:cs typeface="Times New Roman" panose="02020603050405020304" pitchFamily="18" charset="0"/>
              </a:rPr>
              <a:t>     design </a:t>
            </a:r>
          </a:p>
          <a:p>
            <a:r>
              <a:rPr lang="en-US" sz="2000" dirty="0">
                <a:latin typeface="Times New Roman" panose="02020603050405020304" pitchFamily="18" charset="0"/>
                <a:cs typeface="Times New Roman" panose="02020603050405020304" pitchFamily="18" charset="0"/>
              </a:rPr>
              <a:t>FOS = 2.5 to 3</a:t>
            </a:r>
          </a:p>
          <a:p>
            <a:r>
              <a:rPr lang="en-US" sz="2000" dirty="0">
                <a:latin typeface="Times New Roman" panose="02020603050405020304" pitchFamily="18" charset="0"/>
                <a:cs typeface="Times New Roman" panose="02020603050405020304" pitchFamily="18" charset="0"/>
              </a:rPr>
              <a:t>Material = Plain Carbon Steel</a:t>
            </a:r>
            <a:endParaRPr lang="en-US" sz="2000" dirty="0"/>
          </a:p>
        </p:txBody>
      </p:sp>
      <p:pic>
        <p:nvPicPr>
          <p:cNvPr id="11" name="Picture 10">
            <a:extLst>
              <a:ext uri="{FF2B5EF4-FFF2-40B4-BE49-F238E27FC236}">
                <a16:creationId xmlns:a16="http://schemas.microsoft.com/office/drawing/2014/main" id="{E97CCB59-222E-407A-A1B5-F09EA55FC208}"/>
              </a:ext>
            </a:extLst>
          </p:cNvPr>
          <p:cNvPicPr/>
          <p:nvPr/>
        </p:nvPicPr>
        <p:blipFill rotWithShape="1">
          <a:blip r:embed="rId2">
            <a:extLst>
              <a:ext uri="{28A0092B-C50C-407E-A947-70E740481C1C}">
                <a14:useLocalDpi xmlns:a14="http://schemas.microsoft.com/office/drawing/2010/main" val="0"/>
              </a:ext>
            </a:extLst>
          </a:blip>
          <a:srcRect l="22811" t="2508" r="7031" b="21323"/>
          <a:stretch/>
        </p:blipFill>
        <p:spPr bwMode="auto">
          <a:xfrm>
            <a:off x="4871234" y="2514600"/>
            <a:ext cx="4069080" cy="30887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00433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32DA9E5-C1BF-430A-B328-C70AC06EEC04}"/>
              </a:ext>
            </a:extLst>
          </p:cNvPr>
          <p:cNvGraphicFramePr>
            <a:graphicFrameLocks noGrp="1"/>
          </p:cNvGraphicFramePr>
          <p:nvPr>
            <p:ph idx="1"/>
            <p:extLst>
              <p:ext uri="{D42A27DB-BD31-4B8C-83A1-F6EECF244321}">
                <p14:modId xmlns:p14="http://schemas.microsoft.com/office/powerpoint/2010/main" val="4158446493"/>
              </p:ext>
            </p:extLst>
          </p:nvPr>
        </p:nvGraphicFramePr>
        <p:xfrm>
          <a:off x="1219200" y="1295400"/>
          <a:ext cx="7467599" cy="5010161"/>
        </p:xfrm>
        <a:graphic>
          <a:graphicData uri="http://schemas.openxmlformats.org/drawingml/2006/table">
            <a:tbl>
              <a:tblPr firstRow="1" firstCol="1" bandRow="1"/>
              <a:tblGrid>
                <a:gridCol w="1512772">
                  <a:extLst>
                    <a:ext uri="{9D8B030D-6E8A-4147-A177-3AD203B41FA5}">
                      <a16:colId xmlns:a16="http://schemas.microsoft.com/office/drawing/2014/main" val="731807848"/>
                    </a:ext>
                  </a:extLst>
                </a:gridCol>
                <a:gridCol w="1191118">
                  <a:extLst>
                    <a:ext uri="{9D8B030D-6E8A-4147-A177-3AD203B41FA5}">
                      <a16:colId xmlns:a16="http://schemas.microsoft.com/office/drawing/2014/main" val="2403248310"/>
                    </a:ext>
                  </a:extLst>
                </a:gridCol>
                <a:gridCol w="974898">
                  <a:extLst>
                    <a:ext uri="{9D8B030D-6E8A-4147-A177-3AD203B41FA5}">
                      <a16:colId xmlns:a16="http://schemas.microsoft.com/office/drawing/2014/main" val="717621492"/>
                    </a:ext>
                  </a:extLst>
                </a:gridCol>
                <a:gridCol w="1299609">
                  <a:extLst>
                    <a:ext uri="{9D8B030D-6E8A-4147-A177-3AD203B41FA5}">
                      <a16:colId xmlns:a16="http://schemas.microsoft.com/office/drawing/2014/main" val="1636788023"/>
                    </a:ext>
                  </a:extLst>
                </a:gridCol>
                <a:gridCol w="1244601">
                  <a:extLst>
                    <a:ext uri="{9D8B030D-6E8A-4147-A177-3AD203B41FA5}">
                      <a16:colId xmlns:a16="http://schemas.microsoft.com/office/drawing/2014/main" val="474460046"/>
                    </a:ext>
                  </a:extLst>
                </a:gridCol>
                <a:gridCol w="1244601">
                  <a:extLst>
                    <a:ext uri="{9D8B030D-6E8A-4147-A177-3AD203B41FA5}">
                      <a16:colId xmlns:a16="http://schemas.microsoft.com/office/drawing/2014/main" val="3316628478"/>
                    </a:ext>
                  </a:extLst>
                </a:gridCol>
              </a:tblGrid>
              <a:tr h="311275">
                <a:tc rowSpan="2">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Optimization</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Wall thickness</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Nozzle resting thickness</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Results</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56252116"/>
                  </a:ext>
                </a:extLst>
              </a:tr>
              <a:tr h="63796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Equivalent Stress (MPa)</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Displacement (mm)</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Factor of Safety (FOS)</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6397655"/>
                  </a:ext>
                </a:extLst>
              </a:tr>
              <a:tr h="290066">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Original</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12.7</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1.47</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397</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0.0383</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4.2</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3741059"/>
                  </a:ext>
                </a:extLst>
              </a:tr>
              <a:tr h="290066">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Optimization 1</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9</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2</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42.3</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0.022</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2.9</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4665015"/>
                  </a:ext>
                </a:extLst>
              </a:tr>
              <a:tr h="290066">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Optimization 2</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8</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2</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55</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0.0244</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3</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7707920"/>
                  </a:ext>
                </a:extLst>
              </a:tr>
              <a:tr h="290066">
                <a:tc>
                  <a:txBody>
                    <a:bodyPr/>
                    <a:lstStyle/>
                    <a:p>
                      <a:pPr marL="0" marR="0" algn="ctr">
                        <a:lnSpc>
                          <a:spcPct val="150000"/>
                        </a:lnSpc>
                        <a:spcBef>
                          <a:spcPts val="0"/>
                        </a:spcBef>
                        <a:spcAft>
                          <a:spcPts val="0"/>
                        </a:spcAft>
                      </a:pPr>
                      <a:r>
                        <a:rPr lang="en-US" sz="1200" b="1">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Optimization 3</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7</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2</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38.3</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0.0294</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3</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3691458"/>
                  </a:ext>
                </a:extLst>
              </a:tr>
              <a:tr h="290066">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Optimization 4</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6</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2</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36.3</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0.0336</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3.2</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3926417"/>
                  </a:ext>
                </a:extLst>
              </a:tr>
              <a:tr h="290066">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Optimization 5</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5</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2</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39</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0.0397</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4.2</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4680031"/>
                  </a:ext>
                </a:extLst>
              </a:tr>
              <a:tr h="290066">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Optimization 6</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12.7</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2</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34.5</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0.0165</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3.5</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5626029"/>
                  </a:ext>
                </a:extLst>
              </a:tr>
              <a:tr h="290066">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Optimization 7</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12.7</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1.5</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32.6</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0.0379</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4.3</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0686240"/>
                  </a:ext>
                </a:extLst>
              </a:tr>
              <a:tr h="290066">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Optimization 8</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12.7</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1.4</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36.6</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0.0383</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3.8</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9853498"/>
                  </a:ext>
                </a:extLst>
              </a:tr>
              <a:tr h="290066">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Optimization 9</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12.7</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1.3</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34</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0.038</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3.9</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4134136"/>
                  </a:ext>
                </a:extLst>
              </a:tr>
              <a:tr h="290066">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Optimization 10</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12.7</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1.2</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35.4</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0.0384</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3.9</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2385579"/>
                  </a:ext>
                </a:extLst>
              </a:tr>
              <a:tr h="290066">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Optimization 11</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12.7</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1.1</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83.4</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0.108</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2</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0794312"/>
                  </a:ext>
                </a:extLst>
              </a:tr>
              <a:tr h="290066">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Optimization 12</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5</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1.9</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157</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0.341</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1.4</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668925"/>
                  </a:ext>
                </a:extLst>
              </a:tr>
              <a:tr h="290066">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Optimization 13</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7</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1.9</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126</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0.264</a:t>
                      </a:r>
                      <a:endParaRPr lang="en-US" sz="100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1.7</a:t>
                      </a:r>
                      <a:endParaRPr lang="en-US" sz="1000" dirty="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4577630"/>
                  </a:ext>
                </a:extLst>
              </a:tr>
            </a:tbl>
          </a:graphicData>
        </a:graphic>
      </p:graphicFrame>
      <p:sp>
        <p:nvSpPr>
          <p:cNvPr id="4" name="Footer Placeholder 3">
            <a:extLst>
              <a:ext uri="{FF2B5EF4-FFF2-40B4-BE49-F238E27FC236}">
                <a16:creationId xmlns:a16="http://schemas.microsoft.com/office/drawing/2014/main" id="{C7C0C08C-0606-48C4-A098-644238C5E428}"/>
              </a:ext>
            </a:extLst>
          </p:cNvPr>
          <p:cNvSpPr>
            <a:spLocks noGrp="1"/>
          </p:cNvSpPr>
          <p:nvPr>
            <p:ph type="ftr" sz="quarter" idx="11"/>
          </p:nvPr>
        </p:nvSpPr>
        <p:spPr/>
        <p:txBody>
          <a:bodyPr/>
          <a:lstStyle/>
          <a:p>
            <a:r>
              <a:rPr lang="en-US"/>
              <a:t>Zeal College of Engineering &amp; Research</a:t>
            </a:r>
          </a:p>
        </p:txBody>
      </p:sp>
      <p:sp>
        <p:nvSpPr>
          <p:cNvPr id="5" name="Slide Number Placeholder 4">
            <a:extLst>
              <a:ext uri="{FF2B5EF4-FFF2-40B4-BE49-F238E27FC236}">
                <a16:creationId xmlns:a16="http://schemas.microsoft.com/office/drawing/2014/main" id="{079A6008-0601-425A-A59A-E2547A22DBF6}"/>
              </a:ext>
            </a:extLst>
          </p:cNvPr>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805070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8153400" cy="1143000"/>
          </a:xfrm>
        </p:spPr>
        <p:txBody>
          <a:bodyPr>
            <a:noAutofit/>
          </a:bodyPr>
          <a:lstStyle/>
          <a:p>
            <a:pPr algn="ctr"/>
            <a:r>
              <a:rPr lang="en-US" sz="2400" b="1" u="sng" dirty="0">
                <a:solidFill>
                  <a:schemeClr val="tx1"/>
                </a:solidFill>
                <a:latin typeface="Times New Roman" pitchFamily="18" charset="0"/>
                <a:cs typeface="Times New Roman" pitchFamily="18" charset="0"/>
              </a:rPr>
              <a:t>Engineering Costing of all components. (3 Aug-8 Aug 2020)</a:t>
            </a:r>
            <a:br>
              <a:rPr lang="en-US" sz="2400" b="1" u="sng" dirty="0">
                <a:solidFill>
                  <a:schemeClr val="tx1"/>
                </a:solidFill>
                <a:latin typeface="Times New Roman" pitchFamily="18" charset="0"/>
                <a:cs typeface="Times New Roman" pitchFamily="18" charset="0"/>
              </a:rPr>
            </a:br>
            <a:endParaRPr lang="en-US" sz="2400" b="1" u="sng" dirty="0">
              <a:solidFill>
                <a:schemeClr val="tx1"/>
              </a:solidFill>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r>
                  <a:rPr lang="en-US" sz="2000" dirty="0">
                    <a:latin typeface="Times New Roman" pitchFamily="18" charset="0"/>
                    <a:cs typeface="Times New Roman" pitchFamily="18" charset="0"/>
                  </a:rPr>
                  <a:t>Material cost per component= (material required per component)*(cost of material per kg).</a:t>
                </a:r>
              </a:p>
              <a:p>
                <a:pPr marL="82296" indent="0">
                  <a:buNone/>
                </a:pPr>
                <a:r>
                  <a:rPr lang="en-US" sz="2000" b="1" dirty="0">
                    <a:latin typeface="Times New Roman" pitchFamily="18" charset="0"/>
                    <a:cs typeface="Times New Roman" pitchFamily="18" charset="0"/>
                  </a:rPr>
                  <a:t>   Part</a:t>
                </a:r>
                <a:r>
                  <a:rPr lang="en-US" sz="2000" dirty="0">
                    <a:latin typeface="Times New Roman" pitchFamily="18" charset="0"/>
                    <a:cs typeface="Times New Roman" pitchFamily="18" charset="0"/>
                  </a:rPr>
                  <a:t>= 1.5 inch blind </a:t>
                </a:r>
                <a:r>
                  <a:rPr lang="en-US" sz="2000" dirty="0" err="1">
                    <a:latin typeface="Times New Roman" pitchFamily="18" charset="0"/>
                    <a:cs typeface="Times New Roman" pitchFamily="18" charset="0"/>
                  </a:rPr>
                  <a:t>nozz</a:t>
                </a:r>
                <a:r>
                  <a:rPr lang="en-US" sz="2000" dirty="0">
                    <a:latin typeface="Times New Roman" pitchFamily="18" charset="0"/>
                    <a:cs typeface="Times New Roman" pitchFamily="18" charset="0"/>
                  </a:rPr>
                  <a:t> T5</a:t>
                </a:r>
              </a:p>
              <a:p>
                <a:pPr marL="82296" indent="0">
                  <a:buNone/>
                </a:pPr>
                <a:r>
                  <a:rPr lang="en-US" sz="2000" dirty="0">
                    <a:latin typeface="Times New Roman" pitchFamily="18" charset="0"/>
                    <a:cs typeface="Times New Roman" pitchFamily="18" charset="0"/>
                  </a:rPr>
                  <a:t>Raw weight </a:t>
                </a:r>
                <a14:m>
                  <m:oMath xmlns:m="http://schemas.openxmlformats.org/officeDocument/2006/math">
                    <m:r>
                      <a:rPr lang="en-US" sz="2000" i="1" dirty="0" smtClean="0">
                        <a:latin typeface="Cambria Math" panose="02040503050406030204" pitchFamily="18" charset="0"/>
                        <a:cs typeface="Times New Roman" pitchFamily="18" charset="0"/>
                      </a:rPr>
                      <m:t>=</m:t>
                    </m:r>
                    <m:r>
                      <a:rPr lang="el-GR" sz="2000" i="1" dirty="0" smtClean="0">
                        <a:latin typeface="Cambria Math" panose="02040503050406030204" pitchFamily="18" charset="0"/>
                        <a:cs typeface="Times New Roman" pitchFamily="18" charset="0"/>
                      </a:rPr>
                      <m:t>𝜋</m:t>
                    </m:r>
                    <m:sSup>
                      <m:sSupPr>
                        <m:ctrlPr>
                          <a:rPr lang="en-US" sz="2000" i="1" dirty="0" smtClean="0">
                            <a:latin typeface="Cambria Math" panose="02040503050406030204" pitchFamily="18" charset="0"/>
                            <a:cs typeface="Times New Roman" pitchFamily="18" charset="0"/>
                          </a:rPr>
                        </m:ctrlPr>
                      </m:sSupPr>
                      <m:e>
                        <m:r>
                          <a:rPr lang="en-US" sz="2000" b="0" i="1" dirty="0" smtClean="0">
                            <a:latin typeface="Cambria Math" panose="02040503050406030204" pitchFamily="18" charset="0"/>
                            <a:cs typeface="Times New Roman" pitchFamily="18" charset="0"/>
                          </a:rPr>
                          <m:t>∗77.79</m:t>
                        </m:r>
                      </m:e>
                      <m:sup>
                        <m:r>
                          <a:rPr lang="en-US" sz="2000" i="1" dirty="0" smtClean="0">
                            <a:latin typeface="Cambria Math" panose="02040503050406030204" pitchFamily="18" charset="0"/>
                            <a:cs typeface="Times New Roman" pitchFamily="18" charset="0"/>
                          </a:rPr>
                          <m:t>2</m:t>
                        </m:r>
                      </m:sup>
                    </m:sSup>
                  </m:oMath>
                </a14:m>
                <a:r>
                  <a:rPr lang="en-US" sz="2000" dirty="0">
                    <a:latin typeface="Times New Roman" pitchFamily="18" charset="0"/>
                    <a:cs typeface="Times New Roman" pitchFamily="18" charset="0"/>
                  </a:rPr>
                  <a:t>*19.05*</a:t>
                </a:r>
                <a14:m>
                  <m:oMath xmlns:m="http://schemas.openxmlformats.org/officeDocument/2006/math">
                    <m:f>
                      <m:fPr>
                        <m:ctrlPr>
                          <a:rPr lang="en-US" sz="2000" i="1" smtClean="0">
                            <a:latin typeface="Cambria Math" panose="02040503050406030204" pitchFamily="18" charset="0"/>
                            <a:cs typeface="Times New Roman" pitchFamily="18" charset="0"/>
                          </a:rPr>
                        </m:ctrlPr>
                      </m:fPr>
                      <m:num>
                        <m:r>
                          <a:rPr lang="en-US" sz="2000" b="0" i="1" smtClean="0">
                            <a:latin typeface="Cambria Math" panose="02040503050406030204" pitchFamily="18" charset="0"/>
                            <a:cs typeface="Times New Roman" pitchFamily="18" charset="0"/>
                          </a:rPr>
                          <m:t>1</m:t>
                        </m:r>
                      </m:num>
                      <m:den>
                        <m:r>
                          <a:rPr lang="en-US" sz="2000" b="0" i="1" smtClean="0">
                            <a:latin typeface="Cambria Math" panose="02040503050406030204" pitchFamily="18" charset="0"/>
                            <a:cs typeface="Times New Roman" pitchFamily="18" charset="0"/>
                          </a:rPr>
                          <m:t>10^6</m:t>
                        </m:r>
                      </m:den>
                    </m:f>
                  </m:oMath>
                </a14:m>
                <a:r>
                  <a:rPr lang="en-US" sz="2000" b="0" dirty="0">
                    <a:latin typeface="Times New Roman" pitchFamily="18" charset="0"/>
                    <a:cs typeface="Times New Roman" pitchFamily="18" charset="0"/>
                  </a:rPr>
                  <a:t>*7.8</a:t>
                </a:r>
              </a:p>
              <a:p>
                <a:pPr marL="82296" indent="0">
                  <a:buNone/>
                </a:pPr>
                <a:r>
                  <a:rPr lang="en-US" sz="2000" dirty="0">
                    <a:latin typeface="Times New Roman" pitchFamily="18" charset="0"/>
                    <a:cs typeface="Times New Roman" pitchFamily="18" charset="0"/>
                  </a:rPr>
                  <a:t> Raw weight= 3.0605 kg</a:t>
                </a:r>
              </a:p>
              <a:p>
                <a:pPr marL="82296" indent="0">
                  <a:buNone/>
                </a:pPr>
                <a:r>
                  <a:rPr lang="en-US" sz="2000" b="0" dirty="0">
                    <a:latin typeface="Times New Roman" pitchFamily="18" charset="0"/>
                    <a:cs typeface="Times New Roman" pitchFamily="18" charset="0"/>
                  </a:rPr>
                  <a:t>Scrap weight</a:t>
                </a:r>
                <a14:m>
                  <m:oMath xmlns:m="http://schemas.openxmlformats.org/officeDocument/2006/math">
                    <m:r>
                      <a:rPr lang="en-US" sz="2000" b="0" i="1" smtClean="0">
                        <a:latin typeface="Cambria Math" panose="02040503050406030204" pitchFamily="18" charset="0"/>
                        <a:cs typeface="Times New Roman" pitchFamily="18" charset="0"/>
                      </a:rPr>
                      <m:t>=</m:t>
                    </m:r>
                    <m:r>
                      <a:rPr lang="el-GR" sz="2000" b="0" i="1" smtClean="0">
                        <a:latin typeface="Cambria Math" panose="02040503050406030204" pitchFamily="18" charset="0"/>
                        <a:cs typeface="Times New Roman" pitchFamily="18" charset="0"/>
                      </a:rPr>
                      <m:t>𝜋</m:t>
                    </m:r>
                    <m:r>
                      <a:rPr lang="en-US" sz="2000" b="0" i="1" smtClean="0">
                        <a:latin typeface="Cambria Math" panose="02040503050406030204" pitchFamily="18" charset="0"/>
                        <a:cs typeface="Times New Roman" pitchFamily="18" charset="0"/>
                      </a:rPr>
                      <m:t>∗</m:t>
                    </m:r>
                    <m:sSup>
                      <m:sSupPr>
                        <m:ctrlPr>
                          <a:rPr lang="en-US" sz="2000" b="0" i="1" smtClean="0">
                            <a:latin typeface="Cambria Math" panose="02040503050406030204" pitchFamily="18" charset="0"/>
                            <a:cs typeface="Times New Roman" pitchFamily="18" charset="0"/>
                          </a:rPr>
                        </m:ctrlPr>
                      </m:sSupPr>
                      <m:e>
                        <m:r>
                          <a:rPr lang="en-US" sz="2000" b="0" i="1" smtClean="0">
                            <a:latin typeface="Cambria Math" panose="02040503050406030204" pitchFamily="18" charset="0"/>
                            <a:cs typeface="Times New Roman" pitchFamily="18" charset="0"/>
                          </a:rPr>
                          <m:t>11.22</m:t>
                        </m:r>
                      </m:e>
                      <m:sup>
                        <m:r>
                          <a:rPr lang="en-US" sz="2000" b="0" i="1" smtClean="0">
                            <a:latin typeface="Cambria Math" panose="02040503050406030204" pitchFamily="18" charset="0"/>
                            <a:cs typeface="Times New Roman" pitchFamily="18" charset="0"/>
                          </a:rPr>
                          <m:t>2</m:t>
                        </m:r>
                      </m:sup>
                    </m:sSup>
                    <m:r>
                      <a:rPr lang="en-US" sz="2000" b="0" i="1" smtClean="0">
                        <a:latin typeface="Cambria Math" panose="02040503050406030204" pitchFamily="18" charset="0"/>
                        <a:cs typeface="Times New Roman" pitchFamily="18" charset="0"/>
                      </a:rPr>
                      <m:t>∗19.05∗4</m:t>
                    </m:r>
                  </m:oMath>
                </a14:m>
                <a:r>
                  <a:rPr lang="en-US" sz="2000" b="0" dirty="0">
                    <a:latin typeface="Times New Roman" pitchFamily="18" charset="0"/>
                    <a:cs typeface="Times New Roman" pitchFamily="18" charset="0"/>
                  </a:rPr>
                  <a:t>*7.8</a:t>
                </a:r>
              </a:p>
              <a:p>
                <a:pPr marL="82296" indent="0">
                  <a:buNone/>
                </a:pPr>
                <a:r>
                  <a:rPr lang="en-US" sz="2000" b="0" dirty="0">
                    <a:latin typeface="Times New Roman" pitchFamily="18" charset="0"/>
                    <a:cs typeface="Times New Roman" pitchFamily="18" charset="0"/>
                  </a:rPr>
                  <a:t>Scrap weight= 0.414505kg</a:t>
                </a:r>
              </a:p>
              <a:p>
                <a:pPr marL="82296" indent="0">
                  <a:buNone/>
                </a:pPr>
                <a:r>
                  <a:rPr lang="en-US" sz="2000" dirty="0">
                    <a:latin typeface="Times New Roman" pitchFamily="18" charset="0"/>
                    <a:cs typeface="Times New Roman" pitchFamily="18" charset="0"/>
                  </a:rPr>
                  <a:t>Total weight= Raw weight – scrap weight</a:t>
                </a:r>
              </a:p>
              <a:p>
                <a:pPr marL="82296" indent="0">
                  <a:buNone/>
                </a:pPr>
                <a:r>
                  <a:rPr lang="en-US" sz="2000" dirty="0">
                    <a:latin typeface="Times New Roman" pitchFamily="18" charset="0"/>
                    <a:cs typeface="Times New Roman" pitchFamily="18" charset="0"/>
                  </a:rPr>
                  <a:t>                    =3.0605  - 0.414505</a:t>
                </a:r>
              </a:p>
              <a:p>
                <a:pPr marL="82296" indent="0">
                  <a:buNone/>
                </a:pPr>
                <a:r>
                  <a:rPr lang="en-US" sz="2000" dirty="0">
                    <a:latin typeface="Times New Roman" pitchFamily="18" charset="0"/>
                    <a:cs typeface="Times New Roman" pitchFamily="18" charset="0"/>
                  </a:rPr>
                  <a:t>                    =2.6460kg</a:t>
                </a:r>
              </a:p>
              <a:p>
                <a:pPr marL="82296" indent="0">
                  <a:buNone/>
                </a:pPr>
                <a:r>
                  <a:rPr lang="en-US" sz="2000" dirty="0">
                    <a:latin typeface="Times New Roman" pitchFamily="18" charset="0"/>
                    <a:cs typeface="Times New Roman" pitchFamily="18" charset="0"/>
                  </a:rPr>
                  <a:t>Material cost= 2.6460*180</a:t>
                </a:r>
              </a:p>
              <a:p>
                <a:pPr marL="82296" indent="0">
                  <a:buNone/>
                </a:pPr>
                <a:r>
                  <a:rPr lang="en-US" sz="2000" dirty="0">
                    <a:latin typeface="Times New Roman" pitchFamily="18" charset="0"/>
                    <a:cs typeface="Times New Roman" pitchFamily="18" charset="0"/>
                  </a:rPr>
                  <a:t>                     =476.38 </a:t>
                </a:r>
                <a:r>
                  <a:rPr lang="en-US" sz="2000" dirty="0" err="1">
                    <a:latin typeface="Times New Roman" pitchFamily="18" charset="0"/>
                    <a:cs typeface="Times New Roman" pitchFamily="18" charset="0"/>
                  </a:rPr>
                  <a:t>rs</a:t>
                </a:r>
                <a:endParaRPr lang="en-US" sz="20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506"/>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US"/>
              <a:t>Zeal College of Engineering &amp; Research</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263404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4DFB4D9-3521-4280-BCD5-CACCAF068565}"/>
              </a:ext>
            </a:extLst>
          </p:cNvPr>
          <p:cNvSpPr>
            <a:spLocks noGrp="1"/>
          </p:cNvSpPr>
          <p:nvPr>
            <p:ph type="title"/>
          </p:nvPr>
        </p:nvSpPr>
        <p:spPr/>
        <p:txBody>
          <a:bodyPr>
            <a:normAutofit/>
          </a:bodyPr>
          <a:lstStyle/>
          <a:p>
            <a:r>
              <a:rPr lang="en-US" sz="3200" dirty="0">
                <a:solidFill>
                  <a:schemeClr val="tx1">
                    <a:lumMod val="95000"/>
                    <a:lumOff val="5000"/>
                  </a:schemeClr>
                </a:solidFill>
                <a:effectLst/>
                <a:latin typeface="Times New Roman" panose="02020603050405020304" pitchFamily="18" charset="0"/>
                <a:cs typeface="Times New Roman" panose="02020603050405020304" pitchFamily="18" charset="0"/>
              </a:rPr>
              <a:t>Costing of all components of Heat Exchanger.</a:t>
            </a:r>
            <a:endParaRPr lang="en-IN" sz="3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F4E2B8A3-AF93-4499-821A-39B342F47DC2}"/>
              </a:ext>
            </a:extLst>
          </p:cNvPr>
          <p:cNvSpPr>
            <a:spLocks noGrp="1"/>
          </p:cNvSpPr>
          <p:nvPr>
            <p:ph idx="1"/>
          </p:nvPr>
        </p:nvSpPr>
        <p:spPr/>
        <p:txBody>
          <a:bodyPr>
            <a:normAutofit/>
          </a:bodyPr>
          <a:lstStyle/>
          <a:p>
            <a:pPr marL="82296" indent="0">
              <a:buNone/>
            </a:pPr>
            <a:r>
              <a:rPr lang="en-US" sz="2000" dirty="0">
                <a:latin typeface="Times New Roman" panose="02020603050405020304" pitchFamily="18" charset="0"/>
                <a:cs typeface="Times New Roman" panose="02020603050405020304" pitchFamily="18" charset="0"/>
                <a:hlinkClick r:id="rId2"/>
              </a:rPr>
              <a:t>link for sheet</a:t>
            </a: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8240DE4-5A7F-4A57-BF81-2C633F3B978C}"/>
              </a:ext>
            </a:extLst>
          </p:cNvPr>
          <p:cNvSpPr>
            <a:spLocks noGrp="1"/>
          </p:cNvSpPr>
          <p:nvPr>
            <p:ph type="ftr" sz="quarter" idx="11"/>
          </p:nvPr>
        </p:nvSpPr>
        <p:spPr/>
        <p:txBody>
          <a:bodyPr/>
          <a:lstStyle/>
          <a:p>
            <a:r>
              <a:rPr lang="en-US"/>
              <a:t>Zeal College of Engineering &amp; Research</a:t>
            </a:r>
          </a:p>
        </p:txBody>
      </p:sp>
      <p:sp>
        <p:nvSpPr>
          <p:cNvPr id="5" name="Slide Number Placeholder 4">
            <a:extLst>
              <a:ext uri="{FF2B5EF4-FFF2-40B4-BE49-F238E27FC236}">
                <a16:creationId xmlns:a16="http://schemas.microsoft.com/office/drawing/2014/main" id="{1EC80865-3CF6-4D63-A4FE-17FC23DCE226}"/>
              </a:ext>
            </a:extLst>
          </p:cNvPr>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010088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E010F-5366-432D-8C6D-FCEA7E3052AB}"/>
              </a:ext>
            </a:extLst>
          </p:cNvPr>
          <p:cNvSpPr>
            <a:spLocks noGrp="1"/>
          </p:cNvSpPr>
          <p:nvPr>
            <p:ph type="title"/>
          </p:nvPr>
        </p:nvSpPr>
        <p:spPr/>
        <p:txBody>
          <a:bodyPr>
            <a:normAutofit/>
          </a:bodyPr>
          <a:lstStyle/>
          <a:p>
            <a:pPr algn="ctr"/>
            <a:r>
              <a:rPr lang="en-US" sz="3200" u="sng" dirty="0">
                <a:solidFill>
                  <a:schemeClr val="tx1">
                    <a:lumMod val="95000"/>
                    <a:lumOff val="5000"/>
                  </a:schemeClr>
                </a:solidFill>
                <a:effectLst/>
                <a:latin typeface="Times New Roman" panose="02020603050405020304" pitchFamily="18" charset="0"/>
                <a:cs typeface="Times New Roman" panose="02020603050405020304" pitchFamily="18" charset="0"/>
              </a:rPr>
              <a:t>Reference</a:t>
            </a:r>
            <a:endParaRPr lang="en-IN" sz="3200" u="sng"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573848-8136-4F77-82A8-277026FBC793}"/>
              </a:ext>
            </a:extLst>
          </p:cNvPr>
          <p:cNvSpPr>
            <a:spLocks noGrp="1"/>
          </p:cNvSpPr>
          <p:nvPr>
            <p:ph idx="1"/>
          </p:nvPr>
        </p:nvSpPr>
        <p:spPr/>
        <p:txBody>
          <a:bodyPr>
            <a:normAutofit/>
          </a:bodyPr>
          <a:lstStyle/>
          <a:p>
            <a:pPr marL="539496" indent="-457200">
              <a:buFont typeface="+mj-lt"/>
              <a:buAutoNum type="arabicPeriod"/>
            </a:pPr>
            <a:r>
              <a:rPr lang="en-US" sz="2000" dirty="0" err="1">
                <a:latin typeface="Times New Roman" panose="02020603050405020304" pitchFamily="18" charset="0"/>
                <a:cs typeface="Times New Roman" panose="02020603050405020304" pitchFamily="18" charset="0"/>
              </a:rPr>
              <a:t>Sadik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Kakaç</a:t>
            </a:r>
            <a:r>
              <a:rPr lang="en-US" sz="2000" dirty="0">
                <a:latin typeface="Times New Roman" panose="02020603050405020304" pitchFamily="18" charset="0"/>
                <a:cs typeface="Times New Roman" panose="02020603050405020304" pitchFamily="18" charset="0"/>
              </a:rPr>
              <a:t> &amp; </a:t>
            </a:r>
            <a:r>
              <a:rPr lang="en-US" sz="2000" dirty="0" err="1">
                <a:latin typeface="Times New Roman" panose="02020603050405020304" pitchFamily="18" charset="0"/>
                <a:cs typeface="Times New Roman" panose="02020603050405020304" pitchFamily="18" charset="0"/>
              </a:rPr>
              <a:t>Hongtan</a:t>
            </a:r>
            <a:r>
              <a:rPr lang="en-US" sz="2000" dirty="0">
                <a:latin typeface="Times New Roman" panose="02020603050405020304" pitchFamily="18" charset="0"/>
                <a:cs typeface="Times New Roman" panose="02020603050405020304" pitchFamily="18" charset="0"/>
              </a:rPr>
              <a:t> Liu (2002). Heat Exchangers: Selection, Rating and Thermal Design (2nd ed.). CRC Press. ISBN 0-8493-0902-6.</a:t>
            </a:r>
          </a:p>
          <a:p>
            <a:pPr marL="539496" indent="-457200">
              <a:buFont typeface="+mj-lt"/>
              <a:buAutoNum type="arabicPeriod"/>
            </a:pPr>
            <a:r>
              <a:rPr lang="en-US" sz="2000" dirty="0">
                <a:latin typeface="Times New Roman" panose="02020603050405020304" pitchFamily="18" charset="0"/>
                <a:cs typeface="Times New Roman" panose="02020603050405020304" pitchFamily="18" charset="0"/>
              </a:rPr>
              <a:t>Perry, Robert H. &amp; Green, Don W. (1984). Perry's Chemical Engineers' Handbook (6th ed.). McGraw-Hill. ISBN 0-07-049479-7.</a:t>
            </a:r>
          </a:p>
          <a:p>
            <a:pPr marL="539496" indent="-457200">
              <a:buFont typeface="+mj-lt"/>
              <a:buAutoNum type="arabicPeriod"/>
            </a:pPr>
            <a:r>
              <a:rPr lang="en-US" sz="2000" dirty="0">
                <a:latin typeface="Times New Roman" panose="02020603050405020304" pitchFamily="18" charset="0"/>
                <a:cs typeface="Times New Roman" panose="02020603050405020304" pitchFamily="18" charset="0"/>
              </a:rPr>
              <a:t> "Shell and Tube Exchangers". Retrieved 2009-05-08.</a:t>
            </a:r>
          </a:p>
          <a:p>
            <a:pPr marL="539496" indent="-457200">
              <a:buFont typeface="+mj-lt"/>
              <a:buAutoNum type="arabicPeriod"/>
            </a:pPr>
            <a:r>
              <a:rPr lang="en-US" sz="2000" dirty="0">
                <a:latin typeface="Times New Roman" panose="02020603050405020304" pitchFamily="18" charset="0"/>
                <a:cs typeface="Times New Roman" panose="02020603050405020304" pitchFamily="18" charset="0"/>
              </a:rPr>
              <a:t>] B.B. </a:t>
            </a:r>
            <a:r>
              <a:rPr lang="en-US" sz="2000" dirty="0" err="1">
                <a:latin typeface="Times New Roman" panose="02020603050405020304" pitchFamily="18" charset="0"/>
                <a:cs typeface="Times New Roman" panose="02020603050405020304" pitchFamily="18" charset="0"/>
              </a:rPr>
              <a:t>Gulyani</a:t>
            </a:r>
            <a:r>
              <a:rPr lang="en-US" sz="2000" dirty="0">
                <a:latin typeface="Times New Roman" panose="02020603050405020304" pitchFamily="18" charset="0"/>
                <a:cs typeface="Times New Roman" panose="02020603050405020304" pitchFamily="18" charset="0"/>
              </a:rPr>
              <a:t>, Estimating number of shells in shell and tube heat exchangers: a new approach based on temperature cross, Trans. ASME J. Heat Transfer 122 (3) (2000) 566–571.</a:t>
            </a:r>
          </a:p>
          <a:p>
            <a:pPr marL="539496" indent="-457200">
              <a:buFont typeface="+mj-lt"/>
              <a:buAutoNum type="arabicPeriod"/>
            </a:pPr>
            <a:r>
              <a:rPr lang="en-US" sz="2000" dirty="0">
                <a:latin typeface="Times New Roman" panose="02020603050405020304" pitchFamily="18" charset="0"/>
                <a:cs typeface="Times New Roman" panose="02020603050405020304" pitchFamily="18" charset="0"/>
              </a:rPr>
              <a:t> Grzegorz </a:t>
            </a:r>
            <a:r>
              <a:rPr lang="en-US" sz="2000" dirty="0" err="1">
                <a:latin typeface="Times New Roman" panose="02020603050405020304" pitchFamily="18" charset="0"/>
                <a:cs typeface="Times New Roman" panose="02020603050405020304" pitchFamily="18" charset="0"/>
              </a:rPr>
              <a:t>Golanski</a:t>
            </a:r>
            <a:r>
              <a:rPr lang="en-US" sz="2000" dirty="0">
                <a:latin typeface="Times New Roman" panose="02020603050405020304" pitchFamily="18" charset="0"/>
                <a:cs typeface="Times New Roman" panose="02020603050405020304" pitchFamily="18" charset="0"/>
              </a:rPr>
              <a:t>, Institute of Materials Engineering, Czestochowa University of Technology, Poland. Performance of Shell and Tube Heat Exchangers with Varying Tube Layouts.</a:t>
            </a: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27E3017-51F4-4EA5-881D-D7936366C937}"/>
              </a:ext>
            </a:extLst>
          </p:cNvPr>
          <p:cNvSpPr>
            <a:spLocks noGrp="1"/>
          </p:cNvSpPr>
          <p:nvPr>
            <p:ph type="ftr" sz="quarter" idx="11"/>
          </p:nvPr>
        </p:nvSpPr>
        <p:spPr/>
        <p:txBody>
          <a:bodyPr/>
          <a:lstStyle/>
          <a:p>
            <a:r>
              <a:rPr lang="en-US"/>
              <a:t>Zeal College of Engineering &amp; Research</a:t>
            </a:r>
          </a:p>
        </p:txBody>
      </p:sp>
      <p:sp>
        <p:nvSpPr>
          <p:cNvPr id="5" name="Slide Number Placeholder 4">
            <a:extLst>
              <a:ext uri="{FF2B5EF4-FFF2-40B4-BE49-F238E27FC236}">
                <a16:creationId xmlns:a16="http://schemas.microsoft.com/office/drawing/2014/main" id="{D897CF72-B603-42E8-B586-87A4F5AA0895}"/>
              </a:ext>
            </a:extLst>
          </p:cNvPr>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81934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8D22A92-B591-47D0-8557-A2EDE0F5A0E9}"/>
              </a:ext>
            </a:extLst>
          </p:cNvPr>
          <p:cNvSpPr>
            <a:spLocks noGrp="1"/>
          </p:cNvSpPr>
          <p:nvPr>
            <p:ph type="ftr" sz="quarter" idx="11"/>
          </p:nvPr>
        </p:nvSpPr>
        <p:spPr/>
        <p:txBody>
          <a:bodyPr/>
          <a:lstStyle/>
          <a:p>
            <a:r>
              <a:rPr lang="en-US"/>
              <a:t>Zeal College of Engineering &amp; Research</a:t>
            </a:r>
          </a:p>
        </p:txBody>
      </p:sp>
      <p:sp>
        <p:nvSpPr>
          <p:cNvPr id="5" name="Slide Number Placeholder 4">
            <a:extLst>
              <a:ext uri="{FF2B5EF4-FFF2-40B4-BE49-F238E27FC236}">
                <a16:creationId xmlns:a16="http://schemas.microsoft.com/office/drawing/2014/main" id="{CEAA32FA-82D0-401B-B313-CF90A7EED90F}"/>
              </a:ext>
            </a:extLst>
          </p:cNvPr>
          <p:cNvSpPr>
            <a:spLocks noGrp="1"/>
          </p:cNvSpPr>
          <p:nvPr>
            <p:ph type="sldNum" sz="quarter" idx="12"/>
          </p:nvPr>
        </p:nvSpPr>
        <p:spPr/>
        <p:txBody>
          <a:bodyPr/>
          <a:lstStyle/>
          <a:p>
            <a:fld id="{B6F15528-21DE-4FAA-801E-634DDDAF4B2B}" type="slidenum">
              <a:rPr lang="en-US" smtClean="0"/>
              <a:pPr/>
              <a:t>26</a:t>
            </a:fld>
            <a:endParaRPr lang="en-US"/>
          </a:p>
        </p:txBody>
      </p:sp>
      <p:pic>
        <p:nvPicPr>
          <p:cNvPr id="10" name="Picture 9">
            <a:extLst>
              <a:ext uri="{FF2B5EF4-FFF2-40B4-BE49-F238E27FC236}">
                <a16:creationId xmlns:a16="http://schemas.microsoft.com/office/drawing/2014/main" id="{F0FA1458-BFA6-4F05-A14C-59DF4BB6357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676400" y="1066800"/>
            <a:ext cx="6400800" cy="5410200"/>
          </a:xfrm>
          <a:prstGeom prst="rect">
            <a:avLst/>
          </a:prstGeom>
        </p:spPr>
      </p:pic>
      <p:sp>
        <p:nvSpPr>
          <p:cNvPr id="11" name="TextBox 10">
            <a:extLst>
              <a:ext uri="{FF2B5EF4-FFF2-40B4-BE49-F238E27FC236}">
                <a16:creationId xmlns:a16="http://schemas.microsoft.com/office/drawing/2014/main" id="{112228AE-97DB-4BDE-9886-EBDC269DC8EC}"/>
              </a:ext>
            </a:extLst>
          </p:cNvPr>
          <p:cNvSpPr txBox="1"/>
          <p:nvPr/>
        </p:nvSpPr>
        <p:spPr>
          <a:xfrm>
            <a:off x="1676400" y="-1130782"/>
            <a:ext cx="6400800" cy="230832"/>
          </a:xfrm>
          <a:prstGeom prst="rect">
            <a:avLst/>
          </a:prstGeom>
          <a:noFill/>
        </p:spPr>
        <p:txBody>
          <a:bodyPr wrap="square" rtlCol="0">
            <a:spAutoFit/>
          </a:bodyPr>
          <a:lstStyle/>
          <a:p>
            <a:r>
              <a:rPr lang="en-IN" sz="900">
                <a:hlinkClick r:id="rId3" tooltip="http://archive.org/details/ThankYouImage"/>
              </a:rPr>
              <a:t>This Photo</a:t>
            </a:r>
            <a:r>
              <a:rPr lang="en-IN" sz="900"/>
              <a:t> by Unknown Author is licensed under </a:t>
            </a:r>
            <a:r>
              <a:rPr lang="en-IN" sz="900">
                <a:hlinkClick r:id="rId4" tooltip="https://creativecommons.org/licenses/by-nc-nd/3.0/"/>
              </a:rPr>
              <a:t>CC BY-NC-ND</a:t>
            </a:r>
            <a:endParaRPr lang="en-IN" sz="900"/>
          </a:p>
        </p:txBody>
      </p:sp>
    </p:spTree>
    <p:extLst>
      <p:ext uri="{BB962C8B-B14F-4D97-AF65-F5344CB8AC3E}">
        <p14:creationId xmlns:p14="http://schemas.microsoft.com/office/powerpoint/2010/main" val="2723326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76200"/>
            <a:ext cx="7772400" cy="741746"/>
          </a:xfrm>
        </p:spPr>
        <p:txBody>
          <a:bodyPr>
            <a:normAutofit/>
          </a:bodyPr>
          <a:lstStyle/>
          <a:p>
            <a:pPr algn="ctr"/>
            <a:r>
              <a:rPr lang="en-US" sz="3200" b="1" u="sng" dirty="0">
                <a:solidFill>
                  <a:prstClr val="black"/>
                </a:solidFill>
                <a:effectLst>
                  <a:outerShdw blurRad="38100" dist="38100" dir="2700000" algn="tl">
                    <a:srgbClr val="000000">
                      <a:alpha val="43137"/>
                    </a:srgbClr>
                  </a:outerShdw>
                </a:effectLst>
                <a:latin typeface="Times New Roman" pitchFamily="18" charset="0"/>
                <a:cs typeface="Times New Roman" pitchFamily="18" charset="0"/>
              </a:rPr>
              <a:t>Content</a:t>
            </a:r>
            <a:endParaRPr lang="en-US" sz="3200" b="1" u="sng" dirty="0">
              <a:effectLst>
                <a:outerShdw blurRad="38100" dist="38100" dir="2700000" algn="tl">
                  <a:srgbClr val="000000">
                    <a:alpha val="43137"/>
                  </a:srgbClr>
                </a:outerShdw>
              </a:effectLst>
            </a:endParaRPr>
          </a:p>
        </p:txBody>
      </p:sp>
      <p:sp>
        <p:nvSpPr>
          <p:cNvPr id="10" name="Slide Number Placeholder 9"/>
          <p:cNvSpPr>
            <a:spLocks noGrp="1"/>
          </p:cNvSpPr>
          <p:nvPr>
            <p:ph type="sldNum" sz="quarter" idx="12"/>
          </p:nvPr>
        </p:nvSpPr>
        <p:spPr/>
        <p:txBody>
          <a:bodyPr/>
          <a:lstStyle/>
          <a:p>
            <a:fld id="{B6F15528-21DE-4FAA-801E-634DDDAF4B2B}" type="slidenum">
              <a:rPr lang="en-US" sz="1400" b="1" smtClean="0">
                <a:solidFill>
                  <a:schemeClr val="accent2"/>
                </a:solidFill>
              </a:rPr>
              <a:pPr/>
              <a:t>3</a:t>
            </a:fld>
            <a:endParaRPr lang="en-US" sz="1400" b="1" dirty="0">
              <a:solidFill>
                <a:schemeClr val="accent2"/>
              </a:solidFill>
            </a:endParaRPr>
          </a:p>
        </p:txBody>
      </p:sp>
      <p:pic>
        <p:nvPicPr>
          <p:cNvPr id="1026" name="Picture 2" descr="C:\Users\admin\Downloads\naac.jpg"/>
          <p:cNvPicPr>
            <a:picLocks noChangeAspect="1" noChangeArrowheads="1"/>
          </p:cNvPicPr>
          <p:nvPr/>
        </p:nvPicPr>
        <p:blipFill>
          <a:blip r:embed="rId2"/>
          <a:srcRect/>
          <a:stretch>
            <a:fillRect/>
          </a:stretch>
        </p:blipFill>
        <p:spPr bwMode="auto">
          <a:xfrm>
            <a:off x="7391400" y="248854"/>
            <a:ext cx="1450848" cy="1295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27" name="Picture 3" descr="C:\Users\admin\Downloads\index.png"/>
          <p:cNvPicPr>
            <a:picLocks noChangeAspect="1" noChangeArrowheads="1"/>
          </p:cNvPicPr>
          <p:nvPr/>
        </p:nvPicPr>
        <p:blipFill>
          <a:blip r:embed="rId3"/>
          <a:srcRect/>
          <a:stretch>
            <a:fillRect/>
          </a:stretch>
        </p:blipFill>
        <p:spPr bwMode="auto">
          <a:xfrm>
            <a:off x="712753" y="218209"/>
            <a:ext cx="914400" cy="1356690"/>
          </a:xfrm>
          <a:prstGeom prst="rect">
            <a:avLst/>
          </a:prstGeom>
          <a:noFill/>
        </p:spPr>
      </p:pic>
      <p:sp>
        <p:nvSpPr>
          <p:cNvPr id="14" name="Rectangle 13"/>
          <p:cNvSpPr/>
          <p:nvPr/>
        </p:nvSpPr>
        <p:spPr>
          <a:xfrm>
            <a:off x="1627153" y="959955"/>
            <a:ext cx="6172200" cy="6858609"/>
          </a:xfrm>
          <a:prstGeom prst="rect">
            <a:avLst/>
          </a:prstGeom>
        </p:spPr>
        <p:txBody>
          <a:bodyPr wrap="square">
            <a:spAutoFit/>
          </a:bodyPr>
          <a:lstStyle/>
          <a:p>
            <a:pPr lvl="0">
              <a:lnSpc>
                <a:spcPct val="150000"/>
              </a:lnSpc>
              <a:spcBef>
                <a:spcPts val="0"/>
              </a:spcBef>
              <a:buFont typeface="Wingdings" pitchFamily="2" charset="2"/>
              <a:buChar char="q"/>
            </a:pPr>
            <a:r>
              <a:rPr lang="en-US" sz="2000" dirty="0">
                <a:solidFill>
                  <a:prstClr val="black"/>
                </a:solidFill>
                <a:latin typeface="Times New Roman" pitchFamily="18" charset="0"/>
                <a:cs typeface="Times New Roman" pitchFamily="18" charset="0"/>
              </a:rPr>
              <a:t>Introduction</a:t>
            </a:r>
            <a:endParaRPr lang="en-US" dirty="0">
              <a:solidFill>
                <a:prstClr val="black"/>
              </a:solidFill>
              <a:latin typeface="Times New Roman" pitchFamily="18" charset="0"/>
              <a:cs typeface="Times New Roman" pitchFamily="18" charset="0"/>
            </a:endParaRPr>
          </a:p>
          <a:p>
            <a:pPr lvl="0">
              <a:lnSpc>
                <a:spcPct val="150000"/>
              </a:lnSpc>
              <a:spcBef>
                <a:spcPts val="0"/>
              </a:spcBef>
              <a:buFont typeface="Wingdings" pitchFamily="2" charset="2"/>
              <a:buChar char="q"/>
            </a:pPr>
            <a:r>
              <a:rPr lang="en-US" dirty="0">
                <a:solidFill>
                  <a:prstClr val="black"/>
                </a:solidFill>
                <a:latin typeface="Times New Roman" pitchFamily="18" charset="0"/>
                <a:cs typeface="Times New Roman" pitchFamily="18" charset="0"/>
              </a:rPr>
              <a:t>Problem statement</a:t>
            </a:r>
          </a:p>
          <a:p>
            <a:pPr lvl="0">
              <a:lnSpc>
                <a:spcPct val="150000"/>
              </a:lnSpc>
              <a:spcBef>
                <a:spcPts val="0"/>
              </a:spcBef>
              <a:buFont typeface="Wingdings" pitchFamily="2" charset="2"/>
              <a:buChar char="q"/>
            </a:pPr>
            <a:r>
              <a:rPr lang="en-US" dirty="0">
                <a:solidFill>
                  <a:prstClr val="black"/>
                </a:solidFill>
                <a:latin typeface="Times New Roman" pitchFamily="18" charset="0"/>
                <a:cs typeface="Times New Roman" pitchFamily="18" charset="0"/>
              </a:rPr>
              <a:t>Abstract</a:t>
            </a:r>
          </a:p>
          <a:p>
            <a:pPr lvl="0">
              <a:lnSpc>
                <a:spcPct val="150000"/>
              </a:lnSpc>
              <a:spcBef>
                <a:spcPts val="0"/>
              </a:spcBef>
              <a:buFont typeface="Wingdings" pitchFamily="2" charset="2"/>
              <a:buChar char="q"/>
            </a:pPr>
            <a:r>
              <a:rPr lang="en-US" dirty="0">
                <a:solidFill>
                  <a:prstClr val="black"/>
                </a:solidFill>
                <a:latin typeface="Times New Roman" pitchFamily="18" charset="0"/>
                <a:cs typeface="Times New Roman" pitchFamily="18" charset="0"/>
              </a:rPr>
              <a:t>Objective</a:t>
            </a:r>
          </a:p>
          <a:p>
            <a:pPr lvl="0">
              <a:lnSpc>
                <a:spcPct val="150000"/>
              </a:lnSpc>
              <a:spcBef>
                <a:spcPts val="0"/>
              </a:spcBef>
              <a:buFont typeface="Wingdings" pitchFamily="2" charset="2"/>
              <a:buChar char="q"/>
            </a:pPr>
            <a:r>
              <a:rPr lang="en-US" dirty="0">
                <a:solidFill>
                  <a:prstClr val="black"/>
                </a:solidFill>
                <a:latin typeface="Times New Roman" pitchFamily="18" charset="0"/>
                <a:cs typeface="Times New Roman" pitchFamily="18" charset="0"/>
              </a:rPr>
              <a:t>Literature survey</a:t>
            </a:r>
          </a:p>
          <a:p>
            <a:pPr lvl="0">
              <a:lnSpc>
                <a:spcPct val="150000"/>
              </a:lnSpc>
              <a:spcBef>
                <a:spcPts val="0"/>
              </a:spcBef>
              <a:buFont typeface="Wingdings" pitchFamily="2" charset="2"/>
              <a:buChar char="q"/>
            </a:pPr>
            <a:r>
              <a:rPr lang="en-US" dirty="0">
                <a:solidFill>
                  <a:prstClr val="black"/>
                </a:solidFill>
                <a:latin typeface="Times New Roman" pitchFamily="18" charset="0"/>
                <a:cs typeface="Times New Roman" pitchFamily="18" charset="0"/>
              </a:rPr>
              <a:t>Methodology</a:t>
            </a:r>
          </a:p>
          <a:p>
            <a:pPr lvl="0">
              <a:lnSpc>
                <a:spcPct val="150000"/>
              </a:lnSpc>
              <a:spcBef>
                <a:spcPts val="0"/>
              </a:spcBef>
              <a:buFont typeface="Wingdings" pitchFamily="2" charset="2"/>
              <a:buChar char="q"/>
            </a:pPr>
            <a:r>
              <a:rPr lang="en-US" dirty="0">
                <a:solidFill>
                  <a:prstClr val="black"/>
                </a:solidFill>
                <a:latin typeface="Times New Roman" pitchFamily="18" charset="0"/>
                <a:cs typeface="Times New Roman" pitchFamily="18" charset="0"/>
              </a:rPr>
              <a:t>Technical specification</a:t>
            </a:r>
          </a:p>
          <a:p>
            <a:pPr lvl="0">
              <a:lnSpc>
                <a:spcPct val="150000"/>
              </a:lnSpc>
              <a:spcBef>
                <a:spcPts val="0"/>
              </a:spcBef>
              <a:buFont typeface="Wingdings" pitchFamily="2" charset="2"/>
              <a:buChar char="q"/>
            </a:pPr>
            <a:r>
              <a:rPr lang="en-US" dirty="0">
                <a:solidFill>
                  <a:prstClr val="black"/>
                </a:solidFill>
                <a:latin typeface="Times New Roman" pitchFamily="18" charset="0"/>
                <a:cs typeface="Times New Roman" pitchFamily="18" charset="0"/>
              </a:rPr>
              <a:t>Design outcomes</a:t>
            </a:r>
          </a:p>
          <a:p>
            <a:pPr lvl="0">
              <a:lnSpc>
                <a:spcPct val="150000"/>
              </a:lnSpc>
              <a:spcBef>
                <a:spcPts val="0"/>
              </a:spcBef>
              <a:buFont typeface="Wingdings" pitchFamily="2" charset="2"/>
              <a:buChar char="q"/>
            </a:pPr>
            <a:r>
              <a:rPr lang="en-US" dirty="0">
                <a:solidFill>
                  <a:prstClr val="black"/>
                </a:solidFill>
                <a:latin typeface="Times New Roman" pitchFamily="18" charset="0"/>
                <a:cs typeface="Times New Roman" pitchFamily="18" charset="0"/>
              </a:rPr>
              <a:t>Design calculations as per TEMA std</a:t>
            </a:r>
          </a:p>
          <a:p>
            <a:pPr lvl="0">
              <a:lnSpc>
                <a:spcPct val="150000"/>
              </a:lnSpc>
              <a:spcBef>
                <a:spcPts val="0"/>
              </a:spcBef>
              <a:buFont typeface="Wingdings" pitchFamily="2" charset="2"/>
              <a:buChar char="q"/>
            </a:pPr>
            <a:r>
              <a:rPr lang="en-US" dirty="0">
                <a:solidFill>
                  <a:prstClr val="black"/>
                </a:solidFill>
                <a:latin typeface="Times New Roman" pitchFamily="18" charset="0"/>
                <a:cs typeface="Times New Roman" pitchFamily="18" charset="0"/>
              </a:rPr>
              <a:t>Material selection</a:t>
            </a:r>
          </a:p>
          <a:p>
            <a:pPr lvl="0">
              <a:lnSpc>
                <a:spcPct val="150000"/>
              </a:lnSpc>
              <a:spcBef>
                <a:spcPts val="0"/>
              </a:spcBef>
              <a:buFont typeface="Wingdings" pitchFamily="2" charset="2"/>
              <a:buChar char="q"/>
            </a:pPr>
            <a:r>
              <a:rPr lang="en-US" dirty="0">
                <a:solidFill>
                  <a:prstClr val="black"/>
                </a:solidFill>
                <a:latin typeface="Times New Roman" pitchFamily="18" charset="0"/>
                <a:cs typeface="Times New Roman" pitchFamily="18" charset="0"/>
              </a:rPr>
              <a:t>3D modelling and Analysis</a:t>
            </a:r>
          </a:p>
          <a:p>
            <a:pPr lvl="0">
              <a:lnSpc>
                <a:spcPct val="150000"/>
              </a:lnSpc>
              <a:spcBef>
                <a:spcPts val="0"/>
              </a:spcBef>
              <a:buFont typeface="Wingdings" pitchFamily="2" charset="2"/>
              <a:buChar char="q"/>
            </a:pPr>
            <a:r>
              <a:rPr lang="en-US" dirty="0">
                <a:solidFill>
                  <a:prstClr val="black"/>
                </a:solidFill>
                <a:latin typeface="Times New Roman" pitchFamily="18" charset="0"/>
                <a:cs typeface="Times New Roman" pitchFamily="18" charset="0"/>
              </a:rPr>
              <a:t>Engineering costing</a:t>
            </a:r>
          </a:p>
          <a:p>
            <a:pPr lvl="0">
              <a:lnSpc>
                <a:spcPct val="150000"/>
              </a:lnSpc>
              <a:spcBef>
                <a:spcPts val="0"/>
              </a:spcBef>
              <a:buFont typeface="Wingdings" pitchFamily="2" charset="2"/>
              <a:buChar char="q"/>
            </a:pPr>
            <a:r>
              <a:rPr lang="en-US" dirty="0">
                <a:solidFill>
                  <a:prstClr val="black"/>
                </a:solidFill>
                <a:latin typeface="Times New Roman" pitchFamily="18" charset="0"/>
                <a:cs typeface="Times New Roman" pitchFamily="18" charset="0"/>
              </a:rPr>
              <a:t>Scope of project</a:t>
            </a:r>
            <a:endParaRPr lang="en-US" dirty="0">
              <a:solidFill>
                <a:srgbClr val="000000"/>
              </a:solidFill>
              <a:latin typeface="Times New Roman"/>
            </a:endParaRPr>
          </a:p>
          <a:p>
            <a:pPr lvl="0">
              <a:lnSpc>
                <a:spcPct val="150000"/>
              </a:lnSpc>
              <a:spcBef>
                <a:spcPts val="0"/>
              </a:spcBef>
              <a:buFont typeface="Wingdings" pitchFamily="2" charset="2"/>
              <a:buChar char="q"/>
            </a:pPr>
            <a:r>
              <a:rPr lang="en-US" dirty="0">
                <a:solidFill>
                  <a:prstClr val="black"/>
                </a:solidFill>
                <a:latin typeface="Times New Roman" pitchFamily="18" charset="0"/>
                <a:cs typeface="Times New Roman" pitchFamily="18" charset="0"/>
              </a:rPr>
              <a:t>Reference</a:t>
            </a:r>
          </a:p>
          <a:p>
            <a:pPr lvl="0">
              <a:lnSpc>
                <a:spcPct val="150000"/>
              </a:lnSpc>
              <a:spcBef>
                <a:spcPts val="0"/>
              </a:spcBef>
            </a:pPr>
            <a:endParaRPr lang="en-US" dirty="0">
              <a:solidFill>
                <a:prstClr val="black"/>
              </a:solidFill>
              <a:latin typeface="Times New Roman" pitchFamily="18" charset="0"/>
              <a:cs typeface="Times New Roman" pitchFamily="18" charset="0"/>
            </a:endParaRPr>
          </a:p>
          <a:p>
            <a:pPr lvl="0">
              <a:lnSpc>
                <a:spcPct val="150000"/>
              </a:lnSpc>
              <a:spcBef>
                <a:spcPts val="0"/>
              </a:spcBef>
              <a:buFont typeface="Wingdings" pitchFamily="2" charset="2"/>
              <a:buChar char="q"/>
            </a:pPr>
            <a:endParaRPr lang="en-US" sz="2400" dirty="0">
              <a:solidFill>
                <a:prstClr val="black"/>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11" name="TextBox 10"/>
          <p:cNvSpPr txBox="1"/>
          <p:nvPr/>
        </p:nvSpPr>
        <p:spPr>
          <a:xfrm>
            <a:off x="1905000" y="685800"/>
            <a:ext cx="5943600" cy="646331"/>
          </a:xfrm>
          <a:prstGeom prst="rect">
            <a:avLst/>
          </a:prstGeom>
          <a:noFill/>
        </p:spPr>
        <p:txBody>
          <a:bodyPr wrap="square" rtlCol="0">
            <a:spAutoFit/>
          </a:bodyPr>
          <a:lstStyle/>
          <a:p>
            <a:pPr algn="ctr"/>
            <a:r>
              <a:rPr lang="en-US"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pic>
        <p:nvPicPr>
          <p:cNvPr id="12" name="Picture 3" descr="C:\Users\admin\Downloads\index.png"/>
          <p:cNvPicPr>
            <a:picLocks noChangeAspect="1" noChangeArrowheads="1"/>
          </p:cNvPicPr>
          <p:nvPr/>
        </p:nvPicPr>
        <p:blipFill>
          <a:blip r:embed="rId2"/>
          <a:srcRect/>
          <a:stretch>
            <a:fillRect/>
          </a:stretch>
        </p:blipFill>
        <p:spPr bwMode="auto">
          <a:xfrm>
            <a:off x="900869" y="171295"/>
            <a:ext cx="914400" cy="1356690"/>
          </a:xfrm>
          <a:prstGeom prst="rect">
            <a:avLst/>
          </a:prstGeom>
          <a:noFill/>
        </p:spPr>
      </p:pic>
      <p:pic>
        <p:nvPicPr>
          <p:cNvPr id="14" name="Picture 2" descr="C:\Users\admin\Downloads\naac.jpg"/>
          <p:cNvPicPr>
            <a:picLocks noChangeAspect="1" noChangeArrowheads="1"/>
          </p:cNvPicPr>
          <p:nvPr/>
        </p:nvPicPr>
        <p:blipFill>
          <a:blip r:embed="rId3"/>
          <a:srcRect/>
          <a:stretch>
            <a:fillRect/>
          </a:stretch>
        </p:blipFill>
        <p:spPr bwMode="auto">
          <a:xfrm>
            <a:off x="7391400" y="237701"/>
            <a:ext cx="1450848" cy="1295400"/>
          </a:xfrm>
          <a:prstGeom prst="rect">
            <a:avLst/>
          </a:prstGeom>
          <a:noFill/>
        </p:spPr>
      </p:pic>
      <p:sp>
        <p:nvSpPr>
          <p:cNvPr id="15" name="TextBox 14"/>
          <p:cNvSpPr txBox="1"/>
          <p:nvPr/>
        </p:nvSpPr>
        <p:spPr>
          <a:xfrm>
            <a:off x="1815269" y="1724828"/>
            <a:ext cx="6525882" cy="440120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itchFamily="18" charset="0"/>
                <a:cs typeface="Times New Roman" panose="02020603050405020304" pitchFamily="18" charset="0"/>
              </a:rPr>
              <a:t>A heat exchanger is a system used to transfer heat between two or more fluids. Heat exchangers are used in both cooling and heating processes. The fluids may be separated by a solid wall to prevent mixing or they may be in direct contact</a:t>
            </a:r>
          </a:p>
          <a:p>
            <a:pPr marL="285750" indent="-285750" algn="just">
              <a:buFont typeface="Arial" panose="020B0604020202020204" pitchFamily="34" charset="0"/>
              <a:buChar char="•"/>
            </a:pPr>
            <a:endParaRPr lang="en-US" sz="2000" dirty="0">
              <a:latin typeface="Times New Roman" pitchFamily="18" charset="0"/>
              <a:cs typeface="Times New Roman" panose="02020603050405020304" pitchFamily="18" charset="0"/>
            </a:endParaRPr>
          </a:p>
          <a:p>
            <a:pPr marL="285750" indent="-285750" algn="just">
              <a:buFont typeface="Arial" panose="020B0604020202020204" pitchFamily="34" charset="0"/>
              <a:buChar char="•"/>
            </a:pP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They are widely used in space heating, refrigeration, air conditioning, power stations, chemical plants, petrochemical plants, petroleum refineries, natural-gas processing, and sewage treatment. The classic example of a heat exchanger is found in an internal combustion engine in which a circulating fluid known as engine coolant flows through radiator coils and air flows past the coils, which cools the coolant and heats the incoming air.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4929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11" name="TextBox 10"/>
          <p:cNvSpPr txBox="1"/>
          <p:nvPr/>
        </p:nvSpPr>
        <p:spPr>
          <a:xfrm>
            <a:off x="1905000" y="685800"/>
            <a:ext cx="5943600" cy="584775"/>
          </a:xfrm>
          <a:prstGeom prst="rect">
            <a:avLst/>
          </a:prstGeom>
          <a:noFill/>
        </p:spPr>
        <p:txBody>
          <a:bodyPr wrap="square" rtlCol="0">
            <a:spAutoFit/>
          </a:bodyPr>
          <a:lstStyle/>
          <a:p>
            <a:pPr algn="ctr"/>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p>
        </p:txBody>
      </p:sp>
      <p:pic>
        <p:nvPicPr>
          <p:cNvPr id="12" name="Picture 3" descr="C:\Users\admin\Downloads\index.png"/>
          <p:cNvPicPr>
            <a:picLocks noChangeAspect="1" noChangeArrowheads="1"/>
          </p:cNvPicPr>
          <p:nvPr/>
        </p:nvPicPr>
        <p:blipFill>
          <a:blip r:embed="rId2"/>
          <a:srcRect/>
          <a:stretch>
            <a:fillRect/>
          </a:stretch>
        </p:blipFill>
        <p:spPr bwMode="auto">
          <a:xfrm>
            <a:off x="914400" y="330620"/>
            <a:ext cx="914400" cy="1356690"/>
          </a:xfrm>
          <a:prstGeom prst="rect">
            <a:avLst/>
          </a:prstGeom>
          <a:noFill/>
        </p:spPr>
      </p:pic>
      <p:pic>
        <p:nvPicPr>
          <p:cNvPr id="14" name="Picture 2" descr="C:\Users\admin\Downloads\naac.jpg"/>
          <p:cNvPicPr>
            <a:picLocks noChangeAspect="1" noChangeArrowheads="1"/>
          </p:cNvPicPr>
          <p:nvPr/>
        </p:nvPicPr>
        <p:blipFill>
          <a:blip r:embed="rId3"/>
          <a:srcRect/>
          <a:stretch>
            <a:fillRect/>
          </a:stretch>
        </p:blipFill>
        <p:spPr bwMode="auto">
          <a:xfrm>
            <a:off x="7391400" y="357274"/>
            <a:ext cx="1450848" cy="1295400"/>
          </a:xfrm>
          <a:prstGeom prst="rect">
            <a:avLst/>
          </a:prstGeom>
          <a:noFill/>
        </p:spPr>
      </p:pic>
      <p:sp>
        <p:nvSpPr>
          <p:cNvPr id="3" name="TextBox 2"/>
          <p:cNvSpPr txBox="1"/>
          <p:nvPr/>
        </p:nvSpPr>
        <p:spPr>
          <a:xfrm>
            <a:off x="1905000" y="2209800"/>
            <a:ext cx="6172200" cy="2308324"/>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Design a double stack  heat exchanger for industrial purpose(paper pulp industry application) to increase heat transfer rate and reduce pressure drop across existing baffles and tubes using TEMA standard.</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4762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3D9CB-75DA-46E3-9847-C648AFB872B8}"/>
              </a:ext>
            </a:extLst>
          </p:cNvPr>
          <p:cNvSpPr>
            <a:spLocks noGrp="1"/>
          </p:cNvSpPr>
          <p:nvPr>
            <p:ph type="title"/>
          </p:nvPr>
        </p:nvSpPr>
        <p:spPr/>
        <p:txBody>
          <a:bodyPr>
            <a:normAutofit/>
          </a:bodyPr>
          <a:lstStyle/>
          <a:p>
            <a:pPr algn="ctr"/>
            <a:r>
              <a:rPr lang="en-US" sz="3200" b="1" u="sng" dirty="0">
                <a:solidFill>
                  <a:schemeClr val="tx1">
                    <a:lumMod val="95000"/>
                    <a:lumOff val="5000"/>
                  </a:schemeClr>
                </a:solidFill>
                <a:effectLst/>
                <a:latin typeface="Times New Roman" panose="02020603050405020304" pitchFamily="18" charset="0"/>
                <a:cs typeface="Times New Roman" panose="02020603050405020304" pitchFamily="18" charset="0"/>
              </a:rPr>
              <a:t>Abstract</a:t>
            </a:r>
            <a:endParaRPr lang="en-IN" sz="3200" b="1" u="sng"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021166-04CA-47E9-BA7F-C2325F4DF1CC}"/>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Thermal performance and Pressure drop are the major parameters for an evaluation of shell and tube type of Heat Exchanger. The path followed by the stream fluid and orientation of Baffle are the properties on which thermal performance and pressure drop are depend respectively. In shell and Tube type of Heat Exchange Optimization is carried out to reduce weight of saddle support and subsequent  corresponding result and also manufacturing cost of Heat Exchanger. Design of Heat Exchange is done by the reference of TEMA (Tubular Exchangers Manufacturer Association) standards and using solid Works software and SFD analysis using solid works simulation as well Material selection by Ashby chart. All the parameters have been taken from the relevant industry code and standards.</a:t>
            </a: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F911CAB-ADFE-4659-AD2C-C8546E316583}"/>
              </a:ext>
            </a:extLst>
          </p:cNvPr>
          <p:cNvSpPr>
            <a:spLocks noGrp="1"/>
          </p:cNvSpPr>
          <p:nvPr>
            <p:ph type="ftr" sz="quarter" idx="11"/>
          </p:nvPr>
        </p:nvSpPr>
        <p:spPr/>
        <p:txBody>
          <a:bodyPr/>
          <a:lstStyle/>
          <a:p>
            <a:r>
              <a:rPr lang="en-US"/>
              <a:t>Zeal College of Engineering &amp; Research</a:t>
            </a:r>
          </a:p>
        </p:txBody>
      </p:sp>
      <p:sp>
        <p:nvSpPr>
          <p:cNvPr id="5" name="Slide Number Placeholder 4">
            <a:extLst>
              <a:ext uri="{FF2B5EF4-FFF2-40B4-BE49-F238E27FC236}">
                <a16:creationId xmlns:a16="http://schemas.microsoft.com/office/drawing/2014/main" id="{DD083F65-FB54-4EE6-B078-991C9B2414BE}"/>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970020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11" name="TextBox 10"/>
          <p:cNvSpPr txBox="1"/>
          <p:nvPr/>
        </p:nvSpPr>
        <p:spPr>
          <a:xfrm>
            <a:off x="1828800" y="681808"/>
            <a:ext cx="5943600" cy="584775"/>
          </a:xfrm>
          <a:prstGeom prst="rect">
            <a:avLst/>
          </a:prstGeom>
          <a:noFill/>
        </p:spPr>
        <p:txBody>
          <a:bodyPr wrap="square" rtlCol="0">
            <a:spAutoFit/>
          </a:bodyPr>
          <a:lstStyle/>
          <a:p>
            <a:pPr algn="ctr"/>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a:t>
            </a:r>
          </a:p>
        </p:txBody>
      </p:sp>
      <p:pic>
        <p:nvPicPr>
          <p:cNvPr id="12" name="Picture 3" descr="C:\Users\admin\Downloads\index.png"/>
          <p:cNvPicPr>
            <a:picLocks noChangeAspect="1" noChangeArrowheads="1"/>
          </p:cNvPicPr>
          <p:nvPr/>
        </p:nvPicPr>
        <p:blipFill>
          <a:blip r:embed="rId2"/>
          <a:srcRect/>
          <a:stretch>
            <a:fillRect/>
          </a:stretch>
        </p:blipFill>
        <p:spPr bwMode="auto">
          <a:xfrm>
            <a:off x="914400" y="330620"/>
            <a:ext cx="914400" cy="1356690"/>
          </a:xfrm>
          <a:prstGeom prst="rect">
            <a:avLst/>
          </a:prstGeom>
          <a:noFill/>
        </p:spPr>
      </p:pic>
      <p:pic>
        <p:nvPicPr>
          <p:cNvPr id="14" name="Picture 2" descr="C:\Users\admin\Downloads\naac.jpg"/>
          <p:cNvPicPr>
            <a:picLocks noChangeAspect="1" noChangeArrowheads="1"/>
          </p:cNvPicPr>
          <p:nvPr/>
        </p:nvPicPr>
        <p:blipFill>
          <a:blip r:embed="rId3"/>
          <a:srcRect/>
          <a:stretch>
            <a:fillRect/>
          </a:stretch>
        </p:blipFill>
        <p:spPr bwMode="auto">
          <a:xfrm>
            <a:off x="7391400" y="357274"/>
            <a:ext cx="1450848" cy="1295400"/>
          </a:xfrm>
          <a:prstGeom prst="rect">
            <a:avLst/>
          </a:prstGeom>
          <a:noFill/>
        </p:spPr>
      </p:pic>
      <p:sp>
        <p:nvSpPr>
          <p:cNvPr id="3" name="TextBox 2"/>
          <p:cNvSpPr txBox="1"/>
          <p:nvPr/>
        </p:nvSpPr>
        <p:spPr>
          <a:xfrm>
            <a:off x="1801026" y="2057400"/>
            <a:ext cx="6172200"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increase the heat transfer rate(Tube side).</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reduce the (Tube side) Pressure drop .</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reduce the weight of saddle.</a:t>
            </a:r>
          </a:p>
        </p:txBody>
      </p:sp>
    </p:spTree>
    <p:extLst>
      <p:ext uri="{BB962C8B-B14F-4D97-AF65-F5344CB8AC3E}">
        <p14:creationId xmlns:p14="http://schemas.microsoft.com/office/powerpoint/2010/main" val="2979867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14A17-5EA3-43A7-9989-6D818B15C4C9}"/>
              </a:ext>
            </a:extLst>
          </p:cNvPr>
          <p:cNvSpPr>
            <a:spLocks noGrp="1"/>
          </p:cNvSpPr>
          <p:nvPr>
            <p:ph type="title"/>
          </p:nvPr>
        </p:nvSpPr>
        <p:spPr/>
        <p:txBody>
          <a:bodyPr>
            <a:normAutofit/>
          </a:bodyPr>
          <a:lstStyle/>
          <a:p>
            <a:pPr algn="ctr"/>
            <a:r>
              <a:rPr lang="en-US" sz="3200" b="1" u="sng" dirty="0">
                <a:solidFill>
                  <a:schemeClr val="tx1">
                    <a:lumMod val="95000"/>
                    <a:lumOff val="5000"/>
                  </a:schemeClr>
                </a:solidFill>
                <a:effectLst/>
                <a:latin typeface="Times New Roman" panose="02020603050405020304" pitchFamily="18" charset="0"/>
                <a:cs typeface="Times New Roman" panose="02020603050405020304" pitchFamily="18" charset="0"/>
              </a:rPr>
              <a:t>Literature survey</a:t>
            </a:r>
            <a:endParaRPr lang="en-IN" sz="3200" b="1" u="sng"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6DB86F-B716-48BA-AEED-397462CC5C07}"/>
              </a:ext>
            </a:extLst>
          </p:cNvPr>
          <p:cNvSpPr>
            <a:spLocks noGrp="1"/>
          </p:cNvSpPr>
          <p:nvPr>
            <p:ph idx="1"/>
          </p:nvPr>
        </p:nvSpPr>
        <p:spPr/>
        <p:txBody>
          <a:bodyPr>
            <a:normAutofit/>
          </a:bodyPr>
          <a:lstStyle/>
          <a:p>
            <a:pPr marL="82296" indent="0">
              <a:buNone/>
            </a:pPr>
            <a:r>
              <a:rPr lang="en-US" sz="2000" dirty="0">
                <a:latin typeface="Times New Roman" panose="02020603050405020304" pitchFamily="18" charset="0"/>
                <a:cs typeface="Times New Roman" panose="02020603050405020304" pitchFamily="18" charset="0"/>
              </a:rPr>
              <a:t> The purpose of this chapter is to provide a literature review of past research effort  journals or articles related to shell and tube heat exchanger and Finite element analysis whether on two dimension and three dimension modelling.</a:t>
            </a:r>
          </a:p>
          <a:p>
            <a:pPr marL="82296" indent="0">
              <a:buNone/>
            </a:pPr>
            <a:r>
              <a:rPr lang="en-US" sz="2000" dirty="0">
                <a:latin typeface="Times New Roman" panose="02020603050405020304" pitchFamily="18" charset="0"/>
                <a:cs typeface="Times New Roman" panose="02020603050405020304" pitchFamily="18" charset="0"/>
              </a:rPr>
              <a:t>Moreover, review of other relevant research studies are made to provide more information in order to understand more on this research</a:t>
            </a:r>
          </a:p>
          <a:p>
            <a:pPr marL="82296" indent="0">
              <a:buNone/>
            </a:pPr>
            <a:r>
              <a:rPr lang="en-US" sz="2000" dirty="0">
                <a:latin typeface="Times New Roman" panose="02020603050405020304" pitchFamily="18" charset="0"/>
                <a:cs typeface="Times New Roman" panose="02020603050405020304" pitchFamily="18" charset="0"/>
              </a:rPr>
              <a:t>  </a:t>
            </a:r>
          </a:p>
          <a:p>
            <a:pPr marL="82296" indent="0">
              <a:buNone/>
            </a:pP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F049364-4AE1-478B-BED2-9944E3C2F17D}"/>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E7DEC9">
                    <a:shade val="50000"/>
                    <a:satMod val="200000"/>
                  </a:srgbClr>
                </a:solidFill>
                <a:effectLst/>
                <a:uLnTx/>
                <a:uFillTx/>
                <a:latin typeface="Gill Sans MT"/>
                <a:ea typeface="+mn-ea"/>
                <a:cs typeface="+mn-cs"/>
              </a:rPr>
              <a:t>Zeal College of Engineering &amp; Research</a:t>
            </a:r>
          </a:p>
        </p:txBody>
      </p:sp>
      <p:sp>
        <p:nvSpPr>
          <p:cNvPr id="5" name="Slide Number Placeholder 4">
            <a:extLst>
              <a:ext uri="{FF2B5EF4-FFF2-40B4-BE49-F238E27FC236}">
                <a16:creationId xmlns:a16="http://schemas.microsoft.com/office/drawing/2014/main" id="{A4601B57-AF8D-4D42-A9E2-4AB034D537F5}"/>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E7DEC9">
                    <a:shade val="50000"/>
                    <a:satMod val="200000"/>
                  </a:srgbClr>
                </a:solidFill>
                <a:effectLst/>
                <a:uLnTx/>
                <a:uFillTx/>
                <a:latin typeface="Gill Sans M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srgbClr val="E7DEC9">
                  <a:shade val="50000"/>
                  <a:satMod val="200000"/>
                </a:srgbClr>
              </a:solidFill>
              <a:effectLst/>
              <a:uLnTx/>
              <a:uFillTx/>
              <a:latin typeface="Gill Sans MT"/>
              <a:ea typeface="+mn-ea"/>
              <a:cs typeface="+mn-cs"/>
            </a:endParaRPr>
          </a:p>
        </p:txBody>
      </p:sp>
    </p:spTree>
    <p:extLst>
      <p:ext uri="{BB962C8B-B14F-4D97-AF65-F5344CB8AC3E}">
        <p14:creationId xmlns:p14="http://schemas.microsoft.com/office/powerpoint/2010/main" val="1720833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CB04F-F293-40B2-A7CC-EEACA288426E}"/>
              </a:ext>
            </a:extLst>
          </p:cNvPr>
          <p:cNvSpPr>
            <a:spLocks noGrp="1"/>
          </p:cNvSpPr>
          <p:nvPr>
            <p:ph type="title"/>
          </p:nvPr>
        </p:nvSpPr>
        <p:spPr/>
        <p:txBody>
          <a:bodyPr>
            <a:normAutofit/>
          </a:bodyPr>
          <a:lstStyle/>
          <a:p>
            <a:pPr algn="ctr"/>
            <a:r>
              <a:rPr lang="en-US" sz="3200" b="1" u="sng" dirty="0">
                <a:solidFill>
                  <a:schemeClr val="tx1">
                    <a:lumMod val="95000"/>
                    <a:lumOff val="5000"/>
                  </a:schemeClr>
                </a:solidFill>
                <a:effectLst/>
                <a:latin typeface="Times New Roman" panose="02020603050405020304" pitchFamily="18" charset="0"/>
                <a:cs typeface="Times New Roman" panose="02020603050405020304" pitchFamily="18" charset="0"/>
              </a:rPr>
              <a:t>Methodology</a:t>
            </a:r>
            <a:endParaRPr lang="en-IN" sz="3200" b="1" u="sng"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DDEC81-9413-411D-9017-9E4FE24202DF}"/>
              </a:ext>
            </a:extLst>
          </p:cNvPr>
          <p:cNvSpPr>
            <a:spLocks noGrp="1"/>
          </p:cNvSpPr>
          <p:nvPr>
            <p:ph idx="1"/>
          </p:nvPr>
        </p:nvSpPr>
        <p:spPr/>
        <p:txBody>
          <a:bodyPr>
            <a:normAutofit/>
          </a:bodyPr>
          <a:lstStyle/>
          <a:p>
            <a:r>
              <a:rPr lang="en-US" sz="2000" dirty="0"/>
              <a:t>Problem statement </a:t>
            </a:r>
          </a:p>
          <a:p>
            <a:r>
              <a:rPr lang="en-US" sz="2000" dirty="0"/>
              <a:t>Literature review</a:t>
            </a:r>
          </a:p>
          <a:p>
            <a:r>
              <a:rPr lang="en-US" sz="2000" dirty="0"/>
              <a:t>Process identification</a:t>
            </a:r>
          </a:p>
          <a:p>
            <a:r>
              <a:rPr lang="en-US" sz="2000" dirty="0"/>
              <a:t>Design</a:t>
            </a:r>
          </a:p>
          <a:p>
            <a:r>
              <a:rPr lang="en-US" sz="2000" dirty="0"/>
              <a:t>Analysis</a:t>
            </a:r>
          </a:p>
          <a:p>
            <a:r>
              <a:rPr lang="en-US" sz="2000" dirty="0"/>
              <a:t>Result and discussion</a:t>
            </a:r>
          </a:p>
          <a:p>
            <a:r>
              <a:rPr lang="en-US" sz="2000" dirty="0"/>
              <a:t>Conclusion</a:t>
            </a:r>
          </a:p>
          <a:p>
            <a:endParaRPr lang="en-US" sz="2000" dirty="0"/>
          </a:p>
        </p:txBody>
      </p:sp>
      <p:sp>
        <p:nvSpPr>
          <p:cNvPr id="4" name="Footer Placeholder 3">
            <a:extLst>
              <a:ext uri="{FF2B5EF4-FFF2-40B4-BE49-F238E27FC236}">
                <a16:creationId xmlns:a16="http://schemas.microsoft.com/office/drawing/2014/main" id="{D9EB40A8-CDFD-4121-8834-B0E075013901}"/>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E7DEC9">
                    <a:shade val="50000"/>
                    <a:satMod val="200000"/>
                  </a:srgbClr>
                </a:solidFill>
                <a:effectLst/>
                <a:uLnTx/>
                <a:uFillTx/>
                <a:latin typeface="Gill Sans MT"/>
                <a:ea typeface="+mn-ea"/>
                <a:cs typeface="+mn-cs"/>
              </a:rPr>
              <a:t>Zeal College of Engineering &amp; Research</a:t>
            </a:r>
          </a:p>
        </p:txBody>
      </p:sp>
      <p:sp>
        <p:nvSpPr>
          <p:cNvPr id="5" name="Slide Number Placeholder 4">
            <a:extLst>
              <a:ext uri="{FF2B5EF4-FFF2-40B4-BE49-F238E27FC236}">
                <a16:creationId xmlns:a16="http://schemas.microsoft.com/office/drawing/2014/main" id="{BB39D11C-CA27-4094-959D-58329D65890A}"/>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E7DEC9">
                    <a:shade val="50000"/>
                    <a:satMod val="200000"/>
                  </a:srgbClr>
                </a:solidFill>
                <a:effectLst/>
                <a:uLnTx/>
                <a:uFillTx/>
                <a:latin typeface="Gill Sans M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srgbClr val="E7DEC9">
                  <a:shade val="50000"/>
                  <a:satMod val="200000"/>
                </a:srgbClr>
              </a:solidFill>
              <a:effectLst/>
              <a:uLnTx/>
              <a:uFillTx/>
              <a:latin typeface="Gill Sans MT"/>
              <a:ea typeface="+mn-ea"/>
              <a:cs typeface="+mn-cs"/>
            </a:endParaRPr>
          </a:p>
        </p:txBody>
      </p:sp>
    </p:spTree>
    <p:extLst>
      <p:ext uri="{BB962C8B-B14F-4D97-AF65-F5344CB8AC3E}">
        <p14:creationId xmlns:p14="http://schemas.microsoft.com/office/powerpoint/2010/main" val="39755358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3158</TotalTime>
  <Words>1628</Words>
  <Application>Microsoft Office PowerPoint</Application>
  <PresentationFormat>On-screen Show (4:3)</PresentationFormat>
  <Paragraphs>466</Paragraphs>
  <Slides>26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SimSun</vt:lpstr>
      <vt:lpstr>Arial</vt:lpstr>
      <vt:lpstr>Calibri</vt:lpstr>
      <vt:lpstr>Cambria Math</vt:lpstr>
      <vt:lpstr>Gill Sans MT</vt:lpstr>
      <vt:lpstr>Mangal</vt:lpstr>
      <vt:lpstr>Times New Roman</vt:lpstr>
      <vt:lpstr>Verdana</vt:lpstr>
      <vt:lpstr>Wingdings</vt:lpstr>
      <vt:lpstr>Wingdings 2</vt:lpstr>
      <vt:lpstr>Solstice</vt:lpstr>
      <vt:lpstr>Project Review on “Design modification and analysis of Heat Exchanger”</vt:lpstr>
      <vt:lpstr>Sponsorship Details</vt:lpstr>
      <vt:lpstr>Content</vt:lpstr>
      <vt:lpstr>PowerPoint Presentation</vt:lpstr>
      <vt:lpstr>PowerPoint Presentation</vt:lpstr>
      <vt:lpstr>Abstract</vt:lpstr>
      <vt:lpstr>PowerPoint Presentation</vt:lpstr>
      <vt:lpstr>Literature survey</vt:lpstr>
      <vt:lpstr>Methodology</vt:lpstr>
      <vt:lpstr>Scope of the Project</vt:lpstr>
      <vt:lpstr>Technical Specification :</vt:lpstr>
      <vt:lpstr>Design Outcomes</vt:lpstr>
      <vt:lpstr>Part List</vt:lpstr>
      <vt:lpstr>Design calculations as per TEMA std</vt:lpstr>
      <vt:lpstr>Material selection with the help of ASHBY property charts. (24 Aug-30 Aug 2020) </vt:lpstr>
      <vt:lpstr>ASHBY Charts</vt:lpstr>
      <vt:lpstr>PowerPoint Presentation</vt:lpstr>
      <vt:lpstr>Design of Heat Exchanger Parts</vt:lpstr>
      <vt:lpstr> Saddle support FEA Analysis</vt:lpstr>
      <vt:lpstr>Girth Flange</vt:lpstr>
      <vt:lpstr>Fitting Pipe</vt:lpstr>
      <vt:lpstr>PowerPoint Presentation</vt:lpstr>
      <vt:lpstr>Engineering Costing of all components. (3 Aug-8 Aug 2020) </vt:lpstr>
      <vt:lpstr>Costing of all components of Heat Exchanger.</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Analysis &amp; Manufacture of Controlled Fall device for Emergency Rescue”</dc:title>
  <dc:creator>admin</dc:creator>
  <cp:lastModifiedBy>PATIL NIKHIL JITENDRA</cp:lastModifiedBy>
  <cp:revision>169</cp:revision>
  <dcterms:created xsi:type="dcterms:W3CDTF">2006-08-16T00:00:00Z</dcterms:created>
  <dcterms:modified xsi:type="dcterms:W3CDTF">2021-06-14T03:33:12Z</dcterms:modified>
</cp:coreProperties>
</file>