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irq3PUz4NVVie5UzZy3HFfOrEB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customschemas.google.com/relationships/presentationmetadata" Target="meta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b23f10ebf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gbb23f10ebf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b23f10eb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gbb23f10eb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5ab454c06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5ab454c06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5ab454c06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5ab454c06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5ab454c0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5ab454c06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5ab454c06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55ab454c06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5ab454c06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5ab454c06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55ab454c06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55ab454c06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5ab454c06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5ab454c06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5ab454c06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55ab454c06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5ab454c06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5ab454c06_0_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9a97aae1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gb9a97aae1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5707d8019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5707d8019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10f51d7c8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gf10f51d7c8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45" name="Google Shape;45;p23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hasCustomPrompt="1"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8" name="Google Shape;48;p24"/>
          <p:cNvSpPr txBox="1"/>
          <p:nvPr>
            <p:ph idx="1" type="body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2" type="body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2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2" type="body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4294967295" type="ctrTitle"/>
          </p:nvPr>
        </p:nvSpPr>
        <p:spPr>
          <a:xfrm>
            <a:off x="311707" y="13267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venir"/>
              <a:buNone/>
            </a:pPr>
            <a:r>
              <a:rPr b="0" i="0" lang="en-US" sz="5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SI 206 Discussion 3: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venir"/>
              <a:buNone/>
            </a:pPr>
            <a:r>
              <a:rPr lang="en-US" sz="4400">
                <a:latin typeface="Avenir"/>
                <a:ea typeface="Avenir"/>
                <a:cs typeface="Avenir"/>
                <a:sym typeface="Avenir"/>
              </a:rPr>
              <a:t>Dice, the Terminal, and</a:t>
            </a:r>
            <a:r>
              <a:rPr b="0" i="0" lang="en-US" sz="4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Git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688"/>
              <a:t>Basic Linux / MS-DOS commands 1</a:t>
            </a:r>
            <a:endParaRPr/>
          </a:p>
        </p:txBody>
      </p:sp>
      <p:sp>
        <p:nvSpPr>
          <p:cNvPr id="111" name="Google Shape;111;p12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pwd</a:t>
            </a:r>
            <a:r>
              <a:rPr lang="en-US">
                <a:solidFill>
                  <a:srgbClr val="585858"/>
                </a:solidFill>
              </a:rPr>
              <a:t> (Mac) / </a:t>
            </a:r>
            <a:r>
              <a:rPr lang="en-US">
                <a:solidFill>
                  <a:srgbClr val="FF0000"/>
                </a:solidFill>
              </a:rPr>
              <a:t>chdir</a:t>
            </a:r>
            <a:r>
              <a:rPr lang="en-US">
                <a:solidFill>
                  <a:srgbClr val="585858"/>
                </a:solidFill>
              </a:rPr>
              <a:t> (Win) : Display your location in the file system</a:t>
            </a:r>
            <a:endParaRPr>
              <a:solidFill>
                <a:srgbClr val="58585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58585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58585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ls</a:t>
            </a:r>
            <a:r>
              <a:rPr lang="en-US">
                <a:solidFill>
                  <a:srgbClr val="585858"/>
                </a:solidFill>
              </a:rPr>
              <a:t> (Mac) / </a:t>
            </a:r>
            <a:r>
              <a:rPr lang="en-US">
                <a:solidFill>
                  <a:srgbClr val="FF0000"/>
                </a:solidFill>
              </a:rPr>
              <a:t>dir</a:t>
            </a:r>
            <a:r>
              <a:rPr lang="en-US">
                <a:solidFill>
                  <a:srgbClr val="585858"/>
                </a:solidFill>
              </a:rPr>
              <a:t> (Win) : Lists files</a:t>
            </a:r>
            <a:endParaRPr/>
          </a:p>
        </p:txBody>
      </p:sp>
      <p:pic>
        <p:nvPicPr>
          <p:cNvPr id="112" name="Google Shape;1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8750" y="1586988"/>
            <a:ext cx="3671650" cy="101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350" y="3079700"/>
            <a:ext cx="5566002" cy="182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84648" y="2742692"/>
            <a:ext cx="3759351" cy="2164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688"/>
              <a:t>Basic Linux / MS-DOS commands 2</a:t>
            </a:r>
            <a:endParaRPr/>
          </a:p>
        </p:txBody>
      </p:sp>
      <p:sp>
        <p:nvSpPr>
          <p:cNvPr id="120" name="Google Shape;120;p13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cd</a:t>
            </a:r>
            <a:r>
              <a:rPr lang="en-US">
                <a:solidFill>
                  <a:srgbClr val="585858"/>
                </a:solidFill>
              </a:rPr>
              <a:t> </a:t>
            </a:r>
            <a:r>
              <a:rPr i="1" lang="en-US">
                <a:solidFill>
                  <a:srgbClr val="585858"/>
                </a:solidFill>
              </a:rPr>
              <a:t>pathname</a:t>
            </a:r>
            <a:r>
              <a:rPr lang="en-US">
                <a:solidFill>
                  <a:srgbClr val="585858"/>
                </a:solidFill>
              </a:rPr>
              <a:t>: Changes directories</a:t>
            </a:r>
            <a:endParaRPr>
              <a:solidFill>
                <a:srgbClr val="58585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br>
              <a:rPr b="0" i="0" lang="en-US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800" u="none" cap="none" strike="noStrik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800" u="none" cap="none" strike="noStrik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python</a:t>
            </a:r>
            <a:r>
              <a:rPr lang="en-US">
                <a:solidFill>
                  <a:srgbClr val="585858"/>
                </a:solidFill>
              </a:rPr>
              <a:t> </a:t>
            </a:r>
            <a:r>
              <a:rPr i="1" lang="en-US">
                <a:solidFill>
                  <a:srgbClr val="585858"/>
                </a:solidFill>
              </a:rPr>
              <a:t>filename.py</a:t>
            </a:r>
            <a:r>
              <a:rPr lang="en-US">
                <a:solidFill>
                  <a:srgbClr val="585858"/>
                </a:solidFill>
              </a:rPr>
              <a:t> / </a:t>
            </a:r>
            <a:r>
              <a:rPr lang="en-US">
                <a:solidFill>
                  <a:srgbClr val="FF0000"/>
                </a:solidFill>
              </a:rPr>
              <a:t>python3</a:t>
            </a:r>
            <a:r>
              <a:rPr lang="en-US">
                <a:solidFill>
                  <a:srgbClr val="585858"/>
                </a:solidFill>
              </a:rPr>
              <a:t> </a:t>
            </a:r>
            <a:r>
              <a:rPr i="1" lang="en-US">
                <a:solidFill>
                  <a:srgbClr val="585858"/>
                </a:solidFill>
              </a:rPr>
              <a:t>fi</a:t>
            </a:r>
            <a:r>
              <a:rPr i="1" lang="en-US"/>
              <a:t>l</a:t>
            </a:r>
            <a:r>
              <a:rPr i="1" lang="en-US">
                <a:solidFill>
                  <a:srgbClr val="585858"/>
                </a:solidFill>
              </a:rPr>
              <a:t>ename.py</a:t>
            </a:r>
            <a:r>
              <a:rPr lang="en-US">
                <a:solidFill>
                  <a:srgbClr val="585858"/>
                </a:solidFill>
              </a:rPr>
              <a:t> : Run a python file</a:t>
            </a:r>
            <a:endParaRPr/>
          </a:p>
        </p:txBody>
      </p:sp>
      <p:pic>
        <p:nvPicPr>
          <p:cNvPr id="121" name="Google Shape;1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8750" y="1571247"/>
            <a:ext cx="6196275" cy="172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b23f10ebf_0_5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7" name="Google Shape;127;gbb23f10ebf_0_5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8" name="Google Shape;128;gbb23f10ebf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8641"/>
            <a:ext cx="9144000" cy="4826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b23f10ebf_0_0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4" name="Google Shape;134;gbb23f10ebf_0_0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5" name="Google Shape;135;gbb23f10eb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150" y="84725"/>
            <a:ext cx="8806399" cy="50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311699" y="22924"/>
            <a:ext cx="8520602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2"/>
              <a:buFont typeface="Arial"/>
              <a:buNone/>
            </a:pPr>
            <a:r>
              <a:rPr lang="en-US" sz="1372"/>
              <a:t>Review: Absolute path and relative path</a:t>
            </a:r>
            <a:endParaRPr/>
          </a:p>
        </p:txBody>
      </p:sp>
      <p:pic>
        <p:nvPicPr>
          <p:cNvPr descr="diagram.png" id="141" name="Google Shape;1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124" y="569000"/>
            <a:ext cx="3604440" cy="457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0"/>
          <p:cNvSpPr/>
          <p:nvPr/>
        </p:nvSpPr>
        <p:spPr>
          <a:xfrm>
            <a:off x="3848750" y="852399"/>
            <a:ext cx="5062800" cy="4043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Absolute path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Path from root directory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/Users/[Username]/Desktop/new_directory/output.txt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Path from home directory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~/Desktop/new_directory/output.txt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Relative path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are in "new_directory"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output.txt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are in "Desktop"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new_directory/output.txt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are in "new_subdirectory"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../output.txt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5ab454c06_0_20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will this do?</a:t>
            </a:r>
            <a:endParaRPr/>
          </a:p>
        </p:txBody>
      </p:sp>
      <p:cxnSp>
        <p:nvCxnSpPr>
          <p:cNvPr id="148" name="Google Shape;148;g155ab454c06_0_20"/>
          <p:cNvCxnSpPr/>
          <p:nvPr/>
        </p:nvCxnSpPr>
        <p:spPr>
          <a:xfrm rot="10800000">
            <a:off x="7843150" y="2285100"/>
            <a:ext cx="0" cy="48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9" name="Google Shape;149;g155ab454c06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500" y="1907775"/>
            <a:ext cx="7231000" cy="2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5ab454c06_0_27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will this do?</a:t>
            </a:r>
            <a:endParaRPr/>
          </a:p>
        </p:txBody>
      </p:sp>
      <p:pic>
        <p:nvPicPr>
          <p:cNvPr id="155" name="Google Shape;155;g155ab454c06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500" y="1907775"/>
            <a:ext cx="7231000" cy="29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155ab454c06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5375" y="2675775"/>
            <a:ext cx="695325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5ab454c06_0_0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will this do?</a:t>
            </a:r>
            <a:endParaRPr/>
          </a:p>
        </p:txBody>
      </p:sp>
      <p:pic>
        <p:nvPicPr>
          <p:cNvPr id="162" name="Google Shape;162;g155ab454c0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50" y="1606950"/>
            <a:ext cx="6537450" cy="53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g155ab454c06_0_0"/>
          <p:cNvCxnSpPr/>
          <p:nvPr/>
        </p:nvCxnSpPr>
        <p:spPr>
          <a:xfrm rot="10800000">
            <a:off x="7243250" y="2205750"/>
            <a:ext cx="0" cy="48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5ab454c06_0_7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will this do?</a:t>
            </a:r>
            <a:endParaRPr/>
          </a:p>
        </p:txBody>
      </p:sp>
      <p:pic>
        <p:nvPicPr>
          <p:cNvPr id="169" name="Google Shape;169;g155ab454c06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50" y="1606950"/>
            <a:ext cx="6537450" cy="5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155ab454c06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250" y="2311400"/>
            <a:ext cx="5894209" cy="26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5ab454c06_0_34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will this do?</a:t>
            </a:r>
            <a:endParaRPr/>
          </a:p>
        </p:txBody>
      </p:sp>
      <p:cxnSp>
        <p:nvCxnSpPr>
          <p:cNvPr id="176" name="Google Shape;176;g155ab454c06_0_34"/>
          <p:cNvCxnSpPr/>
          <p:nvPr/>
        </p:nvCxnSpPr>
        <p:spPr>
          <a:xfrm rot="10800000">
            <a:off x="7269725" y="2329200"/>
            <a:ext cx="0" cy="48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g155ab454c06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25" y="1843800"/>
            <a:ext cx="788670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88"/>
              <a:buFont typeface="Arial"/>
              <a:buNone/>
            </a:pPr>
            <a:r>
              <a:rPr lang="en-US" sz="2688"/>
              <a:t>Today</a:t>
            </a:r>
            <a:endParaRPr/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AutoNum type="arabicPeriod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Object oriented programing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AutoNum type="alphaLcPeriod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Create a dice class and methods to roll the dice, store the value, etc.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AutoNum type="alphaLcPeriod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Create dice instances, and call the methods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AutoNum type="arabicPeriod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Git : Commit code after each method and push to Github in the end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5ab454c06_0_41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will this do?</a:t>
            </a:r>
            <a:endParaRPr/>
          </a:p>
        </p:txBody>
      </p:sp>
      <p:pic>
        <p:nvPicPr>
          <p:cNvPr id="183" name="Google Shape;183;g155ab454c06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25" y="1843800"/>
            <a:ext cx="78867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55ab454c06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850" y="3031825"/>
            <a:ext cx="773430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55ab454c06_0_48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will this do?</a:t>
            </a:r>
            <a:endParaRPr/>
          </a:p>
        </p:txBody>
      </p:sp>
      <p:cxnSp>
        <p:nvCxnSpPr>
          <p:cNvPr id="190" name="Google Shape;190;g155ab454c06_0_48"/>
          <p:cNvCxnSpPr/>
          <p:nvPr/>
        </p:nvCxnSpPr>
        <p:spPr>
          <a:xfrm rot="10800000">
            <a:off x="7896100" y="2329200"/>
            <a:ext cx="0" cy="48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1" name="Google Shape;191;g155ab454c06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00" y="1943500"/>
            <a:ext cx="8058150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5ab454c06_0_56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will this do?</a:t>
            </a:r>
            <a:endParaRPr/>
          </a:p>
        </p:txBody>
      </p:sp>
      <p:pic>
        <p:nvPicPr>
          <p:cNvPr id="197" name="Google Shape;197;g155ab454c06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00" y="1943500"/>
            <a:ext cx="805815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155ab454c06_0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950" y="3090250"/>
            <a:ext cx="689610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55ab454c06_0_68"/>
          <p:cNvSpPr txBox="1"/>
          <p:nvPr>
            <p:ph type="title"/>
          </p:nvPr>
        </p:nvSpPr>
        <p:spPr>
          <a:xfrm>
            <a:off x="311699" y="2150849"/>
            <a:ext cx="8520600" cy="8418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Please ask </a:t>
            </a:r>
            <a:r>
              <a:rPr lang="en-US" sz="6650"/>
              <a:t>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0"/>
              <a:buFont typeface="Avenir"/>
              <a:buNone/>
            </a:pPr>
            <a:r>
              <a:rPr lang="en-US" sz="2240">
                <a:latin typeface="Avenir"/>
                <a:ea typeface="Avenir"/>
                <a:cs typeface="Avenir"/>
                <a:sym typeface="Avenir"/>
              </a:rPr>
              <a:t>Disc 4 Assignment</a:t>
            </a:r>
            <a:endParaRPr/>
          </a:p>
        </p:txBody>
      </p:sp>
      <p:sp>
        <p:nvSpPr>
          <p:cNvPr id="66" name="Google Shape;66;p5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Starter code is on Canvas: 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Files -&gt; </a:t>
            </a:r>
            <a:endParaRPr sz="3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Discussions -&gt; </a:t>
            </a:r>
            <a:endParaRPr sz="3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Discussion 3 -&gt; </a:t>
            </a:r>
            <a:endParaRPr sz="3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disc4_starter.py</a:t>
            </a:r>
            <a:endParaRPr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32"/>
              <a:buFont typeface="Avenir"/>
              <a:buNone/>
            </a:pPr>
            <a:r>
              <a:rPr lang="en-US" sz="2232">
                <a:latin typeface="Avenir"/>
                <a:ea typeface="Avenir"/>
                <a:cs typeface="Avenir"/>
                <a:sym typeface="Avenir"/>
              </a:rPr>
              <a:t>Problems 1 and 2 (Instructions also in starter code) </a:t>
            </a:r>
            <a:endParaRPr/>
          </a:p>
        </p:txBody>
      </p:sp>
      <p:sp>
        <p:nvSpPr>
          <p:cNvPr id="72" name="Google Shape;72;p6"/>
          <p:cNvSpPr txBox="1"/>
          <p:nvPr>
            <p:ph idx="1" type="body"/>
          </p:nvPr>
        </p:nvSpPr>
        <p:spPr>
          <a:xfrm>
            <a:off x="311699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000000"/>
                </a:solidFill>
              </a:rPr>
              <a:t>Our </a:t>
            </a:r>
            <a:r>
              <a:rPr i="1" lang="en-US"/>
              <a:t>Dice </a:t>
            </a:r>
            <a:r>
              <a:rPr lang="en-US" sz="1400">
                <a:solidFill>
                  <a:srgbClr val="000000"/>
                </a:solidFill>
              </a:rPr>
              <a:t>class will have a constructor (__init__ method) along with additional methods to track our rolls and get data on them. For this exercise, you will be making a </a:t>
            </a:r>
            <a:r>
              <a:rPr i="1" lang="en-US"/>
              <a:t>Dice </a:t>
            </a:r>
            <a:r>
              <a:rPr lang="en-US" sz="1400">
                <a:solidFill>
                  <a:srgbClr val="000000"/>
                </a:solidFill>
              </a:rPr>
              <a:t>class with the following: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400">
                <a:solidFill>
                  <a:srgbClr val="000000"/>
                </a:solidFill>
              </a:rPr>
              <a:t>Constructor (__init__) method</a:t>
            </a:r>
            <a:r>
              <a:rPr b="0" lang="en-US"/>
              <a:t>: </a:t>
            </a:r>
            <a:r>
              <a:rPr lang="en-US" sz="1400">
                <a:solidFill>
                  <a:srgbClr val="000000"/>
                </a:solidFill>
              </a:rPr>
              <a:t>the constructor will initialize a new dice object that has not yet been rolled. When you create the Dice object you will set how many sides the dice has. By default, it will have 6 sides. In the constructor, initialize instance variables for: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 sz="1400">
                <a:solidFill>
                  <a:srgbClr val="000000"/>
                </a:solidFill>
              </a:rPr>
              <a:t>The number of sides  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 sz="1400">
                <a:solidFill>
                  <a:srgbClr val="000000"/>
                </a:solidFill>
              </a:rPr>
              <a:t>A list keeping track of all of the values this dice has rolled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-US" sz="1400">
                <a:solidFill>
                  <a:srgbClr val="000000"/>
                </a:solidFill>
              </a:rPr>
              <a:t>__str__ </a:t>
            </a:r>
            <a:r>
              <a:rPr lang="en-US" sz="1400">
                <a:solidFill>
                  <a:srgbClr val="000000"/>
                </a:solidFill>
              </a:rPr>
              <a:t>method: create a string method so that printing an instance of the dice class outputs the value of the last roll.  For example: </a:t>
            </a:r>
            <a:endParaRPr/>
          </a:p>
        </p:txBody>
      </p:sp>
      <p:pic>
        <p:nvPicPr>
          <p:cNvPr id="73" name="Google Shape;7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2925" y="3275325"/>
            <a:ext cx="1658376" cy="25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88"/>
              <a:buFont typeface="Arial"/>
              <a:buNone/>
            </a:pPr>
            <a:r>
              <a:rPr lang="en-US" sz="2688"/>
              <a:t>Problems 3 (Instructions also in starter code) </a:t>
            </a:r>
            <a:endParaRPr/>
          </a:p>
        </p:txBody>
      </p: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i="1" lang="en-US" sz="1600">
                <a:solidFill>
                  <a:srgbClr val="000000"/>
                </a:solidFill>
              </a:rPr>
              <a:t>Roll</a:t>
            </a:r>
            <a:r>
              <a:rPr b="1" i="1" lang="en-US" sz="1600">
                <a:solidFill>
                  <a:srgbClr val="000000"/>
                </a:solidFill>
              </a:rPr>
              <a:t> </a:t>
            </a:r>
            <a:r>
              <a:rPr i="0" lang="en-US"/>
              <a:t>method</a:t>
            </a:r>
            <a:r>
              <a:rPr b="0" i="0" lang="en-US"/>
              <a:t>: Rolls the dice to get a random integer between 1 and the number of sides (</a:t>
            </a:r>
            <a:r>
              <a:rPr b="0" lang="en-US"/>
              <a:t>hint</a:t>
            </a:r>
            <a:r>
              <a:rPr b="0" i="0" lang="en-US"/>
              <a:t>: use the random module and i</a:t>
            </a:r>
            <a:r>
              <a:rPr lang="en-US"/>
              <a:t>nclude both 1 and the number of sides</a:t>
            </a:r>
            <a:r>
              <a:rPr b="0" i="0" lang="en-US"/>
              <a:t>). Save the value at the end of a list that tracks all the values rolled.  </a:t>
            </a:r>
            <a:r>
              <a:rPr i="0" lang="en-US"/>
              <a:t>Returns the number rolled. For example : </a:t>
            </a:r>
            <a:endParaRPr/>
          </a:p>
        </p:txBody>
      </p:sp>
      <p:pic>
        <p:nvPicPr>
          <p:cNvPr id="80" name="Google Shape;8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6425" y="2640925"/>
            <a:ext cx="1400250" cy="20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9a97aae1a_0_0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8"/>
              <a:buFont typeface="Arial"/>
              <a:buNone/>
            </a:pPr>
            <a:r>
              <a:rPr lang="en-US" sz="2688">
                <a:solidFill>
                  <a:schemeClr val="dk1"/>
                </a:solidFill>
              </a:rPr>
              <a:t>Problems 4 (Instructions also in starter code)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6" name="Google Shape;86;gb9a97aae1a_0_0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i="1" lang="en-US" sz="1400">
                <a:solidFill>
                  <a:schemeClr val="dk1"/>
                </a:solidFill>
              </a:rPr>
              <a:t>num_rolls </a:t>
            </a:r>
            <a:r>
              <a:rPr lang="en-US"/>
              <a:t>method: Takes in user input to quantify the amount of rolls. It asks the users, “How many times do you want to roll?” It the prints out each roll. (hint: use the the input function to handle user input). For example 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7" name="Google Shape;87;gb9a97aae1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8213" y="2607425"/>
            <a:ext cx="36861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0"/>
              <a:buFont typeface="Avenir"/>
              <a:buNone/>
            </a:pPr>
            <a:r>
              <a:rPr lang="en-US" sz="2240">
                <a:latin typeface="Avenir"/>
                <a:ea typeface="Avenir"/>
                <a:cs typeface="Avenir"/>
                <a:sym typeface="Avenir"/>
              </a:rPr>
              <a:t>Bonus Method (Instructions also in starter code)  </a:t>
            </a:r>
            <a:endParaRPr/>
          </a:p>
        </p:txBody>
      </p:sp>
      <p:sp>
        <p:nvSpPr>
          <p:cNvPr id="93" name="Google Shape;93;p8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-US" sz="1400">
                <a:solidFill>
                  <a:srgbClr val="000000"/>
                </a:solidFill>
              </a:rPr>
              <a:t>print_count_for_num </a:t>
            </a:r>
            <a:r>
              <a:rPr i="0" lang="en-US"/>
              <a:t>method</a:t>
            </a:r>
            <a:r>
              <a:rPr b="0" i="0" lang="en-US"/>
              <a:t>: Takes in a parameter </a:t>
            </a:r>
            <a:r>
              <a:rPr b="0" lang="en-US"/>
              <a:t>num</a:t>
            </a:r>
            <a:r>
              <a:rPr b="0" i="0" lang="en-US"/>
              <a:t> which specifies which roll value to look for.  Loop through the roll history list and count how many times that </a:t>
            </a:r>
            <a:r>
              <a:rPr b="0" lang="en-US"/>
              <a:t>num</a:t>
            </a:r>
            <a:r>
              <a:rPr b="0" i="0" lang="en-US"/>
              <a:t> was rolled.  Print the number of times that value was rolled, for example :</a:t>
            </a:r>
            <a:endParaRPr/>
          </a:p>
        </p:txBody>
      </p:sp>
      <p:pic>
        <p:nvPicPr>
          <p:cNvPr id="94" name="Google Shape;9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99" y="2238375"/>
            <a:ext cx="2066926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5707d8019_0_5"/>
          <p:cNvSpPr txBox="1"/>
          <p:nvPr>
            <p:ph type="title"/>
          </p:nvPr>
        </p:nvSpPr>
        <p:spPr>
          <a:xfrm>
            <a:off x="311699" y="2150849"/>
            <a:ext cx="8520600" cy="8418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Git &amp; Github</a:t>
            </a:r>
            <a:endParaRPr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f10f51d7c8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200" cy="409933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f10f51d7c8_1_0"/>
          <p:cNvSpPr/>
          <p:nvPr/>
        </p:nvSpPr>
        <p:spPr>
          <a:xfrm>
            <a:off x="1482200" y="1806125"/>
            <a:ext cx="6566700" cy="765600"/>
          </a:xfrm>
          <a:prstGeom prst="rect">
            <a:avLst/>
          </a:prstGeom>
          <a:noFill/>
          <a:ln cap="flat" cmpd="sng" w="762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