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56"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5194" autoAdjust="0"/>
  </p:normalViewPr>
  <p:slideViewPr>
    <p:cSldViewPr snapToGrid="0">
      <p:cViewPr>
        <p:scale>
          <a:sx n="90" d="100"/>
          <a:sy n="90"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69C69-963C-4334-BA8A-6BA76A405B2B}" type="datetimeFigureOut">
              <a:rPr lang="en-US" smtClean="0"/>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7E14E7-A65C-4377-86A0-C857FE4AA999}" type="slidenum">
              <a:rPr lang="en-US" smtClean="0"/>
              <a:t>‹#›</a:t>
            </a:fld>
            <a:endParaRPr lang="en-US"/>
          </a:p>
        </p:txBody>
      </p:sp>
    </p:spTree>
    <p:extLst>
      <p:ext uri="{BB962C8B-B14F-4D97-AF65-F5344CB8AC3E}">
        <p14:creationId xmlns:p14="http://schemas.microsoft.com/office/powerpoint/2010/main" val="1168477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https://github.com/KanegaeGabriel/mips-pipeline-simulator</a:t>
            </a:r>
          </a:p>
        </p:txBody>
      </p:sp>
      <p:sp>
        <p:nvSpPr>
          <p:cNvPr id="4" name="Slide Number Placeholder 3"/>
          <p:cNvSpPr>
            <a:spLocks noGrp="1"/>
          </p:cNvSpPr>
          <p:nvPr>
            <p:ph type="sldNum" sz="quarter" idx="5"/>
          </p:nvPr>
        </p:nvSpPr>
        <p:spPr/>
        <p:txBody>
          <a:bodyPr/>
          <a:lstStyle/>
          <a:p>
            <a:fld id="{2D7E14E7-A65C-4377-86A0-C857FE4AA999}" type="slidenum">
              <a:rPr lang="en-US" smtClean="0"/>
              <a:t>4</a:t>
            </a:fld>
            <a:endParaRPr lang="en-US"/>
          </a:p>
        </p:txBody>
      </p:sp>
    </p:spTree>
    <p:extLst>
      <p:ext uri="{BB962C8B-B14F-4D97-AF65-F5344CB8AC3E}">
        <p14:creationId xmlns:p14="http://schemas.microsoft.com/office/powerpoint/2010/main" val="1519107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https://github.com/KanegaeGabriel/mips-pipeline-simulator</a:t>
            </a:r>
          </a:p>
          <a:p>
            <a:endParaRPr lang="en-US" dirty="0"/>
          </a:p>
        </p:txBody>
      </p:sp>
      <p:sp>
        <p:nvSpPr>
          <p:cNvPr id="4" name="Slide Number Placeholder 3"/>
          <p:cNvSpPr>
            <a:spLocks noGrp="1"/>
          </p:cNvSpPr>
          <p:nvPr>
            <p:ph type="sldNum" sz="quarter" idx="5"/>
          </p:nvPr>
        </p:nvSpPr>
        <p:spPr/>
        <p:txBody>
          <a:bodyPr/>
          <a:lstStyle/>
          <a:p>
            <a:fld id="{2D7E14E7-A65C-4377-86A0-C857FE4AA999}" type="slidenum">
              <a:rPr lang="en-US" smtClean="0"/>
              <a:t>5</a:t>
            </a:fld>
            <a:endParaRPr lang="en-US"/>
          </a:p>
        </p:txBody>
      </p:sp>
    </p:spTree>
    <p:extLst>
      <p:ext uri="{BB962C8B-B14F-4D97-AF65-F5344CB8AC3E}">
        <p14:creationId xmlns:p14="http://schemas.microsoft.com/office/powerpoint/2010/main" val="3540665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9C8C-2B8E-7DA1-11C8-26AD45794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1BF2BF-A22B-0F24-A64A-21D9F68D1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A9C852-1636-9459-EB09-7A264997D732}"/>
              </a:ext>
            </a:extLst>
          </p:cNvPr>
          <p:cNvSpPr>
            <a:spLocks noGrp="1"/>
          </p:cNvSpPr>
          <p:nvPr>
            <p:ph type="dt" sz="half" idx="10"/>
          </p:nvPr>
        </p:nvSpPr>
        <p:spPr/>
        <p:txBody>
          <a:bodyPr/>
          <a:lstStyle/>
          <a:p>
            <a:fld id="{2BDFEE44-B628-40BC-B455-0A087BADED61}" type="datetimeFigureOut">
              <a:rPr lang="en-US" smtClean="0"/>
              <a:t>1/4/2024</a:t>
            </a:fld>
            <a:endParaRPr lang="en-US"/>
          </a:p>
        </p:txBody>
      </p:sp>
      <p:sp>
        <p:nvSpPr>
          <p:cNvPr id="5" name="Footer Placeholder 4">
            <a:extLst>
              <a:ext uri="{FF2B5EF4-FFF2-40B4-BE49-F238E27FC236}">
                <a16:creationId xmlns:a16="http://schemas.microsoft.com/office/drawing/2014/main" id="{1126FD1A-24D3-68F1-1D7A-7E76080AB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56BC0-0B93-E6EE-C010-D0FA41A4AE57}"/>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1066713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E05A-E976-CECC-66A9-A14EF886A5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97C3E6-517A-F2AE-EF29-510141EEF2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1AF17-8767-B0B7-E8E6-D1A292D406FA}"/>
              </a:ext>
            </a:extLst>
          </p:cNvPr>
          <p:cNvSpPr>
            <a:spLocks noGrp="1"/>
          </p:cNvSpPr>
          <p:nvPr>
            <p:ph type="dt" sz="half" idx="10"/>
          </p:nvPr>
        </p:nvSpPr>
        <p:spPr/>
        <p:txBody>
          <a:bodyPr/>
          <a:lstStyle/>
          <a:p>
            <a:fld id="{2BDFEE44-B628-40BC-B455-0A087BADED61}" type="datetimeFigureOut">
              <a:rPr lang="en-US" smtClean="0"/>
              <a:t>1/4/2024</a:t>
            </a:fld>
            <a:endParaRPr lang="en-US"/>
          </a:p>
        </p:txBody>
      </p:sp>
      <p:sp>
        <p:nvSpPr>
          <p:cNvPr id="5" name="Footer Placeholder 4">
            <a:extLst>
              <a:ext uri="{FF2B5EF4-FFF2-40B4-BE49-F238E27FC236}">
                <a16:creationId xmlns:a16="http://schemas.microsoft.com/office/drawing/2014/main" id="{8C0A844F-7544-144F-2109-36F822BE8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86046-D8FB-C5B8-80D4-A7B402AFA341}"/>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59446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FE77F-2065-0F9F-8D12-AB349F88DA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B97F4E-B422-E418-8CF1-320C0B4F5A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FC9E8-C90F-DBC7-A853-7AAF3235C51C}"/>
              </a:ext>
            </a:extLst>
          </p:cNvPr>
          <p:cNvSpPr>
            <a:spLocks noGrp="1"/>
          </p:cNvSpPr>
          <p:nvPr>
            <p:ph type="dt" sz="half" idx="10"/>
          </p:nvPr>
        </p:nvSpPr>
        <p:spPr/>
        <p:txBody>
          <a:bodyPr/>
          <a:lstStyle/>
          <a:p>
            <a:fld id="{2BDFEE44-B628-40BC-B455-0A087BADED61}" type="datetimeFigureOut">
              <a:rPr lang="en-US" smtClean="0"/>
              <a:t>1/4/2024</a:t>
            </a:fld>
            <a:endParaRPr lang="en-US"/>
          </a:p>
        </p:txBody>
      </p:sp>
      <p:sp>
        <p:nvSpPr>
          <p:cNvPr id="5" name="Footer Placeholder 4">
            <a:extLst>
              <a:ext uri="{FF2B5EF4-FFF2-40B4-BE49-F238E27FC236}">
                <a16:creationId xmlns:a16="http://schemas.microsoft.com/office/drawing/2014/main" id="{B493825E-C908-4E74-3BC3-8608CA4BE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EAB71-3554-25B4-D0E4-8BC0E29D8FF1}"/>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91886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D933-7CE1-AC04-FABB-000B4C5FE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99D1F-7BE9-D0BD-4AAB-9A6735713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00890-DE0B-3083-B9C0-781719DD433E}"/>
              </a:ext>
            </a:extLst>
          </p:cNvPr>
          <p:cNvSpPr>
            <a:spLocks noGrp="1"/>
          </p:cNvSpPr>
          <p:nvPr>
            <p:ph type="dt" sz="half" idx="10"/>
          </p:nvPr>
        </p:nvSpPr>
        <p:spPr/>
        <p:txBody>
          <a:bodyPr/>
          <a:lstStyle/>
          <a:p>
            <a:fld id="{2BDFEE44-B628-40BC-B455-0A087BADED61}" type="datetimeFigureOut">
              <a:rPr lang="en-US" smtClean="0"/>
              <a:t>1/4/2024</a:t>
            </a:fld>
            <a:endParaRPr lang="en-US"/>
          </a:p>
        </p:txBody>
      </p:sp>
      <p:sp>
        <p:nvSpPr>
          <p:cNvPr id="5" name="Footer Placeholder 4">
            <a:extLst>
              <a:ext uri="{FF2B5EF4-FFF2-40B4-BE49-F238E27FC236}">
                <a16:creationId xmlns:a16="http://schemas.microsoft.com/office/drawing/2014/main" id="{BC29071A-A858-ABF1-1A98-932212DD2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6AD6B-7C12-EC3D-615A-01D20A9B0ECC}"/>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362396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3B1E-C06A-B43E-BD52-A20753E209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AAAF32-63FF-49FC-F433-6F419B14F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4866B-27C9-E249-CB71-05E5E2490B64}"/>
              </a:ext>
            </a:extLst>
          </p:cNvPr>
          <p:cNvSpPr>
            <a:spLocks noGrp="1"/>
          </p:cNvSpPr>
          <p:nvPr>
            <p:ph type="dt" sz="half" idx="10"/>
          </p:nvPr>
        </p:nvSpPr>
        <p:spPr/>
        <p:txBody>
          <a:bodyPr/>
          <a:lstStyle/>
          <a:p>
            <a:fld id="{2BDFEE44-B628-40BC-B455-0A087BADED61}" type="datetimeFigureOut">
              <a:rPr lang="en-US" smtClean="0"/>
              <a:t>1/4/2024</a:t>
            </a:fld>
            <a:endParaRPr lang="en-US"/>
          </a:p>
        </p:txBody>
      </p:sp>
      <p:sp>
        <p:nvSpPr>
          <p:cNvPr id="5" name="Footer Placeholder 4">
            <a:extLst>
              <a:ext uri="{FF2B5EF4-FFF2-40B4-BE49-F238E27FC236}">
                <a16:creationId xmlns:a16="http://schemas.microsoft.com/office/drawing/2014/main" id="{380AD7E7-6A17-6D54-FF41-F2E2FB880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1DBF9-8DB2-1F87-EC78-FE19C5E0CEA2}"/>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899642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F4D9-EBDB-A85A-3671-382E991FA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037CC-CE26-C2E5-5480-59AFA67DE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E97C6E-AF07-CA56-B303-08503F80B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AE3ECB-FD7F-C6CE-B6DB-FABA8D237795}"/>
              </a:ext>
            </a:extLst>
          </p:cNvPr>
          <p:cNvSpPr>
            <a:spLocks noGrp="1"/>
          </p:cNvSpPr>
          <p:nvPr>
            <p:ph type="dt" sz="half" idx="10"/>
          </p:nvPr>
        </p:nvSpPr>
        <p:spPr/>
        <p:txBody>
          <a:bodyPr/>
          <a:lstStyle/>
          <a:p>
            <a:fld id="{2BDFEE44-B628-40BC-B455-0A087BADED61}" type="datetimeFigureOut">
              <a:rPr lang="en-US" smtClean="0"/>
              <a:t>1/4/2024</a:t>
            </a:fld>
            <a:endParaRPr lang="en-US"/>
          </a:p>
        </p:txBody>
      </p:sp>
      <p:sp>
        <p:nvSpPr>
          <p:cNvPr id="6" name="Footer Placeholder 5">
            <a:extLst>
              <a:ext uri="{FF2B5EF4-FFF2-40B4-BE49-F238E27FC236}">
                <a16:creationId xmlns:a16="http://schemas.microsoft.com/office/drawing/2014/main" id="{61099E34-5692-91D1-43DD-9574515F0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87AAD-FC82-A544-9383-CA17B6DEBC56}"/>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100845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619E-1F26-287F-536E-7BC02A9DEF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B9EF48-AC00-676A-670D-49EAD56AF1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0E84-9A76-B616-106C-E5D9C158E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734A0-9333-D374-D677-AF885B9A1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730C31-BC3D-117A-B089-20D6BCDC60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C48B10-40EC-03FF-343F-552A4160EF0B}"/>
              </a:ext>
            </a:extLst>
          </p:cNvPr>
          <p:cNvSpPr>
            <a:spLocks noGrp="1"/>
          </p:cNvSpPr>
          <p:nvPr>
            <p:ph type="dt" sz="half" idx="10"/>
          </p:nvPr>
        </p:nvSpPr>
        <p:spPr/>
        <p:txBody>
          <a:bodyPr/>
          <a:lstStyle/>
          <a:p>
            <a:fld id="{2BDFEE44-B628-40BC-B455-0A087BADED61}" type="datetimeFigureOut">
              <a:rPr lang="en-US" smtClean="0"/>
              <a:t>1/4/2024</a:t>
            </a:fld>
            <a:endParaRPr lang="en-US"/>
          </a:p>
        </p:txBody>
      </p:sp>
      <p:sp>
        <p:nvSpPr>
          <p:cNvPr id="8" name="Footer Placeholder 7">
            <a:extLst>
              <a:ext uri="{FF2B5EF4-FFF2-40B4-BE49-F238E27FC236}">
                <a16:creationId xmlns:a16="http://schemas.microsoft.com/office/drawing/2014/main" id="{7A58779C-5409-5D3A-E2B5-AE651FAA14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33A013-AAF1-953B-1F7B-76F49EC1A70F}"/>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48770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DEDC-98E3-2045-E8DB-35238652A4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C5C616-12C6-102F-5ADC-E0048E403426}"/>
              </a:ext>
            </a:extLst>
          </p:cNvPr>
          <p:cNvSpPr>
            <a:spLocks noGrp="1"/>
          </p:cNvSpPr>
          <p:nvPr>
            <p:ph type="dt" sz="half" idx="10"/>
          </p:nvPr>
        </p:nvSpPr>
        <p:spPr/>
        <p:txBody>
          <a:bodyPr/>
          <a:lstStyle/>
          <a:p>
            <a:fld id="{2BDFEE44-B628-40BC-B455-0A087BADED61}" type="datetimeFigureOut">
              <a:rPr lang="en-US" smtClean="0"/>
              <a:t>1/4/2024</a:t>
            </a:fld>
            <a:endParaRPr lang="en-US"/>
          </a:p>
        </p:txBody>
      </p:sp>
      <p:sp>
        <p:nvSpPr>
          <p:cNvPr id="4" name="Footer Placeholder 3">
            <a:extLst>
              <a:ext uri="{FF2B5EF4-FFF2-40B4-BE49-F238E27FC236}">
                <a16:creationId xmlns:a16="http://schemas.microsoft.com/office/drawing/2014/main" id="{DDE2E4D1-4BA1-D0B5-EAEB-CBF5E96A2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832BAB-E390-783D-1C53-17E38EA0F355}"/>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107193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99DB44-0F43-F009-EB20-728BFA50975E}"/>
              </a:ext>
            </a:extLst>
          </p:cNvPr>
          <p:cNvSpPr>
            <a:spLocks noGrp="1"/>
          </p:cNvSpPr>
          <p:nvPr>
            <p:ph type="dt" sz="half" idx="10"/>
          </p:nvPr>
        </p:nvSpPr>
        <p:spPr/>
        <p:txBody>
          <a:bodyPr/>
          <a:lstStyle/>
          <a:p>
            <a:fld id="{2BDFEE44-B628-40BC-B455-0A087BADED61}" type="datetimeFigureOut">
              <a:rPr lang="en-US" smtClean="0"/>
              <a:t>1/4/2024</a:t>
            </a:fld>
            <a:endParaRPr lang="en-US"/>
          </a:p>
        </p:txBody>
      </p:sp>
      <p:sp>
        <p:nvSpPr>
          <p:cNvPr id="3" name="Footer Placeholder 2">
            <a:extLst>
              <a:ext uri="{FF2B5EF4-FFF2-40B4-BE49-F238E27FC236}">
                <a16:creationId xmlns:a16="http://schemas.microsoft.com/office/drawing/2014/main" id="{2F1BD6D6-2F0A-597B-C746-6B958B1A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6DCA5F-6259-8EC3-4754-C2F249B80BD4}"/>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379441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15A1-B754-D156-1AF1-1FBED3D61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A60253-8EEB-C7E6-2A5F-9CA225CA76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BD4F1E-BBC5-F8D5-9D19-90903E773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D35763-D33C-29FD-15D8-647B0836D562}"/>
              </a:ext>
            </a:extLst>
          </p:cNvPr>
          <p:cNvSpPr>
            <a:spLocks noGrp="1"/>
          </p:cNvSpPr>
          <p:nvPr>
            <p:ph type="dt" sz="half" idx="10"/>
          </p:nvPr>
        </p:nvSpPr>
        <p:spPr/>
        <p:txBody>
          <a:bodyPr/>
          <a:lstStyle/>
          <a:p>
            <a:fld id="{2BDFEE44-B628-40BC-B455-0A087BADED61}" type="datetimeFigureOut">
              <a:rPr lang="en-US" smtClean="0"/>
              <a:t>1/4/2024</a:t>
            </a:fld>
            <a:endParaRPr lang="en-US"/>
          </a:p>
        </p:txBody>
      </p:sp>
      <p:sp>
        <p:nvSpPr>
          <p:cNvPr id="6" name="Footer Placeholder 5">
            <a:extLst>
              <a:ext uri="{FF2B5EF4-FFF2-40B4-BE49-F238E27FC236}">
                <a16:creationId xmlns:a16="http://schemas.microsoft.com/office/drawing/2014/main" id="{2DEDA988-20B5-3E3A-F18D-20503C8481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976F8-6269-9B2F-6E6E-4EA9107291A3}"/>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196892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3ABF-294D-01CD-3A27-27AF088BE2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4E3C98-E79F-3FC4-9B1F-A4D0C5F804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B77A74-33EB-2E89-62C4-D4D93C4A2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3E9F1-7F9D-37EB-C9E3-9F0E91F4FC6D}"/>
              </a:ext>
            </a:extLst>
          </p:cNvPr>
          <p:cNvSpPr>
            <a:spLocks noGrp="1"/>
          </p:cNvSpPr>
          <p:nvPr>
            <p:ph type="dt" sz="half" idx="10"/>
          </p:nvPr>
        </p:nvSpPr>
        <p:spPr/>
        <p:txBody>
          <a:bodyPr/>
          <a:lstStyle/>
          <a:p>
            <a:fld id="{2BDFEE44-B628-40BC-B455-0A087BADED61}" type="datetimeFigureOut">
              <a:rPr lang="en-US" smtClean="0"/>
              <a:t>1/4/2024</a:t>
            </a:fld>
            <a:endParaRPr lang="en-US"/>
          </a:p>
        </p:txBody>
      </p:sp>
      <p:sp>
        <p:nvSpPr>
          <p:cNvPr id="6" name="Footer Placeholder 5">
            <a:extLst>
              <a:ext uri="{FF2B5EF4-FFF2-40B4-BE49-F238E27FC236}">
                <a16:creationId xmlns:a16="http://schemas.microsoft.com/office/drawing/2014/main" id="{8B20327F-06F7-26F3-C51B-6FE87609A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040C47-2D41-F840-67DC-9190C56CF7B2}"/>
              </a:ext>
            </a:extLst>
          </p:cNvPr>
          <p:cNvSpPr>
            <a:spLocks noGrp="1"/>
          </p:cNvSpPr>
          <p:nvPr>
            <p:ph type="sldNum" sz="quarter" idx="12"/>
          </p:nvPr>
        </p:nvSpPr>
        <p:spPr/>
        <p:txBody>
          <a:bodyPr/>
          <a:lstStyle/>
          <a:p>
            <a:fld id="{7DB7E288-836C-4052-BE65-CE610A177DA8}" type="slidenum">
              <a:rPr lang="en-US" smtClean="0"/>
              <a:t>‹#›</a:t>
            </a:fld>
            <a:endParaRPr lang="en-US"/>
          </a:p>
        </p:txBody>
      </p:sp>
    </p:spTree>
    <p:extLst>
      <p:ext uri="{BB962C8B-B14F-4D97-AF65-F5344CB8AC3E}">
        <p14:creationId xmlns:p14="http://schemas.microsoft.com/office/powerpoint/2010/main" val="3903662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0C8F6-87F0-12FC-DF56-62C41CF646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37720C-49D6-0AAE-F1F3-4D19A70FF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5308C-9E0A-96DB-2AC3-51657D617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FEE44-B628-40BC-B455-0A087BADED61}" type="datetimeFigureOut">
              <a:rPr lang="en-US" smtClean="0"/>
              <a:t>1/4/2024</a:t>
            </a:fld>
            <a:endParaRPr lang="en-US"/>
          </a:p>
        </p:txBody>
      </p:sp>
      <p:sp>
        <p:nvSpPr>
          <p:cNvPr id="5" name="Footer Placeholder 4">
            <a:extLst>
              <a:ext uri="{FF2B5EF4-FFF2-40B4-BE49-F238E27FC236}">
                <a16:creationId xmlns:a16="http://schemas.microsoft.com/office/drawing/2014/main" id="{494BBDD4-9B16-9470-213F-5F7242DB46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8F3D6D-FA2B-E007-1912-9C2FA06738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7E288-836C-4052-BE65-CE610A177DA8}" type="slidenum">
              <a:rPr lang="en-US" smtClean="0"/>
              <a:t>‹#›</a:t>
            </a:fld>
            <a:endParaRPr lang="en-US"/>
          </a:p>
        </p:txBody>
      </p:sp>
    </p:spTree>
    <p:extLst>
      <p:ext uri="{BB962C8B-B14F-4D97-AF65-F5344CB8AC3E}">
        <p14:creationId xmlns:p14="http://schemas.microsoft.com/office/powerpoint/2010/main" val="268681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4D260-27AF-4609-7F8B-FDC0562D78B5}"/>
              </a:ext>
            </a:extLst>
          </p:cNvPr>
          <p:cNvSpPr>
            <a:spLocks noGrp="1"/>
          </p:cNvSpPr>
          <p:nvPr>
            <p:ph type="subTitle" idx="1"/>
          </p:nvPr>
        </p:nvSpPr>
        <p:spPr>
          <a:xfrm>
            <a:off x="7740502" y="0"/>
            <a:ext cx="4451498" cy="6858000"/>
          </a:xfrm>
        </p:spPr>
        <p:txBody>
          <a:bodyPr>
            <a:normAutofit/>
          </a:bodyPr>
          <a:lstStyle/>
          <a:p>
            <a:r>
              <a:rPr lang="fa-IR" sz="1800" dirty="0">
                <a:effectLst/>
                <a:latin typeface="Times New Roman" panose="02020603050405020304" pitchFamily="18" charset="0"/>
                <a:ea typeface="MS Mincho" panose="02020609040205080304" pitchFamily="49" charset="-128"/>
                <a:cs typeface="B Nazanin" panose="00000400000000000000" pitchFamily="2" charset="-78"/>
              </a:rPr>
              <a:t>در قسمت دوم، دستوراتی که باید توسط این پردازنده در قسمت دوم پشتیبانی شوند در جدول دو آورده شده است. در این پردازنده نسخه دستورات کنترلی پشتیبانی </a:t>
            </a:r>
            <a:r>
              <a:rPr lang="fa-IR" sz="1800" dirty="0">
                <a:effectLst/>
                <a:highlight>
                  <a:srgbClr val="FFFF00"/>
                </a:highlight>
                <a:latin typeface="Times New Roman" panose="02020603050405020304" pitchFamily="18" charset="0"/>
                <a:ea typeface="MS Mincho" panose="02020609040205080304" pitchFamily="49" charset="-128"/>
                <a:cs typeface="B Nazanin" panose="00000400000000000000" pitchFamily="2" charset="-78"/>
              </a:rPr>
              <a:t>و وابستگی داده</a:t>
            </a:r>
            <a:r>
              <a:rPr lang="fa-IR" sz="1800" dirty="0">
                <a:effectLst/>
                <a:latin typeface="Times New Roman" panose="02020603050405020304" pitchFamily="18" charset="0"/>
                <a:ea typeface="MS Mincho" panose="02020609040205080304" pitchFamily="49" charset="-128"/>
                <a:cs typeface="B Nazanin" panose="00000400000000000000" pitchFamily="2" charset="-78"/>
              </a:rPr>
              <a:t> موجود بین دستورات قرار هست که پشتیبانی شوند. یعنی باید مسیر داده شکل یک طوری تغییر کند تا بتواند </a:t>
            </a:r>
            <a:r>
              <a:rPr lang="fa-IR" sz="1800" dirty="0">
                <a:effectLst/>
                <a:highlight>
                  <a:srgbClr val="FFFF00"/>
                </a:highlight>
                <a:latin typeface="Times New Roman" panose="02020603050405020304" pitchFamily="18" charset="0"/>
                <a:ea typeface="MS Mincho" panose="02020609040205080304" pitchFamily="49" charset="-128"/>
                <a:cs typeface="B Nazanin" panose="00000400000000000000" pitchFamily="2" charset="-78"/>
              </a:rPr>
              <a:t>مخاطره‌های داده و کنترلی</a:t>
            </a:r>
            <a:r>
              <a:rPr lang="fa-IR" sz="1800" dirty="0">
                <a:effectLst/>
                <a:latin typeface="Times New Roman" panose="02020603050405020304" pitchFamily="18" charset="0"/>
                <a:ea typeface="MS Mincho" panose="02020609040205080304" pitchFamily="49" charset="-128"/>
                <a:cs typeface="B Nazanin" panose="00000400000000000000" pitchFamily="2" charset="-78"/>
              </a:rPr>
              <a:t> را تشخیص دهد و رفع کند. نحوه تشخیص و رفع مخاطره های باید به کمک </a:t>
            </a:r>
            <a:r>
              <a:rPr lang="en-US" sz="1800" dirty="0">
                <a:effectLst/>
                <a:highlight>
                  <a:srgbClr val="FFFF00"/>
                </a:highlight>
                <a:latin typeface="Times New Roman" panose="02020603050405020304" pitchFamily="18" charset="0"/>
                <a:ea typeface="MS Mincho" panose="02020609040205080304" pitchFamily="49" charset="-128"/>
                <a:cs typeface="B Nazanin" panose="00000400000000000000" pitchFamily="2" charset="-78"/>
              </a:rPr>
              <a:t>stall</a:t>
            </a:r>
            <a:r>
              <a:rPr lang="en-US" sz="1800" dirty="0">
                <a:effectLst/>
                <a:latin typeface="Times New Roman" panose="02020603050405020304" pitchFamily="18" charset="0"/>
                <a:ea typeface="MS Mincho" panose="02020609040205080304" pitchFamily="49" charset="-128"/>
                <a:cs typeface="B Nazanin" panose="00000400000000000000" pitchFamily="2" charset="-78"/>
              </a:rPr>
              <a:t> </a:t>
            </a:r>
            <a:r>
              <a:rPr lang="fa-IR" sz="1800" dirty="0">
                <a:effectLst/>
                <a:latin typeface="Times New Roman" panose="02020603050405020304" pitchFamily="18" charset="0"/>
                <a:ea typeface="MS Mincho" panose="02020609040205080304" pitchFamily="49" charset="-128"/>
                <a:cs typeface="B Nazanin" panose="00000400000000000000" pitchFamily="2" charset="-78"/>
              </a:rPr>
              <a:t> باشد. همچنین برای رفع مخاطره های کنترلی نحوه پیاده سازی محدودیتی ندارد. پس از ایجاد مدل باید برنامه ای بنویسید که شبیه ساز شما بتواند برنامه ای را اجرا کند. در این برنامه در یک آرایه با 10 عنصر که شامل داده های 32 بیتی میباشد، بزرگترین و کوچکترین  مقدار تعیین شود.  این برنامه باید بر روی پردازنده شما به درستی اجرا شود. </a:t>
            </a:r>
            <a:endParaRPr lang="en-US" sz="1800" dirty="0">
              <a:effectLst/>
              <a:latin typeface="Times New Roman" panose="02020603050405020304" pitchFamily="18" charset="0"/>
              <a:ea typeface="MS Mincho" panose="02020609040205080304" pitchFamily="49" charset="-128"/>
              <a:cs typeface="B Nazanin" panose="00000400000000000000" pitchFamily="2" charset="-78"/>
            </a:endParaRPr>
          </a:p>
          <a:p>
            <a:endParaRPr lang="en-US" dirty="0"/>
          </a:p>
        </p:txBody>
      </p:sp>
      <p:pic>
        <p:nvPicPr>
          <p:cNvPr id="14" name="Picture 2">
            <a:extLst>
              <a:ext uri="{FF2B5EF4-FFF2-40B4-BE49-F238E27FC236}">
                <a16:creationId xmlns:a16="http://schemas.microsoft.com/office/drawing/2014/main" id="{59067A79-6E55-76E4-332C-40D427657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09872" y="697436"/>
            <a:ext cx="7524307" cy="5463128"/>
          </a:xfrm>
          <a:prstGeom prst="rect">
            <a:avLst/>
          </a:prstGeom>
          <a:noFill/>
        </p:spPr>
      </p:pic>
    </p:spTree>
    <p:extLst>
      <p:ext uri="{BB962C8B-B14F-4D97-AF65-F5344CB8AC3E}">
        <p14:creationId xmlns:p14="http://schemas.microsoft.com/office/powerpoint/2010/main" val="2239895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3FE75B07-9CDE-F4FC-E4E0-5080E1C8E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611" y="0"/>
            <a:ext cx="8814778" cy="67275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FAA770F5-BCCD-389F-82AA-104765D1686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a:extLst>
              <a:ext uri="{FF2B5EF4-FFF2-40B4-BE49-F238E27FC236}">
                <a16:creationId xmlns:a16="http://schemas.microsoft.com/office/drawing/2014/main" id="{FE54AC1F-952A-B6E5-CD32-DD9F6DC7E786}"/>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7">
            <a:extLst>
              <a:ext uri="{FF2B5EF4-FFF2-40B4-BE49-F238E27FC236}">
                <a16:creationId xmlns:a16="http://schemas.microsoft.com/office/drawing/2014/main" id="{73C509EC-791D-1671-FDF1-DF0EE003F723}"/>
              </a:ext>
            </a:extLst>
          </p:cNvPr>
          <p:cNvSpPr>
            <a:spLocks noChangeArrowheads="1"/>
          </p:cNvSpPr>
          <p:nvPr/>
        </p:nvSpPr>
        <p:spPr bwMode="auto">
          <a:xfrm>
            <a:off x="0" y="4438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2748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5">
            <a:extLst>
              <a:ext uri="{FF2B5EF4-FFF2-40B4-BE49-F238E27FC236}">
                <a16:creationId xmlns:a16="http://schemas.microsoft.com/office/drawing/2014/main" id="{12188502-E88B-B87F-42E7-631FCDBA852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870" y="57351"/>
            <a:ext cx="9914965" cy="68006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219A83B4-6429-D0FD-68DB-24F9D048D9E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a:extLst>
              <a:ext uri="{FF2B5EF4-FFF2-40B4-BE49-F238E27FC236}">
                <a16:creationId xmlns:a16="http://schemas.microsoft.com/office/drawing/2014/main" id="{C9F80141-0718-62D0-1FF8-917E94E5573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Multiplication Sign 8">
            <a:extLst>
              <a:ext uri="{FF2B5EF4-FFF2-40B4-BE49-F238E27FC236}">
                <a16:creationId xmlns:a16="http://schemas.microsoft.com/office/drawing/2014/main" id="{C614E157-D93F-6851-8DA0-9FE7F27A54DF}"/>
              </a:ext>
            </a:extLst>
          </p:cNvPr>
          <p:cNvSpPr/>
          <p:nvPr/>
        </p:nvSpPr>
        <p:spPr>
          <a:xfrm>
            <a:off x="7570381" y="6507126"/>
            <a:ext cx="265814" cy="223281"/>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977B9B7-2322-A0D4-0BA3-A96A409FC66A}"/>
              </a:ext>
            </a:extLst>
          </p:cNvPr>
          <p:cNvSpPr txBox="1"/>
          <p:nvPr/>
        </p:nvSpPr>
        <p:spPr>
          <a:xfrm>
            <a:off x="7762705" y="6468797"/>
            <a:ext cx="2583711" cy="261610"/>
          </a:xfrm>
          <a:prstGeom prst="rect">
            <a:avLst/>
          </a:prstGeom>
          <a:noFill/>
        </p:spPr>
        <p:txBody>
          <a:bodyPr wrap="square" rtlCol="0">
            <a:spAutoFit/>
          </a:bodyPr>
          <a:lstStyle/>
          <a:p>
            <a:r>
              <a:rPr lang="fa-IR" sz="1100" dirty="0"/>
              <a:t>چون گفته در بخش  اول مسیر فورواردینگ نداریم</a:t>
            </a:r>
            <a:endParaRPr lang="en-US" sz="1100" dirty="0"/>
          </a:p>
        </p:txBody>
      </p:sp>
    </p:spTree>
    <p:extLst>
      <p:ext uri="{BB962C8B-B14F-4D97-AF65-F5344CB8AC3E}">
        <p14:creationId xmlns:p14="http://schemas.microsoft.com/office/powerpoint/2010/main" val="362715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2E3600-32AA-A3BD-2933-304029B5D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667" y="0"/>
            <a:ext cx="8318665" cy="6858000"/>
          </a:xfrm>
          <a:prstGeom prst="rect">
            <a:avLst/>
          </a:prstGeom>
        </p:spPr>
      </p:pic>
      <p:sp>
        <p:nvSpPr>
          <p:cNvPr id="7" name="TextBox 6">
            <a:extLst>
              <a:ext uri="{FF2B5EF4-FFF2-40B4-BE49-F238E27FC236}">
                <a16:creationId xmlns:a16="http://schemas.microsoft.com/office/drawing/2014/main" id="{54ACC9EB-C9C1-4678-CC3B-089F04156583}"/>
              </a:ext>
            </a:extLst>
          </p:cNvPr>
          <p:cNvSpPr txBox="1"/>
          <p:nvPr/>
        </p:nvSpPr>
        <p:spPr>
          <a:xfrm>
            <a:off x="3048000" y="3244334"/>
            <a:ext cx="6096000" cy="369332"/>
          </a:xfrm>
          <a:prstGeom prst="rect">
            <a:avLst/>
          </a:prstGeom>
          <a:noFill/>
        </p:spPr>
        <p:txBody>
          <a:bodyPr wrap="square">
            <a:spAutoFit/>
          </a:bodyPr>
          <a:lstStyle/>
          <a:p>
            <a:r>
              <a:rPr lang="en-US" dirty="0"/>
              <a:t>https://github.com/KanegaeGabriel/mips-pipeline-simulator</a:t>
            </a:r>
          </a:p>
        </p:txBody>
      </p:sp>
    </p:spTree>
    <p:extLst>
      <p:ext uri="{BB962C8B-B14F-4D97-AF65-F5344CB8AC3E}">
        <p14:creationId xmlns:p14="http://schemas.microsoft.com/office/powerpoint/2010/main" val="4172930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F63658-8E76-E856-4833-F65D25BE8AA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48907" y="19142"/>
            <a:ext cx="8294185" cy="6838858"/>
          </a:xfrm>
        </p:spPr>
      </p:pic>
      <p:sp>
        <p:nvSpPr>
          <p:cNvPr id="7" name="TextBox 6">
            <a:extLst>
              <a:ext uri="{FF2B5EF4-FFF2-40B4-BE49-F238E27FC236}">
                <a16:creationId xmlns:a16="http://schemas.microsoft.com/office/drawing/2014/main" id="{42FF206D-B0B2-5942-9760-5FDF54839681}"/>
              </a:ext>
            </a:extLst>
          </p:cNvPr>
          <p:cNvSpPr txBox="1"/>
          <p:nvPr/>
        </p:nvSpPr>
        <p:spPr>
          <a:xfrm>
            <a:off x="3048000" y="3244334"/>
            <a:ext cx="6096000" cy="369332"/>
          </a:xfrm>
          <a:prstGeom prst="rect">
            <a:avLst/>
          </a:prstGeom>
          <a:noFill/>
        </p:spPr>
        <p:txBody>
          <a:bodyPr wrap="square">
            <a:spAutoFit/>
          </a:bodyPr>
          <a:lstStyle/>
          <a:p>
            <a:r>
              <a:rPr lang="en-US" dirty="0"/>
              <a:t>https://github.com/KanegaeGabriel/mips-pipeline-simulator</a:t>
            </a:r>
          </a:p>
        </p:txBody>
      </p:sp>
    </p:spTree>
    <p:extLst>
      <p:ext uri="{BB962C8B-B14F-4D97-AF65-F5344CB8AC3E}">
        <p14:creationId xmlns:p14="http://schemas.microsoft.com/office/powerpoint/2010/main" val="1719336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188</Words>
  <Application>Microsoft Office PowerPoint</Application>
  <PresentationFormat>Widescreen</PresentationFormat>
  <Paragraphs>8</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irana</dc:creator>
  <cp:lastModifiedBy>irana</cp:lastModifiedBy>
  <cp:revision>7</cp:revision>
  <dcterms:created xsi:type="dcterms:W3CDTF">2023-12-30T09:14:22Z</dcterms:created>
  <dcterms:modified xsi:type="dcterms:W3CDTF">2024-01-04T18:09:55Z</dcterms:modified>
</cp:coreProperties>
</file>