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1" r:id="rId5"/>
    <p:sldId id="269" r:id="rId6"/>
    <p:sldId id="262" r:id="rId7"/>
    <p:sldId id="265" r:id="rId8"/>
    <p:sldId id="266" r:id="rId9"/>
    <p:sldId id="267" r:id="rId10"/>
    <p:sldId id="26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3"/>
    <p:restoredTop sz="96327"/>
  </p:normalViewPr>
  <p:slideViewPr>
    <p:cSldViewPr snapToGrid="0">
      <p:cViewPr varScale="1">
        <p:scale>
          <a:sx n="114" d="100"/>
          <a:sy n="114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Smith" userId="383c5f0b09d6b358" providerId="LiveId" clId="{DC04A205-64C8-4E86-AC08-7BA21FCF7BC9}"/>
    <pc:docChg chg="custSel modSld">
      <pc:chgData name="Van Smith" userId="383c5f0b09d6b358" providerId="LiveId" clId="{DC04A205-64C8-4E86-AC08-7BA21FCF7BC9}" dt="2023-06-15T02:07:56.080" v="78" actId="20577"/>
      <pc:docMkLst>
        <pc:docMk/>
      </pc:docMkLst>
      <pc:sldChg chg="modSp mod">
        <pc:chgData name="Van Smith" userId="383c5f0b09d6b358" providerId="LiveId" clId="{DC04A205-64C8-4E86-AC08-7BA21FCF7BC9}" dt="2023-06-15T02:07:23.931" v="54" actId="6549"/>
        <pc:sldMkLst>
          <pc:docMk/>
          <pc:sldMk cId="2606118817" sldId="262"/>
        </pc:sldMkLst>
        <pc:spChg chg="mod">
          <ac:chgData name="Van Smith" userId="383c5f0b09d6b358" providerId="LiveId" clId="{DC04A205-64C8-4E86-AC08-7BA21FCF7BC9}" dt="2023-06-15T02:07:23.931" v="54" actId="6549"/>
          <ac:spMkLst>
            <pc:docMk/>
            <pc:sldMk cId="2606118817" sldId="262"/>
            <ac:spMk id="3" creationId="{3D79A7F0-37E3-A6D3-30A3-E03E3D446EDB}"/>
          </ac:spMkLst>
        </pc:spChg>
      </pc:sldChg>
      <pc:sldChg chg="modSp mod">
        <pc:chgData name="Van Smith" userId="383c5f0b09d6b358" providerId="LiveId" clId="{DC04A205-64C8-4E86-AC08-7BA21FCF7BC9}" dt="2023-06-15T02:07:56.080" v="78" actId="20577"/>
        <pc:sldMkLst>
          <pc:docMk/>
          <pc:sldMk cId="2156070046" sldId="265"/>
        </pc:sldMkLst>
        <pc:spChg chg="mod">
          <ac:chgData name="Van Smith" userId="383c5f0b09d6b358" providerId="LiveId" clId="{DC04A205-64C8-4E86-AC08-7BA21FCF7BC9}" dt="2023-06-15T02:07:56.080" v="78" actId="20577"/>
          <ac:spMkLst>
            <pc:docMk/>
            <pc:sldMk cId="2156070046" sldId="265"/>
            <ac:spMk id="3" creationId="{BCD32D9F-12BC-F592-3B9E-B479DAA096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AF1EE-B29A-9943-A6CD-8575CC3C190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EBAE7-9F9D-0545-A958-E80401E49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AMD -- External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ocl.amd.com/" TargetMode="External"/><Relationship Id="rId2" Type="http://schemas.openxmlformats.org/officeDocument/2006/relationships/hyperlink" Target="http://aocc.amd.com/releases/AOCC-4.0/GA/aocc-compiler-4.0.0.t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pec.org/cpu/authors/framewor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ec.org/cpu/authors/framewor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ED55-9D8C-567B-F142-224669F23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 CPU v8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1F93A-C785-1935-5C04-6F03C8DE5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SPEC CPUv8, its development processing, and integrating new benchmarks into the harness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0330-4C83-D8C3-F835-4DA6CFC8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96B6-EEBC-812D-696C-D3C62FF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AMD -- External Use</a:t>
            </a:r>
          </a:p>
        </p:txBody>
      </p:sp>
    </p:spTree>
    <p:extLst>
      <p:ext uri="{BB962C8B-B14F-4D97-AF65-F5344CB8AC3E}">
        <p14:creationId xmlns:p14="http://schemas.microsoft.com/office/powerpoint/2010/main" val="105134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0F1C-D760-DB8D-353A-1EBCEA37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Your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F01F-A222-B3AA-37A0-52209C17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Decide upon a compiler. It is usually best to use the operating system’s GCC/G++/</a:t>
            </a:r>
            <a:r>
              <a:rPr lang="en-US" dirty="0" err="1"/>
              <a:t>Gfortran</a:t>
            </a:r>
            <a:r>
              <a:rPr lang="en-US" dirty="0"/>
              <a:t> and forego extra libraries for the initial build.</a:t>
            </a:r>
          </a:p>
          <a:p>
            <a:r>
              <a:rPr lang="en-US" dirty="0"/>
              <a:t>Reference data needs to be produced at –O0. Often </a:t>
            </a:r>
            <a:r>
              <a:rPr lang="en-US" dirty="0" err="1"/>
              <a:t>miscompares</a:t>
            </a:r>
            <a:r>
              <a:rPr lang="en-US" dirty="0"/>
              <a:t> occur under –</a:t>
            </a:r>
            <a:r>
              <a:rPr lang="en-US" dirty="0" err="1"/>
              <a:t>Ofast</a:t>
            </a:r>
            <a:r>
              <a:rPr lang="en-US" dirty="0"/>
              <a:t> due to fast math shortcuts.</a:t>
            </a:r>
          </a:p>
          <a:p>
            <a:r>
              <a:rPr lang="en-US" dirty="0"/>
              <a:t>Create a config file.  I have provided a GCC-based config file with the flags broken out into their own include files to make maintenance easier. It might be necessary to modify </a:t>
            </a:r>
            <a:r>
              <a:rPr lang="en-US" dirty="0" err="1"/>
              <a:t>allow_build</a:t>
            </a:r>
            <a:r>
              <a:rPr lang="en-US" dirty="0"/>
              <a:t> and </a:t>
            </a:r>
            <a:r>
              <a:rPr lang="en-US" dirty="0" err="1"/>
              <a:t>build_path</a:t>
            </a:r>
            <a:r>
              <a:rPr lang="en-US" dirty="0"/>
              <a:t> macros.</a:t>
            </a:r>
          </a:p>
          <a:p>
            <a:r>
              <a:rPr lang="en-US" dirty="0"/>
              <a:t>The </a:t>
            </a:r>
            <a:r>
              <a:rPr lang="en-US" i="1" dirty="0"/>
              <a:t>gcc13-flags.xml</a:t>
            </a:r>
            <a:r>
              <a:rPr lang="en-US" dirty="0"/>
              <a:t> file must be copied to the CPUv8 root directory.</a:t>
            </a:r>
          </a:p>
          <a:p>
            <a:r>
              <a:rPr lang="en-US" dirty="0"/>
              <a:t>Build the benchmark.  I have provided a simple build script that can be modified for more complicated build conditions.</a:t>
            </a:r>
          </a:p>
          <a:p>
            <a:r>
              <a:rPr lang="en-US" dirty="0"/>
              <a:t>Run the benchmark:</a:t>
            </a:r>
            <a:br>
              <a:rPr lang="en-US" dirty="0"/>
            </a:br>
            <a:r>
              <a:rPr lang="en-US" dirty="0" err="1"/>
              <a:t>runcpu</a:t>
            </a:r>
            <a:r>
              <a:rPr lang="en-US" dirty="0"/>
              <a:t> --config amd_rate_gcc13_znver4_A1.cfg --iterations 1 --</a:t>
            </a:r>
            <a:r>
              <a:rPr lang="en-US" dirty="0" err="1"/>
              <a:t>noreportable</a:t>
            </a:r>
            <a:r>
              <a:rPr lang="en-US" dirty="0"/>
              <a:t> --size all --tune all --</a:t>
            </a:r>
            <a:r>
              <a:rPr lang="en-US" dirty="0" err="1"/>
              <a:t>ignoreerror</a:t>
            </a:r>
            <a:r>
              <a:rPr lang="en-US" dirty="0"/>
              <a:t> 788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B7856-0721-6706-30A8-332B25BA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72EF-AE8C-22E0-6042-6DFC3655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295D-46D9-DBB8-4AC4-0E627904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762" y="123217"/>
            <a:ext cx="618043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F7AA-24D8-8DF9-7D73-FF7E3CA4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761" y="823610"/>
            <a:ext cx="6652229" cy="5395076"/>
          </a:xfrm>
        </p:spPr>
        <p:txBody>
          <a:bodyPr/>
          <a:lstStyle/>
          <a:p>
            <a:r>
              <a:rPr lang="en-US" dirty="0"/>
              <a:t>The SPEC CPUv8 config file follows identical features with the CPU 2017 config file.</a:t>
            </a:r>
          </a:p>
          <a:p>
            <a:r>
              <a:rPr lang="en-US" dirty="0"/>
              <a:t>Config files are located in the config directory and the file suffix is </a:t>
            </a:r>
            <a:r>
              <a:rPr lang="en-US" i="1" dirty="0" err="1"/>
              <a:t>cfg</a:t>
            </a:r>
            <a:r>
              <a:rPr lang="en-US" dirty="0"/>
              <a:t>.</a:t>
            </a:r>
          </a:p>
          <a:p>
            <a:r>
              <a:rPr lang="en-US" dirty="0"/>
              <a:t>The config file is used to specify which compilers to use, build flags, run conditions, and reporting fields.</a:t>
            </a:r>
          </a:p>
          <a:p>
            <a:r>
              <a:rPr lang="en-US" dirty="0"/>
              <a:t>After successful builds, hashes of the executables are stored at the bottom of the config file.</a:t>
            </a:r>
          </a:p>
          <a:p>
            <a:r>
              <a:rPr lang="en-US" dirty="0"/>
              <a:t>There are three categories of flags: portability, workaround, and optimization. Portability + workaround are the minimum flags needed to build a benchmark.</a:t>
            </a:r>
          </a:p>
          <a:p>
            <a:r>
              <a:rPr lang="en-US" dirty="0"/>
              <a:t>Yellow blocks are now include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A403C-FBDC-9C7D-7040-AB158AA1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5136" cy="6858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0E63E-2B3B-8160-1D9F-B70ED4F0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03D0C-E791-4B8D-CA63-F2CD5F5C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1DCC-0914-8E08-69FB-022473FA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6" y="764373"/>
            <a:ext cx="10420884" cy="1293028"/>
          </a:xfrm>
        </p:spPr>
        <p:txBody>
          <a:bodyPr/>
          <a:lstStyle/>
          <a:p>
            <a:r>
              <a:rPr lang="en-US" dirty="0"/>
              <a:t>CPUv8 Porter’s Progress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87CF-9D68-9C07-6088-53BE8F4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CPUv8 root directory source the shell: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. ./</a:t>
            </a:r>
            <a:r>
              <a:rPr lang="en-US" dirty="0" err="1">
                <a:latin typeface="Consolas" panose="020B0609020204030204" pitchFamily="49" charset="0"/>
              </a:rPr>
              <a:t>shrc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Enter the results directory</a:t>
            </a:r>
          </a:p>
          <a:p>
            <a:r>
              <a:rPr lang="en-US" dirty="0"/>
              <a:t>Run the porter’s progress utility:</a:t>
            </a:r>
          </a:p>
          <a:p>
            <a:r>
              <a:rPr lang="en-US" dirty="0" err="1"/>
              <a:t>port_progress</a:t>
            </a:r>
            <a:r>
              <a:rPr lang="en-US" dirty="0"/>
              <a:t> –times CPU*.log &gt; pp-</a:t>
            </a:r>
            <a:r>
              <a:rPr lang="en-US" dirty="0" err="1"/>
              <a:t>times.txt</a:t>
            </a:r>
            <a:endParaRPr lang="en-US" dirty="0"/>
          </a:p>
          <a:p>
            <a:r>
              <a:rPr lang="en-US" dirty="0"/>
              <a:t>Builds successfully (no CE’s)</a:t>
            </a:r>
          </a:p>
          <a:p>
            <a:r>
              <a:rPr lang="en-US" dirty="0"/>
              <a:t>Runs successfully (no RE’s)</a:t>
            </a:r>
          </a:p>
          <a:p>
            <a:r>
              <a:rPr lang="en-US" dirty="0"/>
              <a:t>Results validate (no VE’s)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ABD2-045E-278C-D12A-20C971A4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A380-059B-5970-C1F5-A28DBA62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0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E27-A18A-05F2-98DE-517079AF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E119-D349-A9BB-0A9E-6603E3B1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 CPU benchmarks have arguably been the most important server and workstation benchmarks since SPEC CPU92 from last century.</a:t>
            </a:r>
          </a:p>
          <a:p>
            <a:pPr marL="0" indent="0">
              <a:buNone/>
            </a:pPr>
            <a:r>
              <a:rPr lang="en-US" dirty="0"/>
              <a:t>CPUv8 is the next generation  benchmark suite scheduled to be released in January 2024.</a:t>
            </a:r>
          </a:p>
          <a:p>
            <a:pPr marL="0" indent="0">
              <a:buNone/>
            </a:pPr>
            <a:r>
              <a:rPr lang="en-US" dirty="0"/>
              <a:t>All  of AMD’s Search Program benchmarks must be through Step 2 by April 29.</a:t>
            </a:r>
          </a:p>
          <a:p>
            <a:pPr marL="0" indent="0">
              <a:buNone/>
            </a:pPr>
            <a:r>
              <a:rPr lang="en-US" dirty="0"/>
              <a:t>The four new benchmarks must be integrated into the framework and satisfy the Step 2 requirements on the next slide.</a:t>
            </a:r>
          </a:p>
          <a:p>
            <a:pPr marL="0" indent="0">
              <a:buNone/>
            </a:pPr>
            <a:r>
              <a:rPr lang="en-US" dirty="0"/>
              <a:t>This training session is intended to show the process of integrating a new benchmark into the CPUv8 framework.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927D9-8AD4-6411-D74A-281E43D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E0DA-5E6A-179F-3B36-6AD203E7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3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79F5-EA1A-554F-2454-E5A41B55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7802"/>
            <a:ext cx="10820400" cy="628591"/>
          </a:xfrm>
        </p:spPr>
        <p:txBody>
          <a:bodyPr>
            <a:normAutofit fontScale="90000"/>
          </a:bodyPr>
          <a:lstStyle/>
          <a:p>
            <a:r>
              <a:rPr lang="en-US"/>
              <a:t>Prerequisites and recommended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85F3-55DF-F21F-61F4-11A60CA0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1312"/>
            <a:ext cx="10820400" cy="52273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Ubuntu 22.04 or newer, root user is recommended</a:t>
            </a:r>
          </a:p>
          <a:p>
            <a:r>
              <a:rPr lang="en-US" dirty="0"/>
              <a:t>python3, python3-pip, </a:t>
            </a:r>
            <a:r>
              <a:rPr lang="en-US" dirty="0" err="1"/>
              <a:t>numactl</a:t>
            </a:r>
            <a:r>
              <a:rPr lang="en-US" dirty="0"/>
              <a:t>, </a:t>
            </a:r>
            <a:r>
              <a:rPr lang="en-US" dirty="0" err="1"/>
              <a:t>cpupower</a:t>
            </a:r>
            <a:r>
              <a:rPr lang="en-US" dirty="0"/>
              <a:t>, </a:t>
            </a:r>
            <a:r>
              <a:rPr lang="en-US" dirty="0" err="1"/>
              <a:t>lstopo</a:t>
            </a:r>
            <a:r>
              <a:rPr lang="en-US" dirty="0"/>
              <a:t>, </a:t>
            </a:r>
            <a:r>
              <a:rPr lang="en-US" dirty="0" err="1"/>
              <a:t>killall</a:t>
            </a:r>
            <a:r>
              <a:rPr lang="en-US" dirty="0"/>
              <a:t>, </a:t>
            </a:r>
            <a:r>
              <a:rPr lang="en-US" dirty="0" err="1"/>
              <a:t>neofetch</a:t>
            </a:r>
            <a:r>
              <a:rPr lang="en-US" dirty="0"/>
              <a:t>, </a:t>
            </a:r>
            <a:r>
              <a:rPr lang="en-US" dirty="0" err="1"/>
              <a:t>tmux</a:t>
            </a:r>
            <a:r>
              <a:rPr lang="en-US" dirty="0"/>
              <a:t>, vim, mc, </a:t>
            </a:r>
            <a:r>
              <a:rPr lang="en-US" dirty="0" err="1"/>
              <a:t>spacevim</a:t>
            </a:r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, g++, </a:t>
            </a:r>
            <a:r>
              <a:rPr lang="en-US" dirty="0" err="1"/>
              <a:t>gfortran</a:t>
            </a:r>
            <a:r>
              <a:rPr lang="en-US" dirty="0"/>
              <a:t>, </a:t>
            </a:r>
            <a:r>
              <a:rPr lang="en-US" dirty="0" err="1"/>
              <a:t>gcc-multilib</a:t>
            </a:r>
            <a:r>
              <a:rPr lang="en-US" dirty="0"/>
              <a:t>, g++-</a:t>
            </a:r>
            <a:r>
              <a:rPr lang="en-US" dirty="0" err="1"/>
              <a:t>multilib</a:t>
            </a:r>
            <a:r>
              <a:rPr lang="en-US" dirty="0"/>
              <a:t>, </a:t>
            </a:r>
            <a:r>
              <a:rPr lang="en-US" dirty="0" err="1"/>
              <a:t>gfortran-multilib</a:t>
            </a:r>
            <a:endParaRPr lang="en-US" dirty="0"/>
          </a:p>
          <a:p>
            <a:r>
              <a:rPr lang="en-US" dirty="0"/>
              <a:t>AOCC4 (</a:t>
            </a:r>
            <a:r>
              <a:rPr lang="en-US" dirty="0">
                <a:hlinkClick r:id="rId2"/>
              </a:rPr>
              <a:t>http://aocc.amd.com/releases/AOCC-4.0/GA/aocc-compiler-4.0.0.tar</a:t>
            </a:r>
            <a:r>
              <a:rPr lang="en-US" dirty="0"/>
              <a:t>). Copy into </a:t>
            </a:r>
            <a:r>
              <a:rPr lang="en-US" i="1" dirty="0"/>
              <a:t>/opt/AMD/</a:t>
            </a:r>
            <a:r>
              <a:rPr lang="en-US" i="1" dirty="0" err="1"/>
              <a:t>aocc</a:t>
            </a:r>
            <a:r>
              <a:rPr lang="en-US" dirty="0"/>
              <a:t> and extract. Run </a:t>
            </a:r>
            <a:r>
              <a:rPr lang="en-US" i="1" dirty="0" err="1"/>
              <a:t>install.sh</a:t>
            </a:r>
            <a:endParaRPr lang="en-US" dirty="0"/>
          </a:p>
          <a:p>
            <a:r>
              <a:rPr lang="en-US" dirty="0"/>
              <a:t>AOCL (</a:t>
            </a:r>
            <a:r>
              <a:rPr lang="en-US" dirty="0">
                <a:hlinkClick r:id="rId3"/>
              </a:rPr>
              <a:t>http://aocl.amd.com/</a:t>
            </a:r>
            <a:r>
              <a:rPr lang="en-US" dirty="0"/>
              <a:t>). Install into </a:t>
            </a:r>
            <a:r>
              <a:rPr lang="en-US" i="1" dirty="0"/>
              <a:t>/opt/AMD/</a:t>
            </a:r>
            <a:r>
              <a:rPr lang="en-US" i="1" dirty="0" err="1"/>
              <a:t>aocl</a:t>
            </a:r>
            <a:r>
              <a:rPr lang="en-US" i="1" dirty="0"/>
              <a:t>/&lt;version#&gt;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Local tools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Windows: </a:t>
            </a:r>
            <a:r>
              <a:rPr lang="en-US" dirty="0" err="1"/>
              <a:t>MobaXterm</a:t>
            </a:r>
            <a:r>
              <a:rPr lang="en-US" dirty="0"/>
              <a:t>, WinSCP, Visual Studio Code, Tabby, </a:t>
            </a:r>
            <a:r>
              <a:rPr lang="en-US" dirty="0" err="1"/>
              <a:t>WinMerge</a:t>
            </a:r>
            <a:r>
              <a:rPr lang="en-US" dirty="0"/>
              <a:t>, Firefox, Notepad++</a:t>
            </a:r>
          </a:p>
          <a:p>
            <a:r>
              <a:rPr lang="en-US" dirty="0"/>
              <a:t>Mac: iTerm2, Forklift, Visual Studio Code, Meld, Firefox</a:t>
            </a:r>
          </a:p>
          <a:p>
            <a:r>
              <a:rPr lang="en-US" dirty="0"/>
              <a:t>Linux: Dolphin, Tabby, Visual Studio Code, Kate, Meld, Firefox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D227-E650-5561-60B9-8403DDFA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8891C-2B72-9B4D-DADC-A3CC8EB0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4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95CA-54F9-0C7B-3E02-FFACFFD4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7621"/>
            <a:ext cx="10820400" cy="696958"/>
          </a:xfrm>
        </p:spPr>
        <p:txBody>
          <a:bodyPr/>
          <a:lstStyle/>
          <a:p>
            <a:r>
              <a:rPr lang="en-US"/>
              <a:t>CPUv8 Search Program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BD31-65DB-C53E-7F7A-2DAD6508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22946"/>
            <a:ext cx="10820400" cy="5295739"/>
          </a:xfrm>
        </p:spPr>
        <p:txBody>
          <a:bodyPr/>
          <a:lstStyle/>
          <a:p>
            <a:r>
              <a:rPr lang="en-US" dirty="0"/>
              <a:t>Give the authors access to the CPUv8 framework</a:t>
            </a:r>
            <a:br>
              <a:rPr lang="en-US" dirty="0"/>
            </a:br>
            <a:r>
              <a:rPr lang="en-US" dirty="0">
                <a:hlinkClick r:id="rId2"/>
              </a:rPr>
              <a:t>https://www.spec.org/cpu/authors/framework.html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FC2F5F-2FAF-06E7-88BA-9BA262BC6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62496"/>
              </p:ext>
            </p:extLst>
          </p:nvPr>
        </p:nvGraphicFramePr>
        <p:xfrm>
          <a:off x="3771899" y="1674975"/>
          <a:ext cx="5072997" cy="1348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953">
                  <a:extLst>
                    <a:ext uri="{9D8B030D-6E8A-4147-A177-3AD203B41FA5}">
                      <a16:colId xmlns:a16="http://schemas.microsoft.com/office/drawing/2014/main" val="1094340882"/>
                    </a:ext>
                  </a:extLst>
                </a:gridCol>
                <a:gridCol w="782572">
                  <a:extLst>
                    <a:ext uri="{9D8B030D-6E8A-4147-A177-3AD203B41FA5}">
                      <a16:colId xmlns:a16="http://schemas.microsoft.com/office/drawing/2014/main" val="527073415"/>
                    </a:ext>
                  </a:extLst>
                </a:gridCol>
                <a:gridCol w="666677">
                  <a:extLst>
                    <a:ext uri="{9D8B030D-6E8A-4147-A177-3AD203B41FA5}">
                      <a16:colId xmlns:a16="http://schemas.microsoft.com/office/drawing/2014/main" val="1699178713"/>
                    </a:ext>
                  </a:extLst>
                </a:gridCol>
                <a:gridCol w="2843795">
                  <a:extLst>
                    <a:ext uri="{9D8B030D-6E8A-4147-A177-3AD203B41FA5}">
                      <a16:colId xmlns:a16="http://schemas.microsoft.com/office/drawing/2014/main" val="1050027639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New AMD CPUv8 search program candidates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54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CPUv8 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Entry 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Application URL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7035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graph500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https://www.graph500.org/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1961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https://wiki.fysik.dtu.dk/gpaw/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anchor="b"/>
                </a:tc>
                <a:extLst>
                  <a:ext uri="{0D108BD9-81ED-4DB2-BD59-A6C34878D82A}">
                    <a16:rowId xmlns:a16="http://schemas.microsoft.com/office/drawing/2014/main" val="3423811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scikit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https://scikit-learn.org/stable/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anchor="b"/>
                </a:tc>
                <a:extLst>
                  <a:ext uri="{0D108BD9-81ED-4DB2-BD59-A6C34878D82A}">
                    <a16:rowId xmlns:a16="http://schemas.microsoft.com/office/drawing/2014/main" val="3843947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http://www.ks.uiuc.edu/Research/namd/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anchor="b"/>
                </a:tc>
                <a:extLst>
                  <a:ext uri="{0D108BD9-81ED-4DB2-BD59-A6C34878D82A}">
                    <a16:rowId xmlns:a16="http://schemas.microsoft.com/office/drawing/2014/main" val="203930077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A007DA5-1CF2-8702-60F3-291FF0C2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325430"/>
            <a:ext cx="7772400" cy="276115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8CE356-727C-45F1-53BF-63E34802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627475-6D7A-DFDE-E4E0-3BDE8389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5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42BD-0602-FE39-81DF-38A1CDB7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4832-4162-AFC6-E384-46C6DB161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 Initial porting and workload ($1500 upon successful completion)</a:t>
            </a:r>
          </a:p>
          <a:p>
            <a:r>
              <a:rPr lang="en-US" dirty="0"/>
              <a:t>2a Work within SPEC's environment</a:t>
            </a:r>
          </a:p>
          <a:p>
            <a:r>
              <a:rPr lang="en-US" dirty="0"/>
              <a:t>2b Compute for at least one minute</a:t>
            </a:r>
          </a:p>
          <a:p>
            <a:r>
              <a:rPr lang="en-US" dirty="0"/>
              <a:t>2c Define valid answers</a:t>
            </a:r>
          </a:p>
          <a:p>
            <a:r>
              <a:rPr lang="en-US" dirty="0"/>
              <a:t>2d Generate valid answers on both Windows® and Unix® operating systems</a:t>
            </a:r>
          </a:p>
          <a:p>
            <a:r>
              <a:rPr lang="en-US" dirty="0"/>
              <a:t>2e Include documentation</a:t>
            </a:r>
          </a:p>
          <a:p>
            <a:r>
              <a:rPr lang="en-US" dirty="0"/>
              <a:t>2f Verify and fully describe the licensing</a:t>
            </a:r>
          </a:p>
          <a:p>
            <a:r>
              <a:rPr lang="en-US" dirty="0"/>
              <a:t>2g Step 2 Award</a:t>
            </a:r>
          </a:p>
          <a:p>
            <a:r>
              <a:rPr lang="en-US" dirty="0"/>
              <a:t>2h Movement to the next step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894E-B7D4-B8E1-0AA9-3300154B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21CB-1FA9-4EEA-2123-6E2EE8C9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9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A2BA-470A-7C23-C82E-51ACE69D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44" y="0"/>
            <a:ext cx="9258656" cy="722595"/>
          </a:xfrm>
        </p:spPr>
        <p:txBody>
          <a:bodyPr/>
          <a:lstStyle/>
          <a:p>
            <a:r>
              <a:rPr lang="en-US"/>
              <a:t>Obtaining and Installing CPUv8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A7F0-37E3-A6D3-30A3-E03E3D44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16950"/>
            <a:ext cx="10820400" cy="5201735"/>
          </a:xfrm>
        </p:spPr>
        <p:txBody>
          <a:bodyPr>
            <a:normAutofit/>
          </a:bodyPr>
          <a:lstStyle/>
          <a:p>
            <a:r>
              <a:rPr lang="en-US" dirty="0"/>
              <a:t>Download the CPUv8 framework kit from the SPEC CPU website:</a:t>
            </a:r>
            <a:br>
              <a:rPr lang="en-US" dirty="0"/>
            </a:b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https://www.spec.org/cpu/authors/framework.html</a:t>
            </a:r>
            <a:endParaRPr lang="en-US" dirty="0"/>
          </a:p>
          <a:p>
            <a:r>
              <a:rPr lang="en-US" dirty="0"/>
              <a:t>Copy the </a:t>
            </a:r>
            <a:r>
              <a:rPr lang="en-US" dirty="0" err="1"/>
              <a:t>tarball</a:t>
            </a:r>
            <a:r>
              <a:rPr lang="en-US" dirty="0"/>
              <a:t> into your CPUv8 directory and extract it.</a:t>
            </a:r>
          </a:p>
          <a:p>
            <a:r>
              <a:rPr lang="en-US" dirty="0"/>
              <a:t>Install CPUv8:</a:t>
            </a:r>
            <a:br>
              <a:rPr lang="en-US" dirty="0"/>
            </a:br>
            <a:r>
              <a:rPr lang="en-US" i="1" dirty="0"/>
              <a:t>./install.sh</a:t>
            </a:r>
            <a:br>
              <a:rPr lang="en-US" dirty="0"/>
            </a:br>
            <a:r>
              <a:rPr lang="en-US" dirty="0"/>
              <a:t>Answer </a:t>
            </a:r>
            <a:r>
              <a:rPr lang="en-US" i="1" dirty="0"/>
              <a:t>yes</a:t>
            </a:r>
            <a:r>
              <a:rPr lang="en-US" dirty="0"/>
              <a:t> to the prompt. The installation process takes few minutes.</a:t>
            </a:r>
          </a:p>
          <a:p>
            <a:r>
              <a:rPr lang="en-US" dirty="0"/>
              <a:t>Source the shell so that the CPUv8 utilities will run:</a:t>
            </a:r>
            <a:br>
              <a:rPr lang="en-US" dirty="0"/>
            </a:br>
            <a:r>
              <a:rPr lang="en-US" i="1" dirty="0"/>
              <a:t>. ./</a:t>
            </a:r>
            <a:r>
              <a:rPr lang="en-US" i="1" dirty="0" err="1"/>
              <a:t>shrc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605DF-2C09-4951-C0D6-E9C4AE3A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50C8-C10C-26AA-8DBD-BD7CBE03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1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BF18-F563-0D38-9627-68FE4086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66167"/>
            <a:ext cx="8610600" cy="654229"/>
          </a:xfrm>
        </p:spPr>
        <p:txBody>
          <a:bodyPr/>
          <a:lstStyle/>
          <a:p>
            <a:r>
              <a:rPr lang="en-US"/>
              <a:t>Example: Prime Numbers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2D9F-12BC-F592-3B9E-B479DAA0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95600"/>
            <a:ext cx="10820400" cy="5633387"/>
          </a:xfrm>
        </p:spPr>
        <p:txBody>
          <a:bodyPr/>
          <a:lstStyle/>
          <a:p>
            <a:r>
              <a:rPr lang="en-US" dirty="0"/>
              <a:t>cd to </a:t>
            </a:r>
            <a:r>
              <a:rPr lang="en-US" dirty="0" err="1"/>
              <a:t>benchspec</a:t>
            </a:r>
            <a:r>
              <a:rPr lang="en-US" dirty="0"/>
              <a:t>/CPU</a:t>
            </a:r>
          </a:p>
          <a:p>
            <a:r>
              <a:rPr lang="en-US" dirty="0"/>
              <a:t>Extract the 788.prime_r archive here.</a:t>
            </a:r>
            <a:endParaRPr lang="pt-BR" i="1" dirty="0"/>
          </a:p>
          <a:p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new benchmark, 788.prime_r,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bsets</a:t>
            </a:r>
            <a:r>
              <a:rPr lang="pt-BR" dirty="0"/>
              <a:t>: </a:t>
            </a:r>
            <a:r>
              <a:rPr lang="pt-BR" dirty="0" err="1"/>
              <a:t>CPU.bset</a:t>
            </a:r>
            <a:r>
              <a:rPr lang="pt-BR" dirty="0"/>
              <a:t>, </a:t>
            </a:r>
            <a:r>
              <a:rPr lang="pt-BR" dirty="0" err="1"/>
              <a:t>specrate.bset</a:t>
            </a:r>
            <a:r>
              <a:rPr lang="pt-BR" dirty="0"/>
              <a:t>.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benchmark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any_cpp.bset</a:t>
            </a:r>
            <a:r>
              <a:rPr lang="pt-BR" dirty="0"/>
              <a:t>, </a:t>
            </a:r>
            <a:r>
              <a:rPr lang="pt-BR" dirty="0" err="1"/>
              <a:t>specrate_any_cpp.bset</a:t>
            </a:r>
            <a:r>
              <a:rPr lang="pt-BR" dirty="0"/>
              <a:t>, </a:t>
            </a:r>
            <a:r>
              <a:rPr lang="pt-BR" dirty="0" err="1"/>
              <a:t>pure_cpp.bset</a:t>
            </a:r>
            <a:r>
              <a:rPr lang="pt-BR" dirty="0"/>
              <a:t>, etc.,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necessary</a:t>
            </a:r>
            <a:r>
              <a:rPr lang="pt-BR" dirty="0"/>
              <a:t>.</a:t>
            </a:r>
          </a:p>
          <a:p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788.prime_r/</a:t>
            </a:r>
            <a:r>
              <a:rPr lang="pt-BR" dirty="0" err="1"/>
              <a:t>src</a:t>
            </a:r>
            <a:r>
              <a:rPr lang="pt-BR" dirty="0"/>
              <a:t>. </a:t>
            </a:r>
            <a:r>
              <a:rPr lang="pt-BR" dirty="0" err="1"/>
              <a:t>Keeping</a:t>
            </a:r>
            <a:r>
              <a:rPr lang="pt-BR" dirty="0"/>
              <a:t> </a:t>
            </a:r>
            <a:r>
              <a:rPr lang="pt-BR" dirty="0" err="1"/>
              <a:t>Makefile</a:t>
            </a:r>
            <a:r>
              <a:rPr lang="pt-BR" dirty="0"/>
              <a:t>, delete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specrand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prime.cpp</a:t>
            </a:r>
            <a:r>
              <a:rPr lang="pt-BR" dirty="0"/>
              <a:t> </a:t>
            </a:r>
            <a:r>
              <a:rPr lang="pt-BR" dirty="0" err="1"/>
              <a:t>here</a:t>
            </a:r>
            <a:r>
              <a:rPr lang="pt-BR" dirty="0"/>
              <a:t>.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touch</a:t>
            </a:r>
            <a:r>
              <a:rPr lang="pt-BR" dirty="0"/>
              <a:t> </a:t>
            </a:r>
            <a:r>
              <a:rPr lang="pt-BR" dirty="0" err="1"/>
              <a:t>Makefile</a:t>
            </a:r>
            <a:r>
              <a:rPr lang="pt-BR" dirty="0"/>
              <a:t>.</a:t>
            </a:r>
          </a:p>
          <a:p>
            <a:r>
              <a:rPr lang="pt-BR" dirty="0" err="1"/>
              <a:t>There</a:t>
            </a:r>
            <a:r>
              <a:rPr lang="pt-BR" dirty="0"/>
              <a:t> are </a:t>
            </a:r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workload</a:t>
            </a:r>
            <a:r>
              <a:rPr lang="pt-BR" dirty="0"/>
              <a:t> </a:t>
            </a:r>
            <a:r>
              <a:rPr lang="pt-BR" dirty="0" err="1"/>
              <a:t>directories</a:t>
            </a:r>
            <a:r>
              <a:rPr lang="pt-BR" dirty="0"/>
              <a:t> in 788.prime_r/data/. </a:t>
            </a:r>
            <a:r>
              <a:rPr lang="pt-BR" dirty="0" err="1"/>
              <a:t>Modify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i="1" dirty="0" err="1"/>
              <a:t>control</a:t>
            </a:r>
            <a:r>
              <a:rPr lang="pt-BR" dirty="0"/>
              <a:t> file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contain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required</a:t>
            </a:r>
            <a:r>
              <a:rPr lang="pt-BR" dirty="0"/>
              <a:t> prime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limit</a:t>
            </a:r>
            <a:r>
              <a:rPr lang="pt-BR" dirty="0"/>
              <a:t>. For </a:t>
            </a:r>
            <a:r>
              <a:rPr lang="pt-BR" dirty="0" err="1"/>
              <a:t>test</a:t>
            </a:r>
            <a:r>
              <a:rPr lang="pt-BR" dirty="0"/>
              <a:t>, </a:t>
            </a:r>
            <a:r>
              <a:rPr lang="pt-BR" dirty="0" err="1"/>
              <a:t>enter</a:t>
            </a:r>
            <a:r>
              <a:rPr lang="pt-BR" dirty="0"/>
              <a:t> 100, </a:t>
            </a:r>
            <a:r>
              <a:rPr lang="pt-BR" dirty="0" err="1"/>
              <a:t>train</a:t>
            </a:r>
            <a:r>
              <a:rPr lang="pt-BR" dirty="0"/>
              <a:t>: 100000, refrate: 1000000.</a:t>
            </a:r>
          </a:p>
          <a:p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benchmark in </a:t>
            </a:r>
            <a:r>
              <a:rPr lang="pt-BR" dirty="0" err="1"/>
              <a:t>isolation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generate</a:t>
            </a:r>
            <a:r>
              <a:rPr lang="pt-BR" dirty="0"/>
              <a:t> </a:t>
            </a:r>
            <a:r>
              <a:rPr lang="pt-BR" dirty="0" err="1"/>
              <a:t>reference</a:t>
            </a:r>
            <a:r>
              <a:rPr lang="pt-BR" dirty="0"/>
              <a:t> output data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copy</a:t>
            </a:r>
            <a:r>
              <a:rPr lang="pt-BR" dirty="0"/>
              <a:t> it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, </a:t>
            </a:r>
            <a:r>
              <a:rPr lang="pt-BR" dirty="0" err="1"/>
              <a:t>train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refrate output folders. Delete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specrand</a:t>
            </a:r>
            <a:r>
              <a:rPr lang="pt-BR" dirty="0"/>
              <a:t> files.</a:t>
            </a:r>
          </a:p>
          <a:p>
            <a:r>
              <a:rPr lang="pt-BR" dirty="0" err="1"/>
              <a:t>Modify</a:t>
            </a:r>
            <a:r>
              <a:rPr lang="pt-BR" dirty="0"/>
              <a:t> </a:t>
            </a:r>
            <a:r>
              <a:rPr lang="pt-BR" i="1" dirty="0" err="1"/>
              <a:t>object.pm</a:t>
            </a:r>
            <a:r>
              <a:rPr lang="pt-BR" dirty="0"/>
              <a:t> as </a:t>
            </a:r>
            <a:r>
              <a:rPr lang="pt-BR" dirty="0" err="1"/>
              <a:t>shown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next</a:t>
            </a:r>
            <a:r>
              <a:rPr lang="pt-BR" dirty="0"/>
              <a:t> slide.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559C-5808-73E8-C103-13E1C8BB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124-B8F2-F7C2-940F-666CCD46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7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8928-CC1B-88C2-EA94-81E27211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06346"/>
            <a:ext cx="8610600" cy="756778"/>
          </a:xfrm>
        </p:spPr>
        <p:txBody>
          <a:bodyPr/>
          <a:lstStyle/>
          <a:p>
            <a:r>
              <a:rPr lang="en-US"/>
              <a:t>Example: Prime Numbers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EF16-35AC-1B27-7AF0-5F65B5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63124"/>
            <a:ext cx="10820400" cy="53555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With the file 788.prime_r/Spec/</a:t>
            </a:r>
            <a:r>
              <a:rPr lang="en-US" dirty="0" err="1"/>
              <a:t>object.pm</a:t>
            </a:r>
            <a:r>
              <a:rPr lang="en-US" dirty="0"/>
              <a:t>:</a:t>
            </a:r>
          </a:p>
          <a:p>
            <a:r>
              <a:rPr lang="en-US" dirty="0"/>
              <a:t>Modify the benchmark information in the header. $</a:t>
            </a:r>
            <a:r>
              <a:rPr lang="en-US" dirty="0" err="1"/>
              <a:t>benchlang</a:t>
            </a:r>
            <a:r>
              <a:rPr lang="en-US" dirty="0"/>
              <a:t> will be CXX.</a:t>
            </a:r>
          </a:p>
          <a:p>
            <a:r>
              <a:rPr lang="en-US" dirty="0"/>
              <a:t>Delete $</a:t>
            </a:r>
            <a:r>
              <a:rPr lang="en-US" dirty="0" err="1"/>
              <a:t>floatcompare</a:t>
            </a:r>
            <a:r>
              <a:rPr lang="en-US" dirty="0"/>
              <a:t> since we will not be doing floating point comparisons.</a:t>
            </a:r>
          </a:p>
          <a:p>
            <a:r>
              <a:rPr lang="en-US" dirty="0"/>
              <a:t>Delete $</a:t>
            </a:r>
            <a:r>
              <a:rPr lang="en-US" dirty="0" err="1"/>
              <a:t>bench_flags</a:t>
            </a:r>
            <a:r>
              <a:rPr lang="en-US" dirty="0"/>
              <a:t> since we have no include files.</a:t>
            </a:r>
          </a:p>
          <a:p>
            <a:r>
              <a:rPr lang="en-US" dirty="0"/>
              <a:t>Modify sources: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@sources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prime.cpp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There are no common sources, so delete that block.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Modify the invoke routine to handle the single command line argument: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@temp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$limit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/^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\s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*#/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/^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\s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$exe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=&gt; [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$limit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'output'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=&gt;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prime_numbers.out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=&gt;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prime_numbers.err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A384-18C1-320A-BB75-FD84CD99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A497-AFFC-E640-4283-FFD6F925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8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C0AB-7E2C-AC32-C4B6-3A444B9F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Prime Numbers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EAAF-E703-5DCB-10B5-A208F305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788.prime_r/Spec folder:</a:t>
            </a:r>
          </a:p>
          <a:p>
            <a:pPr lvl="1"/>
            <a:r>
              <a:rPr lang="en-US" dirty="0"/>
              <a:t>modify </a:t>
            </a:r>
            <a:r>
              <a:rPr lang="en-US" dirty="0" err="1"/>
              <a:t>flags.xml</a:t>
            </a:r>
            <a:r>
              <a:rPr lang="en-US" dirty="0"/>
              <a:t> by changing the benchmark name.</a:t>
            </a:r>
          </a:p>
          <a:p>
            <a:pPr lvl="1"/>
            <a:r>
              <a:rPr lang="en-US" dirty="0"/>
              <a:t>Delete the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Ispecrand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-common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block.</a:t>
            </a:r>
          </a:p>
          <a:p>
            <a:pPr lvl="1"/>
            <a:r>
              <a:rPr lang="en-US" dirty="0"/>
              <a:t>Delete the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DTRY_REENTRANT_VERSIONS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block.</a:t>
            </a:r>
          </a:p>
          <a:p>
            <a:pPr lvl="1"/>
            <a:r>
              <a:rPr lang="en-US" dirty="0"/>
              <a:t>Delete the remaining two C++ related blocks.</a:t>
            </a:r>
          </a:p>
          <a:p>
            <a:r>
              <a:rPr lang="en-US" dirty="0"/>
              <a:t>Appropriately modify the files in 788.prime_r/Docs</a:t>
            </a:r>
          </a:p>
          <a:p>
            <a:r>
              <a:rPr lang="en-US" dirty="0"/>
              <a:t>Note that there are reference time and power files under each workload. Don’t worry about modifying them, since </a:t>
            </a:r>
            <a:r>
              <a:rPr lang="en-US" dirty="0" err="1"/>
              <a:t>Cloyce</a:t>
            </a:r>
            <a:r>
              <a:rPr lang="en-US" dirty="0"/>
              <a:t> will do it based upon reference system data.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68D2-6707-0FBD-CBB0-5E61B607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633A-E6EB-D9CE-BF70-31B3B542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AMD -- External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120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5226</TotalTime>
  <Words>1346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Vapor Trail</vt:lpstr>
      <vt:lpstr>SPEC CPU v8 Development</vt:lpstr>
      <vt:lpstr>Overview</vt:lpstr>
      <vt:lpstr>Prerequisites and recommended Tools</vt:lpstr>
      <vt:lpstr>CPUv8 Search Program Next Steps</vt:lpstr>
      <vt:lpstr>Step 2</vt:lpstr>
      <vt:lpstr>Obtaining and Installing CPUv8</vt:lpstr>
      <vt:lpstr>Example: Prime Numbers (1/3)</vt:lpstr>
      <vt:lpstr>Example: Prime Numbers (2/3)</vt:lpstr>
      <vt:lpstr>Example: Prime Numbers (3/3)</vt:lpstr>
      <vt:lpstr>Building and Running Your Benchmark</vt:lpstr>
      <vt:lpstr>Config File</vt:lpstr>
      <vt:lpstr>CPUv8 Porter’s Progress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CPU v8 Development</dc:title>
  <dc:creator>Van Smith</dc:creator>
  <cp:lastModifiedBy>Van Smith</cp:lastModifiedBy>
  <cp:revision>2</cp:revision>
  <dcterms:created xsi:type="dcterms:W3CDTF">2023-04-04T13:15:16Z</dcterms:created>
  <dcterms:modified xsi:type="dcterms:W3CDTF">2023-06-15T02:07:59Z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42314e-0df4-4b58-84bf-38bed6170a0f_Enabled">
    <vt:lpwstr>true</vt:lpwstr>
  </property>
  <property fmtid="{D5CDD505-2E9C-101B-9397-08002B2CF9AE}" pid="3" name="MSIP_Label_4342314e-0df4-4b58-84bf-38bed6170a0f_SetDate">
    <vt:lpwstr>2023-04-05T07:15:53Z</vt:lpwstr>
  </property>
  <property fmtid="{D5CDD505-2E9C-101B-9397-08002B2CF9AE}" pid="4" name="MSIP_Label_4342314e-0df4-4b58-84bf-38bed6170a0f_ContentBits">
    <vt:lpwstr>1</vt:lpwstr>
  </property>
  <property fmtid="{D5CDD505-2E9C-101B-9397-08002B2CF9AE}" pid="5" name="MSIP_Label_4342314e-0df4-4b58-84bf-38bed6170a0f_Name">
    <vt:lpwstr>General</vt:lpwstr>
  </property>
  <property fmtid="{D5CDD505-2E9C-101B-9397-08002B2CF9AE}" pid="6" name="MSIP_Label_4342314e-0df4-4b58-84bf-38bed6170a0f_SiteId">
    <vt:lpwstr>3dd8961f-e488-4e60-8e11-a82d994e183d</vt:lpwstr>
  </property>
  <property fmtid="{D5CDD505-2E9C-101B-9397-08002B2CF9AE}" pid="7" name="MSIP_Label_4342314e-0df4-4b58-84bf-38bed6170a0f_Method">
    <vt:lpwstr>Standard</vt:lpwstr>
  </property>
  <property fmtid="{D5CDD505-2E9C-101B-9397-08002B2CF9AE}" pid="8" name="MSIP_Label_4342314e-0df4-4b58-84bf-38bed6170a0f_ActionId">
    <vt:lpwstr>3f439a53-43c4-4a98-910c-2f23c8fd7a5f</vt:lpwstr>
  </property>
</Properties>
</file>