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5AA7B78-D727-4209-A2C8-0855808D5224}" v="11" dt="2024-04-04T16:24:26.660"/>
    <p1510:client id="{5DAC9BF2-ED38-428D-7F3F-85E38BA2FC3F}" v="197" dt="2024-04-04T14:13:57.282"/>
    <p1510:client id="{F5873207-D8B2-4793-AC83-BA64D845F300}" v="42" dt="2024-04-05T04:26:48.52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8" d="100"/>
          <a:sy n="88" d="100"/>
        </p:scale>
        <p:origin x="24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andas.pydata.org/pandas-docs/stable/user%20guide/index.html" TargetMode="External"/><Relationship Id="rId2" Type="http://schemas.openxmlformats.org/officeDocument/2006/relationships/hyperlink" Target="https://www.kaggle.com/datasets" TargetMode="External"/><Relationship Id="rId1" Type="http://schemas.openxmlformats.org/officeDocument/2006/relationships/slideLayout" Target="../slideLayouts/slideLayout2.xml"/><Relationship Id="rId6" Type="http://schemas.openxmlformats.org/officeDocument/2006/relationships/hyperlink" Target="https://chat.openal.com/" TargetMode="External"/><Relationship Id="rId5" Type="http://schemas.openxmlformats.org/officeDocument/2006/relationships/hyperlink" Target="https://matplotlib.org/stable/contents.html" TargetMode="External"/><Relationship Id="rId4" Type="http://schemas.openxmlformats.org/officeDocument/2006/relationships/hyperlink" Target="https://seaborn.pydata.org/"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63338" y="1563749"/>
            <a:ext cx="9465323" cy="1223723"/>
          </a:xfrm>
        </p:spPr>
        <p:txBody>
          <a:bodyPr>
            <a:normAutofit/>
          </a:bodyPr>
          <a:lstStyle/>
          <a:p>
            <a:pPr algn="ctr"/>
            <a:r>
              <a:rPr lang="en-US" sz="2400" b="1" dirty="0">
                <a:solidFill>
                  <a:schemeClr val="accent1"/>
                </a:solidFill>
                <a:latin typeface="Arial" panose="020B0604020202020204" pitchFamily="34" charset="0"/>
                <a:cs typeface="Arial" panose="020B0604020202020204" pitchFamily="34" charset="0"/>
              </a:rPr>
              <a:t>Fandango Movie Rating Discrepancy Analysis using</a:t>
            </a:r>
            <a:br>
              <a:rPr lang="en-US" sz="2400" b="1" dirty="0">
                <a:solidFill>
                  <a:schemeClr val="accent1"/>
                </a:solidFill>
                <a:latin typeface="Arial" panose="020B0604020202020204" pitchFamily="34" charset="0"/>
                <a:cs typeface="Arial" panose="020B0604020202020204" pitchFamily="34" charset="0"/>
              </a:rPr>
            </a:br>
            <a:r>
              <a:rPr lang="en-US" sz="2400" b="1" dirty="0">
                <a:solidFill>
                  <a:schemeClr val="accent1"/>
                </a:solidFill>
                <a:latin typeface="Arial" panose="020B0604020202020204" pitchFamily="34" charset="0"/>
                <a:cs typeface="Arial" panose="020B0604020202020204" pitchFamily="34" charset="0"/>
              </a:rPr>
              <a:t>Python</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a:cs typeface="Arial"/>
              </a:rPr>
              <a:t>Presented By:</a:t>
            </a:r>
          </a:p>
          <a:p>
            <a:r>
              <a:rPr lang="en-US" sz="2000" b="1" dirty="0">
                <a:solidFill>
                  <a:schemeClr val="accent1">
                    <a:lumMod val="75000"/>
                  </a:schemeClr>
                </a:solidFill>
                <a:latin typeface="Arial"/>
                <a:cs typeface="Arial"/>
              </a:rPr>
              <a:t> NAREN KUMAR S  - SSMIET - MECHANICAL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2"/>
              </a:rPr>
              <a:t>https://www.kaggle.com/datasets</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3"/>
              </a:rPr>
              <a:t>https://pandas.pydata.org/pandas-docs/stable/user guide/index.html</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4"/>
              </a:rPr>
              <a:t>https://seaborn.pydata.org/</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5"/>
              </a:rPr>
              <a:t>https://matplotlib.org/stable/contents.html</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6"/>
              </a:rPr>
              <a:t>https://chat.openal.com</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IN" sz="2400" dirty="0">
              <a:latin typeface="Times New Roman" panose="02020603050405020304" pitchFamily="18" charset="0"/>
              <a:cs typeface="Times New Roman" panose="02020603050405020304" pitchFamily="18" charset="0"/>
            </a:endParaRPr>
          </a:p>
          <a:p>
            <a:pPr marL="305435" indent="-305435"/>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39677" y="558468"/>
            <a:ext cx="10525496" cy="880239"/>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buFont typeface="Arial" panose="05020102010507070707" pitchFamily="18" charset="2"/>
              <a:buChar char="•"/>
            </a:pPr>
            <a:r>
              <a:rPr lang="en-US" sz="2000" b="1" dirty="0">
                <a:latin typeface="Arial"/>
                <a:ea typeface="+mn-lt"/>
                <a:cs typeface="Arial"/>
              </a:rPr>
              <a:t>Problem Statement </a:t>
            </a:r>
          </a:p>
          <a:p>
            <a:pPr marL="305435" indent="-305435">
              <a:buFont typeface="Arial" panose="05020102010507070707" pitchFamily="18" charset="2"/>
              <a:buChar char="•"/>
            </a:pPr>
            <a:r>
              <a:rPr lang="en-US" sz="2000" b="1" dirty="0">
                <a:latin typeface="Arial"/>
                <a:ea typeface="+mn-lt"/>
                <a:cs typeface="Arial"/>
              </a:rPr>
              <a:t>Proposed System/Solution</a:t>
            </a:r>
            <a:endParaRPr lang="en-US" dirty="0">
              <a:latin typeface="Arial"/>
              <a:cs typeface="Arial"/>
            </a:endParaRPr>
          </a:p>
          <a:p>
            <a:pPr marL="305435" indent="-305435">
              <a:buFont typeface="Arial" panose="05020102010507070707" pitchFamily="18" charset="2"/>
              <a:buChar char="•"/>
            </a:pPr>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buFont typeface="Arial" panose="05020102010507070707" pitchFamily="18" charset="2"/>
              <a:buChar char="•"/>
            </a:pPr>
            <a:r>
              <a:rPr lang="en-US" sz="2000" b="1" dirty="0">
                <a:latin typeface="Arial"/>
                <a:ea typeface="+mn-lt"/>
                <a:cs typeface="+mn-lt"/>
              </a:rPr>
              <a:t>Algorithm &amp; Deployment  </a:t>
            </a:r>
            <a:endParaRPr lang="en-US" dirty="0">
              <a:latin typeface="Arial"/>
              <a:cs typeface="Calibri"/>
            </a:endParaRPr>
          </a:p>
          <a:p>
            <a:pPr marL="305435" indent="-305435">
              <a:buFont typeface="Arial" panose="05020102010507070707" pitchFamily="18" charset="2"/>
              <a:buChar char="•"/>
            </a:pPr>
            <a:r>
              <a:rPr lang="en-US" sz="2000" b="1" dirty="0">
                <a:latin typeface="Arial"/>
                <a:ea typeface="+mn-lt"/>
                <a:cs typeface="Arial"/>
              </a:rPr>
              <a:t>Result </a:t>
            </a:r>
          </a:p>
          <a:p>
            <a:pPr marL="305435" indent="-305435">
              <a:buFont typeface="Arial" panose="05020102010507070707" pitchFamily="18" charset="2"/>
              <a:buChar char="•"/>
            </a:pPr>
            <a:r>
              <a:rPr lang="en-US" sz="2000" b="1" dirty="0">
                <a:latin typeface="Arial"/>
                <a:ea typeface="+mn-lt"/>
                <a:cs typeface="Arial"/>
              </a:rPr>
              <a:t>Conclusion</a:t>
            </a:r>
            <a:endParaRPr lang="en-US" dirty="0">
              <a:latin typeface="Arial"/>
              <a:cs typeface="Arial"/>
            </a:endParaRPr>
          </a:p>
          <a:p>
            <a:pPr marL="305435" indent="-305435">
              <a:buFont typeface="Arial" panose="05020102010507070707" pitchFamily="18" charset="2"/>
              <a:buChar char="•"/>
            </a:pPr>
            <a:r>
              <a:rPr lang="en-US" sz="2000" b="1" dirty="0">
                <a:latin typeface="Arial"/>
                <a:ea typeface="+mn-lt"/>
                <a:cs typeface="Arial"/>
              </a:rPr>
              <a:t>Future Scope</a:t>
            </a:r>
          </a:p>
          <a:p>
            <a:pPr marL="305435" indent="-305435">
              <a:buFont typeface="Arial" panose="05020102010507070707" pitchFamily="18" charset="2"/>
              <a:buChar char="•"/>
            </a:pPr>
            <a:r>
              <a:rPr lang="en-US" sz="2000" b="1" dirty="0">
                <a:latin typeface="Arial"/>
                <a:ea typeface="+mn-lt"/>
                <a:cs typeface="Arial"/>
              </a:rPr>
              <a:t>References</a:t>
            </a:r>
            <a:endParaRPr lang="en-US" dirty="0">
              <a:latin typeface="Arial"/>
              <a:cs typeface="Arial"/>
            </a:endParaRPr>
          </a:p>
          <a:p>
            <a:pPr marL="305435" indent="-305435">
              <a:buFont typeface="Arial" panose="05020102010507070707" pitchFamily="18" charset="2"/>
              <a:buChar char="•"/>
            </a:pPr>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GB" sz="2400" dirty="0">
                <a:solidFill>
                  <a:srgbClr val="404040"/>
                </a:solidFill>
                <a:latin typeface="Times New Roman"/>
                <a:ea typeface="+mn-lt"/>
                <a:cs typeface="Times New Roman"/>
              </a:rPr>
              <a:t>  To explore rating differences between Fandango and other platforms like IMDb or Rotten Tomatoes, we'll gather movie ratings data, clean it to remove inconsistencies, and then analyze it using Python. By comparing average ratings, visualizing rating distributions, and examining potential factors such as movie genres or release years, we aim to uncover any biases or inconsistencies in Fandango's rating system. Ultimately, this analysis will help us understand why rating variations occur and shed light on the reliability of Fandango's ratings compared to more objective sources like IMDb or Rotten Tomatoes.</a:t>
            </a:r>
            <a:endParaRPr lang="en-IN" sz="2400">
              <a:solidFill>
                <a:srgbClr val="404040"/>
              </a:solidFill>
              <a:latin typeface="Times New Roman"/>
              <a:ea typeface="+mn-lt"/>
              <a:cs typeface="Times New Roman"/>
            </a:endParaRPr>
          </a:p>
          <a:p>
            <a:pPr marL="305435" indent="-305435"/>
            <a:endParaRPr lang="en-IN" sz="24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2579914" y="1087379"/>
            <a:ext cx="9475242" cy="4627622"/>
          </a:xfrm>
        </p:spPr>
        <p:txBody>
          <a:bodyPr vert="horz" lIns="91440" tIns="45720" rIns="91440" bIns="45720" rtlCol="0" anchor="ctr">
            <a:noAutofit/>
          </a:bodyPr>
          <a:lstStyle/>
          <a:p>
            <a:pPr marL="305435" indent="-305435"/>
            <a:endParaRPr lang="en-IN" sz="1200" b="1" dirty="0">
              <a:latin typeface="Calibri"/>
              <a:cs typeface="Calibri"/>
            </a:endParaRPr>
          </a:p>
          <a:p>
            <a:pPr marL="0" indent="0">
              <a:buNone/>
            </a:pPr>
            <a:endParaRPr lang="en-IN" dirty="0"/>
          </a:p>
        </p:txBody>
      </p:sp>
      <p:sp>
        <p:nvSpPr>
          <p:cNvPr id="4" name="Rectangle 3"/>
          <p:cNvSpPr/>
          <p:nvPr/>
        </p:nvSpPr>
        <p:spPr>
          <a:xfrm>
            <a:off x="650465" y="1957703"/>
            <a:ext cx="11241973" cy="3046988"/>
          </a:xfrm>
          <a:prstGeom prst="rect">
            <a:avLst/>
          </a:prstGeom>
        </p:spPr>
        <p:txBody>
          <a:bodyPr wrap="square" lIns="91440" tIns="45720" rIns="91440" bIns="45720" anchor="t">
            <a:spAutoFit/>
          </a:bodyPr>
          <a:lstStyle/>
          <a:p>
            <a:r>
              <a:rPr lang="en-GB" sz="2400" b="1" dirty="0">
                <a:latin typeface="Times New Roman"/>
                <a:cs typeface="Times New Roman"/>
              </a:rPr>
              <a:t>Data Collection: </a:t>
            </a:r>
            <a:endParaRPr lang="en-GB" sz="2400" b="1">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GB" sz="2000" dirty="0">
                <a:latin typeface="Times New Roman"/>
                <a:cs typeface="Times New Roman"/>
              </a:rPr>
              <a:t>Obtain movie ratings data from Fandango and another reliable source (e.g., IMDb).</a:t>
            </a:r>
          </a:p>
          <a:p>
            <a:r>
              <a:rPr lang="en-GB" sz="2400" b="1" dirty="0">
                <a:latin typeface="Times New Roman"/>
                <a:cs typeface="Times New Roman"/>
              </a:rPr>
              <a:t>Data Cleaning: </a:t>
            </a:r>
            <a:endParaRPr lang="en-GB" sz="2400" b="1">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GB" sz="2000" dirty="0">
                <a:latin typeface="Times New Roman"/>
                <a:cs typeface="Times New Roman"/>
              </a:rPr>
              <a:t>Clean the data to ensure accuracy and consistency.</a:t>
            </a:r>
          </a:p>
          <a:p>
            <a:r>
              <a:rPr lang="en-GB" sz="2400" b="1" dirty="0">
                <a:latin typeface="Times New Roman"/>
                <a:cs typeface="Times New Roman"/>
              </a:rPr>
              <a:t>Data Analysis:</a:t>
            </a:r>
          </a:p>
          <a:p>
            <a:pPr>
              <a:buFont typeface="Wingdings" panose="05000000000000000000" pitchFamily="2" charset="2"/>
              <a:buChar char="Ø"/>
            </a:pPr>
            <a:r>
              <a:rPr lang="en-GB" sz="2000" dirty="0">
                <a:latin typeface="Times New Roman"/>
                <a:cs typeface="Times New Roman"/>
              </a:rPr>
              <a:t>Calculate summary statistics (mean, median, standard deviation, etc.) for both Fandango and the other source.</a:t>
            </a:r>
          </a:p>
          <a:p>
            <a:pPr>
              <a:buFont typeface="Wingdings" panose="05000000000000000000" pitchFamily="2" charset="2"/>
              <a:buChar char="Ø"/>
            </a:pPr>
            <a:r>
              <a:rPr lang="en-GB" sz="2000" dirty="0">
                <a:latin typeface="Times New Roman"/>
                <a:cs typeface="Times New Roman"/>
              </a:rPr>
              <a:t>Visualize the distribution of ratings from both sources using histograms or boxplots.</a:t>
            </a:r>
          </a:p>
          <a:p>
            <a:pPr>
              <a:buFont typeface="Wingdings" panose="05000000000000000000" pitchFamily="2" charset="2"/>
              <a:buChar char="Ø"/>
            </a:pPr>
            <a:r>
              <a:rPr lang="en-GB" sz="2000" dirty="0">
                <a:latin typeface="Times New Roman"/>
                <a:cs typeface="Times New Roman"/>
              </a:rPr>
              <a:t>Perform hypothesis testing to determine if there's a significant difference between the ratings.</a:t>
            </a:r>
            <a:endParaRPr lang="en-IN" sz="2000" dirty="0">
              <a:latin typeface="Times New Roman"/>
              <a:cs typeface="Times New Roman"/>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21816" y="662572"/>
            <a:ext cx="11148368"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21816" y="1341611"/>
            <a:ext cx="11148368" cy="4950414"/>
          </a:xfrm>
        </p:spPr>
        <p:txBody>
          <a:bodyPr>
            <a:normAutofit/>
          </a:bodyPr>
          <a:lstStyle/>
          <a:p>
            <a:pPr marL="0" indent="0">
              <a:buNone/>
            </a:pPr>
            <a:r>
              <a:rPr lang="en-GB" sz="2000" b="1" dirty="0">
                <a:latin typeface="Times New Roman" panose="02020603050405020304" pitchFamily="18" charset="0"/>
                <a:cs typeface="Times New Roman" panose="02020603050405020304" pitchFamily="18" charset="0"/>
              </a:rPr>
              <a:t>Problem Definition</a:t>
            </a:r>
            <a:r>
              <a:rPr lang="en-GB" sz="1800" dirty="0">
                <a:latin typeface="Times New Roman" panose="02020603050405020304" pitchFamily="18" charset="0"/>
                <a:cs typeface="Times New Roman" panose="02020603050405020304" pitchFamily="18" charset="0"/>
              </a:rPr>
              <a:t>:</a:t>
            </a:r>
            <a:endParaRPr lang="en-US"/>
          </a:p>
          <a:p>
            <a:pPr marL="629920" lvl="1" indent="-305435">
              <a:buFont typeface="Courier New" panose="05000000000000000000" pitchFamily="2" charset="2"/>
              <a:buChar char="o"/>
            </a:pPr>
            <a:r>
              <a:rPr lang="en-GB" dirty="0">
                <a:latin typeface="Times New Roman"/>
                <a:cs typeface="Times New Roman"/>
              </a:rPr>
              <a:t> Clearly define the objective of the analysis, such as understanding the extent of rating inflation on Fandango compared to other platforms.</a:t>
            </a:r>
          </a:p>
          <a:p>
            <a:pPr marL="0" indent="0">
              <a:buNone/>
            </a:pPr>
            <a:r>
              <a:rPr lang="en-GB" sz="2000" b="1" dirty="0">
                <a:latin typeface="Times New Roman" panose="02020603050405020304" pitchFamily="18" charset="0"/>
                <a:cs typeface="Times New Roman" panose="02020603050405020304" pitchFamily="18" charset="0"/>
              </a:rPr>
              <a:t>Scope Definition:</a:t>
            </a:r>
          </a:p>
          <a:p>
            <a:pPr marL="629920" lvl="1" indent="-305435">
              <a:lnSpc>
                <a:spcPct val="110000"/>
              </a:lnSpc>
              <a:buFont typeface="Courier New" panose="05000000000000000000" pitchFamily="2" charset="2"/>
              <a:buChar char="o"/>
            </a:pPr>
            <a:r>
              <a:rPr lang="en-GB" sz="1500" dirty="0">
                <a:latin typeface="Times New Roman"/>
                <a:cs typeface="Times New Roman"/>
              </a:rPr>
              <a:t>  Determine the scope of the analysis, including which movies, time period, and comparison platforms will be included.</a:t>
            </a:r>
          </a:p>
          <a:p>
            <a:pPr marL="0" indent="0">
              <a:buNone/>
            </a:pPr>
            <a:r>
              <a:rPr lang="en-GB" sz="2000" b="1" dirty="0">
                <a:latin typeface="Times New Roman" panose="02020603050405020304" pitchFamily="18" charset="0"/>
                <a:cs typeface="Times New Roman" panose="02020603050405020304" pitchFamily="18" charset="0"/>
              </a:rPr>
              <a:t>Data Collection: </a:t>
            </a:r>
          </a:p>
          <a:p>
            <a:pPr marL="629920" lvl="1" indent="-305435">
              <a:lnSpc>
                <a:spcPct val="110000"/>
              </a:lnSpc>
              <a:buFont typeface="Courier New" panose="05000000000000000000" pitchFamily="2" charset="2"/>
              <a:buChar char="o"/>
            </a:pPr>
            <a:r>
              <a:rPr lang="en-GB" sz="1500" dirty="0">
                <a:latin typeface="Times New Roman"/>
                <a:cs typeface="Times New Roman"/>
              </a:rPr>
              <a:t>Gather Fandango ratings data using web scraping or an API.</a:t>
            </a:r>
          </a:p>
          <a:p>
            <a:pPr marL="629920" lvl="1" indent="-305435">
              <a:lnSpc>
                <a:spcPct val="110000"/>
              </a:lnSpc>
              <a:buFont typeface="Courier New" panose="05000000000000000000" pitchFamily="2" charset="2"/>
              <a:buChar char="o"/>
            </a:pPr>
            <a:r>
              <a:rPr lang="en-GB" sz="1500" dirty="0">
                <a:latin typeface="Times New Roman"/>
                <a:cs typeface="Times New Roman"/>
              </a:rPr>
              <a:t>Collect ratings data from alternative sources like IMDb or Rotten Tomatoes.</a:t>
            </a:r>
          </a:p>
          <a:p>
            <a:pPr marL="629920" lvl="1" indent="-305435">
              <a:lnSpc>
                <a:spcPct val="110000"/>
              </a:lnSpc>
              <a:buFont typeface="Courier New" panose="05000000000000000000" pitchFamily="2" charset="2"/>
              <a:buChar char="o"/>
            </a:pPr>
            <a:r>
              <a:rPr lang="en-GB" sz="1500" dirty="0">
                <a:latin typeface="Times New Roman"/>
                <a:cs typeface="Times New Roman"/>
              </a:rPr>
              <a:t>Ensure data integrity and completeness.</a:t>
            </a:r>
          </a:p>
          <a:p>
            <a:pPr marL="0" indent="0">
              <a:buNone/>
            </a:pPr>
            <a:r>
              <a:rPr lang="en-GB" sz="2400" b="1" dirty="0">
                <a:latin typeface="Times New Roman"/>
                <a:cs typeface="Times New Roman"/>
              </a:rPr>
              <a:t>Data Preprocessing:</a:t>
            </a:r>
          </a:p>
          <a:p>
            <a:pPr marL="629920" lvl="1" indent="-305435">
              <a:lnSpc>
                <a:spcPct val="110000"/>
              </a:lnSpc>
              <a:buFont typeface="Courier New" panose="05000000000000000000" pitchFamily="2" charset="2"/>
              <a:buChar char="o"/>
            </a:pPr>
            <a:r>
              <a:rPr lang="en-GB" dirty="0">
                <a:latin typeface="Times New Roman"/>
                <a:cs typeface="Times New Roman"/>
              </a:rPr>
              <a:t>Clean the data by handling missing values, inconsistencies, and outliers.</a:t>
            </a:r>
          </a:p>
          <a:p>
            <a:pPr marL="629920" lvl="1" indent="-305435">
              <a:buFont typeface="Courier New" panose="05000000000000000000" pitchFamily="2" charset="2"/>
              <a:buChar char="o"/>
            </a:pPr>
            <a:r>
              <a:rPr lang="en-GB" dirty="0">
                <a:latin typeface="Times New Roman"/>
                <a:cs typeface="Times New Roman"/>
              </a:rPr>
              <a:t>Normalize ratings to a common scale if necessary.</a:t>
            </a:r>
          </a:p>
          <a:p>
            <a:pPr marL="629920" lvl="1" indent="-305435">
              <a:lnSpc>
                <a:spcPct val="110000"/>
              </a:lnSpc>
              <a:buFont typeface="Courier New" panose="05000000000000000000" pitchFamily="2" charset="2"/>
              <a:buChar char="o"/>
            </a:pPr>
            <a:r>
              <a:rPr lang="en-GB" dirty="0">
                <a:latin typeface="Times New Roman"/>
                <a:cs typeface="Times New Roman"/>
              </a:rPr>
              <a:t>Explore the data to understand its distribution and characteristics.</a:t>
            </a:r>
            <a:endParaRPr lang="en-IN">
              <a:latin typeface="Times New Roman"/>
              <a:cs typeface="Times New Roman"/>
            </a:endParaRP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91088" y="1232754"/>
            <a:ext cx="11296809" cy="5395738"/>
          </a:xfrm>
        </p:spPr>
        <p:txBody>
          <a:bodyPr>
            <a:normAutofit/>
          </a:bodyPr>
          <a:lstStyle/>
          <a:p>
            <a:pPr marL="0" indent="0">
              <a:buNone/>
            </a:pPr>
            <a:r>
              <a:rPr lang="en-GB" sz="2400" b="1" dirty="0">
                <a:latin typeface="Times New Roman" panose="02020603050405020304" pitchFamily="18" charset="0"/>
                <a:cs typeface="Times New Roman" panose="02020603050405020304" pitchFamily="18" charset="0"/>
              </a:rPr>
              <a:t>Algorithm Development:</a:t>
            </a:r>
            <a:endParaRPr lang="en-US"/>
          </a:p>
          <a:p>
            <a:pPr marL="0" indent="0">
              <a:buNone/>
            </a:pPr>
            <a:r>
              <a:rPr lang="en-GB" sz="2000" b="1" dirty="0">
                <a:latin typeface="Times New Roman"/>
                <a:cs typeface="Times New Roman"/>
              </a:rPr>
              <a:t>Data Collection: </a:t>
            </a:r>
            <a:endParaRPr lang="en-GB" sz="2400" b="1" dirty="0">
              <a:latin typeface="Times New Roman" panose="02020603050405020304" pitchFamily="18" charset="0"/>
              <a:cs typeface="Times New Roman" panose="02020603050405020304" pitchFamily="18" charset="0"/>
            </a:endParaRPr>
          </a:p>
          <a:p>
            <a:pPr marL="0" indent="0">
              <a:buNone/>
            </a:pPr>
            <a:r>
              <a:rPr lang="en-GB" sz="1800" dirty="0">
                <a:latin typeface="Times New Roman"/>
                <a:cs typeface="Times New Roman"/>
              </a:rPr>
              <a:t>  Utilize web scraping or APIs to gather Fandango movie ratings data and ratings from alternative sources such as IMDb or Rotten Tomatoes.</a:t>
            </a:r>
            <a:endParaRPr lang="en-GB">
              <a:latin typeface="Times New Roman"/>
              <a:cs typeface="Times New Roman"/>
            </a:endParaRPr>
          </a:p>
          <a:p>
            <a:pPr marL="0" indent="0">
              <a:buNone/>
            </a:pPr>
            <a:r>
              <a:rPr lang="en-GB" sz="1800" b="1" dirty="0">
                <a:latin typeface="Times New Roman"/>
                <a:cs typeface="Times New Roman"/>
              </a:rPr>
              <a:t>Data Preprocessing</a:t>
            </a:r>
            <a:r>
              <a:rPr lang="en-GB" sz="1800" dirty="0">
                <a:latin typeface="Times New Roman"/>
                <a:cs typeface="Times New Roman"/>
              </a:rPr>
              <a:t>: </a:t>
            </a:r>
          </a:p>
          <a:p>
            <a:pPr marL="324485" lvl="1" indent="0">
              <a:lnSpc>
                <a:spcPct val="110000"/>
              </a:lnSpc>
              <a:buNone/>
            </a:pPr>
            <a:r>
              <a:rPr lang="en-GB" sz="1800" dirty="0">
                <a:latin typeface="Times New Roman"/>
                <a:cs typeface="Times New Roman"/>
              </a:rPr>
              <a:t> Clean the collected data, handle missing values, and normalize ratings if needed.</a:t>
            </a:r>
            <a:endParaRPr lang="en-GB" sz="1800"/>
          </a:p>
          <a:p>
            <a:pPr marL="0" indent="0">
              <a:buNone/>
            </a:pPr>
            <a:r>
              <a:rPr lang="en-GB" sz="2000" b="1" dirty="0">
                <a:latin typeface="Times New Roman"/>
                <a:cs typeface="Times New Roman"/>
              </a:rPr>
              <a:t>Analysis</a:t>
            </a:r>
            <a:r>
              <a:rPr lang="en-GB" sz="1800" dirty="0">
                <a:latin typeface="Times New Roman"/>
                <a:cs typeface="Times New Roman"/>
              </a:rPr>
              <a:t>: </a:t>
            </a:r>
          </a:p>
          <a:p>
            <a:pPr marL="0" indent="0">
              <a:buNone/>
            </a:pPr>
            <a:r>
              <a:rPr lang="en-GB" sz="1800" dirty="0">
                <a:latin typeface="Times New Roman"/>
                <a:cs typeface="Times New Roman"/>
              </a:rPr>
              <a:t> Calculate summary statistics, visualize rating distributions, and conduct hypothesis testing to identify discrepancies between Fandango ratings and ratings from other sources.</a:t>
            </a:r>
            <a:endParaRPr lang="en-GB">
              <a:latin typeface="Times New Roman"/>
              <a:cs typeface="Times New Roman"/>
            </a:endParaRPr>
          </a:p>
          <a:p>
            <a:pPr marL="0" indent="0">
              <a:buNone/>
            </a:pPr>
            <a:r>
              <a:rPr lang="en-GB" sz="2000" b="1" dirty="0">
                <a:latin typeface="Times New Roman"/>
                <a:cs typeface="Times New Roman"/>
              </a:rPr>
              <a:t>Insights Generation: </a:t>
            </a:r>
            <a:endParaRPr lang="en-IN" sz="1800" dirty="0">
              <a:latin typeface="Times New Roman" panose="02020603050405020304" pitchFamily="18" charset="0"/>
              <a:cs typeface="Times New Roman" panose="02020603050405020304" pitchFamily="18" charset="0"/>
            </a:endParaRPr>
          </a:p>
          <a:p>
            <a:pPr marL="0" indent="0">
              <a:buNone/>
            </a:pPr>
            <a:r>
              <a:rPr lang="en-GB" sz="1800" dirty="0">
                <a:latin typeface="Times New Roman"/>
                <a:cs typeface="Times New Roman"/>
              </a:rPr>
              <a:t> Interpret the analysis results to understand the reasons behind rating differences and provide actionable insights.</a:t>
            </a:r>
            <a:endParaRPr lang="en-IN" sz="1800">
              <a:latin typeface="Times New Roman" panose="02020603050405020304" pitchFamily="18" charset="0"/>
              <a:cs typeface="Times New Roman" panose="02020603050405020304" pitchFamily="18" charset="0"/>
            </a:endParaRPr>
          </a:p>
          <a:p>
            <a:pPr marL="305435" indent="-305435">
              <a:buFont typeface="Arial" panose="05020102010507070707" pitchFamily="18" charset="2"/>
              <a:buChar char="•"/>
            </a:pPr>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endParaRPr lang="en-IN" sz="24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2104" y="2238380"/>
            <a:ext cx="2346960" cy="237508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50866" y="2242042"/>
            <a:ext cx="2366882" cy="2341732"/>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03037" y="2242142"/>
            <a:ext cx="3771302" cy="2259484"/>
          </a:xfrm>
          <a:prstGeom prst="rect">
            <a:avLst/>
          </a:prstGeom>
        </p:spPr>
      </p:pic>
      <p:sp>
        <p:nvSpPr>
          <p:cNvPr id="9" name="Title 5"/>
          <p:cNvSpPr txBox="1">
            <a:spLocks/>
          </p:cNvSpPr>
          <p:nvPr/>
        </p:nvSpPr>
        <p:spPr>
          <a:xfrm>
            <a:off x="677334" y="179832"/>
            <a:ext cx="8596668" cy="669254"/>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771429"/>
            <a:ext cx="11029616" cy="530296"/>
          </a:xfrm>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836416"/>
            <a:ext cx="11029615" cy="4673324"/>
          </a:xfrm>
        </p:spPr>
        <p:txBody>
          <a:bodyPr>
            <a:normAutofit/>
          </a:bodyPr>
          <a:lstStyle/>
          <a:p>
            <a:pPr marL="0" indent="0">
              <a:lnSpc>
                <a:spcPct val="100000"/>
              </a:lnSpc>
              <a:buNone/>
            </a:pPr>
            <a:r>
              <a:rPr lang="en-GB" sz="2800" dirty="0">
                <a:ea typeface="+mn-lt"/>
                <a:cs typeface="+mn-lt"/>
              </a:rPr>
              <a:t> Our analysis found that there's a small difference between how Fandango rated popular movies in 2015 compared to those in 2016. On average, movies released in 2016 got slightly lower ratings on Fandango than those released in 2015. This suggests that there might have been some changes in Fandango's rating system or how they selected and rated movies over the years.</a:t>
            </a:r>
            <a:endParaRPr lang="en-US" dirty="0"/>
          </a:p>
          <a:p>
            <a:pPr marL="0" indent="0">
              <a:buNone/>
            </a:pPr>
            <a:br>
              <a:rPr lang="en-US" dirty="0"/>
            </a:br>
            <a:endParaRPr lang="en-US" dirty="0"/>
          </a:p>
          <a:p>
            <a:pPr marL="305435" indent="-305435"/>
            <a:endParaRPr lang="en-GB" sz="2800" dirty="0"/>
          </a:p>
          <a:p>
            <a:pPr marL="305435" indent="-305435"/>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2" name="Rectangle 1"/>
          <p:cNvSpPr/>
          <p:nvPr/>
        </p:nvSpPr>
        <p:spPr>
          <a:xfrm>
            <a:off x="531712" y="1710761"/>
            <a:ext cx="11076417" cy="3447098"/>
          </a:xfrm>
          <a:prstGeom prst="rect">
            <a:avLst/>
          </a:prstGeom>
        </p:spPr>
        <p:txBody>
          <a:bodyPr wrap="square" lIns="91440" tIns="45720" rIns="91440" bIns="45720" anchor="t">
            <a:spAutoFit/>
          </a:bodyPr>
          <a:lstStyle/>
          <a:p>
            <a:br>
              <a:rPr lang="en-US" dirty="0"/>
            </a:br>
            <a:r>
              <a:rPr lang="en-GB" sz="2800" dirty="0">
                <a:ea typeface="+mn-lt"/>
                <a:cs typeface="+mn-lt"/>
              </a:rPr>
              <a:t> Using Python for analysing Fandango movie rating differences has promising future potential. It could involve building predictive models, creating visualization tools, developing automated monitoring systems, exploring sentiment analysis, and integrating with other databases for comparative analysis, enhancing accuracy and insights.</a:t>
            </a:r>
            <a:endParaRPr lang="en-US" sz="2800" dirty="0"/>
          </a:p>
          <a:p>
            <a:br>
              <a:rPr lang="en-US" dirty="0"/>
            </a:br>
            <a:endParaRPr lang="en-US" dirty="0"/>
          </a:p>
          <a:p>
            <a:endParaRPr lang="en-GB"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customXml/itemProps2.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7</TotalTime>
  <Words>526</Words>
  <Application>Microsoft Office PowerPoint</Application>
  <PresentationFormat>Widescreen</PresentationFormat>
  <Paragraphs>57</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Fandango Movie Rating Discrepancy Analysis using Python</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Pon Raj</cp:lastModifiedBy>
  <cp:revision>143</cp:revision>
  <dcterms:created xsi:type="dcterms:W3CDTF">2021-05-26T16:50:10Z</dcterms:created>
  <dcterms:modified xsi:type="dcterms:W3CDTF">2024-04-05T04:26:49Z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