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515" r:id="rId2"/>
    <p:sldId id="434" r:id="rId3"/>
    <p:sldId id="435" r:id="rId4"/>
    <p:sldId id="491" r:id="rId5"/>
    <p:sldId id="489" r:id="rId6"/>
    <p:sldId id="418" r:id="rId7"/>
    <p:sldId id="415" r:id="rId8"/>
    <p:sldId id="417" r:id="rId9"/>
    <p:sldId id="519" r:id="rId10"/>
    <p:sldId id="520" r:id="rId11"/>
    <p:sldId id="521" r:id="rId12"/>
    <p:sldId id="522" r:id="rId13"/>
    <p:sldId id="475" r:id="rId14"/>
    <p:sldId id="476" r:id="rId15"/>
    <p:sldId id="523" r:id="rId16"/>
    <p:sldId id="524" r:id="rId17"/>
    <p:sldId id="525" r:id="rId18"/>
    <p:sldId id="526" r:id="rId19"/>
    <p:sldId id="527" r:id="rId20"/>
    <p:sldId id="528" r:id="rId21"/>
    <p:sldId id="529" r:id="rId22"/>
    <p:sldId id="530" r:id="rId23"/>
    <p:sldId id="419" r:id="rId24"/>
    <p:sldId id="461" r:id="rId25"/>
    <p:sldId id="488" r:id="rId26"/>
    <p:sldId id="412" r:id="rId27"/>
    <p:sldId id="442" r:id="rId28"/>
    <p:sldId id="443" r:id="rId29"/>
    <p:sldId id="494" r:id="rId30"/>
    <p:sldId id="497" r:id="rId31"/>
    <p:sldId id="498" r:id="rId32"/>
    <p:sldId id="493" r:id="rId33"/>
    <p:sldId id="444" r:id="rId34"/>
    <p:sldId id="445" r:id="rId35"/>
    <p:sldId id="446" r:id="rId36"/>
    <p:sldId id="448" r:id="rId37"/>
    <p:sldId id="450" r:id="rId38"/>
    <p:sldId id="451" r:id="rId39"/>
    <p:sldId id="452" r:id="rId40"/>
    <p:sldId id="532" r:id="rId41"/>
    <p:sldId id="500" r:id="rId42"/>
    <p:sldId id="499" r:id="rId43"/>
    <p:sldId id="411" r:id="rId44"/>
    <p:sldId id="492" r:id="rId45"/>
    <p:sldId id="514"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 Szekely"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ABFF"/>
    <a:srgbClr val="4FD4FF"/>
    <a:srgbClr val="EDE40D"/>
    <a:srgbClr val="6DA2F2"/>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64610" autoAdjust="0"/>
  </p:normalViewPr>
  <p:slideViewPr>
    <p:cSldViewPr snapToGrid="0" snapToObjects="1">
      <p:cViewPr>
        <p:scale>
          <a:sx n="81" d="100"/>
          <a:sy n="81" d="100"/>
        </p:scale>
        <p:origin x="-128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10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8-04T10:20:08.906" idx="1">
    <p:pos x="3574" y="195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4AAE6F-B0D0-854B-A265-5E81099A2B6B}" type="datetimeFigureOut">
              <a:rPr lang="en-US" smtClean="0"/>
              <a:t>9/9/15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8884C0-F64C-5841-B6D6-7283E66F4306}" type="slidenum">
              <a:rPr lang="en-US" smtClean="0"/>
              <a:t>‹#›</a:t>
            </a:fld>
            <a:endParaRPr lang="en-US"/>
          </a:p>
        </p:txBody>
      </p:sp>
    </p:spTree>
    <p:extLst>
      <p:ext uri="{BB962C8B-B14F-4D97-AF65-F5344CB8AC3E}">
        <p14:creationId xmlns:p14="http://schemas.microsoft.com/office/powerpoint/2010/main" val="810530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I want to take a few minutes to introduce you to some exciting research I’ve been learning about on how students’ beliefs about intelligence can have a big impact on their engagement and achievement. This presentation is from the PERTS center in the Department of Psychology at Stanford University. PERTS stands for The Project for Education Research That Scales, and they are dedicated to providing educators with free, evidence based tools and resources to promote student resilience and achievement.</a:t>
            </a:r>
            <a:endParaRPr lang="en-US" dirty="0">
              <a:solidFill>
                <a:srgbClr val="000000"/>
              </a:solidFill>
              <a:latin typeface="Arial"/>
              <a:cs typeface="Arial"/>
            </a:endParaRPr>
          </a:p>
        </p:txBody>
      </p:sp>
    </p:spTree>
    <p:extLst>
      <p:ext uri="{BB962C8B-B14F-4D97-AF65-F5344CB8AC3E}">
        <p14:creationId xmlns:p14="http://schemas.microsoft.com/office/powerpoint/2010/main" val="2680642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sym typeface="Helvetica" charset="0"/>
              </a:rPr>
              <a:t>For </a:t>
            </a:r>
            <a:r>
              <a:rPr lang="en-US" dirty="0">
                <a:solidFill>
                  <a:srgbClr val="000000"/>
                </a:solidFill>
                <a:latin typeface="Arial"/>
                <a:cs typeface="Arial"/>
                <a:sym typeface="Helvetica" charset="0"/>
              </a:rPr>
              <a:t>students with a fixed mindset, their goal in school is to show how smart they are, or hide how dumb they think they are. This makes sense right? If you think you’re just born smart or dumb, you want to make sure you show you’re smart. So this makes them much less likely to ask questions in class, or seek out help from peers or teachers because that would involve showing they don’t know something.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sym typeface="Helvetica" charset="0"/>
              </a:rPr>
              <a:t>Students </a:t>
            </a:r>
            <a:r>
              <a:rPr lang="en-US" dirty="0">
                <a:solidFill>
                  <a:srgbClr val="000000"/>
                </a:solidFill>
                <a:latin typeface="Arial"/>
                <a:cs typeface="Arial"/>
                <a:sym typeface="Helvetica" charset="0"/>
              </a:rPr>
              <a:t>with a growth mindset on the other hand have the goal to learn, so they’re more likely to ask a question if they don’t understand, or to seek out help or try </a:t>
            </a:r>
            <a:r>
              <a:rPr lang="en-US" dirty="0" smtClean="0">
                <a:solidFill>
                  <a:srgbClr val="000000"/>
                </a:solidFill>
                <a:latin typeface="Arial"/>
                <a:cs typeface="Arial"/>
                <a:sym typeface="Helvetica" charset="0"/>
              </a:rPr>
              <a:t>a new </a:t>
            </a:r>
            <a:r>
              <a:rPr lang="en-US" dirty="0">
                <a:solidFill>
                  <a:srgbClr val="000000"/>
                </a:solidFill>
                <a:latin typeface="Arial"/>
                <a:cs typeface="Arial"/>
                <a:sym typeface="Helvetica" charset="0"/>
              </a:rPr>
              <a:t>strategy if they are struggling.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Students </a:t>
            </a:r>
            <a:r>
              <a:rPr lang="en-US" dirty="0">
                <a:solidFill>
                  <a:srgbClr val="000000"/>
                </a:solidFill>
                <a:latin typeface="Arial"/>
                <a:cs typeface="Arial"/>
              </a:rPr>
              <a:t>with a fixed mindset are more likely to agree with...</a:t>
            </a:r>
          </a:p>
          <a:p>
            <a:r>
              <a:rPr lang="en-US" dirty="0">
                <a:solidFill>
                  <a:srgbClr val="000000"/>
                </a:solidFill>
                <a:latin typeface="Arial"/>
                <a:cs typeface="Arial"/>
              </a:rPr>
              <a:t>“The main thing I want when I do my school work is to show how good I am at it.</a:t>
            </a:r>
          </a:p>
          <a:p>
            <a:endParaRPr lang="en-US" dirty="0">
              <a:solidFill>
                <a:srgbClr val="000000"/>
              </a:solidFill>
              <a:latin typeface="Arial"/>
              <a:cs typeface="Arial"/>
            </a:endParaRPr>
          </a:p>
          <a:p>
            <a:r>
              <a:rPr lang="en-US" dirty="0">
                <a:solidFill>
                  <a:srgbClr val="000000"/>
                </a:solidFill>
                <a:latin typeface="Arial"/>
                <a:cs typeface="Arial"/>
              </a:rPr>
              <a:t>Whereas students with a growth mindset are more likely to agree with</a:t>
            </a:r>
            <a:r>
              <a:rPr lang="en-US" dirty="0" smtClean="0">
                <a:solidFill>
                  <a:srgbClr val="000000"/>
                </a:solidFill>
                <a:latin typeface="Arial"/>
                <a:cs typeface="Arial"/>
              </a:rPr>
              <a:t>…</a:t>
            </a:r>
            <a:endParaRPr lang="en-US" dirty="0">
              <a:solidFill>
                <a:srgbClr val="000000"/>
              </a:solidFill>
              <a:latin typeface="Arial"/>
              <a:cs typeface="Arial"/>
            </a:endParaRPr>
          </a:p>
          <a:p>
            <a:r>
              <a:rPr lang="en-US" dirty="0">
                <a:solidFill>
                  <a:srgbClr val="000000"/>
                </a:solidFill>
                <a:latin typeface="Arial"/>
                <a:cs typeface="Arial"/>
              </a:rPr>
              <a:t>“It’s much more important for me to learn things in my classes than it is to get the best grades.” </a:t>
            </a:r>
            <a:br>
              <a:rPr lang="en-US" dirty="0">
                <a:solidFill>
                  <a:srgbClr val="000000"/>
                </a:solidFill>
                <a:latin typeface="Arial"/>
                <a:cs typeface="Arial"/>
              </a:rPr>
            </a:br>
            <a:r>
              <a:rPr lang="en-US" dirty="0">
                <a:solidFill>
                  <a:srgbClr val="000000"/>
                </a:solidFill>
                <a:latin typeface="Arial"/>
                <a:cs typeface="Arial"/>
              </a:rPr>
              <a:t/>
            </a:r>
            <a:br>
              <a:rPr lang="en-US" dirty="0">
                <a:solidFill>
                  <a:srgbClr val="000000"/>
                </a:solidFill>
                <a:latin typeface="Arial"/>
                <a:cs typeface="Arial"/>
              </a:rPr>
            </a:br>
            <a:endParaRPr lang="en-US"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6F8884C0-F64C-5841-B6D6-7283E66F4306}" type="slidenum">
              <a:rPr lang="en-US" smtClean="0"/>
              <a:t>12</a:t>
            </a:fld>
            <a:endParaRPr lang="en-US"/>
          </a:p>
        </p:txBody>
      </p:sp>
    </p:spTree>
    <p:extLst>
      <p:ext uri="{BB962C8B-B14F-4D97-AF65-F5344CB8AC3E}">
        <p14:creationId xmlns:p14="http://schemas.microsoft.com/office/powerpoint/2010/main" val="3334971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0" marR="0" lvl="0" indent="0" algn="l" defTabSz="914400" rtl="0" eaLnBrk="1" fontAlgn="base" latinLnBrk="0" hangingPunct="1">
              <a:lnSpc>
                <a:spcPct val="100000"/>
              </a:lnSpc>
              <a:spcBef>
                <a:spcPct val="0"/>
              </a:spcBef>
              <a:spcAft>
                <a:spcPct val="0"/>
              </a:spcAft>
              <a:buClr>
                <a:srgbClr val="000000"/>
              </a:buClr>
              <a:buSzPct val="125000"/>
              <a:buFont typeface="Gill Sans Light" charset="0"/>
              <a:buNone/>
              <a:tabLst>
                <a:tab pos="914400" algn="l"/>
              </a:tabLst>
              <a:defRPr/>
            </a:pPr>
            <a:r>
              <a:rPr kumimoji="0" lang="en-US" sz="1600" i="0" u="none" strike="noStrike" cap="none" normalizeH="0" baseline="0" dirty="0">
                <a:ln>
                  <a:noFill/>
                </a:ln>
                <a:solidFill>
                  <a:srgbClr val="000000"/>
                </a:solidFill>
                <a:effectLst/>
                <a:latin typeface="Arial"/>
                <a:ea typeface="ヒラギノ角ゴ ProN W3" charset="0"/>
                <a:cs typeface="Arial"/>
                <a:sym typeface="Helvetica Neue Light" charset="0"/>
              </a:rPr>
              <a:t>(</a:t>
            </a:r>
            <a:r>
              <a:rPr kumimoji="0" lang="en-US" sz="1600" i="0" u="none" strike="noStrike" cap="none" normalizeH="0" baseline="0" dirty="0" smtClean="0">
                <a:ln>
                  <a:noFill/>
                </a:ln>
                <a:solidFill>
                  <a:srgbClr val="000000"/>
                </a:solidFill>
                <a:effectLst/>
                <a:latin typeface="Arial"/>
                <a:ea typeface="ヒラギノ角ゴ ProN W3" charset="0"/>
                <a:cs typeface="Arial"/>
                <a:sym typeface="Helvetica Neue Light" charset="0"/>
              </a:rPr>
              <a:t>optional slide) </a:t>
            </a:r>
            <a:endParaRPr lang="en-US" dirty="0">
              <a:latin typeface="Helvetica" charset="0"/>
              <a:cs typeface="Helvetica" charset="0"/>
              <a:sym typeface="Helvetica" charset="0"/>
            </a:endParaRPr>
          </a:p>
          <a:p>
            <a:r>
              <a:rPr lang="en-US" dirty="0">
                <a:latin typeface="Arial"/>
                <a:cs typeface="Arial"/>
                <a:sym typeface="Helvetica" charset="0"/>
              </a:rPr>
              <a:t>There’s even evidence to support that mindsets play a role in where you focus your attention.   </a:t>
            </a:r>
          </a:p>
          <a:p>
            <a:r>
              <a:rPr lang="en-US" dirty="0">
                <a:latin typeface="Helvetica" charset="0"/>
                <a:cs typeface="Helvetica" charset="0"/>
                <a:sym typeface="Helvetica" charset="0"/>
              </a:rPr>
              <a:t/>
            </a:r>
            <a:br>
              <a:rPr lang="en-US" dirty="0">
                <a:latin typeface="Helvetica" charset="0"/>
                <a:cs typeface="Helvetica" charset="0"/>
                <a:sym typeface="Helvetica" charset="0"/>
              </a:rPr>
            </a:br>
            <a:endParaRPr lang="en-US" dirty="0">
              <a:latin typeface="Helvetica" charset="0"/>
              <a:cs typeface="Helvetica" charset="0"/>
              <a:sym typeface="Helvetica"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noRot="1" noChangeAspect="1"/>
          </p:cNvSpPr>
          <p:nvPr>
            <p:ph type="sldImg"/>
          </p:nvPr>
        </p:nvSpPr>
        <p:spPr>
          <a:prstGeom prst="rect">
            <a:avLst/>
          </a:prstGeom>
        </p:spPr>
        <p:txBody>
          <a:bodyPr/>
          <a:lstStyle/>
          <a:p>
            <a:pPr lvl="0"/>
            <a:endParaRPr/>
          </a:p>
        </p:txBody>
      </p:sp>
      <p:sp>
        <p:nvSpPr>
          <p:cNvPr id="217" name="Shape 217"/>
          <p:cNvSpPr>
            <a:spLocks noGrp="1"/>
          </p:cNvSpPr>
          <p:nvPr>
            <p:ph type="body" sz="quarter" idx="1"/>
          </p:nvPr>
        </p:nvSpPr>
        <p:spPr>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kumimoji="0" lang="en-US" sz="2000" i="0" u="none" strike="noStrike" cap="none" normalizeH="0" baseline="0" dirty="0" smtClean="0">
                <a:ln>
                  <a:noFill/>
                </a:ln>
                <a:solidFill>
                  <a:srgbClr val="000000"/>
                </a:solidFill>
                <a:effectLst/>
                <a:latin typeface="Arial"/>
                <a:ea typeface="ヒラギノ角ゴ ProN W3" charset="0"/>
                <a:cs typeface="Arial"/>
                <a:sym typeface="Helvetica Neue Light" charset="0"/>
              </a:rPr>
              <a:t>(optional slide) </a:t>
            </a:r>
            <a:endParaRPr kumimoji="0" lang="en-US" sz="2000" i="0" u="none" strike="noStrike" cap="none" normalizeH="0" baseline="0" dirty="0" smtClean="0">
              <a:ln>
                <a:noFill/>
              </a:ln>
              <a:solidFill>
                <a:srgbClr val="000000"/>
              </a:solidFill>
              <a:effectLst/>
              <a:latin typeface="Arial"/>
              <a:ea typeface="+mn-ea"/>
              <a:cs typeface="Arial"/>
              <a:sym typeface="Helvetica Neue Light" charset="0"/>
            </a:endParaRPr>
          </a:p>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2000" dirty="0" smtClean="0">
                <a:solidFill>
                  <a:srgbClr val="000000"/>
                </a:solidFill>
                <a:latin typeface="Arial"/>
                <a:cs typeface="Arial"/>
              </a:rPr>
              <a:t>In </a:t>
            </a:r>
            <a:r>
              <a:rPr lang="en-US" sz="2000" dirty="0">
                <a:solidFill>
                  <a:srgbClr val="000000"/>
                </a:solidFill>
                <a:latin typeface="Arial"/>
                <a:cs typeface="Arial"/>
              </a:rPr>
              <a:t>a study from 2006, researchers measured students’ brain activity during a trivia quiz:</a:t>
            </a:r>
          </a:p>
          <a:p>
            <a:pPr lvl="0">
              <a:defRPr sz="1800"/>
            </a:pPr>
            <a:endParaRPr lang="en-US" sz="2000" dirty="0">
              <a:solidFill>
                <a:srgbClr val="000000"/>
              </a:solidFill>
              <a:latin typeface="Arial"/>
              <a:cs typeface="Arial"/>
            </a:endParaRPr>
          </a:p>
          <a:p>
            <a:pPr marL="342900" lvl="0" indent="-342900">
              <a:buFont typeface="Arial" panose="020B0604020202020204" pitchFamily="34" charset="0"/>
              <a:buChar char="•"/>
              <a:defRPr sz="1800"/>
            </a:pPr>
            <a:r>
              <a:rPr lang="en-US" sz="2000" dirty="0">
                <a:solidFill>
                  <a:srgbClr val="000000"/>
                </a:solidFill>
                <a:latin typeface="Arial"/>
                <a:cs typeface="Arial"/>
              </a:rPr>
              <a:t>First, they asked students (participants = Ps) trivia questions.</a:t>
            </a:r>
          </a:p>
          <a:p>
            <a:pPr marL="342900" lvl="0" indent="-342900">
              <a:buFont typeface="Arial" panose="020B0604020202020204" pitchFamily="34" charset="0"/>
              <a:buChar char="•"/>
              <a:defRPr sz="1800"/>
            </a:pPr>
            <a:r>
              <a:rPr lang="en-US" sz="2000" dirty="0">
                <a:solidFill>
                  <a:srgbClr val="000000"/>
                </a:solidFill>
                <a:latin typeface="Arial"/>
                <a:cs typeface="Arial"/>
              </a:rPr>
              <a:t>Ps typed their answers and then were told whether they got it wrong or right.</a:t>
            </a:r>
          </a:p>
          <a:p>
            <a:pPr marL="342900" lvl="0" indent="-342900">
              <a:buFont typeface="Arial" panose="020B0604020202020204" pitchFamily="34" charset="0"/>
              <a:buChar char="•"/>
              <a:defRPr sz="1800"/>
            </a:pPr>
            <a:r>
              <a:rPr lang="en-US" sz="2000" dirty="0">
                <a:solidFill>
                  <a:srgbClr val="000000"/>
                </a:solidFill>
                <a:latin typeface="Arial"/>
                <a:cs typeface="Arial"/>
              </a:rPr>
              <a:t>They measured brain activity to determine how much the participants were paying attention.</a:t>
            </a:r>
          </a:p>
          <a:p>
            <a:pPr marL="342900" lvl="0" indent="-342900">
              <a:buFont typeface="Arial" panose="020B0604020202020204" pitchFamily="34" charset="0"/>
              <a:buChar char="•"/>
              <a:defRPr sz="1800"/>
            </a:pPr>
            <a:r>
              <a:rPr lang="en-US" sz="2000" dirty="0">
                <a:solidFill>
                  <a:srgbClr val="000000"/>
                </a:solidFill>
                <a:latin typeface="Arial"/>
                <a:cs typeface="Arial"/>
              </a:rPr>
              <a:t>Turns out, not surprisingly, all students showed high levels of attention when being told if they got the answer wrong or right.  Both growth mindset and fixed mindset participants cared about knowing if they got the answer right or wrong.</a:t>
            </a:r>
          </a:p>
          <a:p>
            <a:pPr marL="342900" lvl="0" indent="-342900">
              <a:buFont typeface="Arial" panose="020B0604020202020204" pitchFamily="34" charset="0"/>
              <a:buChar char="•"/>
              <a:defRPr sz="1800"/>
            </a:pPr>
            <a:r>
              <a:rPr lang="en-US" sz="2000" dirty="0">
                <a:solidFill>
                  <a:srgbClr val="000000"/>
                </a:solidFill>
                <a:latin typeface="Arial"/>
                <a:cs typeface="Arial"/>
              </a:rPr>
              <a:t>NEXT, and this is where it gets interesting, they told participants the correct answer and measured their brain activation. What do you think happened? </a:t>
            </a:r>
          </a:p>
          <a:p>
            <a:pPr marL="342900" lvl="0" indent="-342900">
              <a:buFont typeface="Arial" panose="020B0604020202020204" pitchFamily="34" charset="0"/>
              <a:buChar char="•"/>
              <a:defRPr sz="1800"/>
            </a:pPr>
            <a:r>
              <a:rPr lang="en-US" sz="2000" dirty="0">
                <a:solidFill>
                  <a:srgbClr val="000000"/>
                </a:solidFill>
                <a:latin typeface="Arial"/>
                <a:cs typeface="Arial"/>
              </a:rPr>
              <a:t>That’s right, </a:t>
            </a:r>
            <a:r>
              <a:rPr lang="en-US" sz="2000" dirty="0" smtClean="0">
                <a:solidFill>
                  <a:srgbClr val="000000"/>
                </a:solidFill>
                <a:latin typeface="Arial"/>
                <a:cs typeface="Arial"/>
              </a:rPr>
              <a:t>students </a:t>
            </a:r>
            <a:r>
              <a:rPr lang="en-US" sz="2000" dirty="0">
                <a:solidFill>
                  <a:srgbClr val="000000"/>
                </a:solidFill>
                <a:latin typeface="Arial"/>
                <a:cs typeface="Arial"/>
              </a:rPr>
              <a:t>with a growth mindset </a:t>
            </a:r>
            <a:r>
              <a:rPr lang="en-US" sz="2000" dirty="0" smtClean="0">
                <a:solidFill>
                  <a:srgbClr val="000000"/>
                </a:solidFill>
                <a:latin typeface="Arial"/>
                <a:cs typeface="Arial"/>
              </a:rPr>
              <a:t>showed significantly more </a:t>
            </a:r>
            <a:r>
              <a:rPr lang="en-US" sz="2000" dirty="0">
                <a:solidFill>
                  <a:srgbClr val="000000"/>
                </a:solidFill>
                <a:latin typeface="Arial"/>
                <a:cs typeface="Arial"/>
              </a:rPr>
              <a:t>activation. The students with a fixed mindset were only interested in their performance, not learning from their mistake. They tuned out when they had an opportunity to learn what the correct answer was.</a:t>
            </a:r>
          </a:p>
          <a:p>
            <a:pPr marL="342900" lvl="0" indent="-342900">
              <a:buFont typeface="Arial" panose="020B0604020202020204" pitchFamily="34" charset="0"/>
              <a:buChar char="•"/>
              <a:defRPr sz="1800"/>
            </a:pPr>
            <a:r>
              <a:rPr lang="en-US" sz="2000" dirty="0">
                <a:solidFill>
                  <a:srgbClr val="000000"/>
                </a:solidFill>
                <a:latin typeface="Arial"/>
                <a:cs typeface="Arial"/>
              </a:rPr>
              <a:t>THEN, a little while later, they gave a pop quiz with the same trivia questions and, guess what? The growth mindset group did significantly better.</a:t>
            </a:r>
            <a:endParaRPr sz="2000" dirty="0">
              <a:solidFill>
                <a:srgbClr val="000000"/>
              </a:solidFill>
              <a:latin typeface="Arial"/>
              <a:cs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sym typeface="Helvetica" charset="0"/>
              </a:rPr>
              <a:t>What </a:t>
            </a:r>
            <a:r>
              <a:rPr lang="en-US" dirty="0">
                <a:solidFill>
                  <a:srgbClr val="000000"/>
                </a:solidFill>
                <a:latin typeface="Arial"/>
                <a:cs typeface="Arial"/>
                <a:sym typeface="Helvetica" charset="0"/>
              </a:rPr>
              <a:t>about effort? Students with a fixed mindset actually see effort as </a:t>
            </a:r>
            <a:r>
              <a:rPr lang="en-US" dirty="0" smtClean="0">
                <a:solidFill>
                  <a:srgbClr val="000000"/>
                </a:solidFill>
                <a:latin typeface="Arial"/>
                <a:cs typeface="Arial"/>
                <a:sym typeface="Helvetica" charset="0"/>
              </a:rPr>
              <a:t>proof </a:t>
            </a:r>
            <a:r>
              <a:rPr lang="en-US" dirty="0">
                <a:solidFill>
                  <a:srgbClr val="000000"/>
                </a:solidFill>
                <a:latin typeface="Arial"/>
                <a:cs typeface="Arial"/>
                <a:sym typeface="Helvetica" charset="0"/>
              </a:rPr>
              <a:t>of low ability. They think that if you have to try hard that means you aren’t very smart.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sym typeface="Helvetica" charset="0"/>
              </a:rPr>
              <a:t>Whereas </a:t>
            </a:r>
            <a:r>
              <a:rPr lang="en-US" dirty="0">
                <a:solidFill>
                  <a:srgbClr val="000000"/>
                </a:solidFill>
                <a:latin typeface="Arial"/>
                <a:cs typeface="Arial"/>
                <a:sym typeface="Helvetica" charset="0"/>
              </a:rPr>
              <a:t>students with a growth mindset see effort as how you grow your abilities.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sym typeface="Helvetica" charset="0"/>
              </a:rPr>
              <a:t>Students </a:t>
            </a:r>
            <a:r>
              <a:rPr lang="en-US" dirty="0">
                <a:solidFill>
                  <a:srgbClr val="000000"/>
                </a:solidFill>
                <a:latin typeface="Arial"/>
                <a:cs typeface="Arial"/>
                <a:sym typeface="Helvetica" charset="0"/>
              </a:rPr>
              <a:t>with a fixed mindset are more likely to agree </a:t>
            </a:r>
            <a:r>
              <a:rPr lang="en-US" dirty="0" smtClean="0">
                <a:solidFill>
                  <a:srgbClr val="000000"/>
                </a:solidFill>
                <a:latin typeface="Arial"/>
                <a:cs typeface="Arial"/>
                <a:sym typeface="Helvetica" charset="0"/>
              </a:rPr>
              <a:t>with…</a:t>
            </a:r>
            <a:endParaRPr lang="en-US" dirty="0">
              <a:solidFill>
                <a:srgbClr val="000000"/>
              </a:solidFill>
              <a:latin typeface="Arial"/>
              <a:cs typeface="Arial"/>
              <a:sym typeface="Helvetica" charset="0"/>
            </a:endParaRPr>
          </a:p>
          <a:p>
            <a:r>
              <a:rPr lang="en-US" dirty="0">
                <a:solidFill>
                  <a:srgbClr val="000000"/>
                </a:solidFill>
                <a:latin typeface="Arial"/>
                <a:cs typeface="Arial"/>
                <a:sym typeface="Helvetica" charset="0"/>
              </a:rPr>
              <a:t>“To tell the truth, when I work hard at my school work it makes me feel like I’m not very smart.”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a:cs typeface="Arial"/>
              </a:rPr>
              <a:t>Whereas </a:t>
            </a:r>
            <a:r>
              <a:rPr lang="en-US" dirty="0">
                <a:latin typeface="Arial"/>
                <a:cs typeface="Arial"/>
              </a:rPr>
              <a:t>students with a growth mindset are more likely to agree with...</a:t>
            </a:r>
          </a:p>
          <a:p>
            <a:r>
              <a:rPr lang="en-US" dirty="0">
                <a:latin typeface="Arial"/>
                <a:cs typeface="Arial"/>
              </a:rPr>
              <a:t>“The harder you work at something, the better you’ll be at it.”</a:t>
            </a: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F8884C0-F64C-5841-B6D6-7283E66F4306}" type="slidenum">
              <a:rPr lang="en-US" smtClean="0"/>
              <a:t>18</a:t>
            </a:fld>
            <a:endParaRPr lang="en-US"/>
          </a:p>
        </p:txBody>
      </p:sp>
    </p:spTree>
    <p:extLst>
      <p:ext uri="{BB962C8B-B14F-4D97-AF65-F5344CB8AC3E}">
        <p14:creationId xmlns:p14="http://schemas.microsoft.com/office/powerpoint/2010/main" val="2025646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sym typeface="Helvetica" charset="0"/>
              </a:rPr>
              <a:t>Responses </a:t>
            </a:r>
            <a:r>
              <a:rPr lang="en-US" dirty="0">
                <a:solidFill>
                  <a:srgbClr val="000000"/>
                </a:solidFill>
                <a:latin typeface="Arial"/>
                <a:cs typeface="Arial"/>
                <a:sym typeface="Helvetica" charset="0"/>
              </a:rPr>
              <a:t>to failure - Fixed mindset students tend to have a helpless response to failure or struggling with something they don’t immediately get. They give up because they see setbacks as evidence they ‘don’t have what it takes.’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Here’s </a:t>
            </a:r>
            <a:r>
              <a:rPr lang="en-US" dirty="0">
                <a:solidFill>
                  <a:srgbClr val="000000"/>
                </a:solidFill>
                <a:latin typeface="Arial"/>
                <a:cs typeface="Arial"/>
              </a:rPr>
              <a:t>a quick overview of what we’re going to cover in this presentation:</a:t>
            </a:r>
          </a:p>
          <a:p>
            <a:endParaRPr lang="en-US" dirty="0">
              <a:solidFill>
                <a:srgbClr val="000000"/>
              </a:solidFill>
              <a:latin typeface="Arial"/>
              <a:cs typeface="Arial"/>
            </a:endParaRPr>
          </a:p>
          <a:p>
            <a:pPr marL="171450" indent="-171450">
              <a:buFont typeface="Arial" panose="020B0604020202020204" pitchFamily="34" charset="0"/>
              <a:buChar char="•"/>
            </a:pPr>
            <a:r>
              <a:rPr lang="en-US" dirty="0">
                <a:solidFill>
                  <a:srgbClr val="000000"/>
                </a:solidFill>
                <a:latin typeface="Arial"/>
                <a:cs typeface="Arial"/>
              </a:rPr>
              <a:t>What these two mindsets - Fixed versus growth mindset - are.</a:t>
            </a:r>
          </a:p>
          <a:p>
            <a:pPr marL="171450" indent="-171450">
              <a:buFont typeface="Arial" panose="020B0604020202020204" pitchFamily="34" charset="0"/>
              <a:buChar char="•"/>
            </a:pPr>
            <a:r>
              <a:rPr lang="en-US" dirty="0">
                <a:solidFill>
                  <a:srgbClr val="000000"/>
                </a:solidFill>
                <a:latin typeface="Arial"/>
                <a:cs typeface="Arial"/>
              </a:rPr>
              <a:t>Why they matter - so we’ll look at some of the research evidence on how and why they can impact students’ achievement. </a:t>
            </a:r>
          </a:p>
          <a:p>
            <a:pPr marL="171450" indent="-171450">
              <a:buFont typeface="Arial" panose="020B0604020202020204" pitchFamily="34" charset="0"/>
              <a:buChar char="•"/>
            </a:pPr>
            <a:r>
              <a:rPr lang="en-US" dirty="0">
                <a:solidFill>
                  <a:srgbClr val="000000"/>
                </a:solidFill>
                <a:latin typeface="Arial"/>
                <a:cs typeface="Arial"/>
              </a:rPr>
              <a:t>And finally, I’ll talk about a professional development series we’ll be holding soon to explore how we can help our students develop a growth mindset.</a:t>
            </a:r>
          </a:p>
        </p:txBody>
      </p:sp>
    </p:spTree>
    <p:extLst>
      <p:ext uri="{BB962C8B-B14F-4D97-AF65-F5344CB8AC3E}">
        <p14:creationId xmlns:p14="http://schemas.microsoft.com/office/powerpoint/2010/main" val="3694038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sym typeface="Helvetica" charset="0"/>
              </a:rPr>
              <a:t>Students </a:t>
            </a:r>
            <a:r>
              <a:rPr lang="en-US" dirty="0">
                <a:solidFill>
                  <a:srgbClr val="000000"/>
                </a:solidFill>
                <a:latin typeface="Arial"/>
                <a:cs typeface="Arial"/>
                <a:sym typeface="Helvetica" charset="0"/>
              </a:rPr>
              <a:t>with a growth mindset are more likely to work harder in response to a failure.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latin typeface="Arial"/>
                <a:cs typeface="Arial"/>
                <a:sym typeface="Helvetica" charset="0"/>
              </a:rPr>
              <a:t>When </a:t>
            </a:r>
            <a:r>
              <a:rPr lang="en-US" dirty="0">
                <a:latin typeface="Arial"/>
                <a:cs typeface="Arial"/>
                <a:sym typeface="Helvetica" charset="0"/>
              </a:rPr>
              <a:t>students were asked how they would respond to failing a test, students with a fixed mindset are more likely to agree with these statements...</a:t>
            </a:r>
          </a:p>
          <a:p>
            <a:r>
              <a:rPr lang="en-US" dirty="0">
                <a:latin typeface="Arial"/>
                <a:cs typeface="Arial"/>
                <a:sym typeface="Helvetica" charset="0"/>
              </a:rPr>
              <a:t>“I would spend less time on this subject from now on.”</a:t>
            </a:r>
          </a:p>
          <a:p>
            <a:r>
              <a:rPr lang="en-US" dirty="0">
                <a:latin typeface="Arial"/>
                <a:cs typeface="Arial"/>
                <a:sym typeface="Helvetica" charset="0"/>
              </a:rPr>
              <a:t>“I would try not to take this subject ever again.”</a:t>
            </a:r>
          </a:p>
          <a:p>
            <a:r>
              <a:rPr lang="en-US" dirty="0">
                <a:latin typeface="Arial"/>
                <a:cs typeface="Arial"/>
                <a:sym typeface="Helvetica" charset="0"/>
              </a:rPr>
              <a:t>“I would try to cheat on the next test.”</a:t>
            </a:r>
          </a:p>
          <a:p>
            <a:r>
              <a:rPr lang="en-US" dirty="0">
                <a:latin typeface="Helvetica" charset="0"/>
                <a:cs typeface="Helvetica" charset="0"/>
                <a:sym typeface="Helvetica" charset="0"/>
              </a:rPr>
              <a:t/>
            </a:r>
            <a:br>
              <a:rPr lang="en-US" dirty="0">
                <a:latin typeface="Helvetica" charset="0"/>
                <a:cs typeface="Helvetica" charset="0"/>
                <a:sym typeface="Helvetica" charset="0"/>
              </a:rPr>
            </a:br>
            <a:endParaRPr lang="en-US" dirty="0">
              <a:latin typeface="Helvetica" charset="0"/>
              <a:cs typeface="Helvetica" charset="0"/>
              <a:sym typeface="Helvetica"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Whereas </a:t>
            </a:r>
            <a:r>
              <a:rPr lang="en-US" dirty="0">
                <a:solidFill>
                  <a:srgbClr val="000000"/>
                </a:solidFill>
                <a:latin typeface="Arial"/>
                <a:cs typeface="Arial"/>
              </a:rPr>
              <a:t>students with a growth mindset are more likely to agree with…</a:t>
            </a:r>
          </a:p>
          <a:p>
            <a:r>
              <a:rPr lang="en-US" dirty="0">
                <a:solidFill>
                  <a:srgbClr val="000000"/>
                </a:solidFill>
                <a:latin typeface="Arial"/>
                <a:cs typeface="Arial"/>
              </a:rPr>
              <a:t>“I would work harder in this class from now on.”</a:t>
            </a:r>
          </a:p>
          <a:p>
            <a:endParaRPr lang="en-US" dirty="0">
              <a:solidFill>
                <a:srgbClr val="000000"/>
              </a:solidFill>
              <a:latin typeface="Arial"/>
              <a:cs typeface="Arial"/>
            </a:endParaRPr>
          </a:p>
          <a:p>
            <a:r>
              <a:rPr lang="en-US" dirty="0">
                <a:solidFill>
                  <a:srgbClr val="000000"/>
                </a:solidFill>
                <a:latin typeface="Arial"/>
                <a:cs typeface="Arial"/>
              </a:rPr>
              <a:t>“I would spend more time studying for the tests.”</a:t>
            </a:r>
          </a:p>
        </p:txBody>
      </p:sp>
      <p:sp>
        <p:nvSpPr>
          <p:cNvPr id="4" name="Slide Number Placeholder 3"/>
          <p:cNvSpPr>
            <a:spLocks noGrp="1"/>
          </p:cNvSpPr>
          <p:nvPr>
            <p:ph type="sldNum" sz="quarter" idx="10"/>
          </p:nvPr>
        </p:nvSpPr>
        <p:spPr/>
        <p:txBody>
          <a:bodyPr/>
          <a:lstStyle/>
          <a:p>
            <a:fld id="{6F8884C0-F64C-5841-B6D6-7283E66F4306}" type="slidenum">
              <a:rPr lang="en-US" smtClean="0"/>
              <a:t>22</a:t>
            </a:fld>
            <a:endParaRPr lang="en-US"/>
          </a:p>
        </p:txBody>
      </p:sp>
    </p:spTree>
    <p:extLst>
      <p:ext uri="{BB962C8B-B14F-4D97-AF65-F5344CB8AC3E}">
        <p14:creationId xmlns:p14="http://schemas.microsoft.com/office/powerpoint/2010/main" val="3582216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olidFill>
                  <a:srgbClr val="000000"/>
                </a:solidFill>
                <a:latin typeface="Arial"/>
                <a:cs typeface="Arial"/>
              </a:rPr>
              <a:t>Students </a:t>
            </a:r>
            <a:r>
              <a:rPr lang="en-US" baseline="0" dirty="0">
                <a:solidFill>
                  <a:srgbClr val="000000"/>
                </a:solidFill>
                <a:latin typeface="Arial"/>
                <a:cs typeface="Arial"/>
              </a:rPr>
              <a:t>with a fixed mindset tend to show declines in their performance over time, particularly when they transition to a new environment such as from elementary to middle school or middle school to high school.</a:t>
            </a:r>
          </a:p>
          <a:p>
            <a:endParaRPr lang="en-US" baseline="0" dirty="0">
              <a:solidFill>
                <a:srgbClr val="000000"/>
              </a:solidFill>
              <a:latin typeface="Arial"/>
              <a:cs typeface="Arial"/>
            </a:endParaRPr>
          </a:p>
          <a:p>
            <a:r>
              <a:rPr lang="en-US" baseline="0" dirty="0">
                <a:solidFill>
                  <a:srgbClr val="000000"/>
                </a:solidFill>
                <a:latin typeface="Arial"/>
                <a:cs typeface="Arial"/>
              </a:rPr>
              <a:t>Students with a growth mindset typically show increases over time. </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5C1915B-7215-6A40-826E-D582737E4B63}" type="slidenum">
              <a:rPr lang="en-US" smtClean="0"/>
              <a:pPr/>
              <a:t>23</a:t>
            </a:fld>
            <a:endParaRPr lang="en-US"/>
          </a:p>
        </p:txBody>
      </p:sp>
    </p:spTree>
    <p:extLst>
      <p:ext uri="{BB962C8B-B14F-4D97-AF65-F5344CB8AC3E}">
        <p14:creationId xmlns:p14="http://schemas.microsoft.com/office/powerpoint/2010/main" val="1022845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Arial"/>
                <a:cs typeface="Arial"/>
              </a:rPr>
              <a:t>Numerous </a:t>
            </a:r>
            <a:r>
              <a:rPr lang="en-US" dirty="0">
                <a:solidFill>
                  <a:srgbClr val="000000"/>
                </a:solidFill>
                <a:latin typeface="Arial"/>
                <a:cs typeface="Arial"/>
              </a:rPr>
              <a:t>studies have shown that students with a growth mindset do better academically. In a recent, large-scale study, researchers had an opportunity to look at the relationship between mindsets and achievement in an entire nation. All of the 10th graders in Chile that took the national standardized test - so over 140,000 students - were also asked questions to assess their mindsets.</a:t>
            </a:r>
          </a:p>
        </p:txBody>
      </p:sp>
    </p:spTree>
    <p:extLst>
      <p:ext uri="{BB962C8B-B14F-4D97-AF65-F5344CB8AC3E}">
        <p14:creationId xmlns:p14="http://schemas.microsoft.com/office/powerpoint/2010/main" val="3590690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Arial"/>
              </a:rPr>
              <a:t>SLIDE 25And they found that students with a growth mindset (those who disagreed with statements like, “You can learn new things, but you can’t really change your basic intelligence”) were 3x as likely to score in the top 20%, whereas students with a fixed mindset were 4x more likely to score in the bottom 20%. </a:t>
            </a:r>
            <a:r>
              <a:rPr lang="en-US" dirty="0"/>
              <a:t>GET</a:t>
            </a:r>
            <a:r>
              <a:rPr lang="en-US" baseline="0" dirty="0"/>
              <a:t> PERMISSION TO USE</a:t>
            </a:r>
            <a:endParaRPr lang="en-US" dirty="0"/>
          </a:p>
        </p:txBody>
      </p:sp>
      <p:sp>
        <p:nvSpPr>
          <p:cNvPr id="4" name="Slide Number Placeholder 3"/>
          <p:cNvSpPr>
            <a:spLocks noGrp="1"/>
          </p:cNvSpPr>
          <p:nvPr>
            <p:ph type="sldNum" sz="quarter" idx="10"/>
          </p:nvPr>
        </p:nvSpPr>
        <p:spPr/>
        <p:txBody>
          <a:bodyPr/>
          <a:lstStyle/>
          <a:p>
            <a:fld id="{6F8884C0-F64C-5841-B6D6-7283E66F4306}" type="slidenum">
              <a:rPr lang="en-US" smtClean="0"/>
              <a:t>25</a:t>
            </a:fld>
            <a:endParaRPr lang="en-US"/>
          </a:p>
        </p:txBody>
      </p:sp>
    </p:spTree>
    <p:extLst>
      <p:ext uri="{BB962C8B-B14F-4D97-AF65-F5344CB8AC3E}">
        <p14:creationId xmlns:p14="http://schemas.microsoft.com/office/powerpoint/2010/main" val="701350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olidFill>
                  <a:srgbClr val="000000"/>
                </a:solidFill>
                <a:latin typeface="Arial"/>
                <a:cs typeface="Arial"/>
              </a:rPr>
              <a:t>NOTE: THIS SLIDE IS ANIMATED. [ADVANCE] INDICATES WHEN YOU SHOULD CLICK ADVANCE TO BRING UP THE NEXT PART OF THE SLIDE.</a:t>
            </a:r>
          </a:p>
          <a:p>
            <a:r>
              <a:rPr lang="en-US" baseline="0" dirty="0" smtClean="0">
                <a:solidFill>
                  <a:srgbClr val="000000"/>
                </a:solidFill>
                <a:latin typeface="Arial"/>
                <a:cs typeface="Arial"/>
              </a:rPr>
              <a:t>The reason these mindsets can have such an impact on achievement has to do with the recursive process that takes place when students experience a challenge or setback.</a:t>
            </a:r>
          </a:p>
          <a:p>
            <a:r>
              <a:rPr lang="en-US" baseline="0" dirty="0" smtClean="0">
                <a:solidFill>
                  <a:srgbClr val="000000"/>
                </a:solidFill>
                <a:latin typeface="Arial"/>
                <a:cs typeface="Arial"/>
              </a:rPr>
              <a:t>[ADVANCE] When a student w/ a GMS experiences a setback</a:t>
            </a:r>
          </a:p>
          <a:p>
            <a:r>
              <a:rPr lang="en-US" baseline="0" dirty="0" smtClean="0">
                <a:solidFill>
                  <a:srgbClr val="000000"/>
                </a:solidFill>
                <a:latin typeface="Arial"/>
                <a:cs typeface="Arial"/>
              </a:rPr>
              <a:t>[ADVANCE] they increase their effort</a:t>
            </a:r>
          </a:p>
          <a:p>
            <a:r>
              <a:rPr lang="en-US" baseline="0" dirty="0" smtClean="0">
                <a:solidFill>
                  <a:srgbClr val="000000"/>
                </a:solidFill>
                <a:latin typeface="Arial"/>
                <a:cs typeface="Arial"/>
              </a:rPr>
              <a:t>[ADVANCE] which leads to better results</a:t>
            </a:r>
          </a:p>
          <a:p>
            <a:r>
              <a:rPr lang="en-US" baseline="0" dirty="0" smtClean="0">
                <a:solidFill>
                  <a:srgbClr val="000000"/>
                </a:solidFill>
                <a:latin typeface="Arial"/>
                <a:cs typeface="Arial"/>
              </a:rPr>
              <a:t>[ADVANCE], which then reinforces their belief that they can improve – it reinforces their growth mindset. </a:t>
            </a:r>
          </a:p>
          <a:p>
            <a:r>
              <a:rPr lang="en-US" baseline="0" dirty="0" smtClean="0">
                <a:solidFill>
                  <a:srgbClr val="000000"/>
                </a:solidFill>
                <a:latin typeface="Arial"/>
                <a:cs typeface="Arial"/>
              </a:rPr>
              <a:t>[ADVANCE] Students with a fixed mindset have the opposite recursive process taking place. [ADVANCE] They experience a failure,</a:t>
            </a:r>
          </a:p>
          <a:p>
            <a:r>
              <a:rPr lang="en-US" baseline="0" dirty="0" smtClean="0">
                <a:solidFill>
                  <a:srgbClr val="000000"/>
                </a:solidFill>
                <a:latin typeface="Arial"/>
                <a:cs typeface="Arial"/>
              </a:rPr>
              <a:t>[ADVANCE], they reduce their effort,</a:t>
            </a:r>
          </a:p>
          <a:p>
            <a:r>
              <a:rPr lang="en-US" baseline="0" dirty="0" smtClean="0">
                <a:solidFill>
                  <a:srgbClr val="000000"/>
                </a:solidFill>
                <a:latin typeface="Arial"/>
                <a:cs typeface="Arial"/>
              </a:rPr>
              <a:t>[ADVANCE], which leads to lower achievement over time,</a:t>
            </a:r>
          </a:p>
          <a:p>
            <a:endParaRPr lang="en-US" baseline="0" dirty="0" smtClean="0">
              <a:solidFill>
                <a:srgbClr val="000000"/>
              </a:solidFill>
              <a:latin typeface="Arial"/>
              <a:cs typeface="Arial"/>
            </a:endParaRPr>
          </a:p>
          <a:p>
            <a:r>
              <a:rPr lang="en-US" baseline="0" dirty="0" smtClean="0">
                <a:solidFill>
                  <a:srgbClr val="000000"/>
                </a:solidFill>
                <a:latin typeface="Arial"/>
                <a:cs typeface="Arial"/>
              </a:rPr>
              <a:t>[ADVANCE] which then reinforces their belief that they don’t ‘have what it takes.’ </a:t>
            </a:r>
            <a:endParaRPr lang="en-US" baseline="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6F8884C0-F64C-5841-B6D6-7283E66F4306}" type="slidenum">
              <a:rPr lang="en-US" smtClean="0"/>
              <a:t>26</a:t>
            </a:fld>
            <a:endParaRPr lang="en-US"/>
          </a:p>
        </p:txBody>
      </p:sp>
    </p:spTree>
    <p:extLst>
      <p:ext uri="{BB962C8B-B14F-4D97-AF65-F5344CB8AC3E}">
        <p14:creationId xmlns:p14="http://schemas.microsoft.com/office/powerpoint/2010/main" val="289896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a:cs typeface="Arial"/>
              </a:rPr>
              <a:t>What’s </a:t>
            </a:r>
            <a:r>
              <a:rPr lang="en-US" dirty="0">
                <a:latin typeface="Arial"/>
                <a:cs typeface="Arial"/>
              </a:rPr>
              <a:t>exciting though is that there’s also research showing that students’ beliefs can be changed, and that when they are, students do better.</a:t>
            </a: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F8884C0-F64C-5841-B6D6-7283E66F4306}" type="slidenum">
              <a:rPr lang="en-US" smtClean="0"/>
              <a:t>27</a:t>
            </a:fld>
            <a:endParaRPr lang="en-US"/>
          </a:p>
        </p:txBody>
      </p:sp>
    </p:spTree>
    <p:extLst>
      <p:ext uri="{BB962C8B-B14F-4D97-AF65-F5344CB8AC3E}">
        <p14:creationId xmlns:p14="http://schemas.microsoft.com/office/powerpoint/2010/main" val="3357758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In </a:t>
            </a:r>
            <a:r>
              <a:rPr lang="en-US" dirty="0">
                <a:latin typeface="Arial"/>
                <a:cs typeface="Arial"/>
              </a:rPr>
              <a:t>one study, 7th grade students were taught about </a:t>
            </a:r>
            <a:r>
              <a:rPr lang="en-US" b="1" dirty="0">
                <a:latin typeface="Arial"/>
                <a:cs typeface="Arial"/>
              </a:rPr>
              <a:t>neuroplasticity</a:t>
            </a:r>
            <a:r>
              <a:rPr lang="en-US" dirty="0">
                <a:latin typeface="Arial"/>
                <a:cs typeface="Arial"/>
              </a:rPr>
              <a:t> - how the brain changes when you learn new things. They were shown the evidence that you really can change your intelligence by challenging yourself and learning new strategies. Students in the treatment group who got this message did significantly better after the intervention than students in the control group.</a:t>
            </a:r>
            <a:r>
              <a:rPr lang="en-US" dirty="0"/>
              <a:t/>
            </a:r>
            <a:br>
              <a:rPr lang="en-US" dirty="0"/>
            </a:br>
            <a:endParaRPr lang="en-US" dirty="0"/>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a:t>Students in the treatment group showed an increase in their math grades</a:t>
            </a:r>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F8884C0-F64C-5841-B6D6-7283E66F4306}" type="slidenum">
              <a:rPr lang="en-US" smtClean="0"/>
              <a:t>28</a:t>
            </a:fld>
            <a:endParaRPr lang="en-US"/>
          </a:p>
        </p:txBody>
      </p:sp>
    </p:spTree>
    <p:extLst>
      <p:ext uri="{BB962C8B-B14F-4D97-AF65-F5344CB8AC3E}">
        <p14:creationId xmlns:p14="http://schemas.microsoft.com/office/powerpoint/2010/main" val="149863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In </a:t>
            </a:r>
            <a:r>
              <a:rPr lang="en-US" dirty="0">
                <a:solidFill>
                  <a:srgbClr val="000000"/>
                </a:solidFill>
                <a:latin typeface="Arial"/>
                <a:cs typeface="Arial"/>
              </a:rPr>
              <a:t>another study with over 1500 high school students, students were randomly assigned to participate in a 2-session online intervention that taught </a:t>
            </a:r>
            <a:r>
              <a:rPr lang="en-US" dirty="0" smtClean="0">
                <a:solidFill>
                  <a:srgbClr val="000000"/>
                </a:solidFill>
                <a:latin typeface="Arial"/>
                <a:cs typeface="Arial"/>
              </a:rPr>
              <a:t>about neuroplasticity </a:t>
            </a:r>
            <a:r>
              <a:rPr lang="en-US" dirty="0">
                <a:solidFill>
                  <a:srgbClr val="000000"/>
                </a:solidFill>
                <a:latin typeface="Arial"/>
                <a:cs typeface="Arial"/>
              </a:rPr>
              <a:t>and helped participants to understand the implications of this for effort, help seeking, and intelligence...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5C1915B-7215-6A40-826E-D582737E4B63}" type="slidenum">
              <a:rPr lang="en-US" smtClean="0"/>
              <a:pPr/>
              <a:t>29</a:t>
            </a:fld>
            <a:endParaRPr lang="en-US"/>
          </a:p>
        </p:txBody>
      </p:sp>
    </p:spTree>
    <p:extLst>
      <p:ext uri="{BB962C8B-B14F-4D97-AF65-F5344CB8AC3E}">
        <p14:creationId xmlns:p14="http://schemas.microsoft.com/office/powerpoint/2010/main" val="2090466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sz="2000" dirty="0" smtClean="0">
                <a:solidFill>
                  <a:srgbClr val="000000"/>
                </a:solidFill>
                <a:latin typeface="Arial"/>
                <a:cs typeface="Arial"/>
                <a:sym typeface="Lucida Grande" charset="0"/>
              </a:rPr>
              <a:t>A </a:t>
            </a:r>
            <a:r>
              <a:rPr lang="en-US" sz="2000" dirty="0">
                <a:solidFill>
                  <a:srgbClr val="000000"/>
                </a:solidFill>
                <a:latin typeface="Arial"/>
                <a:cs typeface="Arial"/>
                <a:sym typeface="Lucida Grande" charset="0"/>
              </a:rPr>
              <a:t>quick show of hands - how many of you have... </a:t>
            </a:r>
          </a:p>
          <a:p>
            <a:pPr marL="342900" indent="-342900">
              <a:buFont typeface="Arial" panose="020B0604020202020204" pitchFamily="34" charset="0"/>
              <a:buChar char="•"/>
            </a:pPr>
            <a:r>
              <a:rPr lang="en-US" sz="2000" dirty="0">
                <a:solidFill>
                  <a:srgbClr val="000000"/>
                </a:solidFill>
                <a:latin typeface="Arial"/>
                <a:cs typeface="Arial"/>
                <a:sym typeface="Lucida Grande" charset="0"/>
              </a:rPr>
              <a:t>no previous exposure to mindset research?</a:t>
            </a:r>
          </a:p>
          <a:p>
            <a:pPr marL="342900" indent="-342900">
              <a:buFont typeface="Arial" panose="020B0604020202020204" pitchFamily="34" charset="0"/>
              <a:buChar char="•"/>
            </a:pPr>
            <a:r>
              <a:rPr lang="en-US" sz="2000" dirty="0">
                <a:solidFill>
                  <a:srgbClr val="000000"/>
                </a:solidFill>
                <a:latin typeface="Arial"/>
                <a:cs typeface="Arial"/>
                <a:sym typeface="Lucida Grande" charset="0"/>
              </a:rPr>
              <a:t>some familiarity with it?</a:t>
            </a:r>
          </a:p>
          <a:p>
            <a:pPr marL="342900" indent="-342900">
              <a:buFont typeface="Arial" panose="020B0604020202020204" pitchFamily="34" charset="0"/>
              <a:buChar char="•"/>
            </a:pPr>
            <a:r>
              <a:rPr lang="en-US" sz="2000" dirty="0">
                <a:solidFill>
                  <a:srgbClr val="000000"/>
                </a:solidFill>
                <a:latin typeface="Arial"/>
                <a:cs typeface="Arial"/>
                <a:sym typeface="Lucida Grande" charset="0"/>
              </a:rPr>
              <a:t>a great deal of familiarity with it?</a:t>
            </a:r>
          </a:p>
          <a:p>
            <a:r>
              <a:rPr lang="en-US" sz="2000" dirty="0">
                <a:solidFill>
                  <a:srgbClr val="000000"/>
                </a:solidFill>
                <a:latin typeface="Arial"/>
                <a:cs typeface="Arial"/>
                <a:sym typeface="Lucida Grande" charset="0"/>
              </a:rPr>
              <a:t/>
            </a:r>
            <a:br>
              <a:rPr lang="en-US" sz="2000" dirty="0">
                <a:solidFill>
                  <a:srgbClr val="000000"/>
                </a:solidFill>
                <a:latin typeface="Arial"/>
                <a:cs typeface="Arial"/>
                <a:sym typeface="Lucida Grande" charset="0"/>
              </a:rPr>
            </a:br>
            <a:endParaRPr lang="en-US" sz="2000" dirty="0">
              <a:solidFill>
                <a:srgbClr val="000000"/>
              </a:solidFill>
              <a:latin typeface="Arial"/>
              <a:cs typeface="Arial"/>
              <a:sym typeface="Lucida Grande" charset="0"/>
            </a:endParaRPr>
          </a:p>
          <a:p>
            <a:r>
              <a:rPr lang="en-US" sz="2000" dirty="0">
                <a:solidFill>
                  <a:srgbClr val="000000"/>
                </a:solidFill>
                <a:latin typeface="Arial"/>
                <a:cs typeface="Arial"/>
                <a:sym typeface="Lucida Grande" charset="0"/>
              </a:rPr>
              <a:t>[YOU MAY ALSO WANT TO GIVE A FEW MINUTES TO GET THEIR INITIAL REACTIONS BECAUSE SOME MAY HAVE HEARD OF IT AND THINK IT’S JUST A FAD OR DON’T BELIEVE IN IT]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It </a:t>
            </a:r>
            <a:r>
              <a:rPr lang="en-US" dirty="0">
                <a:solidFill>
                  <a:srgbClr val="000000"/>
                </a:solidFill>
                <a:latin typeface="Arial"/>
                <a:cs typeface="Arial"/>
              </a:rPr>
              <a:t>helped struggling students – students who were at risk for dropping out of high school in the semester prior to the intervention – improve their grades. These students became more likely to earn As, </a:t>
            </a:r>
            <a:r>
              <a:rPr lang="en-US" dirty="0" err="1">
                <a:solidFill>
                  <a:srgbClr val="000000"/>
                </a:solidFill>
                <a:latin typeface="Arial"/>
                <a:cs typeface="Arial"/>
              </a:rPr>
              <a:t>Bs</a:t>
            </a:r>
            <a:r>
              <a:rPr lang="en-US" dirty="0">
                <a:solidFill>
                  <a:srgbClr val="000000"/>
                </a:solidFill>
                <a:latin typeface="Arial"/>
                <a:cs typeface="Arial"/>
              </a:rPr>
              <a:t>, and Cs in all 4 core classes. </a:t>
            </a:r>
          </a:p>
          <a:p>
            <a:r>
              <a:rPr lang="en-US" dirty="0">
                <a:solidFill>
                  <a:srgbClr val="000000"/>
                </a:solidFill>
                <a:latin typeface="Arial"/>
                <a:cs typeface="Arial"/>
              </a:rPr>
              <a:t>(*Underperforming, or “at-risk” for drop-out criteria was developed by Consortium for Chicago School Research (CCSR). Students who earn GPAs &lt; 2 or fail a core academic class are considered “at-risk”)</a:t>
            </a:r>
          </a:p>
          <a:p>
            <a:r>
              <a:rPr lang="en-US" dirty="0">
                <a:solidFill>
                  <a:srgbClr val="000000"/>
                </a:solidFill>
                <a:latin typeface="Arial"/>
                <a:cs typeface="Arial"/>
              </a:rPr>
              <a:t/>
            </a:r>
            <a:br>
              <a:rPr lang="en-US" dirty="0">
                <a:solidFill>
                  <a:srgbClr val="000000"/>
                </a:solidFill>
                <a:latin typeface="Arial"/>
                <a:cs typeface="Arial"/>
              </a:rPr>
            </a:br>
            <a:endParaRPr lang="en-US" dirty="0">
              <a:solidFill>
                <a:srgbClr val="000000"/>
              </a:solidFill>
              <a:latin typeface="Arial"/>
              <a:cs typeface="Arial"/>
            </a:endParaRPr>
          </a:p>
          <a:p>
            <a:r>
              <a:rPr lang="en-US" dirty="0">
                <a:solidFill>
                  <a:srgbClr val="000000"/>
                </a:solidFill>
                <a:latin typeface="Arial"/>
                <a:cs typeface="Arial"/>
              </a:rPr>
              <a:t>It makes sense that it helped underperforming students because a growth mindset matters most when things are hard.</a:t>
            </a:r>
          </a:p>
        </p:txBody>
      </p:sp>
      <p:sp>
        <p:nvSpPr>
          <p:cNvPr id="4" name="Slide Number Placeholder 3"/>
          <p:cNvSpPr>
            <a:spLocks noGrp="1"/>
          </p:cNvSpPr>
          <p:nvPr>
            <p:ph type="sldNum" sz="quarter" idx="10"/>
          </p:nvPr>
        </p:nvSpPr>
        <p:spPr/>
        <p:txBody>
          <a:bodyPr/>
          <a:lstStyle/>
          <a:p>
            <a:fld id="{6F8884C0-F64C-5841-B6D6-7283E66F4306}" type="slidenum">
              <a:rPr lang="en-US" smtClean="0"/>
              <a:t>30</a:t>
            </a:fld>
            <a:endParaRPr lang="en-US"/>
          </a:p>
        </p:txBody>
      </p:sp>
    </p:spTree>
    <p:extLst>
      <p:ext uri="{BB962C8B-B14F-4D97-AF65-F5344CB8AC3E}">
        <p14:creationId xmlns:p14="http://schemas.microsoft.com/office/powerpoint/2010/main" val="1778514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These </a:t>
            </a:r>
            <a:r>
              <a:rPr lang="en-US" dirty="0">
                <a:solidFill>
                  <a:srgbClr val="000000"/>
                </a:solidFill>
                <a:latin typeface="Arial"/>
                <a:cs typeface="Arial"/>
              </a:rPr>
              <a:t>students also showed a significant increase in their GPAs</a:t>
            </a:r>
          </a:p>
        </p:txBody>
      </p:sp>
      <p:sp>
        <p:nvSpPr>
          <p:cNvPr id="4" name="Slide Number Placeholder 3"/>
          <p:cNvSpPr>
            <a:spLocks noGrp="1"/>
          </p:cNvSpPr>
          <p:nvPr>
            <p:ph type="sldNum" sz="quarter" idx="10"/>
          </p:nvPr>
        </p:nvSpPr>
        <p:spPr/>
        <p:txBody>
          <a:bodyPr/>
          <a:lstStyle/>
          <a:p>
            <a:fld id="{6F8884C0-F64C-5841-B6D6-7283E66F4306}" type="slidenum">
              <a:rPr lang="en-US" smtClean="0"/>
              <a:t>31</a:t>
            </a:fld>
            <a:endParaRPr lang="en-US"/>
          </a:p>
        </p:txBody>
      </p:sp>
    </p:spTree>
    <p:extLst>
      <p:ext uri="{BB962C8B-B14F-4D97-AF65-F5344CB8AC3E}">
        <p14:creationId xmlns:p14="http://schemas.microsoft.com/office/powerpoint/2010/main" val="67379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854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latin typeface="Arial"/>
                <a:cs typeface="Arial"/>
                <a:sym typeface="Helvetica" charset="0"/>
              </a:rPr>
              <a:t>In </a:t>
            </a:r>
            <a:r>
              <a:rPr lang="en-US" dirty="0">
                <a:latin typeface="Arial"/>
                <a:cs typeface="Arial"/>
                <a:sym typeface="Helvetica" charset="0"/>
              </a:rPr>
              <a:t>addition to directly changing students mindsets by teaching them about the brain, how can our everyday interactions shape students’ mindsets?</a:t>
            </a:r>
          </a:p>
          <a:p>
            <a:endParaRPr lang="en-US" dirty="0">
              <a:latin typeface="Arial"/>
              <a:cs typeface="Arial"/>
              <a:sym typeface="Helvetica" charset="0"/>
            </a:endParaRPr>
          </a:p>
          <a:p>
            <a:r>
              <a:rPr lang="en-US" dirty="0">
                <a:latin typeface="Arial"/>
                <a:cs typeface="Arial"/>
                <a:sym typeface="Helvetica" charset="0"/>
              </a:rPr>
              <a:t>Part of the answer is that our language signals to others what we believe and what we value. </a:t>
            </a:r>
          </a:p>
          <a:p>
            <a:r>
              <a:rPr lang="en-US" dirty="0">
                <a:latin typeface="Arial"/>
                <a:cs typeface="Arial"/>
                <a:sym typeface="Helvetica" charset="0"/>
              </a:rPr>
              <a:t>- What beliefs are being reinforced?</a:t>
            </a:r>
          </a:p>
          <a:p>
            <a:r>
              <a:rPr lang="en-US" dirty="0">
                <a:latin typeface="Arial"/>
                <a:cs typeface="Arial"/>
                <a:sym typeface="Helvetica" charset="0"/>
              </a:rPr>
              <a:t>- What goals are being promoted?</a:t>
            </a:r>
          </a:p>
          <a:p>
            <a:r>
              <a:rPr lang="en-US" dirty="0">
                <a:latin typeface="Arial"/>
                <a:cs typeface="Arial"/>
                <a:sym typeface="Helvetica" charset="0"/>
              </a:rPr>
              <a:t>- Are mistakes valued?</a:t>
            </a:r>
          </a:p>
          <a:p>
            <a:r>
              <a:rPr lang="en-US" dirty="0">
                <a:latin typeface="Helvetica" charset="0"/>
                <a:cs typeface="Helvetica" charset="0"/>
                <a:sym typeface="Helvetica" charset="0"/>
              </a:rPr>
              <a:t/>
            </a:r>
            <a:br>
              <a:rPr lang="en-US" dirty="0">
                <a:latin typeface="Helvetica" charset="0"/>
                <a:cs typeface="Helvetica" charset="0"/>
                <a:sym typeface="Helvetica" charset="0"/>
              </a:rPr>
            </a:br>
            <a:endParaRPr lang="en-US" dirty="0">
              <a:latin typeface="Helvetica" charset="0"/>
              <a:cs typeface="Helvetica" charset="0"/>
              <a:sym typeface="Helvetica"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sym typeface="Helvetica" charset="0"/>
              </a:rPr>
              <a:t>The </a:t>
            </a:r>
            <a:r>
              <a:rPr lang="en-US" dirty="0">
                <a:solidFill>
                  <a:srgbClr val="000000"/>
                </a:solidFill>
                <a:latin typeface="Arial"/>
                <a:cs typeface="Arial"/>
                <a:sym typeface="Helvetica" charset="0"/>
              </a:rPr>
              <a:t>self-esteem movement got under way in the early 70’s and had all the best intentions. The belief at the time was that praising kids’ abilities would help them feel secure about those abilities and thus to develop into healthy adults. So every kid on the team was given a trophy whether they won or lost, (still goes on today, right?) and parents regularly praised their kids for being talented at this or that.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Researchers Claudia Mueller and Professor </a:t>
            </a:r>
            <a:r>
              <a:rPr lang="en-US" dirty="0" err="1" smtClean="0">
                <a:solidFill>
                  <a:srgbClr val="000000"/>
                </a:solidFill>
                <a:latin typeface="Arial"/>
                <a:cs typeface="Arial"/>
              </a:rPr>
              <a:t>Dweck</a:t>
            </a:r>
            <a:r>
              <a:rPr lang="en-US" dirty="0" smtClean="0">
                <a:solidFill>
                  <a:srgbClr val="000000"/>
                </a:solidFill>
                <a:latin typeface="Arial"/>
                <a:cs typeface="Arial"/>
              </a:rPr>
              <a:t> were worried that this type of praise might actually have unintended negative consequences--leading kids to develop more of a fixed mindset and to respond with less resilience when faced with setbacks. </a:t>
            </a:r>
            <a:endParaRPr lang="en-US"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6F8884C0-F64C-5841-B6D6-7283E66F4306}" type="slidenum">
              <a:rPr lang="en-US" smtClean="0"/>
              <a:t>34</a:t>
            </a:fld>
            <a:endParaRPr lang="en-US"/>
          </a:p>
        </p:txBody>
      </p:sp>
    </p:spTree>
    <p:extLst>
      <p:ext uri="{BB962C8B-B14F-4D97-AF65-F5344CB8AC3E}">
        <p14:creationId xmlns:p14="http://schemas.microsoft.com/office/powerpoint/2010/main" val="1927626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469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0" indent="0">
              <a:buFont typeface="Arial" panose="020B0604020202020204" pitchFamily="34" charset="0"/>
              <a:buNone/>
            </a:pPr>
            <a:r>
              <a:rPr lang="en-US" dirty="0" smtClean="0">
                <a:latin typeface="Arial"/>
                <a:cs typeface="Arial"/>
                <a:sym typeface="Helvetica" charset="0"/>
              </a:rPr>
              <a:t>In a study to test this, 5th grade students were given a set of moderately difficult problems to solve </a:t>
            </a:r>
          </a:p>
          <a:p>
            <a:pPr marL="0" indent="0">
              <a:buFont typeface="Arial" panose="020B0604020202020204" pitchFamily="34" charset="0"/>
              <a:buNone/>
            </a:pPr>
            <a:r>
              <a:rPr lang="en-US" dirty="0" smtClean="0">
                <a:latin typeface="Arial"/>
                <a:cs typeface="Arial"/>
                <a:sym typeface="Helvetica" charset="0"/>
              </a:rPr>
              <a:t>They were given a set of Standard Progressive Matrices (Raven) questions, which is supposed to be a culture free IQ test - the goal here is to find the missing piece. What do you think the answer is? (it’s #7)</a:t>
            </a:r>
          </a:p>
          <a:p>
            <a:pPr marL="0" indent="0">
              <a:buFont typeface="Arial" panose="020B0604020202020204" pitchFamily="34" charset="0"/>
              <a:buNone/>
            </a:pPr>
            <a:r>
              <a:rPr lang="en-US" dirty="0" smtClean="0">
                <a:latin typeface="Arial"/>
                <a:cs typeface="Arial"/>
                <a:sym typeface="Helvetica" charset="0"/>
              </a:rPr>
              <a:t>All students were told that they got a good score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673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latin typeface="Arial"/>
                <a:cs typeface="Arial"/>
                <a:sym typeface="Helvetica" charset="0"/>
              </a:rPr>
              <a:t>All </a:t>
            </a:r>
            <a:r>
              <a:rPr lang="en-US" dirty="0">
                <a:latin typeface="Arial"/>
                <a:cs typeface="Arial"/>
                <a:sym typeface="Helvetica" charset="0"/>
              </a:rPr>
              <a:t>students were told they did well, but the praise they received differed in subtle but important ways</a:t>
            </a:r>
            <a:r>
              <a:rPr lang="en-US" dirty="0" smtClean="0">
                <a:latin typeface="Arial"/>
                <a:cs typeface="Arial"/>
                <a:sym typeface="Helvetica" charset="0"/>
              </a:rPr>
              <a:t>.</a:t>
            </a:r>
            <a:r>
              <a:rPr lang="en-US" dirty="0">
                <a:latin typeface="Arial"/>
                <a:cs typeface="Arial"/>
                <a:sym typeface="Helvetica" charset="0"/>
              </a:rPr>
              <a:t/>
            </a:r>
            <a:br>
              <a:rPr lang="en-US" dirty="0">
                <a:latin typeface="Arial"/>
                <a:cs typeface="Arial"/>
                <a:sym typeface="Helvetica" charset="0"/>
              </a:rPr>
            </a:br>
            <a:endParaRPr lang="en-US" dirty="0">
              <a:latin typeface="Arial"/>
              <a:cs typeface="Arial"/>
              <a:sym typeface="Helvetica" charset="0"/>
            </a:endParaRPr>
          </a:p>
          <a:p>
            <a:r>
              <a:rPr lang="en-US" dirty="0">
                <a:latin typeface="Arial"/>
                <a:cs typeface="Arial"/>
                <a:sym typeface="Helvetica" charset="0"/>
              </a:rPr>
              <a:t>Students were randomized to get one of 3 different kinds of praise.</a:t>
            </a:r>
          </a:p>
          <a:p>
            <a:r>
              <a:rPr lang="en-US" b="1" dirty="0">
                <a:latin typeface="Arial"/>
                <a:cs typeface="Arial"/>
                <a:sym typeface="Helvetica" charset="0"/>
              </a:rPr>
              <a:t>Control praise</a:t>
            </a:r>
            <a:r>
              <a:rPr lang="en-US" dirty="0">
                <a:latin typeface="Arial"/>
                <a:cs typeface="Arial"/>
                <a:sym typeface="Helvetica" charset="0"/>
              </a:rPr>
              <a:t> - “Wow, that’s a really good score.” There is no attribution for why they did well.</a:t>
            </a:r>
          </a:p>
          <a:p>
            <a:r>
              <a:rPr lang="en-US" b="1" dirty="0">
                <a:latin typeface="Arial"/>
                <a:cs typeface="Arial"/>
                <a:sym typeface="Helvetica" charset="0"/>
              </a:rPr>
              <a:t>Intelligence praise</a:t>
            </a:r>
            <a:r>
              <a:rPr lang="en-US" dirty="0">
                <a:latin typeface="Arial"/>
                <a:cs typeface="Arial"/>
                <a:sym typeface="Helvetica" charset="0"/>
              </a:rPr>
              <a:t> - “Wow, that’s a really good score. You must be smart at this.” They are told their good score means they are smart - that their ‘smartness’ is the reason they did well.</a:t>
            </a:r>
          </a:p>
          <a:p>
            <a:r>
              <a:rPr lang="en-US" b="1" dirty="0">
                <a:latin typeface="Arial"/>
                <a:cs typeface="Arial"/>
                <a:sym typeface="Helvetica" charset="0"/>
              </a:rPr>
              <a:t>Effort</a:t>
            </a:r>
            <a:r>
              <a:rPr lang="en-US" dirty="0">
                <a:latin typeface="Arial"/>
                <a:cs typeface="Arial"/>
                <a:sym typeface="Helvetica" charset="0"/>
              </a:rPr>
              <a:t> </a:t>
            </a:r>
            <a:r>
              <a:rPr lang="en-US" b="1" dirty="0">
                <a:latin typeface="Arial"/>
                <a:cs typeface="Arial"/>
                <a:sym typeface="Helvetica" charset="0"/>
              </a:rPr>
              <a:t>(Process) praise - “Wow, that’s </a:t>
            </a:r>
            <a:r>
              <a:rPr lang="en-US" dirty="0">
                <a:latin typeface="Arial"/>
                <a:cs typeface="Arial"/>
                <a:sym typeface="Helvetica" charset="0"/>
              </a:rPr>
              <a:t>a really good score. You must have tried really hard.” Here the explanation for their good performance is that they tried hard.</a:t>
            </a:r>
          </a:p>
          <a:p>
            <a:r>
              <a:rPr lang="en-US" dirty="0">
                <a:latin typeface="Arial"/>
                <a:cs typeface="Arial"/>
                <a:sym typeface="Helvetica" charset="0"/>
              </a:rPr>
              <a:t/>
            </a:r>
            <a:br>
              <a:rPr lang="en-US" dirty="0">
                <a:latin typeface="Arial"/>
                <a:cs typeface="Arial"/>
                <a:sym typeface="Helvetica" charset="0"/>
              </a:rPr>
            </a:br>
            <a:endParaRPr lang="en-US" dirty="0">
              <a:latin typeface="Arial"/>
              <a:cs typeface="Arial"/>
              <a:sym typeface="Helvetica" charset="0"/>
            </a:endParaRPr>
          </a:p>
          <a:p>
            <a:r>
              <a:rPr lang="en-US" dirty="0">
                <a:latin typeface="Helvetica" charset="0"/>
                <a:cs typeface="Helvetica" charset="0"/>
                <a:sym typeface="Helvetica" charset="0"/>
              </a:rPr>
              <a:t/>
            </a:r>
            <a:br>
              <a:rPr lang="en-US" dirty="0">
                <a:latin typeface="Helvetica" charset="0"/>
                <a:cs typeface="Helvetica" charset="0"/>
                <a:sym typeface="Helvetica" charset="0"/>
              </a:rPr>
            </a:br>
            <a:endParaRPr lang="en-US" dirty="0">
              <a:latin typeface="Helvetica" charset="0"/>
              <a:cs typeface="Helvetica" charset="0"/>
              <a:sym typeface="Helvetica"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Then they were given a set of very difficult problems</a:t>
            </a:r>
          </a:p>
          <a:p>
            <a:r>
              <a:rPr lang="en-US" dirty="0" smtClean="0">
                <a:solidFill>
                  <a:srgbClr val="000000"/>
                </a:solidFill>
                <a:latin typeface="Arial"/>
                <a:cs typeface="Arial"/>
              </a:rPr>
              <a:t>This is an example of a hard problem, though the ones the 5th graders were given weren’t actually this hard. Just for fun, any guesses on what the answer is? [PAUSE TO GIVE THEM A CHANCE TO FIGURE IT OUT]</a:t>
            </a:r>
          </a:p>
          <a:p>
            <a:r>
              <a:rPr lang="en-US" dirty="0" smtClean="0">
                <a:solidFill>
                  <a:srgbClr val="000000"/>
                </a:solidFill>
                <a:latin typeface="Arial"/>
                <a:cs typeface="Arial"/>
              </a:rPr>
              <a:t>It’s an arithmetic question - the outward nubs are positive, and inward are negative so the answer is #5. </a:t>
            </a:r>
            <a:endParaRPr lang="en-US"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6F8884C0-F64C-5841-B6D6-7283E66F4306}" type="slidenum">
              <a:rPr lang="en-US" smtClean="0"/>
              <a:t>37</a:t>
            </a:fld>
            <a:endParaRPr lang="en-US"/>
          </a:p>
        </p:txBody>
      </p:sp>
    </p:spTree>
    <p:extLst>
      <p:ext uri="{BB962C8B-B14F-4D97-AF65-F5344CB8AC3E}">
        <p14:creationId xmlns:p14="http://schemas.microsoft.com/office/powerpoint/2010/main" val="4147349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After </a:t>
            </a:r>
            <a:r>
              <a:rPr lang="en-US" dirty="0">
                <a:solidFill>
                  <a:srgbClr val="000000"/>
                </a:solidFill>
                <a:latin typeface="Arial"/>
                <a:cs typeface="Arial"/>
              </a:rPr>
              <a:t>this set of questions, all participants were given the same feedback… “That’s a lot worse”</a:t>
            </a:r>
          </a:p>
        </p:txBody>
      </p:sp>
      <p:sp>
        <p:nvSpPr>
          <p:cNvPr id="4" name="Slide Number Placeholder 3"/>
          <p:cNvSpPr>
            <a:spLocks noGrp="1"/>
          </p:cNvSpPr>
          <p:nvPr>
            <p:ph type="sldNum" sz="quarter" idx="10"/>
          </p:nvPr>
        </p:nvSpPr>
        <p:spPr/>
        <p:txBody>
          <a:bodyPr/>
          <a:lstStyle/>
          <a:p>
            <a:fld id="{6F8884C0-F64C-5841-B6D6-7283E66F4306}" type="slidenum">
              <a:rPr lang="en-US" smtClean="0"/>
              <a:t>38</a:t>
            </a:fld>
            <a:endParaRPr lang="en-US"/>
          </a:p>
        </p:txBody>
      </p:sp>
    </p:spTree>
    <p:extLst>
      <p:ext uri="{BB962C8B-B14F-4D97-AF65-F5344CB8AC3E}">
        <p14:creationId xmlns:p14="http://schemas.microsoft.com/office/powerpoint/2010/main" val="40627926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878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sym typeface="Helvetica" charset="0"/>
              </a:rPr>
              <a:t>NOTE: THIS SLIDE IS ANIMATED. [ADVANCE] INDICATES WHEN YOU SHOULD CLICK ADVANCE TO BRING UP THE NEXT PART OF THE SLIDE.</a:t>
            </a:r>
          </a:p>
          <a:p>
            <a:endParaRPr lang="en-US" dirty="0" smtClean="0">
              <a:solidFill>
                <a:srgbClr val="000000"/>
              </a:solidFill>
              <a:latin typeface="Arial"/>
              <a:cs typeface="Arial"/>
              <a:sym typeface="Helvetica" charset="0"/>
            </a:endParaRPr>
          </a:p>
          <a:p>
            <a:r>
              <a:rPr lang="en-US" dirty="0" smtClean="0">
                <a:solidFill>
                  <a:srgbClr val="000000"/>
                </a:solidFill>
                <a:latin typeface="Arial"/>
                <a:cs typeface="Arial"/>
                <a:sym typeface="Helvetica" charset="0"/>
              </a:rPr>
              <a:t>Then they went back to working on moderately difficult problems. </a:t>
            </a:r>
          </a:p>
          <a:p>
            <a:r>
              <a:rPr lang="en-US" dirty="0" smtClean="0">
                <a:solidFill>
                  <a:srgbClr val="000000"/>
                </a:solidFill>
                <a:latin typeface="Arial"/>
                <a:cs typeface="Arial"/>
                <a:sym typeface="Helvetica" charset="0"/>
              </a:rPr>
              <a:t>To review:</a:t>
            </a:r>
          </a:p>
          <a:p>
            <a:pPr marL="171450" indent="-171450">
              <a:buFont typeface="Arial"/>
              <a:buChar char="•"/>
            </a:pPr>
            <a:r>
              <a:rPr lang="en-US" dirty="0" smtClean="0">
                <a:solidFill>
                  <a:srgbClr val="000000"/>
                </a:solidFill>
                <a:latin typeface="Arial"/>
                <a:cs typeface="Arial"/>
                <a:sym typeface="Helvetica" charset="0"/>
              </a:rPr>
              <a:t>All were given moderately difficult IQ test questions</a:t>
            </a:r>
          </a:p>
          <a:p>
            <a:pPr marL="171450" indent="-171450">
              <a:buFontTx/>
              <a:buChar char="•"/>
            </a:pPr>
            <a:r>
              <a:rPr lang="en-US" dirty="0" smtClean="0">
                <a:solidFill>
                  <a:srgbClr val="000000"/>
                </a:solidFill>
                <a:latin typeface="Arial"/>
                <a:cs typeface="Arial"/>
                <a:sym typeface="Helvetica" charset="0"/>
              </a:rPr>
              <a:t>Each group gets positive feedback - intelligence, effort, or neutral praise</a:t>
            </a:r>
          </a:p>
          <a:p>
            <a:pPr marL="171450" indent="-171450">
              <a:buFontTx/>
              <a:buChar char="•"/>
            </a:pPr>
            <a:r>
              <a:rPr lang="en-US" dirty="0" smtClean="0">
                <a:solidFill>
                  <a:srgbClr val="000000"/>
                </a:solidFill>
                <a:latin typeface="Arial"/>
                <a:cs typeface="Arial"/>
                <a:sym typeface="Helvetica" charset="0"/>
              </a:rPr>
              <a:t>Then complete hard questions</a:t>
            </a:r>
          </a:p>
          <a:p>
            <a:pPr marL="171450" indent="-171450">
              <a:buFontTx/>
              <a:buChar char="•"/>
            </a:pPr>
            <a:r>
              <a:rPr lang="en-US" dirty="0" smtClean="0">
                <a:solidFill>
                  <a:srgbClr val="000000"/>
                </a:solidFill>
                <a:latin typeface="Arial"/>
                <a:cs typeface="Arial"/>
                <a:sym typeface="Helvetica" charset="0"/>
              </a:rPr>
              <a:t>All get same negative feedback</a:t>
            </a:r>
          </a:p>
          <a:p>
            <a:pPr marL="171450" indent="-171450">
              <a:buFontTx/>
              <a:buChar char="•"/>
            </a:pPr>
            <a:r>
              <a:rPr lang="en-US" dirty="0" smtClean="0">
                <a:solidFill>
                  <a:srgbClr val="000000"/>
                </a:solidFill>
                <a:latin typeface="Arial"/>
                <a:cs typeface="Arial"/>
                <a:sym typeface="Helvetica" charset="0"/>
              </a:rPr>
              <a:t>Then, all given another set of moderately difficult IQ questions similar to the first set</a:t>
            </a:r>
          </a:p>
          <a:p>
            <a:pPr marL="171450" indent="-171450">
              <a:buFontTx/>
              <a:buChar char="•"/>
            </a:pPr>
            <a:endParaRPr lang="en-US" dirty="0" smtClean="0">
              <a:solidFill>
                <a:srgbClr val="000000"/>
              </a:solidFill>
              <a:latin typeface="Arial"/>
              <a:cs typeface="Arial"/>
              <a:sym typeface="Helvetica" charset="0"/>
            </a:endParaRPr>
          </a:p>
          <a:p>
            <a:pPr marL="0" indent="0">
              <a:buFontTx/>
              <a:buNone/>
            </a:pPr>
            <a:r>
              <a:rPr lang="en-US" dirty="0" smtClean="0">
                <a:solidFill>
                  <a:srgbClr val="000000"/>
                </a:solidFill>
                <a:latin typeface="Arial"/>
                <a:cs typeface="Arial"/>
                <a:sym typeface="Helvetica" charset="0"/>
              </a:rPr>
              <a:t>[ADVANCE] So the first and last  [ADVANCE] set of problems were of the same level of difficulty. The researchers were interested in how the different groups would perform on the last set of moderately difficult problems after they experienced a failure.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Some </a:t>
            </a:r>
            <a:r>
              <a:rPr lang="en-US" dirty="0">
                <a:solidFill>
                  <a:srgbClr val="000000"/>
                </a:solidFill>
                <a:latin typeface="Arial"/>
                <a:cs typeface="Arial"/>
              </a:rPr>
              <a:t>students are highly motivated and others are not.</a:t>
            </a:r>
          </a:p>
          <a:p>
            <a:endParaRPr lang="en-US" dirty="0">
              <a:solidFill>
                <a:srgbClr val="000000"/>
              </a:solidFill>
              <a:latin typeface="Arial"/>
              <a:cs typeface="Arial"/>
            </a:endParaRPr>
          </a:p>
          <a:p>
            <a:r>
              <a:rPr lang="en-US" dirty="0">
                <a:solidFill>
                  <a:srgbClr val="000000"/>
                </a:solidFill>
                <a:latin typeface="Arial"/>
                <a:cs typeface="Arial"/>
              </a:rPr>
              <a:t>Why?</a:t>
            </a:r>
          </a:p>
        </p:txBody>
      </p:sp>
      <p:sp>
        <p:nvSpPr>
          <p:cNvPr id="4" name="Slide Number Placeholder 3"/>
          <p:cNvSpPr>
            <a:spLocks noGrp="1"/>
          </p:cNvSpPr>
          <p:nvPr>
            <p:ph type="sldNum" sz="quarter" idx="10"/>
          </p:nvPr>
        </p:nvSpPr>
        <p:spPr/>
        <p:txBody>
          <a:bodyPr/>
          <a:lstStyle/>
          <a:p>
            <a:fld id="{6F8884C0-F64C-5841-B6D6-7283E66F4306}" type="slidenum">
              <a:rPr lang="en-US" smtClean="0"/>
              <a:t>4</a:t>
            </a:fld>
            <a:endParaRPr lang="en-US"/>
          </a:p>
        </p:txBody>
      </p:sp>
    </p:spTree>
    <p:extLst>
      <p:ext uri="{BB962C8B-B14F-4D97-AF65-F5344CB8AC3E}">
        <p14:creationId xmlns:p14="http://schemas.microsoft.com/office/powerpoint/2010/main" val="18552441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What </a:t>
            </a:r>
            <a:r>
              <a:rPr lang="en-US" dirty="0">
                <a:solidFill>
                  <a:srgbClr val="000000"/>
                </a:solidFill>
                <a:latin typeface="Arial"/>
                <a:cs typeface="Arial"/>
              </a:rPr>
              <a:t>they found was really interesting. Students who got neutral praise did about the same. They did slightly better, which you’d expect because they’d had more practice. The students who were given effort praise though did better. What’s most interesting though is that students who were praised for their intelligence were demoralized by that setback and actually did worse. Hearing that the reason they did well was because they were smart lead them to interpret the failure as evidence that they might not be so smart after all. </a:t>
            </a:r>
          </a:p>
          <a:p>
            <a:endParaRPr lang="en-US" dirty="0">
              <a:solidFill>
                <a:srgbClr val="000000"/>
              </a:solidFill>
              <a:latin typeface="Arial"/>
              <a:cs typeface="Arial"/>
            </a:endParaRPr>
          </a:p>
          <a:p>
            <a:r>
              <a:rPr lang="en-US" dirty="0">
                <a:solidFill>
                  <a:srgbClr val="000000"/>
                </a:solidFill>
                <a:latin typeface="Arial"/>
                <a:cs typeface="Arial"/>
              </a:rPr>
              <a:t>Keep in mind, these are tests that have been touted as measuring a supposedly fixed ability: IQ. Yet, just one slight modification to the praise students received had a significant impact on their performance.</a:t>
            </a:r>
          </a:p>
        </p:txBody>
      </p:sp>
      <p:sp>
        <p:nvSpPr>
          <p:cNvPr id="4" name="Slide Number Placeholder 3"/>
          <p:cNvSpPr>
            <a:spLocks noGrp="1"/>
          </p:cNvSpPr>
          <p:nvPr>
            <p:ph type="sldNum" sz="quarter" idx="10"/>
          </p:nvPr>
        </p:nvSpPr>
        <p:spPr/>
        <p:txBody>
          <a:bodyPr/>
          <a:lstStyle/>
          <a:p>
            <a:fld id="{6F8884C0-F64C-5841-B6D6-7283E66F4306}" type="slidenum">
              <a:rPr lang="en-US" smtClean="0"/>
              <a:t>40</a:t>
            </a:fld>
            <a:endParaRPr lang="en-US"/>
          </a:p>
        </p:txBody>
      </p:sp>
    </p:spTree>
    <p:extLst>
      <p:ext uri="{BB962C8B-B14F-4D97-AF65-F5344CB8AC3E}">
        <p14:creationId xmlns:p14="http://schemas.microsoft.com/office/powerpoint/2010/main" val="24456244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a:cs typeface="Arial"/>
              </a:rPr>
              <a:t>So</a:t>
            </a:r>
            <a:r>
              <a:rPr lang="en-US" dirty="0">
                <a:latin typeface="Arial"/>
                <a:cs typeface="Arial"/>
              </a:rPr>
              <a:t>, here’s a few do’s and </a:t>
            </a:r>
            <a:r>
              <a:rPr lang="en-US" dirty="0" smtClean="0">
                <a:latin typeface="Arial"/>
                <a:cs typeface="Arial"/>
              </a:rPr>
              <a:t>don’ts </a:t>
            </a:r>
            <a:r>
              <a:rPr lang="en-US" dirty="0">
                <a:latin typeface="Arial"/>
                <a:cs typeface="Arial"/>
              </a:rPr>
              <a:t>of praise:</a:t>
            </a:r>
          </a:p>
          <a:p>
            <a:r>
              <a:rPr lang="en-US" u="sng" dirty="0">
                <a:latin typeface="Arial"/>
                <a:cs typeface="Arial"/>
              </a:rPr>
              <a:t>Don’t Focus On:</a:t>
            </a:r>
          </a:p>
          <a:p>
            <a:pPr marL="171450" indent="-171450">
              <a:buFont typeface="Arial" panose="020B0604020202020204" pitchFamily="34" charset="0"/>
              <a:buChar char="•"/>
            </a:pPr>
            <a:r>
              <a:rPr lang="en-US" dirty="0">
                <a:latin typeface="Arial"/>
                <a:cs typeface="Arial"/>
              </a:rPr>
              <a:t>Qualities commonly interpreted as stable, </a:t>
            </a:r>
            <a:br>
              <a:rPr lang="en-US" dirty="0">
                <a:latin typeface="Arial"/>
                <a:cs typeface="Arial"/>
              </a:rPr>
            </a:br>
            <a:r>
              <a:rPr lang="en-US" dirty="0">
                <a:latin typeface="Arial"/>
                <a:cs typeface="Arial"/>
              </a:rPr>
              <a:t>like talent or intelligence</a:t>
            </a:r>
          </a:p>
          <a:p>
            <a:r>
              <a:rPr lang="en-US" dirty="0">
                <a:latin typeface="Arial"/>
                <a:cs typeface="Arial"/>
              </a:rPr>
              <a:t>Instead</a:t>
            </a:r>
          </a:p>
          <a:p>
            <a:r>
              <a:rPr lang="en-US" u="sng" dirty="0">
                <a:latin typeface="Arial"/>
                <a:cs typeface="Arial"/>
              </a:rPr>
              <a:t>Do Focus On:</a:t>
            </a:r>
          </a:p>
          <a:p>
            <a:pPr marL="171450" indent="-171450">
              <a:buFont typeface="Arial" panose="020B0604020202020204" pitchFamily="34" charset="0"/>
              <a:buChar char="•"/>
            </a:pPr>
            <a:r>
              <a:rPr lang="en-US" dirty="0">
                <a:latin typeface="Arial"/>
                <a:cs typeface="Arial"/>
              </a:rPr>
              <a:t>Effort and strategies used</a:t>
            </a:r>
          </a:p>
          <a:p>
            <a:r>
              <a:rPr lang="en-US" dirty="0">
                <a:latin typeface="Arial"/>
                <a:cs typeface="Arial"/>
              </a:rPr>
              <a:t>“I like how you tried a new way to solve that.”</a:t>
            </a:r>
          </a:p>
          <a:p>
            <a:endParaRPr lang="en-US" dirty="0">
              <a:latin typeface="Arial"/>
              <a:cs typeface="Arial"/>
            </a:endParaRPr>
          </a:p>
          <a:p>
            <a:pPr marL="171450" indent="-171450">
              <a:buFont typeface="Arial" panose="020B0604020202020204" pitchFamily="34" charset="0"/>
              <a:buChar char="•"/>
            </a:pPr>
            <a:r>
              <a:rPr lang="en-US" dirty="0">
                <a:latin typeface="Arial"/>
                <a:cs typeface="Arial"/>
              </a:rPr>
              <a:t>That abilities improving over time with practice</a:t>
            </a:r>
          </a:p>
          <a:p>
            <a:r>
              <a:rPr lang="en-US" dirty="0">
                <a:latin typeface="Arial"/>
                <a:cs typeface="Arial"/>
              </a:rPr>
              <a:t>“You’ve been practicing and I can see it’s paying off.”</a:t>
            </a:r>
          </a:p>
          <a:p>
            <a:endParaRPr lang="en-US" dirty="0">
              <a:latin typeface="Arial"/>
              <a:cs typeface="Arial"/>
            </a:endParaRPr>
          </a:p>
          <a:p>
            <a:pPr marL="171450" indent="-171450">
              <a:buFont typeface="Arial" panose="020B0604020202020204" pitchFamily="34" charset="0"/>
              <a:buChar char="•"/>
            </a:pPr>
            <a:r>
              <a:rPr lang="en-US" dirty="0">
                <a:latin typeface="Arial"/>
                <a:cs typeface="Arial"/>
              </a:rPr>
              <a:t>Mistakes and being challenged as necessary part of learning</a:t>
            </a:r>
          </a:p>
          <a:p>
            <a:r>
              <a:rPr lang="en-US" dirty="0">
                <a:latin typeface="Arial"/>
                <a:cs typeface="Arial"/>
              </a:rPr>
              <a:t>“I love mistakes because they’re an opportunity to learn – being challenged is when the brain grows most when it’s being challenged.” </a:t>
            </a:r>
            <a:endParaRPr lang="en-US" dirty="0" smtClean="0">
              <a:latin typeface="Arial"/>
              <a:cs typeface="Arial"/>
            </a:endParaRPr>
          </a:p>
          <a:p>
            <a:endParaRPr lang="en-US" dirty="0" smtClean="0">
              <a:latin typeface="Arial"/>
              <a:cs typeface="Arial"/>
            </a:endParaRPr>
          </a:p>
          <a:p>
            <a:r>
              <a:rPr lang="en-US" dirty="0" smtClean="0">
                <a:latin typeface="Arial"/>
                <a:cs typeface="Arial"/>
              </a:rPr>
              <a:t>This </a:t>
            </a:r>
            <a:r>
              <a:rPr lang="en-US" dirty="0">
                <a:latin typeface="Arial"/>
                <a:cs typeface="Arial"/>
              </a:rPr>
              <a:t>last one is so important, because students are often really scared of making mistakes, but mistakes are an essential part of the learning process. Learning how to create opportunities and activities to help students become more comfortable making mistakes is something we’ll focus on in the professional development sessions.</a:t>
            </a:r>
          </a:p>
          <a:p>
            <a:r>
              <a:rPr lang="en-US" dirty="0"/>
              <a:t/>
            </a:r>
            <a:br>
              <a:rPr lang="en-US" dirty="0"/>
            </a:br>
            <a:endParaRPr lang="en-US" dirty="0"/>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F8884C0-F64C-5841-B6D6-7283E66F4306}" type="slidenum">
              <a:rPr lang="en-US" smtClean="0"/>
              <a:t>41</a:t>
            </a:fld>
            <a:endParaRPr lang="en-US"/>
          </a:p>
        </p:txBody>
      </p:sp>
    </p:spTree>
    <p:extLst>
      <p:ext uri="{BB962C8B-B14F-4D97-AF65-F5344CB8AC3E}">
        <p14:creationId xmlns:p14="http://schemas.microsoft.com/office/powerpoint/2010/main" val="501822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CAN WE DO FOR OUR STUDENTS?</a:t>
            </a:r>
            <a:endParaRPr lang="en-US" dirty="0"/>
          </a:p>
        </p:txBody>
      </p:sp>
      <p:sp>
        <p:nvSpPr>
          <p:cNvPr id="4" name="Slide Number Placeholder 3"/>
          <p:cNvSpPr>
            <a:spLocks noGrp="1"/>
          </p:cNvSpPr>
          <p:nvPr>
            <p:ph type="sldNum" sz="quarter" idx="10"/>
          </p:nvPr>
        </p:nvSpPr>
        <p:spPr/>
        <p:txBody>
          <a:bodyPr/>
          <a:lstStyle/>
          <a:p>
            <a:fld id="{6F8884C0-F64C-5841-B6D6-7283E66F4306}" type="slidenum">
              <a:rPr lang="en-US" smtClean="0"/>
              <a:t>42</a:t>
            </a:fld>
            <a:endParaRPr lang="en-US"/>
          </a:p>
        </p:txBody>
      </p:sp>
    </p:spTree>
    <p:extLst>
      <p:ext uri="{BB962C8B-B14F-4D97-AF65-F5344CB8AC3E}">
        <p14:creationId xmlns:p14="http://schemas.microsoft.com/office/powerpoint/2010/main" val="1850995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MODIFY CONTENT OF THIS SLIDE TO FIT YOUR CONTEXT</a:t>
            </a:r>
          </a:p>
          <a:p>
            <a:endParaRPr lang="en-US" dirty="0" smtClean="0">
              <a:solidFill>
                <a:srgbClr val="000000"/>
              </a:solidFill>
              <a:latin typeface="Arial"/>
              <a:cs typeface="Arial"/>
            </a:endParaRPr>
          </a:p>
          <a:p>
            <a:endParaRPr lang="en-US"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6F8884C0-F64C-5841-B6D6-7283E66F4306}" type="slidenum">
              <a:rPr lang="en-US" smtClean="0"/>
              <a:t>43</a:t>
            </a:fld>
            <a:endParaRPr lang="en-US"/>
          </a:p>
        </p:txBody>
      </p:sp>
    </p:spTree>
    <p:extLst>
      <p:ext uri="{BB962C8B-B14F-4D97-AF65-F5344CB8AC3E}">
        <p14:creationId xmlns:p14="http://schemas.microsoft.com/office/powerpoint/2010/main" val="2109617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787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rPr>
              <a:t>The PERTS research center at Stanford University has recently developed a set of free, evidence-based courses to help educators learn about this research and how to integrate it into their classroom practices. We’ll be using their resources to explore this work and learn together what we can do to help our students AND ourselves develop a growth mindset.</a:t>
            </a:r>
            <a:endParaRPr lang="en-US" dirty="0">
              <a:solidFill>
                <a:srgbClr val="000000"/>
              </a:solidFill>
              <a:latin typeface="Arial"/>
              <a:cs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Arial"/>
                <a:cs typeface="Arial"/>
              </a:rPr>
              <a:t>FAQ’s</a:t>
            </a:r>
          </a:p>
          <a:p>
            <a:r>
              <a:rPr lang="en-US" dirty="0" smtClean="0">
                <a:solidFill>
                  <a:srgbClr val="000000"/>
                </a:solidFill>
                <a:latin typeface="Arial"/>
                <a:cs typeface="Arial"/>
              </a:rPr>
              <a:t>Below are answers to a few questions that often come up. If you are asked a question you don’t know the answer to, let them know you’ll look into it. If you email us, we’ll get back to you with how we would address the question. If it’s a question we get repeatedly, we’ll add it to this FAQ list. </a:t>
            </a:r>
          </a:p>
          <a:p>
            <a:endParaRPr lang="en-US" dirty="0" smtClean="0">
              <a:solidFill>
                <a:srgbClr val="000000"/>
              </a:solidFill>
              <a:latin typeface="Arial"/>
              <a:cs typeface="Arial"/>
            </a:endParaRPr>
          </a:p>
          <a:p>
            <a:r>
              <a:rPr lang="en-US" u="sng" dirty="0" smtClean="0">
                <a:solidFill>
                  <a:srgbClr val="000000"/>
                </a:solidFill>
                <a:latin typeface="Arial"/>
                <a:cs typeface="Arial"/>
              </a:rPr>
              <a:t>Are you saying all students have equal ability?</a:t>
            </a:r>
          </a:p>
          <a:p>
            <a:r>
              <a:rPr lang="en-US" dirty="0" smtClean="0">
                <a:solidFill>
                  <a:srgbClr val="000000"/>
                </a:solidFill>
                <a:latin typeface="Arial"/>
                <a:cs typeface="Arial"/>
              </a:rPr>
              <a:t>No. Having a growth mindset doesn’t mean you believe everyone has equal ability in every domain. It means you believe that no matter where a person is now, they can always improve with effort, good strategies, and help.</a:t>
            </a:r>
          </a:p>
          <a:p>
            <a:endParaRPr lang="en-US" dirty="0" smtClean="0">
              <a:solidFill>
                <a:srgbClr val="000000"/>
              </a:solidFill>
              <a:latin typeface="Arial"/>
              <a:cs typeface="Arial"/>
            </a:endParaRPr>
          </a:p>
          <a:p>
            <a:r>
              <a:rPr lang="en-US" dirty="0" smtClean="0">
                <a:solidFill>
                  <a:srgbClr val="000000"/>
                </a:solidFill>
                <a:latin typeface="Arial"/>
                <a:cs typeface="Arial"/>
              </a:rPr>
              <a:t>All too often, we attribute good performance to ‘talent’ and ‘smartness’ when it is much more likely that those students who are earning higher grades have had a lot more opportunities for learning and practice. And attributing students’ success to innate abilities can have a negative impact on their resilience when they hit a challenge. By using praise that focuses on effort, strategies, and seeking help as the mechanism for improving, students retain a sense of control for their own success. They can make choices to improve if they want to. If a student is given messages that suggest success is dependent on ‘natural ability’ then it robs them of control over improving - it robs them of agency.</a:t>
            </a:r>
          </a:p>
          <a:p>
            <a:endParaRPr lang="en-US" dirty="0" smtClean="0">
              <a:solidFill>
                <a:srgbClr val="000000"/>
              </a:solidFill>
              <a:latin typeface="Arial"/>
              <a:cs typeface="Arial"/>
            </a:endParaRPr>
          </a:p>
          <a:p>
            <a:r>
              <a:rPr lang="en-US" u="sng" dirty="0" smtClean="0">
                <a:solidFill>
                  <a:srgbClr val="000000"/>
                </a:solidFill>
                <a:latin typeface="Arial"/>
                <a:cs typeface="Arial"/>
              </a:rPr>
              <a:t>Do learning mindsets matter more or less for high-achieving or low-achieving students?</a:t>
            </a:r>
            <a:endParaRPr lang="en-US" dirty="0" smtClean="0">
              <a:solidFill>
                <a:srgbClr val="000000"/>
              </a:solidFill>
              <a:latin typeface="Arial"/>
              <a:cs typeface="Arial"/>
            </a:endParaRPr>
          </a:p>
          <a:p>
            <a:r>
              <a:rPr lang="en-US" dirty="0" smtClean="0">
                <a:solidFill>
                  <a:srgbClr val="000000"/>
                </a:solidFill>
                <a:latin typeface="Arial"/>
                <a:cs typeface="Arial"/>
              </a:rPr>
              <a:t>Having a growth mindset is advantageous for anyone facing challenges, so high and low-achieving students can benefit as long as they’re being challenged by what they’re working on. If either high or low achieving students are not being challenged and having to confront inevitable setbacks involved in learning new things, then they may not benefit as much. </a:t>
            </a:r>
          </a:p>
          <a:p>
            <a:endParaRPr lang="en-US" dirty="0" smtClean="0">
              <a:solidFill>
                <a:srgbClr val="000000"/>
              </a:solidFill>
              <a:latin typeface="Arial"/>
              <a:cs typeface="Arial"/>
            </a:endParaRPr>
          </a:p>
          <a:p>
            <a:r>
              <a:rPr lang="en-US" u="sng" dirty="0" smtClean="0">
                <a:solidFill>
                  <a:srgbClr val="000000"/>
                </a:solidFill>
                <a:latin typeface="Arial"/>
                <a:cs typeface="Arial"/>
              </a:rPr>
              <a:t>Will this work for students with disabilities? </a:t>
            </a:r>
          </a:p>
          <a:p>
            <a:r>
              <a:rPr lang="en-US" dirty="0" smtClean="0">
                <a:solidFill>
                  <a:srgbClr val="000000"/>
                </a:solidFill>
                <a:latin typeface="Arial"/>
                <a:cs typeface="Arial"/>
              </a:rPr>
              <a:t>Though there hasn’t been research specifically looking at this, it seems like it could be very helpful for these students because they are so often given messages that they are lacking in ‘talent’ and ‘intelligence’.</a:t>
            </a:r>
          </a:p>
          <a:p>
            <a:endParaRPr lang="en-US" dirty="0" smtClean="0">
              <a:solidFill>
                <a:srgbClr val="000000"/>
              </a:solidFill>
              <a:latin typeface="Arial"/>
              <a:cs typeface="Arial"/>
            </a:endParaRPr>
          </a:p>
          <a:p>
            <a:r>
              <a:rPr lang="en-US" u="sng" dirty="0" smtClean="0">
                <a:solidFill>
                  <a:srgbClr val="000000"/>
                </a:solidFill>
                <a:latin typeface="Arial"/>
                <a:cs typeface="Arial"/>
              </a:rPr>
              <a:t>Can students have a fixed mindset in one topic and a growth mindset in another?</a:t>
            </a:r>
          </a:p>
          <a:p>
            <a:r>
              <a:rPr lang="en-US" dirty="0" smtClean="0">
                <a:solidFill>
                  <a:srgbClr val="000000"/>
                </a:solidFill>
                <a:latin typeface="Arial"/>
                <a:cs typeface="Arial"/>
              </a:rPr>
              <a:t>Great question! Yes, absolutely. We all have a combination of fixed and growth mindsets in different domains of our life. A person might have a growth mindset about their ability to improve at a sport, for example, but believe they are ‘not good at math’. And people can also have intermediate mindsets - not fully fixed or growth.  </a:t>
            </a:r>
          </a:p>
          <a:p>
            <a:endParaRPr lang="en-US" dirty="0" smtClean="0">
              <a:solidFill>
                <a:srgbClr val="000000"/>
              </a:solidFill>
              <a:latin typeface="Arial"/>
              <a:cs typeface="Arial"/>
            </a:endParaRPr>
          </a:p>
          <a:p>
            <a:r>
              <a:rPr lang="en-US" u="sng" dirty="0" smtClean="0">
                <a:solidFill>
                  <a:srgbClr val="000000"/>
                </a:solidFill>
                <a:latin typeface="Arial"/>
                <a:cs typeface="Arial"/>
              </a:rPr>
              <a:t>I have a classroom that has a wide range of abilities, and kids are always comparing themselves. How do I deal with the low performing kid comparing themselves to the high performing kid? Or worse, the high performing kids who brag about how ‘easy’ everything is for them?</a:t>
            </a:r>
          </a:p>
          <a:p>
            <a:r>
              <a:rPr lang="en-US" smtClean="0">
                <a:solidFill>
                  <a:srgbClr val="000000"/>
                </a:solidFill>
                <a:latin typeface="Arial"/>
                <a:cs typeface="Arial"/>
              </a:rPr>
              <a:t>Another </a:t>
            </a:r>
            <a:r>
              <a:rPr lang="en-US" dirty="0" smtClean="0">
                <a:solidFill>
                  <a:srgbClr val="000000"/>
                </a:solidFill>
                <a:latin typeface="Arial"/>
                <a:cs typeface="Arial"/>
              </a:rPr>
              <a:t>great question! This is just the kind of specific challenges we want to explore further during the PD session because that’s a tricky situation that requires creating a new classroom norm to address - and that takes time. Kids need to first understand how the brain and learning work (learning how to do this is part of the PD). Once they understand this, you help them see that someone who is more advanced has just had more time to practice and get better.</a:t>
            </a:r>
          </a:p>
          <a:p>
            <a:endParaRPr lang="en-US" dirty="0" smtClean="0">
              <a:solidFill>
                <a:srgbClr val="000000"/>
              </a:solidFill>
              <a:latin typeface="Arial"/>
              <a:cs typeface="Arial"/>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F8884C0-F64C-5841-B6D6-7283E66F4306}" type="slidenum">
              <a:rPr lang="en-US" smtClean="0"/>
              <a:t>45</a:t>
            </a:fld>
            <a:endParaRPr lang="en-US"/>
          </a:p>
        </p:txBody>
      </p:sp>
    </p:spTree>
    <p:extLst>
      <p:ext uri="{BB962C8B-B14F-4D97-AF65-F5344CB8AC3E}">
        <p14:creationId xmlns:p14="http://schemas.microsoft.com/office/powerpoint/2010/main" val="871657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rial"/>
                <a:cs typeface="Arial"/>
              </a:rPr>
              <a:t>There </a:t>
            </a:r>
            <a:r>
              <a:rPr lang="en-US" dirty="0">
                <a:solidFill>
                  <a:srgbClr val="000000"/>
                </a:solidFill>
                <a:latin typeface="Arial"/>
                <a:cs typeface="Arial"/>
              </a:rPr>
              <a:t>are, of course, a lot of reasons kids don’t try hard. Over the last few decades, a lot of research has shown that there is a powerful relationship between students’ mindsets and their achievement.</a:t>
            </a:r>
          </a:p>
          <a:p>
            <a:r>
              <a:rPr lang="en-US" dirty="0">
                <a:solidFill>
                  <a:srgbClr val="000000"/>
                </a:solidFill>
                <a:latin typeface="Arial"/>
                <a:cs typeface="Arial"/>
              </a:rPr>
              <a:t>These beliefs have a big impact on students’</a:t>
            </a:r>
          </a:p>
          <a:p>
            <a:endParaRPr lang="en-US" dirty="0">
              <a:solidFill>
                <a:srgbClr val="000000"/>
              </a:solidFill>
              <a:latin typeface="Arial"/>
              <a:cs typeface="Arial"/>
            </a:endParaRPr>
          </a:p>
          <a:p>
            <a:pPr marL="171450" indent="-171450">
              <a:buFont typeface="Arial" panose="020B0604020202020204" pitchFamily="34" charset="0"/>
              <a:buChar char="•"/>
            </a:pPr>
            <a:r>
              <a:rPr lang="en-US" dirty="0">
                <a:solidFill>
                  <a:srgbClr val="000000"/>
                </a:solidFill>
                <a:latin typeface="Arial"/>
                <a:cs typeface="Arial"/>
              </a:rPr>
              <a:t>Motivation</a:t>
            </a:r>
          </a:p>
          <a:p>
            <a:pPr marL="171450" indent="-171450">
              <a:buFont typeface="Arial" panose="020B0604020202020204" pitchFamily="34" charset="0"/>
              <a:buChar char="•"/>
            </a:pPr>
            <a:r>
              <a:rPr lang="en-US" dirty="0">
                <a:solidFill>
                  <a:srgbClr val="000000"/>
                </a:solidFill>
                <a:latin typeface="Arial"/>
                <a:cs typeface="Arial"/>
              </a:rPr>
              <a:t>Academic behaviors (for example, studying and seeking help)</a:t>
            </a:r>
          </a:p>
          <a:p>
            <a:pPr marL="171450" indent="-171450">
              <a:buFont typeface="Arial" panose="020B0604020202020204" pitchFamily="34" charset="0"/>
              <a:buChar char="•"/>
            </a:pPr>
            <a:r>
              <a:rPr lang="en-US" dirty="0">
                <a:solidFill>
                  <a:srgbClr val="000000"/>
                </a:solidFill>
                <a:latin typeface="Arial"/>
                <a:cs typeface="Arial"/>
              </a:rPr>
              <a:t>Responses to challenges and setbacks</a:t>
            </a:r>
          </a:p>
          <a:p>
            <a:pPr marL="171450" indent="-171450">
              <a:buFont typeface="Arial" panose="020B0604020202020204" pitchFamily="34" charset="0"/>
              <a:buChar char="•"/>
            </a:pPr>
            <a:r>
              <a:rPr lang="en-US" dirty="0">
                <a:solidFill>
                  <a:srgbClr val="000000"/>
                </a:solidFill>
                <a:latin typeface="Arial"/>
                <a:cs typeface="Arial"/>
              </a:rPr>
              <a:t>Academic achievement</a:t>
            </a:r>
          </a:p>
        </p:txBody>
      </p:sp>
      <p:sp>
        <p:nvSpPr>
          <p:cNvPr id="4" name="Slide Number Placeholder 3"/>
          <p:cNvSpPr>
            <a:spLocks noGrp="1"/>
          </p:cNvSpPr>
          <p:nvPr>
            <p:ph type="sldNum" sz="quarter" idx="10"/>
          </p:nvPr>
        </p:nvSpPr>
        <p:spPr/>
        <p:txBody>
          <a:bodyPr/>
          <a:lstStyle/>
          <a:p>
            <a:fld id="{6F8884C0-F64C-5841-B6D6-7283E66F4306}" type="slidenum">
              <a:rPr lang="en-US" smtClean="0"/>
              <a:t>5</a:t>
            </a:fld>
            <a:endParaRPr lang="en-US"/>
          </a:p>
        </p:txBody>
      </p:sp>
    </p:spTree>
    <p:extLst>
      <p:ext uri="{BB962C8B-B14F-4D97-AF65-F5344CB8AC3E}">
        <p14:creationId xmlns:p14="http://schemas.microsoft.com/office/powerpoint/2010/main" val="867853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34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rPr>
              <a:t>Carol </a:t>
            </a:r>
            <a:r>
              <a:rPr lang="en-US" dirty="0">
                <a:solidFill>
                  <a:srgbClr val="000000"/>
                </a:solidFill>
                <a:latin typeface="Arial"/>
                <a:cs typeface="Arial"/>
              </a:rPr>
              <a:t>Dweck, who pioneered this research, began studying students’ beliefs about intelligence because she was interested in the question of why some students are so resilient in the face of challenges while others are not. </a:t>
            </a:r>
          </a:p>
          <a:p>
            <a:endParaRPr lang="en-US" dirty="0">
              <a:solidFill>
                <a:srgbClr val="000000"/>
              </a:solidFill>
              <a:latin typeface="Arial"/>
              <a:cs typeface="Arial"/>
            </a:endParaRPr>
          </a:p>
          <a:p>
            <a:r>
              <a:rPr lang="en-US" dirty="0">
                <a:solidFill>
                  <a:srgbClr val="000000"/>
                </a:solidFill>
                <a:latin typeface="Arial"/>
                <a:cs typeface="Arial"/>
              </a:rPr>
              <a:t>What she found was that students generally hold one of two very different beliefs about intelligence. Some students have what she calls a </a:t>
            </a:r>
            <a:r>
              <a:rPr lang="en-US" b="1" dirty="0">
                <a:solidFill>
                  <a:srgbClr val="000000"/>
                </a:solidFill>
                <a:latin typeface="Arial"/>
                <a:cs typeface="Arial"/>
              </a:rPr>
              <a:t>“fixed mindset”</a:t>
            </a:r>
            <a:r>
              <a:rPr lang="en-US" dirty="0">
                <a:solidFill>
                  <a:srgbClr val="000000"/>
                </a:solidFill>
                <a:latin typeface="Arial"/>
                <a:cs typeface="Arial"/>
              </a:rPr>
              <a:t> - the belief that intelligence is a fixed trait that doesn’t change much. So, like eye color - these students believe you’re born with a certain amount of it and there’s not much you can do to change it. Other students have a very different belief about intelligence - </a:t>
            </a:r>
            <a:r>
              <a:rPr lang="en-US" b="1" dirty="0">
                <a:solidFill>
                  <a:srgbClr val="000000"/>
                </a:solidFill>
                <a:latin typeface="Arial"/>
                <a:cs typeface="Arial"/>
              </a:rPr>
              <a:t>a growth mindset</a:t>
            </a:r>
            <a:r>
              <a:rPr lang="en-US" dirty="0">
                <a:solidFill>
                  <a:srgbClr val="000000"/>
                </a:solidFill>
                <a:latin typeface="Arial"/>
                <a:cs typeface="Arial"/>
              </a:rPr>
              <a:t>. They see it more like a muscle that grows with effort.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Arial"/>
                <a:cs typeface="Arial"/>
                <a:sym typeface="Helvetica" charset="0"/>
              </a:rPr>
              <a:t>And </a:t>
            </a:r>
            <a:r>
              <a:rPr lang="en-US" dirty="0">
                <a:solidFill>
                  <a:srgbClr val="000000"/>
                </a:solidFill>
                <a:latin typeface="Arial"/>
                <a:cs typeface="Arial"/>
                <a:sym typeface="Helvetica" charset="0"/>
              </a:rPr>
              <a:t>it turns out these beliefs act like lenses through which students interpret their day-to-day experiences in school, particularly experiences of adversity. Students can draw very different conclusions about the meaning of the same events.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solidFill>
                  <a:srgbClr val="000000"/>
                </a:solidFill>
                <a:latin typeface="Arial"/>
                <a:cs typeface="Arial"/>
                <a:sym typeface="Lucida Grande" charset="0"/>
              </a:rPr>
              <a:t>And </a:t>
            </a:r>
            <a:r>
              <a:rPr lang="en-US" sz="1200" dirty="0">
                <a:solidFill>
                  <a:srgbClr val="000000"/>
                </a:solidFill>
                <a:latin typeface="Arial"/>
                <a:cs typeface="Arial"/>
                <a:sym typeface="Lucida Grande" charset="0"/>
              </a:rPr>
              <a:t>these interpretations – these lenses – are what shape the narrative students use to make sense of their world. And the meaning we all make of events is what determines the behaviors we choose to engage in. If a student believes there isn’t a point in trying, then even the best teacher may not be able to reach them. It’s like the old saying goes… you can lead a horse to water, but you can’t make them drink.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dirty="0" smtClean="0">
                <a:solidFill>
                  <a:srgbClr val="000000"/>
                </a:solidFill>
                <a:latin typeface="Arial"/>
                <a:cs typeface="Arial"/>
                <a:sym typeface="Helvetica" charset="0"/>
              </a:rPr>
              <a:t>So what are the consequences? They affect the goals students have, how they view effort, and how they respond to failure and setbacks.</a:t>
            </a:r>
          </a:p>
          <a:p>
            <a:endParaRPr lang="en-US" dirty="0" smtClean="0">
              <a:solidFill>
                <a:srgbClr val="000000"/>
              </a:solidFill>
              <a:latin typeface="Arial"/>
              <a:cs typeface="Arial"/>
              <a:sym typeface="Helvetic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2ED6EE-410C-C544-9551-59833754CA1A}" type="datetimeFigureOut">
              <a:rPr lang="en-US" smtClean="0"/>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148098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2ED6EE-410C-C544-9551-59833754CA1A}" type="datetimeFigureOut">
              <a:rPr lang="en-US" smtClean="0"/>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389738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2ED6EE-410C-C544-9551-59833754CA1A}" type="datetimeFigureOut">
              <a:rPr lang="en-US" smtClean="0"/>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1093557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ERTS Master">
    <p:spTree>
      <p:nvGrpSpPr>
        <p:cNvPr id="1" name=""/>
        <p:cNvGrpSpPr/>
        <p:nvPr/>
      </p:nvGrpSpPr>
      <p:grpSpPr>
        <a:xfrm>
          <a:off x="0" y="0"/>
          <a:ext cx="0" cy="0"/>
          <a:chOff x="0" y="0"/>
          <a:chExt cx="0" cy="0"/>
        </a:xfrm>
      </p:grpSpPr>
      <p:sp>
        <p:nvSpPr>
          <p:cNvPr id="7" name="Shape 7"/>
          <p:cNvSpPr>
            <a:spLocks noGrp="1"/>
          </p:cNvSpPr>
          <p:nvPr>
            <p:ph type="title"/>
          </p:nvPr>
        </p:nvSpPr>
        <p:spPr>
          <a:prstGeom prst="rect">
            <a:avLst/>
          </a:prstGeom>
        </p:spPr>
        <p:txBody>
          <a:bodyPr/>
          <a:lstStyle/>
          <a:p>
            <a:pPr lvl="0">
              <a:defRPr sz="1800"/>
            </a:pPr>
            <a:r>
              <a:rPr sz="4300"/>
              <a:t>Title Text</a:t>
            </a:r>
          </a:p>
        </p:txBody>
      </p:sp>
      <p:sp>
        <p:nvSpPr>
          <p:cNvPr id="8" name="Shape 8"/>
          <p:cNvSpPr>
            <a:spLocks noGrp="1"/>
          </p:cNvSpPr>
          <p:nvPr>
            <p:ph type="body" idx="1"/>
          </p:nvPr>
        </p:nvSpPr>
        <p:spPr>
          <a:prstGeom prst="rect">
            <a:avLst/>
          </a:prstGeom>
        </p:spPr>
        <p:txBody>
          <a:bodyPr/>
          <a:lstStyle>
            <a:lvl2pPr marL="1028088" indent="-342288">
              <a:defRPr sz="2700"/>
            </a:lvl2pPr>
            <a:lvl3pPr marL="1428138" indent="-342288">
              <a:defRPr sz="2500"/>
            </a:lvl3pPr>
            <a:lvl4pPr marL="1828188" indent="-342288">
              <a:defRPr sz="2500"/>
            </a:lvl4pPr>
            <a:lvl5pPr marL="2228238" indent="-342288">
              <a:defRPr sz="2500"/>
            </a:lvl5pPr>
          </a:lstStyle>
          <a:p>
            <a:pPr lvl="0">
              <a:defRPr sz="1800"/>
            </a:pPr>
            <a:r>
              <a:rPr sz="3200"/>
              <a:t>Body Level One</a:t>
            </a:r>
          </a:p>
          <a:p>
            <a:pPr lvl="1">
              <a:defRPr sz="1800"/>
            </a:pPr>
            <a:r>
              <a:rPr sz="2700"/>
              <a:t>Body Level Two</a:t>
            </a:r>
          </a:p>
          <a:p>
            <a:pPr lvl="2">
              <a:defRPr sz="1800"/>
            </a:pPr>
            <a:r>
              <a:rPr sz="2500"/>
              <a:t>Body Level Three</a:t>
            </a:r>
          </a:p>
          <a:p>
            <a:pPr lvl="3">
              <a:defRPr sz="1800"/>
            </a:pPr>
            <a:r>
              <a:rPr sz="2500"/>
              <a:t>Body Level Four</a:t>
            </a:r>
          </a:p>
          <a:p>
            <a:pPr lvl="4">
              <a:defRPr sz="1800"/>
            </a:pPr>
            <a:r>
              <a:rPr sz="2500"/>
              <a:t>Body Level Five</a:t>
            </a:r>
          </a:p>
        </p:txBody>
      </p:sp>
    </p:spTree>
    <p:extLst>
      <p:ext uri="{BB962C8B-B14F-4D97-AF65-F5344CB8AC3E}">
        <p14:creationId xmlns:p14="http://schemas.microsoft.com/office/powerpoint/2010/main" val="3138197556"/>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lvl1pPr>
              <a:defRPr>
                <a:latin typeface="Helvetica"/>
                <a:ea typeface="Helvetica"/>
                <a:cs typeface="Helvetica"/>
                <a:sym typeface="Helvetica"/>
              </a:defRPr>
            </a:lvl1pPr>
          </a:lstStyle>
          <a:p>
            <a:pPr lvl="0">
              <a:defRPr sz="1800"/>
            </a:pPr>
            <a:r>
              <a:rPr sz="5600"/>
              <a:t>Title Text</a:t>
            </a:r>
          </a:p>
        </p:txBody>
      </p:sp>
    </p:spTree>
    <p:extLst>
      <p:ext uri="{BB962C8B-B14F-4D97-AF65-F5344CB8AC3E}">
        <p14:creationId xmlns:p14="http://schemas.microsoft.com/office/powerpoint/2010/main" val="4227053991"/>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681684"/>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2ED6EE-410C-C544-9551-59833754CA1A}" type="datetimeFigureOut">
              <a:rPr lang="en-US" smtClean="0"/>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394398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2ED6EE-410C-C544-9551-59833754CA1A}" type="datetimeFigureOut">
              <a:rPr lang="en-US" smtClean="0"/>
              <a:t>9/9/15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297237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2ED6EE-410C-C544-9551-59833754CA1A}" type="datetimeFigureOut">
              <a:rPr lang="en-US" smtClean="0"/>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2139734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2ED6EE-410C-C544-9551-59833754CA1A}" type="datetimeFigureOut">
              <a:rPr lang="en-US" smtClean="0"/>
              <a:t>9/9/15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397629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2ED6EE-410C-C544-9551-59833754CA1A}" type="datetimeFigureOut">
              <a:rPr lang="en-US" smtClean="0"/>
              <a:t>9/9/15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379004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2ED6EE-410C-C544-9551-59833754CA1A}" type="datetimeFigureOut">
              <a:rPr lang="en-US" smtClean="0"/>
              <a:t>9/9/15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391469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2ED6EE-410C-C544-9551-59833754CA1A}" type="datetimeFigureOut">
              <a:rPr lang="en-US" smtClean="0"/>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413578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2ED6EE-410C-C544-9551-59833754CA1A}" type="datetimeFigureOut">
              <a:rPr lang="en-US" smtClean="0"/>
              <a:t>9/9/15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D3C6D-C25F-4645-BF57-D6239EF40751}" type="slidenum">
              <a:rPr lang="en-US" smtClean="0"/>
              <a:t>‹#›</a:t>
            </a:fld>
            <a:endParaRPr lang="en-US"/>
          </a:p>
        </p:txBody>
      </p:sp>
    </p:spTree>
    <p:extLst>
      <p:ext uri="{BB962C8B-B14F-4D97-AF65-F5344CB8AC3E}">
        <p14:creationId xmlns:p14="http://schemas.microsoft.com/office/powerpoint/2010/main" val="24516389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ED6EE-410C-C544-9551-59833754CA1A}" type="datetimeFigureOut">
              <a:rPr lang="en-US" smtClean="0"/>
              <a:t>9/9/15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D3C6D-C25F-4645-BF57-D6239EF40751}" type="slidenum">
              <a:rPr lang="en-US" smtClean="0"/>
              <a:t>‹#›</a:t>
            </a:fld>
            <a:endParaRPr lang="en-US"/>
          </a:p>
        </p:txBody>
      </p:sp>
      <p:pic>
        <p:nvPicPr>
          <p:cNvPr id="7" name="droppedImage.png"/>
          <p:cNvPicPr/>
          <p:nvPr userDrawn="1"/>
        </p:nvPicPr>
        <p:blipFill>
          <a:blip r:embed="rId16">
            <a:alphaModFix amt="50000"/>
            <a:extLst/>
          </a:blip>
          <a:stretch>
            <a:fillRect/>
          </a:stretch>
        </p:blipFill>
        <p:spPr>
          <a:xfrm>
            <a:off x="8252460" y="81282"/>
            <a:ext cx="891540" cy="754380"/>
          </a:xfrm>
          <a:prstGeom prst="rect">
            <a:avLst/>
          </a:prstGeom>
          <a:ln w="12700">
            <a:miter lim="400000"/>
          </a:ln>
        </p:spPr>
      </p:pic>
    </p:spTree>
    <p:extLst>
      <p:ext uri="{BB962C8B-B14F-4D97-AF65-F5344CB8AC3E}">
        <p14:creationId xmlns:p14="http://schemas.microsoft.com/office/powerpoint/2010/main" val="331227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tif"/><Relationship Id="rId4"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2524" y="0"/>
            <a:ext cx="945448" cy="11017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35637" y="224087"/>
            <a:ext cx="8869461" cy="2014920"/>
          </a:xfrm>
          <a:prstGeom prst="rect">
            <a:avLst/>
          </a:prstGeom>
        </p:spPr>
        <p:txBody>
          <a:bodyPr vert="horz" lIns="82296" tIns="41148" rIns="82296" bIns="41148">
            <a:normAutofit/>
          </a:bodyPr>
          <a:lstStyle>
            <a:lvl1pPr algn="ctr" rtl="0" fontAlgn="base">
              <a:spcBef>
                <a:spcPct val="0"/>
              </a:spcBef>
              <a:spcAft>
                <a:spcPct val="0"/>
              </a:spcAft>
              <a:defRPr sz="6400">
                <a:solidFill>
                  <a:schemeClr val="tx1"/>
                </a:solidFill>
                <a:latin typeface="+mj-lt"/>
                <a:ea typeface="+mj-ea"/>
                <a:cs typeface="+mj-cs"/>
                <a:sym typeface="Gill Sans" charset="0"/>
              </a:defRPr>
            </a:lvl1pPr>
            <a:lvl2pPr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a:lstStyle>
          <a:p>
            <a:endParaRPr lang="en-US" sz="4300" dirty="0">
              <a:latin typeface="Avenir Book"/>
              <a:cs typeface="Avenir Book"/>
            </a:endParaRPr>
          </a:p>
        </p:txBody>
      </p:sp>
      <p:pic>
        <p:nvPicPr>
          <p:cNvPr id="11" name="Picture 10" descr="__PERTS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4433" y="5586301"/>
            <a:ext cx="2471928" cy="633984"/>
          </a:xfrm>
          <a:prstGeom prst="rect">
            <a:avLst/>
          </a:prstGeom>
        </p:spPr>
      </p:pic>
      <p:pic>
        <p:nvPicPr>
          <p:cNvPr id="12" name="pasted-image.pdf"/>
          <p:cNvPicPr/>
          <p:nvPr/>
        </p:nvPicPr>
        <p:blipFill>
          <a:blip r:embed="rId4">
            <a:extLst/>
          </a:blip>
          <a:stretch>
            <a:fillRect/>
          </a:stretch>
        </p:blipFill>
        <p:spPr>
          <a:xfrm>
            <a:off x="6821720" y="5142650"/>
            <a:ext cx="1524000" cy="1524000"/>
          </a:xfrm>
          <a:prstGeom prst="rect">
            <a:avLst/>
          </a:prstGeom>
          <a:ln w="12700">
            <a:miter lim="400000"/>
          </a:ln>
        </p:spPr>
      </p:pic>
      <p:pic>
        <p:nvPicPr>
          <p:cNvPr id="13" name="pasted-image.pdf"/>
          <p:cNvPicPr/>
          <p:nvPr/>
        </p:nvPicPr>
        <p:blipFill>
          <a:blip r:embed="rId5">
            <a:extLst/>
          </a:blip>
          <a:stretch>
            <a:fillRect/>
          </a:stretch>
        </p:blipFill>
        <p:spPr>
          <a:xfrm>
            <a:off x="0" y="2408338"/>
            <a:ext cx="9144000" cy="2387600"/>
          </a:xfrm>
          <a:prstGeom prst="rect">
            <a:avLst/>
          </a:prstGeom>
          <a:ln w="12700">
            <a:miter lim="400000"/>
          </a:ln>
        </p:spPr>
      </p:pic>
      <p:sp>
        <p:nvSpPr>
          <p:cNvPr id="7" name="Title 1"/>
          <p:cNvSpPr txBox="1">
            <a:spLocks/>
          </p:cNvSpPr>
          <p:nvPr/>
        </p:nvSpPr>
        <p:spPr>
          <a:xfrm>
            <a:off x="288037" y="376487"/>
            <a:ext cx="8869461" cy="2014920"/>
          </a:xfrm>
          <a:prstGeom prst="rect">
            <a:avLst/>
          </a:prstGeom>
        </p:spPr>
        <p:txBody>
          <a:bodyPr vert="horz" lIns="82296" tIns="41148" rIns="82296" bIns="41148">
            <a:normAutofit/>
          </a:bodyPr>
          <a:lstStyle>
            <a:lvl1pPr algn="ctr" rtl="0" fontAlgn="base">
              <a:spcBef>
                <a:spcPct val="0"/>
              </a:spcBef>
              <a:spcAft>
                <a:spcPct val="0"/>
              </a:spcAft>
              <a:defRPr sz="6400">
                <a:solidFill>
                  <a:schemeClr val="tx1"/>
                </a:solidFill>
                <a:latin typeface="+mj-lt"/>
                <a:ea typeface="+mj-ea"/>
                <a:cs typeface="+mj-cs"/>
                <a:sym typeface="Gill Sans" charset="0"/>
              </a:defRPr>
            </a:lvl1pPr>
            <a:lvl2pPr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a:lstStyle>
          <a:p>
            <a:r>
              <a:rPr lang="en-CA" sz="4600" b="1" dirty="0">
                <a:latin typeface="Avenir Book"/>
                <a:cs typeface="Avenir Book"/>
              </a:rPr>
              <a:t>Raising Student Achievement By Promoting a Growth </a:t>
            </a:r>
            <a:r>
              <a:rPr lang="en-CA" sz="4600" b="1" dirty="0" smtClean="0">
                <a:latin typeface="Avenir Book"/>
                <a:cs typeface="Avenir Book"/>
              </a:rPr>
              <a:t>Mindset</a:t>
            </a:r>
          </a:p>
          <a:p>
            <a:r>
              <a:rPr lang="en-CA" sz="1700" b="1" dirty="0" smtClean="0">
                <a:latin typeface="Avenir Book"/>
                <a:cs typeface="Avenir Book"/>
              </a:rPr>
              <a:t> </a:t>
            </a:r>
          </a:p>
        </p:txBody>
      </p:sp>
    </p:spTree>
    <p:extLst>
      <p:ext uri="{BB962C8B-B14F-4D97-AF65-F5344CB8AC3E}">
        <p14:creationId xmlns:p14="http://schemas.microsoft.com/office/powerpoint/2010/main" val="1273546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3" name="Rectangle 55"/>
          <p:cNvSpPr>
            <a:spLocks/>
          </p:cNvSpPr>
          <p:nvPr/>
        </p:nvSpPr>
        <p:spPr bwMode="auto">
          <a:xfrm>
            <a:off x="5406390" y="6538817"/>
            <a:ext cx="3532124"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Helvetica Neue Light" charset="0"/>
                <a:ea typeface="ＭＳ Ｐゴシック" charset="0"/>
                <a:cs typeface="Helvetica Neue Light" charset="0"/>
                <a:sym typeface="Helvetica Neue Light" charset="0"/>
              </a:rPr>
              <a:t>Blackwell, </a:t>
            </a:r>
            <a:r>
              <a:rPr lang="en-US" sz="1600" dirty="0" err="1">
                <a:latin typeface="Helvetica Neue Light" charset="0"/>
                <a:ea typeface="ＭＳ Ｐゴシック" charset="0"/>
                <a:cs typeface="Helvetica Neue Light" charset="0"/>
                <a:sym typeface="Helvetica Neue Light" charset="0"/>
              </a:rPr>
              <a:t>Trzesniewski</a:t>
            </a:r>
            <a:r>
              <a:rPr lang="en-US" sz="1600" dirty="0">
                <a:latin typeface="Helvetica Neue Light" charset="0"/>
                <a:ea typeface="ＭＳ Ｐゴシック" charset="0"/>
                <a:cs typeface="Helvetica Neue Light" charset="0"/>
                <a:sym typeface="Helvetica Neue Light" charset="0"/>
              </a:rPr>
              <a:t>, &amp; </a:t>
            </a:r>
            <a:r>
              <a:rPr lang="en-US" sz="1600" dirty="0" err="1">
                <a:latin typeface="Helvetica Neue Light" charset="0"/>
                <a:ea typeface="ＭＳ Ｐゴシック" charset="0"/>
                <a:cs typeface="Helvetica Neue Light" charset="0"/>
                <a:sym typeface="Helvetica Neue Light" charset="0"/>
              </a:rPr>
              <a:t>Dweck</a:t>
            </a:r>
            <a:r>
              <a:rPr lang="en-US" sz="1600" dirty="0">
                <a:latin typeface="Helvetica Neue Light" charset="0"/>
                <a:ea typeface="ＭＳ Ｐゴシック" charset="0"/>
                <a:cs typeface="Helvetica Neue Light" charset="0"/>
                <a:sym typeface="Helvetica Neue Light" charset="0"/>
              </a:rPr>
              <a:t> 2007</a:t>
            </a:r>
          </a:p>
        </p:txBody>
      </p:sp>
      <p:graphicFrame>
        <p:nvGraphicFramePr>
          <p:cNvPr id="5" name="Group 2"/>
          <p:cNvGraphicFramePr>
            <a:graphicFrameLocks noGrp="1"/>
          </p:cNvGraphicFramePr>
          <p:nvPr>
            <p:extLst>
              <p:ext uri="{D42A27DB-BD31-4B8C-83A1-F6EECF244321}">
                <p14:modId xmlns:p14="http://schemas.microsoft.com/office/powerpoint/2010/main" val="2159588517"/>
              </p:ext>
            </p:extLst>
          </p:nvPr>
        </p:nvGraphicFramePr>
        <p:xfrm>
          <a:off x="1005840" y="2194560"/>
          <a:ext cx="7160894" cy="3164204"/>
        </p:xfrm>
        <a:graphic>
          <a:graphicData uri="http://schemas.openxmlformats.org/drawingml/2006/table">
            <a:tbl>
              <a:tblPr/>
              <a:tblGrid>
                <a:gridCol w="2386965">
                  <a:extLst>
                    <a:ext uri="{9D8B030D-6E8A-4147-A177-3AD203B41FA5}">
                      <a16:colId xmlns:a16="http://schemas.microsoft.com/office/drawing/2014/main" xmlns="" val="20000"/>
                    </a:ext>
                  </a:extLst>
                </a:gridCol>
                <a:gridCol w="2386964">
                  <a:extLst>
                    <a:ext uri="{9D8B030D-6E8A-4147-A177-3AD203B41FA5}">
                      <a16:colId xmlns:a16="http://schemas.microsoft.com/office/drawing/2014/main" xmlns="" val="20001"/>
                    </a:ext>
                  </a:extLst>
                </a:gridCol>
                <a:gridCol w="2386965">
                  <a:extLst>
                    <a:ext uri="{9D8B030D-6E8A-4147-A177-3AD203B41FA5}">
                      <a16:colId xmlns:a16="http://schemas.microsoft.com/office/drawing/2014/main" xmlns="" val="20002"/>
                    </a:ext>
                  </a:extLst>
                </a:gridCol>
              </a:tblGrid>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a:ln>
                          <a:noFill/>
                        </a:ln>
                        <a:solidFill>
                          <a:srgbClr val="000000"/>
                        </a:solidFill>
                        <a:effectLst/>
                        <a:latin typeface="Avenir Book"/>
                        <a:ea typeface="ＭＳ Ｐゴシック" charset="0"/>
                        <a:cs typeface="Avenir Book"/>
                        <a:sym typeface="Helvetica Neue Light"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Fixed </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Growth </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Goal in School?</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ook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S</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mart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2447">
                <a:tc>
                  <a:txBody>
                    <a:bodyPr/>
                    <a:lstStyle/>
                    <a:p>
                      <a:pPr marL="0" marR="0" lvl="0" indent="0" algn="ctr" defTabSz="914400" eaLnBrk="1" fontAlgn="auto" latinLnBrk="0" hangingPunct="1">
                        <a:lnSpc>
                          <a:spcPct val="100000"/>
                        </a:lnSpc>
                        <a:spcBef>
                          <a:spcPts val="0"/>
                        </a:spcBef>
                        <a:spcAft>
                          <a:spcPts val="0"/>
                        </a:spcAft>
                        <a:buClrTx/>
                        <a:buSzTx/>
                        <a:buFontTx/>
                        <a:buNone/>
                        <a:tabLst>
                          <a:tab pos="914400" algn="l"/>
                        </a:tabLst>
                        <a:defRPr sz="1800"/>
                      </a:pPr>
                      <a:r>
                        <a:rPr kumimoji="0" lang="en-US" sz="2400" b="0" i="0" u="none" strike="noStrike" kern="0" cap="none" spc="0" normalizeH="0" baseline="0" noProof="0" dirty="0" smtClean="0">
                          <a:ln>
                            <a:noFill/>
                          </a:ln>
                          <a:solidFill>
                            <a:srgbClr val="000000"/>
                          </a:solidFill>
                          <a:effectLst/>
                          <a:uLnTx/>
                          <a:uFillTx/>
                          <a:latin typeface="Avenir Book"/>
                          <a:ea typeface="Helvetica Neue Light"/>
                          <a:cs typeface="Avenir Book"/>
                          <a:sym typeface="Helvetica Neue Light"/>
                        </a:rPr>
                        <a:t>Values effort?</a:t>
                      </a:r>
                      <a:endParaRPr kumimoji="0" lang="en-US" sz="2400" b="0" i="0" u="none" strike="noStrike" kern="0" cap="none" spc="0" normalizeH="0" baseline="0" noProof="0" dirty="0">
                        <a:ln>
                          <a:noFill/>
                        </a:ln>
                        <a:solidFill>
                          <a:srgbClr val="000000"/>
                        </a:solidFill>
                        <a:effectLst/>
                        <a:uLnTx/>
                        <a:uFillTx/>
                        <a:latin typeface="Avenir Book"/>
                        <a:ea typeface="Helvetica Neue Light"/>
                        <a:cs typeface="Avenir Book"/>
                        <a:sym typeface="Helvetica Neue Light"/>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16863">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6" name="Rectangle 56"/>
          <p:cNvSpPr>
            <a:spLocks/>
          </p:cNvSpPr>
          <p:nvPr/>
        </p:nvSpPr>
        <p:spPr bwMode="auto">
          <a:xfrm>
            <a:off x="617220" y="68580"/>
            <a:ext cx="779526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400" dirty="0">
                <a:latin typeface="Avenir Book"/>
                <a:ea typeface="ＭＳ Ｐゴシック" charset="0"/>
                <a:cs typeface="Avenir Book"/>
                <a:sym typeface="Gill Sans Light" charset="0"/>
              </a:rPr>
              <a:t>Consequences</a:t>
            </a:r>
            <a:r>
              <a:rPr lang="en-US" sz="4300" dirty="0">
                <a:latin typeface="Avenir Book"/>
                <a:ea typeface="ＭＳ Ｐゴシック" charset="0"/>
                <a:cs typeface="Avenir Book"/>
                <a:sym typeface="Gill Sans Light" charset="0"/>
              </a:rPr>
              <a:t> of Beliefs</a:t>
            </a:r>
          </a:p>
        </p:txBody>
      </p:sp>
    </p:spTree>
    <p:extLst>
      <p:ext uri="{BB962C8B-B14F-4D97-AF65-F5344CB8AC3E}">
        <p14:creationId xmlns:p14="http://schemas.microsoft.com/office/powerpoint/2010/main" val="368560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3" name="Rectangle 55"/>
          <p:cNvSpPr>
            <a:spLocks/>
          </p:cNvSpPr>
          <p:nvPr/>
        </p:nvSpPr>
        <p:spPr bwMode="auto">
          <a:xfrm>
            <a:off x="5406390" y="6538817"/>
            <a:ext cx="3532124"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Helvetica Neue Light" charset="0"/>
                <a:ea typeface="ＭＳ Ｐゴシック" charset="0"/>
                <a:cs typeface="Helvetica Neue Light" charset="0"/>
                <a:sym typeface="Helvetica Neue Light" charset="0"/>
              </a:rPr>
              <a:t>Blackwell, </a:t>
            </a:r>
            <a:r>
              <a:rPr lang="en-US" sz="1600" dirty="0" err="1">
                <a:latin typeface="Helvetica Neue Light" charset="0"/>
                <a:ea typeface="ＭＳ Ｐゴシック" charset="0"/>
                <a:cs typeface="Helvetica Neue Light" charset="0"/>
                <a:sym typeface="Helvetica Neue Light" charset="0"/>
              </a:rPr>
              <a:t>Trzesniewski</a:t>
            </a:r>
            <a:r>
              <a:rPr lang="en-US" sz="1600" dirty="0">
                <a:latin typeface="Helvetica Neue Light" charset="0"/>
                <a:ea typeface="ＭＳ Ｐゴシック" charset="0"/>
                <a:cs typeface="Helvetica Neue Light" charset="0"/>
                <a:sym typeface="Helvetica Neue Light" charset="0"/>
              </a:rPr>
              <a:t>, &amp; </a:t>
            </a:r>
            <a:r>
              <a:rPr lang="en-US" sz="1600" dirty="0" err="1">
                <a:latin typeface="Helvetica Neue Light" charset="0"/>
                <a:ea typeface="ＭＳ Ｐゴシック" charset="0"/>
                <a:cs typeface="Helvetica Neue Light" charset="0"/>
                <a:sym typeface="Helvetica Neue Light" charset="0"/>
              </a:rPr>
              <a:t>Dweck</a:t>
            </a:r>
            <a:r>
              <a:rPr lang="en-US" sz="1600" dirty="0">
                <a:latin typeface="Helvetica Neue Light" charset="0"/>
                <a:ea typeface="ＭＳ Ｐゴシック" charset="0"/>
                <a:cs typeface="Helvetica Neue Light" charset="0"/>
                <a:sym typeface="Helvetica Neue Light" charset="0"/>
              </a:rPr>
              <a:t> 2007</a:t>
            </a:r>
          </a:p>
        </p:txBody>
      </p:sp>
      <p:graphicFrame>
        <p:nvGraphicFramePr>
          <p:cNvPr id="5" name="Group 2"/>
          <p:cNvGraphicFramePr>
            <a:graphicFrameLocks noGrp="1"/>
          </p:cNvGraphicFramePr>
          <p:nvPr>
            <p:extLst>
              <p:ext uri="{D42A27DB-BD31-4B8C-83A1-F6EECF244321}">
                <p14:modId xmlns:p14="http://schemas.microsoft.com/office/powerpoint/2010/main" val="3831836596"/>
              </p:ext>
            </p:extLst>
          </p:nvPr>
        </p:nvGraphicFramePr>
        <p:xfrm>
          <a:off x="1005840" y="2194560"/>
          <a:ext cx="7160894" cy="3164204"/>
        </p:xfrm>
        <a:graphic>
          <a:graphicData uri="http://schemas.openxmlformats.org/drawingml/2006/table">
            <a:tbl>
              <a:tblPr/>
              <a:tblGrid>
                <a:gridCol w="2386965">
                  <a:extLst>
                    <a:ext uri="{9D8B030D-6E8A-4147-A177-3AD203B41FA5}">
                      <a16:colId xmlns:a16="http://schemas.microsoft.com/office/drawing/2014/main" xmlns="" val="20000"/>
                    </a:ext>
                  </a:extLst>
                </a:gridCol>
                <a:gridCol w="2386964">
                  <a:extLst>
                    <a:ext uri="{9D8B030D-6E8A-4147-A177-3AD203B41FA5}">
                      <a16:colId xmlns:a16="http://schemas.microsoft.com/office/drawing/2014/main" xmlns="" val="20001"/>
                    </a:ext>
                  </a:extLst>
                </a:gridCol>
                <a:gridCol w="2386965">
                  <a:extLst>
                    <a:ext uri="{9D8B030D-6E8A-4147-A177-3AD203B41FA5}">
                      <a16:colId xmlns:a16="http://schemas.microsoft.com/office/drawing/2014/main" xmlns="" val="20002"/>
                    </a:ext>
                  </a:extLst>
                </a:gridCol>
              </a:tblGrid>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a:ln>
                          <a:noFill/>
                        </a:ln>
                        <a:solidFill>
                          <a:srgbClr val="000000"/>
                        </a:solidFill>
                        <a:effectLst/>
                        <a:latin typeface="Avenir Book"/>
                        <a:ea typeface="ＭＳ Ｐゴシック" charset="0"/>
                        <a:cs typeface="Avenir Book"/>
                        <a:sym typeface="Helvetica Neue Light"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Fixed </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Growth </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Goal in School?</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ook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S</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mart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earn</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2447">
                <a:tc>
                  <a:txBody>
                    <a:bodyPr/>
                    <a:lstStyle/>
                    <a:p>
                      <a:pPr marL="0" marR="0" lvl="0" indent="0" algn="ctr" defTabSz="914400" eaLnBrk="1" fontAlgn="auto" latinLnBrk="0" hangingPunct="1">
                        <a:lnSpc>
                          <a:spcPct val="100000"/>
                        </a:lnSpc>
                        <a:spcBef>
                          <a:spcPts val="0"/>
                        </a:spcBef>
                        <a:spcAft>
                          <a:spcPts val="0"/>
                        </a:spcAft>
                        <a:buClrTx/>
                        <a:buSzTx/>
                        <a:buFontTx/>
                        <a:buNone/>
                        <a:tabLst>
                          <a:tab pos="914400" algn="l"/>
                        </a:tabLst>
                        <a:defRPr sz="1800"/>
                      </a:pPr>
                      <a:r>
                        <a:rPr kumimoji="0" lang="en-US" sz="2400" b="0" i="0" u="none" strike="noStrike" kern="0" cap="none" spc="0" normalizeH="0" baseline="0" noProof="0" dirty="0" smtClean="0">
                          <a:ln>
                            <a:noFill/>
                          </a:ln>
                          <a:solidFill>
                            <a:srgbClr val="000000"/>
                          </a:solidFill>
                          <a:effectLst/>
                          <a:uLnTx/>
                          <a:uFillTx/>
                          <a:latin typeface="Avenir Book"/>
                          <a:ea typeface="Helvetica Neue Light"/>
                          <a:cs typeface="Avenir Book"/>
                          <a:sym typeface="Helvetica Neue Light"/>
                        </a:rPr>
                        <a:t>Values effort?</a:t>
                      </a:r>
                      <a:endParaRPr kumimoji="0" lang="en-US" sz="2400" b="0" i="0" u="none" strike="noStrike" kern="0" cap="none" spc="0" normalizeH="0" baseline="0" noProof="0" dirty="0">
                        <a:ln>
                          <a:noFill/>
                        </a:ln>
                        <a:solidFill>
                          <a:srgbClr val="000000"/>
                        </a:solidFill>
                        <a:effectLst/>
                        <a:uLnTx/>
                        <a:uFillTx/>
                        <a:latin typeface="Avenir Book"/>
                        <a:ea typeface="Helvetica Neue Light"/>
                        <a:cs typeface="Avenir Book"/>
                        <a:sym typeface="Helvetica Neue Light"/>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16863">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6" name="Rectangle 56"/>
          <p:cNvSpPr>
            <a:spLocks/>
          </p:cNvSpPr>
          <p:nvPr/>
        </p:nvSpPr>
        <p:spPr bwMode="auto">
          <a:xfrm>
            <a:off x="617220" y="68580"/>
            <a:ext cx="779526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400" dirty="0">
                <a:latin typeface="Avenir Book"/>
                <a:ea typeface="ＭＳ Ｐゴシック" charset="0"/>
                <a:cs typeface="Avenir Book"/>
                <a:sym typeface="Gill Sans Light" charset="0"/>
              </a:rPr>
              <a:t>Consequences of Beliefs</a:t>
            </a:r>
          </a:p>
        </p:txBody>
      </p:sp>
    </p:spTree>
    <p:extLst>
      <p:ext uri="{BB962C8B-B14F-4D97-AF65-F5344CB8AC3E}">
        <p14:creationId xmlns:p14="http://schemas.microsoft.com/office/powerpoint/2010/main" val="4260637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p:nvPr/>
        </p:nvSpPr>
        <p:spPr>
          <a:xfrm>
            <a:off x="891540" y="182880"/>
            <a:ext cx="7360920" cy="1714500"/>
          </a:xfrm>
          <a:prstGeom prst="rect">
            <a:avLst/>
          </a:prstGeom>
          <a:ln w="12700">
            <a:miter lim="400000"/>
          </a:ln>
          <a:extLst>
            <a:ext uri="{C572A759-6A51-4108-AA02-DFA0A04FC94B}">
              <ma14:wrappingTextBoxFlag xmlns:ma14="http://schemas.microsoft.com/office/mac/drawingml/2011/main" val="1"/>
            </a:ext>
          </a:extLst>
        </p:spPr>
        <p:txBody>
          <a:bodyPr lIns="45720" tIns="45720" rIns="45720" bIns="45720" anchor="ctr"/>
          <a:lstStyle>
            <a:lvl1pPr algn="ctr">
              <a:defRPr sz="4800">
                <a:latin typeface="Gill Sans Light"/>
                <a:ea typeface="Gill Sans Light"/>
                <a:cs typeface="Gill Sans Light"/>
                <a:sym typeface="Gill Sans Light"/>
              </a:defRPr>
            </a:lvl1pPr>
          </a:lstStyle>
          <a:p>
            <a:pPr lvl="0">
              <a:defRPr sz="1800"/>
            </a:pPr>
            <a:r>
              <a:rPr sz="4400" dirty="0">
                <a:latin typeface="Avenir Book"/>
                <a:cs typeface="Avenir Book"/>
              </a:rPr>
              <a:t>Goals</a:t>
            </a:r>
          </a:p>
        </p:txBody>
      </p:sp>
      <p:sp>
        <p:nvSpPr>
          <p:cNvPr id="198" name="Shape 198"/>
          <p:cNvSpPr/>
          <p:nvPr/>
        </p:nvSpPr>
        <p:spPr>
          <a:xfrm>
            <a:off x="3791903" y="1520190"/>
            <a:ext cx="4812030" cy="4583430"/>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lstStyle/>
          <a:p>
            <a:pPr>
              <a:spcBef>
                <a:spcPts val="720"/>
              </a:spcBef>
              <a:defRPr sz="1800"/>
            </a:pPr>
            <a:endParaRPr sz="2500" dirty="0">
              <a:latin typeface="Avenir Book"/>
              <a:ea typeface="Gill Sans Light"/>
              <a:cs typeface="Avenir Book"/>
              <a:sym typeface="Gill Sans Light"/>
            </a:endParaRPr>
          </a:p>
          <a:p>
            <a:pPr>
              <a:spcBef>
                <a:spcPts val="720"/>
              </a:spcBef>
              <a:defRPr sz="1800"/>
            </a:pPr>
            <a:r>
              <a:rPr sz="2500" dirty="0">
                <a:solidFill>
                  <a:srgbClr val="E32400"/>
                </a:solidFill>
                <a:latin typeface="Avenir Book"/>
                <a:cs typeface="Avenir Book"/>
                <a:sym typeface="Gill Sans"/>
              </a:rPr>
              <a:t>Looking smart </a:t>
            </a:r>
            <a:r>
              <a:rPr sz="2500" dirty="0">
                <a:latin typeface="Avenir Book"/>
                <a:cs typeface="Avenir Book"/>
                <a:sym typeface="Gill Sans"/>
              </a:rPr>
              <a:t>is most important:</a:t>
            </a:r>
            <a:endParaRPr sz="2500" dirty="0">
              <a:solidFill>
                <a:srgbClr val="E32400"/>
              </a:solidFill>
              <a:latin typeface="Avenir Book"/>
              <a:cs typeface="Avenir Book"/>
              <a:sym typeface="Gill Sans"/>
            </a:endParaRPr>
          </a:p>
          <a:p>
            <a:pPr>
              <a:spcBef>
                <a:spcPts val="720"/>
              </a:spcBef>
              <a:defRPr sz="1800"/>
            </a:pPr>
            <a:r>
              <a:rPr sz="2500" dirty="0">
                <a:latin typeface="Avenir Book"/>
                <a:ea typeface="Gill Sans Light"/>
                <a:cs typeface="Avenir Book"/>
                <a:sym typeface="Gill Sans Light"/>
              </a:rPr>
              <a:t>“The main thing I want when I do my school work is to show how good I am at it</a:t>
            </a:r>
            <a:r>
              <a:rPr sz="2500" dirty="0" smtClean="0">
                <a:latin typeface="Avenir Book"/>
                <a:ea typeface="Gill Sans Light"/>
                <a:cs typeface="Avenir Book"/>
                <a:sym typeface="Gill Sans Light"/>
              </a:rPr>
              <a:t>.</a:t>
            </a:r>
            <a:r>
              <a:rPr lang="en-US" sz="2500" dirty="0" smtClean="0">
                <a:latin typeface="Avenir Book"/>
                <a:ea typeface="Gill Sans Light"/>
                <a:cs typeface="Avenir Book"/>
                <a:sym typeface="Gill Sans Light"/>
              </a:rPr>
              <a:t>"</a:t>
            </a:r>
            <a:r>
              <a:rPr sz="2500" dirty="0">
                <a:latin typeface="Avenir Book"/>
                <a:ea typeface="Gill Sans Light"/>
                <a:cs typeface="Avenir Book"/>
                <a:sym typeface="Gill Sans Light"/>
              </a:rPr>
              <a:t/>
            </a:r>
            <a:br>
              <a:rPr sz="2500" dirty="0">
                <a:latin typeface="Avenir Book"/>
                <a:ea typeface="Gill Sans Light"/>
                <a:cs typeface="Avenir Book"/>
                <a:sym typeface="Gill Sans Light"/>
              </a:rPr>
            </a:br>
            <a:endParaRPr sz="2500" dirty="0">
              <a:latin typeface="Avenir Book"/>
              <a:ea typeface="Gill Sans Light"/>
              <a:cs typeface="Avenir Book"/>
              <a:sym typeface="Gill Sans Light"/>
            </a:endParaRPr>
          </a:p>
          <a:p>
            <a:pPr>
              <a:spcBef>
                <a:spcPts val="720"/>
              </a:spcBef>
              <a:defRPr sz="1800"/>
            </a:pPr>
            <a:r>
              <a:rPr sz="2500" dirty="0">
                <a:solidFill>
                  <a:srgbClr val="07A203"/>
                </a:solidFill>
                <a:latin typeface="Avenir Book"/>
                <a:ea typeface="Helvetica Neue Light"/>
                <a:cs typeface="Avenir Book"/>
                <a:sym typeface="Helvetica Neue Light"/>
              </a:rPr>
              <a:t>Learning </a:t>
            </a:r>
            <a:r>
              <a:rPr sz="2500" dirty="0">
                <a:latin typeface="Avenir Book"/>
                <a:ea typeface="Helvetica Neue Light"/>
                <a:cs typeface="Avenir Book"/>
                <a:sym typeface="Helvetica Neue Light"/>
              </a:rPr>
              <a:t>is most important:</a:t>
            </a:r>
          </a:p>
          <a:p>
            <a:pPr>
              <a:spcBef>
                <a:spcPts val="720"/>
              </a:spcBef>
              <a:defRPr sz="1800"/>
            </a:pPr>
            <a:r>
              <a:rPr sz="2500" dirty="0">
                <a:latin typeface="Avenir Book"/>
                <a:ea typeface="Gill Sans Light"/>
                <a:cs typeface="Avenir Book"/>
                <a:sym typeface="Gill Sans Light"/>
              </a:rPr>
              <a:t>“It’s much more important for me to learn things in my </a:t>
            </a:r>
            <a:r>
              <a:rPr sz="2500" dirty="0">
                <a:latin typeface="Avenir Book"/>
                <a:ea typeface="Helvetica Neue Light"/>
                <a:cs typeface="Avenir Book"/>
                <a:sym typeface="Helvetica Neue Light"/>
              </a:rPr>
              <a:t>classes than it is to get the best grades.”</a:t>
            </a:r>
          </a:p>
        </p:txBody>
      </p:sp>
      <p:graphicFrame>
        <p:nvGraphicFramePr>
          <p:cNvPr id="199" name="Table 199"/>
          <p:cNvGraphicFramePr/>
          <p:nvPr>
            <p:extLst>
              <p:ext uri="{D42A27DB-BD31-4B8C-83A1-F6EECF244321}">
                <p14:modId xmlns:p14="http://schemas.microsoft.com/office/powerpoint/2010/main" val="1424962540"/>
              </p:ext>
            </p:extLst>
          </p:nvPr>
        </p:nvGraphicFramePr>
        <p:xfrm>
          <a:off x="157505" y="3254397"/>
          <a:ext cx="3097530" cy="1851660"/>
        </p:xfrm>
        <a:graphic>
          <a:graphicData uri="http://schemas.openxmlformats.org/drawingml/2006/table">
            <a:tbl>
              <a:tblPr/>
              <a:tblGrid>
                <a:gridCol w="1032510">
                  <a:extLst>
                    <a:ext uri="{9D8B030D-6E8A-4147-A177-3AD203B41FA5}">
                      <a16:colId xmlns:a16="http://schemas.microsoft.com/office/drawing/2014/main" xmlns="" val="20000"/>
                    </a:ext>
                  </a:extLst>
                </a:gridCol>
                <a:gridCol w="1032510">
                  <a:extLst>
                    <a:ext uri="{9D8B030D-6E8A-4147-A177-3AD203B41FA5}">
                      <a16:colId xmlns:a16="http://schemas.microsoft.com/office/drawing/2014/main" xmlns="" val="20001"/>
                    </a:ext>
                  </a:extLst>
                </a:gridCol>
                <a:gridCol w="1032510">
                  <a:extLst>
                    <a:ext uri="{9D8B030D-6E8A-4147-A177-3AD203B41FA5}">
                      <a16:colId xmlns:a16="http://schemas.microsoft.com/office/drawing/2014/main" xmlns="" val="20002"/>
                    </a:ext>
                  </a:extLst>
                </a:gridCol>
              </a:tblGrid>
              <a:tr h="457200">
                <a:tc>
                  <a:txBody>
                    <a:bodyPr/>
                    <a:lstStyle/>
                    <a:p>
                      <a:pPr lvl="0" algn="ctr" defTabSz="914400">
                        <a:tabLst>
                          <a:tab pos="914400" algn="l"/>
                        </a:tabLst>
                        <a:defRPr>
                          <a:latin typeface="Helvetica"/>
                          <a:ea typeface="Helvetica"/>
                          <a:cs typeface="Helvetica"/>
                          <a:sym typeface="Helvetica"/>
                        </a:defRPr>
                      </a:pPr>
                      <a:endParaRPr sz="1600" dirty="0">
                        <a:latin typeface="Avenir Book"/>
                        <a:cs typeface="Avenir Book"/>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sz="1300" dirty="0">
                          <a:solidFill>
                            <a:srgbClr val="D81E00"/>
                          </a:solidFill>
                          <a:latin typeface="Avenir Book"/>
                          <a:ea typeface="Helvetica"/>
                          <a:cs typeface="Avenir Book"/>
                          <a:sym typeface="Helvetica"/>
                        </a:rPr>
                        <a:t>Fixed mindset</a:t>
                      </a: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sz="1300">
                          <a:solidFill>
                            <a:srgbClr val="07A203"/>
                          </a:solidFill>
                          <a:latin typeface="Avenir Book"/>
                          <a:ea typeface="Helvetica"/>
                          <a:cs typeface="Avenir Book"/>
                          <a:sym typeface="Helvetica"/>
                        </a:rPr>
                        <a:t>Growth mindset</a:t>
                      </a: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0"/>
                  </a:ext>
                </a:extLst>
              </a:tr>
              <a:tr h="457200">
                <a:tc>
                  <a:txBody>
                    <a:bodyPr/>
                    <a:lstStyle/>
                    <a:p>
                      <a:pPr lvl="0" algn="ctr" defTabSz="914400">
                        <a:tabLst>
                          <a:tab pos="914400" algn="l"/>
                        </a:tabLst>
                        <a:defRPr sz="1800"/>
                      </a:pPr>
                      <a:r>
                        <a:rPr lang="en-US" sz="1300" dirty="0" smtClean="0">
                          <a:latin typeface="Avenir Book"/>
                          <a:ea typeface="Helvetica"/>
                          <a:cs typeface="Avenir Book"/>
                          <a:sym typeface="Helvetica"/>
                        </a:rPr>
                        <a:t>G</a:t>
                      </a:r>
                      <a:r>
                        <a:rPr sz="1300" dirty="0" smtClean="0">
                          <a:latin typeface="Avenir Book"/>
                          <a:ea typeface="Helvetica"/>
                          <a:cs typeface="Avenir Book"/>
                          <a:sym typeface="Helvetica"/>
                        </a:rPr>
                        <a:t>oals</a:t>
                      </a:r>
                      <a:r>
                        <a:rPr lang="en-US" sz="1300" dirty="0" smtClean="0">
                          <a:latin typeface="Avenir Book"/>
                          <a:ea typeface="Helvetica"/>
                          <a:cs typeface="Avenir Book"/>
                          <a:sym typeface="Helvetica"/>
                        </a:rPr>
                        <a:t>?</a:t>
                      </a:r>
                      <a:endParaRPr sz="1300" dirty="0">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D81E00"/>
                          </a:solidFill>
                          <a:latin typeface="Avenir Book"/>
                          <a:ea typeface="Helvetica"/>
                          <a:cs typeface="Avenir Book"/>
                          <a:sym typeface="Helvetica"/>
                        </a:rPr>
                        <a:t>L</a:t>
                      </a:r>
                      <a:r>
                        <a:rPr sz="1300" dirty="0" smtClean="0">
                          <a:solidFill>
                            <a:srgbClr val="D81E00"/>
                          </a:solidFill>
                          <a:latin typeface="Avenir Book"/>
                          <a:ea typeface="Helvetica"/>
                          <a:cs typeface="Avenir Book"/>
                          <a:sym typeface="Helvetica"/>
                        </a:rPr>
                        <a:t>ook </a:t>
                      </a:r>
                      <a:r>
                        <a:rPr lang="en-US" sz="1300" dirty="0" smtClean="0">
                          <a:solidFill>
                            <a:srgbClr val="D81E00"/>
                          </a:solidFill>
                          <a:latin typeface="Avenir Book"/>
                          <a:ea typeface="Helvetica"/>
                          <a:cs typeface="Avenir Book"/>
                          <a:sym typeface="Helvetica"/>
                        </a:rPr>
                        <a:t>S</a:t>
                      </a:r>
                      <a:r>
                        <a:rPr sz="1300" dirty="0" smtClean="0">
                          <a:solidFill>
                            <a:srgbClr val="D81E00"/>
                          </a:solidFill>
                          <a:latin typeface="Avenir Book"/>
                          <a:ea typeface="Helvetica"/>
                          <a:cs typeface="Avenir Book"/>
                          <a:sym typeface="Helvetica"/>
                        </a:rPr>
                        <a:t>mart</a:t>
                      </a:r>
                      <a:endParaRPr sz="1300" dirty="0">
                        <a:solidFill>
                          <a:srgbClr val="D81E00"/>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07A203"/>
                          </a:solidFill>
                          <a:latin typeface="Avenir Book"/>
                          <a:ea typeface="Helvetica"/>
                          <a:cs typeface="Avenir Book"/>
                          <a:sym typeface="Helvetica"/>
                        </a:rPr>
                        <a:t>L</a:t>
                      </a:r>
                      <a:r>
                        <a:rPr sz="1300" dirty="0" smtClean="0">
                          <a:solidFill>
                            <a:srgbClr val="07A203"/>
                          </a:solidFill>
                          <a:latin typeface="Avenir Book"/>
                          <a:ea typeface="Helvetica"/>
                          <a:cs typeface="Avenir Book"/>
                          <a:sym typeface="Helvetica"/>
                        </a:rPr>
                        <a:t>earn</a:t>
                      </a:r>
                      <a:endParaRPr sz="1300" dirty="0">
                        <a:solidFill>
                          <a:srgbClr val="07A203"/>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1"/>
                  </a:ext>
                </a:extLst>
              </a:tr>
              <a:tr h="457200">
                <a:tc>
                  <a:txBody>
                    <a:bodyPr/>
                    <a:lstStyle/>
                    <a:p>
                      <a:pPr lvl="0" algn="ctr" defTabSz="914400">
                        <a:tabLst>
                          <a:tab pos="914400" algn="l"/>
                        </a:tabLst>
                        <a:defRPr sz="1800"/>
                      </a:pPr>
                      <a:r>
                        <a:rPr lang="en-US" sz="1300" dirty="0" smtClean="0">
                          <a:latin typeface="Avenir Book"/>
                          <a:ea typeface="Helvetica"/>
                          <a:cs typeface="Avenir Book"/>
                          <a:sym typeface="Helvetica"/>
                        </a:rPr>
                        <a:t>V</a:t>
                      </a:r>
                      <a:r>
                        <a:rPr sz="1300" dirty="0" smtClean="0">
                          <a:latin typeface="Avenir Book"/>
                          <a:ea typeface="Helvetica"/>
                          <a:cs typeface="Avenir Book"/>
                          <a:sym typeface="Helvetica"/>
                        </a:rPr>
                        <a:t>alues </a:t>
                      </a:r>
                      <a:r>
                        <a:rPr sz="1300" dirty="0">
                          <a:latin typeface="Avenir Book"/>
                          <a:ea typeface="Helvetica"/>
                          <a:cs typeface="Avenir Book"/>
                          <a:sym typeface="Helvetica"/>
                        </a:rPr>
                        <a:t>effort?</a:t>
                      </a: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a:solidFill>
                            <a:srgbClr val="D81E00"/>
                          </a:solidFill>
                          <a:latin typeface="Helvetica"/>
                          <a:ea typeface="Helvetica"/>
                          <a:cs typeface="Helvetica"/>
                          <a:sym typeface="Helvetica"/>
                        </a:defRPr>
                      </a:pPr>
                      <a:endParaRPr sz="1600">
                        <a:latin typeface="Avenir Book"/>
                        <a:cs typeface="Avenir Book"/>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a:solidFill>
                            <a:srgbClr val="07A203"/>
                          </a:solidFill>
                          <a:latin typeface="Helvetica"/>
                          <a:ea typeface="Helvetica"/>
                          <a:cs typeface="Helvetica"/>
                          <a:sym typeface="Helvetica"/>
                        </a:defRPr>
                      </a:pPr>
                      <a:endParaRPr sz="1600" dirty="0">
                        <a:latin typeface="Avenir Book"/>
                        <a:cs typeface="Avenir Book"/>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2"/>
                  </a:ext>
                </a:extLst>
              </a:tr>
              <a:tr h="457200">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13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8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a:solidFill>
                            <a:srgbClr val="D81E00"/>
                          </a:solidFill>
                          <a:latin typeface="Helvetica"/>
                          <a:ea typeface="Helvetica"/>
                          <a:cs typeface="Helvetica"/>
                          <a:sym typeface="Helvetica"/>
                        </a:defRPr>
                      </a:pPr>
                      <a:endParaRPr sz="1600">
                        <a:latin typeface="Avenir Book"/>
                        <a:cs typeface="Avenir Book"/>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a:solidFill>
                            <a:srgbClr val="07A203"/>
                          </a:solidFill>
                          <a:latin typeface="Helvetica"/>
                          <a:ea typeface="Helvetica"/>
                          <a:cs typeface="Helvetica"/>
                          <a:sym typeface="Helvetica"/>
                        </a:defRPr>
                      </a:pPr>
                      <a:endParaRPr sz="1600" dirty="0">
                        <a:latin typeface="Avenir Book"/>
                        <a:cs typeface="Avenir Book"/>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3"/>
                  </a:ext>
                </a:extLst>
              </a:tr>
            </a:tbl>
          </a:graphicData>
        </a:graphic>
      </p:graphicFrame>
      <p:sp>
        <p:nvSpPr>
          <p:cNvPr id="201" name="Shape 201"/>
          <p:cNvSpPr/>
          <p:nvPr/>
        </p:nvSpPr>
        <p:spPr>
          <a:xfrm>
            <a:off x="2274568" y="3760470"/>
            <a:ext cx="925832" cy="3771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00C200"/>
            </a:solidFill>
            <a:miter lim="400000"/>
          </a:ln>
        </p:spPr>
        <p:txBody>
          <a:bodyPr lIns="0" tIns="0" rIns="0" bIns="0" anchor="ctr"/>
          <a:lstStyle/>
          <a:p>
            <a:pPr lvl="0" algn="ctr">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02" name="Shape 202"/>
          <p:cNvSpPr/>
          <p:nvPr/>
        </p:nvSpPr>
        <p:spPr>
          <a:xfrm>
            <a:off x="1245868" y="3749040"/>
            <a:ext cx="925832" cy="3771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FF2600"/>
            </a:solidFill>
            <a:miter lim="400000"/>
          </a:ln>
        </p:spPr>
        <p:txBody>
          <a:bodyPr lIns="0" tIns="0" rIns="0" bIns="0" anchor="ctr"/>
          <a:lstStyle/>
          <a:p>
            <a:pPr lvl="0" algn="ctr">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cxnSp>
        <p:nvCxnSpPr>
          <p:cNvPr id="3" name="Straight Arrow Connector 2"/>
          <p:cNvCxnSpPr/>
          <p:nvPr/>
        </p:nvCxnSpPr>
        <p:spPr>
          <a:xfrm flipV="1">
            <a:off x="1891664" y="2457450"/>
            <a:ext cx="1900238" cy="1303020"/>
          </a:xfrm>
          <a:prstGeom prst="straightConnector1">
            <a:avLst/>
          </a:prstGeom>
          <a:noFill/>
          <a:ln w="25400" cap="flat">
            <a:solidFill>
              <a:srgbClr val="FF0000"/>
            </a:solidFill>
            <a:prstDash val="solid"/>
            <a:miter lim="400000"/>
            <a:tailEnd type="arrow"/>
          </a:ln>
          <a:effectLst/>
        </p:spPr>
        <p:style>
          <a:lnRef idx="0">
            <a:scrgbClr r="0" g="0" b="0"/>
          </a:lnRef>
          <a:fillRef idx="0">
            <a:scrgbClr r="0" g="0" b="0"/>
          </a:fillRef>
          <a:effectRef idx="0">
            <a:scrgbClr r="0" g="0" b="0"/>
          </a:effectRef>
          <a:fontRef idx="none"/>
        </p:style>
      </p:cxnSp>
      <p:cxnSp>
        <p:nvCxnSpPr>
          <p:cNvPr id="13" name="Straight Arrow Connector 12"/>
          <p:cNvCxnSpPr/>
          <p:nvPr/>
        </p:nvCxnSpPr>
        <p:spPr>
          <a:xfrm>
            <a:off x="3168968" y="4000500"/>
            <a:ext cx="580072" cy="342900"/>
          </a:xfrm>
          <a:prstGeom prst="straightConnector1">
            <a:avLst/>
          </a:prstGeom>
          <a:noFill/>
          <a:ln w="25400" cap="flat">
            <a:solidFill>
              <a:srgbClr val="008000"/>
            </a:solidFill>
            <a:prstDash val="solid"/>
            <a:miter lim="400000"/>
            <a:tailEnd type="arrow"/>
          </a:ln>
          <a:effectLst/>
        </p:spPr>
        <p:style>
          <a:lnRef idx="0">
            <a:scrgbClr r="0" g="0" b="0"/>
          </a:lnRef>
          <a:fillRef idx="0">
            <a:scrgbClr r="0" g="0" b="0"/>
          </a:fillRef>
          <a:effectRef idx="0">
            <a:scrgbClr r="0" g="0" b="0"/>
          </a:effectRef>
          <a:fontRef idx="none"/>
        </p:style>
      </p:cxnSp>
      <p:sp>
        <p:nvSpPr>
          <p:cNvPr id="10" name="Rectangle 55"/>
          <p:cNvSpPr>
            <a:spLocks/>
          </p:cNvSpPr>
          <p:nvPr/>
        </p:nvSpPr>
        <p:spPr bwMode="auto">
          <a:xfrm>
            <a:off x="5406390" y="6538817"/>
            <a:ext cx="3532124"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Helvetica Neue Light" charset="0"/>
                <a:ea typeface="ＭＳ Ｐゴシック" charset="0"/>
                <a:cs typeface="Helvetica Neue Light" charset="0"/>
                <a:sym typeface="Helvetica Neue Light" charset="0"/>
              </a:rPr>
              <a:t>Blackwell, </a:t>
            </a:r>
            <a:r>
              <a:rPr lang="en-US" sz="1600" dirty="0" err="1">
                <a:latin typeface="Helvetica Neue Light" charset="0"/>
                <a:ea typeface="ＭＳ Ｐゴシック" charset="0"/>
                <a:cs typeface="Helvetica Neue Light" charset="0"/>
                <a:sym typeface="Helvetica Neue Light" charset="0"/>
              </a:rPr>
              <a:t>Trzesniewski</a:t>
            </a:r>
            <a:r>
              <a:rPr lang="en-US" sz="1600" dirty="0">
                <a:latin typeface="Helvetica Neue Light" charset="0"/>
                <a:ea typeface="ＭＳ Ｐゴシック" charset="0"/>
                <a:cs typeface="Helvetica Neue Light" charset="0"/>
                <a:sym typeface="Helvetica Neue Light" charset="0"/>
              </a:rPr>
              <a:t>, &amp; </a:t>
            </a:r>
            <a:r>
              <a:rPr lang="en-US" sz="1600" dirty="0" err="1">
                <a:latin typeface="Helvetica Neue Light" charset="0"/>
                <a:ea typeface="ＭＳ Ｐゴシック" charset="0"/>
                <a:cs typeface="Helvetica Neue Light" charset="0"/>
                <a:sym typeface="Helvetica Neue Light" charset="0"/>
              </a:rPr>
              <a:t>Dweck</a:t>
            </a:r>
            <a:r>
              <a:rPr lang="en-US" sz="1600" dirty="0">
                <a:latin typeface="Helvetica Neue Light" charset="0"/>
                <a:ea typeface="ＭＳ Ｐゴシック" charset="0"/>
                <a:cs typeface="Helvetica Neue Light" charset="0"/>
                <a:sym typeface="Helvetica Neue Light" charset="0"/>
              </a:rPr>
              <a:t> 2007</a:t>
            </a:r>
          </a:p>
        </p:txBody>
      </p:sp>
    </p:spTree>
    <p:extLst>
      <p:ext uri="{BB962C8B-B14F-4D97-AF65-F5344CB8AC3E}">
        <p14:creationId xmlns:p14="http://schemas.microsoft.com/office/powerpoint/2010/main" val="6837361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droppedImage.pdf"/>
          <p:cNvPicPr/>
          <p:nvPr/>
        </p:nvPicPr>
        <p:blipFill>
          <a:blip r:embed="rId3">
            <a:extLst/>
          </a:blip>
          <a:stretch>
            <a:fillRect/>
          </a:stretch>
        </p:blipFill>
        <p:spPr>
          <a:xfrm>
            <a:off x="2651760" y="2331720"/>
            <a:ext cx="6366510" cy="4400550"/>
          </a:xfrm>
          <a:prstGeom prst="rect">
            <a:avLst/>
          </a:prstGeom>
          <a:ln w="12700">
            <a:miter lim="400000"/>
          </a:ln>
        </p:spPr>
      </p:pic>
      <p:sp>
        <p:nvSpPr>
          <p:cNvPr id="6" name="Shape 205"/>
          <p:cNvSpPr/>
          <p:nvPr/>
        </p:nvSpPr>
        <p:spPr>
          <a:xfrm>
            <a:off x="891540" y="365760"/>
            <a:ext cx="7360920" cy="1623060"/>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lstStyle>
            <a:lvl1pPr algn="ctr">
              <a:defRPr sz="3600">
                <a:latin typeface="Gill Sans Light"/>
                <a:ea typeface="Gill Sans Light"/>
                <a:cs typeface="Gill Sans Light"/>
                <a:sym typeface="Gill Sans Light"/>
              </a:defRPr>
            </a:lvl1pPr>
          </a:lstStyle>
          <a:p>
            <a:pPr lvl="0">
              <a:defRPr sz="1800"/>
            </a:pPr>
            <a:r>
              <a:rPr sz="3200" dirty="0">
                <a:latin typeface="Avenir Book"/>
                <a:cs typeface="Avenir Book"/>
              </a:rPr>
              <a:t>ERP </a:t>
            </a:r>
            <a:r>
              <a:rPr lang="en-US" sz="3200" dirty="0">
                <a:latin typeface="Avenir Book"/>
                <a:cs typeface="Avenir Book"/>
              </a:rPr>
              <a:t>E</a:t>
            </a:r>
            <a:r>
              <a:rPr sz="3200" dirty="0" smtClean="0">
                <a:latin typeface="Avenir Book"/>
                <a:cs typeface="Avenir Book"/>
              </a:rPr>
              <a:t>vidence </a:t>
            </a:r>
            <a:r>
              <a:rPr sz="3200" dirty="0">
                <a:latin typeface="Avenir Book"/>
                <a:cs typeface="Avenir Book"/>
              </a:rPr>
              <a:t>for </a:t>
            </a:r>
            <a:r>
              <a:rPr lang="en-US" sz="3200" dirty="0" smtClean="0">
                <a:latin typeface="Avenir Book"/>
                <a:cs typeface="Avenir Book"/>
              </a:rPr>
              <a:t>H</a:t>
            </a:r>
            <a:r>
              <a:rPr sz="3200" dirty="0" smtClean="0">
                <a:latin typeface="Avenir Book"/>
                <a:cs typeface="Avenir Book"/>
              </a:rPr>
              <a:t>ow </a:t>
            </a:r>
            <a:r>
              <a:rPr lang="en-US" sz="3200" dirty="0">
                <a:latin typeface="Avenir Book"/>
                <a:cs typeface="Avenir Book"/>
              </a:rPr>
              <a:t>M</a:t>
            </a:r>
            <a:r>
              <a:rPr sz="3200" dirty="0" smtClean="0">
                <a:latin typeface="Avenir Book"/>
                <a:cs typeface="Avenir Book"/>
              </a:rPr>
              <a:t>indsets </a:t>
            </a:r>
            <a:endParaRPr lang="en-US" sz="3200" dirty="0" smtClean="0">
              <a:latin typeface="Avenir Book"/>
              <a:cs typeface="Avenir Book"/>
            </a:endParaRPr>
          </a:p>
          <a:p>
            <a:pPr lvl="0">
              <a:defRPr sz="1800"/>
            </a:pPr>
            <a:r>
              <a:rPr lang="en-US" sz="3200" dirty="0">
                <a:latin typeface="Avenir Book"/>
                <a:cs typeface="Avenir Book"/>
              </a:rPr>
              <a:t>C</a:t>
            </a:r>
            <a:r>
              <a:rPr sz="3200" dirty="0" smtClean="0">
                <a:latin typeface="Avenir Book"/>
                <a:cs typeface="Avenir Book"/>
              </a:rPr>
              <a:t>ontrol </a:t>
            </a:r>
            <a:r>
              <a:rPr lang="en-US" sz="3200" dirty="0">
                <a:latin typeface="Avenir Book"/>
                <a:cs typeface="Avenir Book"/>
              </a:rPr>
              <a:t>A</a:t>
            </a:r>
            <a:r>
              <a:rPr sz="3200" dirty="0" smtClean="0">
                <a:latin typeface="Avenir Book"/>
                <a:cs typeface="Avenir Book"/>
              </a:rPr>
              <a:t>ttention </a:t>
            </a:r>
            <a:endParaRPr sz="3200" dirty="0">
              <a:latin typeface="Avenir Book"/>
              <a:cs typeface="Avenir Book"/>
            </a:endParaRPr>
          </a:p>
        </p:txBody>
      </p:sp>
    </p:spTree>
    <p:extLst>
      <p:ext uri="{BB962C8B-B14F-4D97-AF65-F5344CB8AC3E}">
        <p14:creationId xmlns:p14="http://schemas.microsoft.com/office/powerpoint/2010/main" val="2781555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p:nvPr/>
        </p:nvSpPr>
        <p:spPr>
          <a:xfrm>
            <a:off x="891540" y="182880"/>
            <a:ext cx="7360920" cy="1714500"/>
          </a:xfrm>
          <a:prstGeom prst="rect">
            <a:avLst/>
          </a:prstGeom>
          <a:ln w="12700">
            <a:miter lim="400000"/>
          </a:ln>
          <a:extLst>
            <a:ext uri="{C572A759-6A51-4108-AA02-DFA0A04FC94B}">
              <ma14:wrappingTextBoxFlag xmlns:ma14="http://schemas.microsoft.com/office/mac/drawingml/2011/main" val="1"/>
            </a:ext>
          </a:extLst>
        </p:spPr>
        <p:txBody>
          <a:bodyPr lIns="45720" tIns="45720" rIns="45720" bIns="45720" anchor="ctr"/>
          <a:lstStyle/>
          <a:p>
            <a:pPr lvl="1" indent="228600" algn="ctr">
              <a:defRPr sz="1800"/>
            </a:pPr>
            <a:r>
              <a:rPr sz="4400" dirty="0">
                <a:latin typeface="Avenir Book"/>
                <a:ea typeface="Gill Sans Light"/>
                <a:cs typeface="Avenir Book"/>
                <a:sym typeface="Gill Sans Light"/>
              </a:rPr>
              <a:t>Procedure</a:t>
            </a:r>
          </a:p>
        </p:txBody>
      </p:sp>
      <p:sp>
        <p:nvSpPr>
          <p:cNvPr id="210" name="Shape 210"/>
          <p:cNvSpPr/>
          <p:nvPr/>
        </p:nvSpPr>
        <p:spPr>
          <a:xfrm>
            <a:off x="960120" y="1588770"/>
            <a:ext cx="7360920" cy="4754880"/>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lstStyle/>
          <a:p>
            <a:pPr marL="347780" indent="-347780">
              <a:spcBef>
                <a:spcPts val="4050"/>
              </a:spcBef>
              <a:buSzPct val="100000"/>
              <a:buAutoNum type="arabicPeriod"/>
              <a:defRPr sz="1800"/>
            </a:pPr>
            <a:r>
              <a:rPr sz="2000" dirty="0">
                <a:latin typeface="Avenir Book"/>
                <a:ea typeface="Gill Sans Light"/>
                <a:cs typeface="Avenir Book"/>
                <a:sym typeface="Gill Sans Light"/>
              </a:rPr>
              <a:t>Participants asked a question.</a:t>
            </a:r>
          </a:p>
          <a:p>
            <a:pPr marL="347780" indent="-347780">
              <a:spcBef>
                <a:spcPts val="4050"/>
              </a:spcBef>
              <a:buSzPct val="100000"/>
              <a:buAutoNum type="arabicPeriod"/>
              <a:defRPr sz="1800"/>
            </a:pPr>
            <a:r>
              <a:rPr sz="2000" dirty="0">
                <a:latin typeface="Avenir Book"/>
                <a:ea typeface="Gill Sans Light"/>
                <a:cs typeface="Avenir Book"/>
                <a:sym typeface="Gill Sans Light"/>
              </a:rPr>
              <a:t>Participants type their </a:t>
            </a:r>
            <a:r>
              <a:rPr sz="2000" dirty="0" smtClean="0">
                <a:latin typeface="Avenir Book"/>
                <a:ea typeface="Gill Sans Light"/>
                <a:cs typeface="Avenir Book"/>
                <a:sym typeface="Gill Sans Light"/>
              </a:rPr>
              <a:t>answer</a:t>
            </a:r>
            <a:r>
              <a:rPr lang="en-US" sz="2000" dirty="0" smtClean="0">
                <a:latin typeface="Avenir Book"/>
                <a:ea typeface="Gill Sans Light"/>
                <a:cs typeface="Avenir Book"/>
                <a:sym typeface="Gill Sans Light"/>
              </a:rPr>
              <a:t>.</a:t>
            </a:r>
            <a:endParaRPr sz="2000" dirty="0">
              <a:latin typeface="Avenir Book"/>
              <a:ea typeface="Gill Sans Light"/>
              <a:cs typeface="Avenir Book"/>
              <a:sym typeface="Gill Sans Light"/>
            </a:endParaRPr>
          </a:p>
          <a:p>
            <a:pPr marL="347780" indent="-347780">
              <a:spcBef>
                <a:spcPts val="4050"/>
              </a:spcBef>
              <a:buSzPct val="100000"/>
              <a:buAutoNum type="arabicPeriod"/>
              <a:defRPr sz="1800"/>
            </a:pPr>
            <a:r>
              <a:rPr sz="2000" dirty="0">
                <a:latin typeface="Avenir Book"/>
                <a:ea typeface="Gill Sans Light"/>
                <a:cs typeface="Avenir Book"/>
                <a:sym typeface="Gill Sans Light"/>
              </a:rPr>
              <a:t>Participants are told whether they are right or wrong.</a:t>
            </a:r>
          </a:p>
          <a:p>
            <a:pPr marL="347780" indent="-347780">
              <a:spcBef>
                <a:spcPts val="4050"/>
              </a:spcBef>
              <a:buSzPct val="100000"/>
              <a:buAutoNum type="arabicPeriod"/>
              <a:defRPr sz="1800"/>
            </a:pPr>
            <a:r>
              <a:rPr sz="2000" dirty="0">
                <a:latin typeface="Avenir Book"/>
                <a:ea typeface="Gill Sans Light"/>
                <a:cs typeface="Avenir Book"/>
                <a:sym typeface="Gill Sans Light"/>
              </a:rPr>
              <a:t>Brain activation is recorded.</a:t>
            </a:r>
          </a:p>
          <a:p>
            <a:pPr marL="347780" indent="-347780">
              <a:spcBef>
                <a:spcPts val="4050"/>
              </a:spcBef>
              <a:buSzPct val="100000"/>
              <a:buAutoNum type="arabicPeriod"/>
              <a:defRPr sz="1800"/>
            </a:pPr>
            <a:r>
              <a:rPr sz="2000" dirty="0">
                <a:latin typeface="Avenir Book"/>
                <a:ea typeface="Gill Sans Light"/>
                <a:cs typeface="Avenir Book"/>
                <a:sym typeface="Gill Sans Light"/>
              </a:rPr>
              <a:t>Participants are told the correct answer.</a:t>
            </a:r>
          </a:p>
          <a:p>
            <a:pPr marL="347780" indent="-347780">
              <a:spcBef>
                <a:spcPts val="4050"/>
              </a:spcBef>
              <a:buSzPct val="100000"/>
              <a:buAutoNum type="arabicPeriod"/>
              <a:defRPr sz="1800"/>
            </a:pPr>
            <a:r>
              <a:rPr sz="2000" dirty="0">
                <a:latin typeface="Avenir Book"/>
                <a:ea typeface="Gill Sans Light"/>
                <a:cs typeface="Avenir Book"/>
                <a:sym typeface="Gill Sans Light"/>
              </a:rPr>
              <a:t>Brain activation is recorded.</a:t>
            </a:r>
          </a:p>
        </p:txBody>
      </p:sp>
      <p:pic>
        <p:nvPicPr>
          <p:cNvPr id="211" name="droppedImage.tiff"/>
          <p:cNvPicPr/>
          <p:nvPr/>
        </p:nvPicPr>
        <p:blipFill>
          <a:blip r:embed="rId3">
            <a:extLst/>
          </a:blip>
          <a:stretch>
            <a:fillRect/>
          </a:stretch>
        </p:blipFill>
        <p:spPr>
          <a:xfrm>
            <a:off x="5154930" y="1565910"/>
            <a:ext cx="1200150" cy="1200150"/>
          </a:xfrm>
          <a:prstGeom prst="rect">
            <a:avLst/>
          </a:prstGeom>
          <a:ln w="12700">
            <a:miter lim="400000"/>
          </a:ln>
        </p:spPr>
      </p:pic>
      <p:sp>
        <p:nvSpPr>
          <p:cNvPr id="212" name="Shape 212"/>
          <p:cNvSpPr/>
          <p:nvPr/>
        </p:nvSpPr>
        <p:spPr>
          <a:xfrm>
            <a:off x="6323287" y="3923861"/>
            <a:ext cx="1349254" cy="484748"/>
          </a:xfrm>
          <a:prstGeom prst="rect">
            <a:avLst/>
          </a:prstGeom>
          <a:ln w="12700">
            <a:miter lim="400000"/>
          </a:ln>
          <a:extLst>
            <a:ext uri="{C572A759-6A51-4108-AA02-DFA0A04FC94B}">
              <ma14:wrappingTextBoxFlag xmlns:ma14="http://schemas.microsoft.com/office/mac/drawingml/2011/main" val="1"/>
            </a:ext>
          </a:extLst>
        </p:spPr>
        <p:txBody>
          <a:bodyPr wrap="none" lIns="34290" tIns="34290" rIns="34290" bIns="34290" anchor="ctr">
            <a:spAutoFit/>
          </a:bodyPr>
          <a:lstStyle>
            <a:lvl1pPr algn="ctr">
              <a:defRPr sz="3000" b="1" i="1">
                <a:solidFill>
                  <a:srgbClr val="FF2600"/>
                </a:solidFill>
                <a:latin typeface="+mn-lt"/>
                <a:ea typeface="+mn-ea"/>
                <a:cs typeface="+mn-cs"/>
                <a:sym typeface="Gill Sans"/>
              </a:defRPr>
            </a:lvl1pPr>
          </a:lstStyle>
          <a:p>
            <a:pPr lvl="0">
              <a:defRPr sz="1800" b="0" i="0">
                <a:solidFill>
                  <a:srgbClr val="000000"/>
                </a:solidFill>
              </a:defRPr>
            </a:pPr>
            <a:r>
              <a:rPr sz="2700"/>
              <a:t>WRONG!</a:t>
            </a:r>
          </a:p>
        </p:txBody>
      </p:sp>
      <p:pic>
        <p:nvPicPr>
          <p:cNvPr id="213" name="droppedImage.pdf"/>
          <p:cNvPicPr/>
          <p:nvPr/>
        </p:nvPicPr>
        <p:blipFill>
          <a:blip r:embed="rId4">
            <a:extLst/>
          </a:blip>
          <a:stretch>
            <a:fillRect/>
          </a:stretch>
        </p:blipFill>
        <p:spPr>
          <a:xfrm>
            <a:off x="4978573" y="3751148"/>
            <a:ext cx="903592" cy="937618"/>
          </a:xfrm>
          <a:prstGeom prst="rect">
            <a:avLst/>
          </a:prstGeom>
          <a:ln w="12700">
            <a:miter lim="400000"/>
          </a:ln>
        </p:spPr>
      </p:pic>
      <p:pic>
        <p:nvPicPr>
          <p:cNvPr id="214" name="droppedImage.pdf"/>
          <p:cNvPicPr/>
          <p:nvPr/>
        </p:nvPicPr>
        <p:blipFill>
          <a:blip r:embed="rId4">
            <a:extLst/>
          </a:blip>
          <a:stretch>
            <a:fillRect/>
          </a:stretch>
        </p:blipFill>
        <p:spPr>
          <a:xfrm>
            <a:off x="4983480" y="5269231"/>
            <a:ext cx="903591" cy="937617"/>
          </a:xfrm>
          <a:prstGeom prst="rect">
            <a:avLst/>
          </a:prstGeom>
          <a:ln w="12700">
            <a:miter lim="400000"/>
          </a:ln>
        </p:spPr>
      </p:pic>
      <p:sp>
        <p:nvSpPr>
          <p:cNvPr id="215" name="Shape 215"/>
          <p:cNvSpPr/>
          <p:nvPr/>
        </p:nvSpPr>
        <p:spPr>
          <a:xfrm>
            <a:off x="6151811" y="5466911"/>
            <a:ext cx="2926646" cy="484748"/>
          </a:xfrm>
          <a:prstGeom prst="rect">
            <a:avLst/>
          </a:prstGeom>
          <a:ln w="12700">
            <a:miter lim="400000"/>
          </a:ln>
          <a:extLst>
            <a:ext uri="{C572A759-6A51-4108-AA02-DFA0A04FC94B}">
              <ma14:wrappingTextBoxFlag xmlns:ma14="http://schemas.microsoft.com/office/mac/drawingml/2011/main" val="1"/>
            </a:ext>
          </a:extLst>
        </p:spPr>
        <p:txBody>
          <a:bodyPr wrap="none" lIns="34290" tIns="34290" rIns="34290" bIns="34290" anchor="ctr">
            <a:spAutoFit/>
          </a:bodyPr>
          <a:lstStyle>
            <a:lvl1pPr algn="ctr">
              <a:defRPr sz="3000">
                <a:solidFill>
                  <a:srgbClr val="3C29A9"/>
                </a:solidFill>
                <a:latin typeface="+mn-lt"/>
                <a:ea typeface="+mn-ea"/>
                <a:cs typeface="+mn-cs"/>
                <a:sym typeface="Gill Sans"/>
              </a:defRPr>
            </a:lvl1pPr>
          </a:lstStyle>
          <a:p>
            <a:pPr lvl="0">
              <a:defRPr sz="1800">
                <a:solidFill>
                  <a:srgbClr val="000000"/>
                </a:solidFill>
              </a:defRPr>
            </a:pPr>
            <a:r>
              <a:rPr sz="2700" dirty="0"/>
              <a:t>And the answer is.</a:t>
            </a:r>
            <a:r>
              <a:rPr sz="2700" dirty="0" smtClean="0"/>
              <a:t>..</a:t>
            </a:r>
            <a:endParaRPr sz="2700" dirty="0"/>
          </a:p>
        </p:txBody>
      </p:sp>
    </p:spTree>
    <p:extLst>
      <p:ext uri="{BB962C8B-B14F-4D97-AF65-F5344CB8AC3E}">
        <p14:creationId xmlns:p14="http://schemas.microsoft.com/office/powerpoint/2010/main" val="2053072738"/>
      </p:ext>
    </p:extLst>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1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1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1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210">
                                            <p:txEl>
                                              <p:pRg st="1" end="1"/>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210">
                                            <p:txEl>
                                              <p:pRg st="2" end="2"/>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210">
                                            <p:txEl>
                                              <p:pRg st="3" end="3"/>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21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2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210">
                                            <p:txEl>
                                              <p:pRg st="4" end="4"/>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210">
                                            <p:txEl>
                                              <p:pRg st="5" end="5"/>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215"/>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p:tmAbs val="0"/>
                                  </p:iterate>
                                  <p:childTnLst>
                                    <p:set>
                                      <p:cBhvr>
                                        <p:cTn id="39" fill="hold"/>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build="p" bldLvl="5" animBg="1" advAuto="0"/>
      <p:bldP spid="211" grpId="0" animBg="1" advAuto="0"/>
      <p:bldP spid="212" grpId="0" animBg="1" advAuto="0"/>
      <p:bldP spid="213" grpId="0" animBg="1" advAuto="0"/>
      <p:bldP spid="214" grpId="0" animBg="1" advAuto="0"/>
      <p:bldP spid="215"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3" name="Rectangle 55"/>
          <p:cNvSpPr>
            <a:spLocks/>
          </p:cNvSpPr>
          <p:nvPr/>
        </p:nvSpPr>
        <p:spPr bwMode="auto">
          <a:xfrm>
            <a:off x="5406390" y="6538817"/>
            <a:ext cx="3532124"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Helvetica Neue Light" charset="0"/>
                <a:ea typeface="ＭＳ Ｐゴシック" charset="0"/>
                <a:cs typeface="Helvetica Neue Light" charset="0"/>
                <a:sym typeface="Helvetica Neue Light" charset="0"/>
              </a:rPr>
              <a:t>Blackwell, </a:t>
            </a:r>
            <a:r>
              <a:rPr lang="en-US" sz="1600" dirty="0" err="1">
                <a:latin typeface="Helvetica Neue Light" charset="0"/>
                <a:ea typeface="ＭＳ Ｐゴシック" charset="0"/>
                <a:cs typeface="Helvetica Neue Light" charset="0"/>
                <a:sym typeface="Helvetica Neue Light" charset="0"/>
              </a:rPr>
              <a:t>Trzesniewski</a:t>
            </a:r>
            <a:r>
              <a:rPr lang="en-US" sz="1600" dirty="0">
                <a:latin typeface="Helvetica Neue Light" charset="0"/>
                <a:ea typeface="ＭＳ Ｐゴシック" charset="0"/>
                <a:cs typeface="Helvetica Neue Light" charset="0"/>
                <a:sym typeface="Helvetica Neue Light" charset="0"/>
              </a:rPr>
              <a:t>, &amp; </a:t>
            </a:r>
            <a:r>
              <a:rPr lang="en-US" sz="1600" dirty="0" err="1">
                <a:latin typeface="Helvetica Neue Light" charset="0"/>
                <a:ea typeface="ＭＳ Ｐゴシック" charset="0"/>
                <a:cs typeface="Helvetica Neue Light" charset="0"/>
                <a:sym typeface="Helvetica Neue Light" charset="0"/>
              </a:rPr>
              <a:t>Dweck</a:t>
            </a:r>
            <a:r>
              <a:rPr lang="en-US" sz="1600" dirty="0">
                <a:latin typeface="Helvetica Neue Light" charset="0"/>
                <a:ea typeface="ＭＳ Ｐゴシック" charset="0"/>
                <a:cs typeface="Helvetica Neue Light" charset="0"/>
                <a:sym typeface="Helvetica Neue Light" charset="0"/>
              </a:rPr>
              <a:t> 2007</a:t>
            </a:r>
          </a:p>
        </p:txBody>
      </p:sp>
      <p:sp>
        <p:nvSpPr>
          <p:cNvPr id="58424" name="Rectangle 56"/>
          <p:cNvSpPr>
            <a:spLocks/>
          </p:cNvSpPr>
          <p:nvPr/>
        </p:nvSpPr>
        <p:spPr bwMode="auto">
          <a:xfrm>
            <a:off x="617220" y="68580"/>
            <a:ext cx="779526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300" dirty="0">
                <a:latin typeface="Avenir Book"/>
                <a:ea typeface="ＭＳ Ｐゴシック" charset="0"/>
                <a:cs typeface="Avenir Book"/>
                <a:sym typeface="Gill Sans Light" charset="0"/>
              </a:rPr>
              <a:t>Consequences of Beliefs</a:t>
            </a:r>
          </a:p>
        </p:txBody>
      </p:sp>
      <p:graphicFrame>
        <p:nvGraphicFramePr>
          <p:cNvPr id="5" name="Group 2"/>
          <p:cNvGraphicFramePr>
            <a:graphicFrameLocks noGrp="1"/>
          </p:cNvGraphicFramePr>
          <p:nvPr>
            <p:extLst>
              <p:ext uri="{D42A27DB-BD31-4B8C-83A1-F6EECF244321}">
                <p14:modId xmlns:p14="http://schemas.microsoft.com/office/powerpoint/2010/main" val="1883800817"/>
              </p:ext>
            </p:extLst>
          </p:nvPr>
        </p:nvGraphicFramePr>
        <p:xfrm>
          <a:off x="1005840" y="2194560"/>
          <a:ext cx="7160894" cy="3164204"/>
        </p:xfrm>
        <a:graphic>
          <a:graphicData uri="http://schemas.openxmlformats.org/drawingml/2006/table">
            <a:tbl>
              <a:tblPr/>
              <a:tblGrid>
                <a:gridCol w="2386965">
                  <a:extLst>
                    <a:ext uri="{9D8B030D-6E8A-4147-A177-3AD203B41FA5}">
                      <a16:colId xmlns:a16="http://schemas.microsoft.com/office/drawing/2014/main" xmlns="" val="20000"/>
                    </a:ext>
                  </a:extLst>
                </a:gridCol>
                <a:gridCol w="2386964">
                  <a:extLst>
                    <a:ext uri="{9D8B030D-6E8A-4147-A177-3AD203B41FA5}">
                      <a16:colId xmlns:a16="http://schemas.microsoft.com/office/drawing/2014/main" xmlns="" val="20001"/>
                    </a:ext>
                  </a:extLst>
                </a:gridCol>
                <a:gridCol w="2386965">
                  <a:extLst>
                    <a:ext uri="{9D8B030D-6E8A-4147-A177-3AD203B41FA5}">
                      <a16:colId xmlns:a16="http://schemas.microsoft.com/office/drawing/2014/main" xmlns="" val="20002"/>
                    </a:ext>
                  </a:extLst>
                </a:gridCol>
              </a:tblGrid>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a:ln>
                          <a:noFill/>
                        </a:ln>
                        <a:solidFill>
                          <a:srgbClr val="000000"/>
                        </a:solidFill>
                        <a:effectLst/>
                        <a:latin typeface="Avenir Book"/>
                        <a:ea typeface="ＭＳ Ｐゴシック" charset="0"/>
                        <a:cs typeface="Avenir Book"/>
                        <a:sym typeface="Helvetica Neue Light"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Fixed </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Growth </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Goal in School?</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ook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S</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mart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earn</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2447">
                <a:tc>
                  <a:txBody>
                    <a:bodyPr/>
                    <a:lstStyle/>
                    <a:p>
                      <a:pPr marL="0" marR="0" lvl="0" indent="0" algn="ctr" defTabSz="914400" eaLnBrk="1" fontAlgn="auto" latinLnBrk="0" hangingPunct="1">
                        <a:lnSpc>
                          <a:spcPct val="100000"/>
                        </a:lnSpc>
                        <a:spcBef>
                          <a:spcPts val="0"/>
                        </a:spcBef>
                        <a:spcAft>
                          <a:spcPts val="0"/>
                        </a:spcAft>
                        <a:buClrTx/>
                        <a:buSzTx/>
                        <a:buFontTx/>
                        <a:buNone/>
                        <a:tabLst>
                          <a:tab pos="914400" algn="l"/>
                        </a:tabLst>
                        <a:defRPr sz="1800"/>
                      </a:pPr>
                      <a:r>
                        <a:rPr kumimoji="0" lang="en-US" sz="2400" b="0" i="0" u="none" strike="noStrike" kern="0" cap="none" spc="0" normalizeH="0" baseline="0" noProof="0" dirty="0" smtClean="0">
                          <a:ln>
                            <a:noFill/>
                          </a:ln>
                          <a:solidFill>
                            <a:srgbClr val="000000"/>
                          </a:solidFill>
                          <a:effectLst/>
                          <a:uLnTx/>
                          <a:uFillTx/>
                          <a:latin typeface="Avenir Book"/>
                          <a:ea typeface="Helvetica Neue Light"/>
                          <a:cs typeface="Avenir Book"/>
                          <a:sym typeface="Helvetica Neue Light"/>
                        </a:rPr>
                        <a:t>Values effort?</a:t>
                      </a:r>
                      <a:endParaRPr kumimoji="0" lang="en-US" sz="2400" b="0" i="0" u="none" strike="noStrike" kern="0" cap="none" spc="0" normalizeH="0" baseline="0" noProof="0" dirty="0">
                        <a:ln>
                          <a:noFill/>
                        </a:ln>
                        <a:solidFill>
                          <a:srgbClr val="000000"/>
                        </a:solidFill>
                        <a:effectLst/>
                        <a:uLnTx/>
                        <a:uFillTx/>
                        <a:latin typeface="Avenir Book"/>
                        <a:ea typeface="Helvetica Neue Light"/>
                        <a:cs typeface="Avenir Book"/>
                        <a:sym typeface="Helvetica Neue Light"/>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16863">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078209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3" name="Rectangle 55"/>
          <p:cNvSpPr>
            <a:spLocks/>
          </p:cNvSpPr>
          <p:nvPr/>
        </p:nvSpPr>
        <p:spPr bwMode="auto">
          <a:xfrm>
            <a:off x="5406390" y="6538817"/>
            <a:ext cx="3532124"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Helvetica Neue Light" charset="0"/>
                <a:ea typeface="ＭＳ Ｐゴシック" charset="0"/>
                <a:cs typeface="Helvetica Neue Light" charset="0"/>
                <a:sym typeface="Helvetica Neue Light" charset="0"/>
              </a:rPr>
              <a:t>Blackwell, </a:t>
            </a:r>
            <a:r>
              <a:rPr lang="en-US" sz="1600" dirty="0" err="1">
                <a:latin typeface="Helvetica Neue Light" charset="0"/>
                <a:ea typeface="ＭＳ Ｐゴシック" charset="0"/>
                <a:cs typeface="Helvetica Neue Light" charset="0"/>
                <a:sym typeface="Helvetica Neue Light" charset="0"/>
              </a:rPr>
              <a:t>Trzesniewski</a:t>
            </a:r>
            <a:r>
              <a:rPr lang="en-US" sz="1600" dirty="0">
                <a:latin typeface="Helvetica Neue Light" charset="0"/>
                <a:ea typeface="ＭＳ Ｐゴシック" charset="0"/>
                <a:cs typeface="Helvetica Neue Light" charset="0"/>
                <a:sym typeface="Helvetica Neue Light" charset="0"/>
              </a:rPr>
              <a:t>, &amp; </a:t>
            </a:r>
            <a:r>
              <a:rPr lang="en-US" sz="1600" dirty="0" err="1">
                <a:latin typeface="Helvetica Neue Light" charset="0"/>
                <a:ea typeface="ＭＳ Ｐゴシック" charset="0"/>
                <a:cs typeface="Helvetica Neue Light" charset="0"/>
                <a:sym typeface="Helvetica Neue Light" charset="0"/>
              </a:rPr>
              <a:t>Dweck</a:t>
            </a:r>
            <a:r>
              <a:rPr lang="en-US" sz="1600" dirty="0">
                <a:latin typeface="Helvetica Neue Light" charset="0"/>
                <a:ea typeface="ＭＳ Ｐゴシック" charset="0"/>
                <a:cs typeface="Helvetica Neue Light" charset="0"/>
                <a:sym typeface="Helvetica Neue Light" charset="0"/>
              </a:rPr>
              <a:t> 2007</a:t>
            </a:r>
          </a:p>
        </p:txBody>
      </p:sp>
      <p:sp>
        <p:nvSpPr>
          <p:cNvPr id="58424" name="Rectangle 56"/>
          <p:cNvSpPr>
            <a:spLocks/>
          </p:cNvSpPr>
          <p:nvPr/>
        </p:nvSpPr>
        <p:spPr bwMode="auto">
          <a:xfrm>
            <a:off x="617220" y="68580"/>
            <a:ext cx="779526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300" dirty="0">
                <a:latin typeface="Avenir Book"/>
                <a:ea typeface="ＭＳ Ｐゴシック" charset="0"/>
                <a:cs typeface="Avenir Book"/>
                <a:sym typeface="Gill Sans Light" charset="0"/>
              </a:rPr>
              <a:t>Consequences of Beliefs</a:t>
            </a:r>
          </a:p>
        </p:txBody>
      </p:sp>
      <p:graphicFrame>
        <p:nvGraphicFramePr>
          <p:cNvPr id="5" name="Group 2"/>
          <p:cNvGraphicFramePr>
            <a:graphicFrameLocks noGrp="1"/>
          </p:cNvGraphicFramePr>
          <p:nvPr>
            <p:extLst>
              <p:ext uri="{D42A27DB-BD31-4B8C-83A1-F6EECF244321}">
                <p14:modId xmlns:p14="http://schemas.microsoft.com/office/powerpoint/2010/main" val="630929402"/>
              </p:ext>
            </p:extLst>
          </p:nvPr>
        </p:nvGraphicFramePr>
        <p:xfrm>
          <a:off x="1005840" y="2194560"/>
          <a:ext cx="7160894" cy="3164204"/>
        </p:xfrm>
        <a:graphic>
          <a:graphicData uri="http://schemas.openxmlformats.org/drawingml/2006/table">
            <a:tbl>
              <a:tblPr/>
              <a:tblGrid>
                <a:gridCol w="2386965">
                  <a:extLst>
                    <a:ext uri="{9D8B030D-6E8A-4147-A177-3AD203B41FA5}">
                      <a16:colId xmlns:a16="http://schemas.microsoft.com/office/drawing/2014/main" xmlns="" val="20000"/>
                    </a:ext>
                  </a:extLst>
                </a:gridCol>
                <a:gridCol w="2386964">
                  <a:extLst>
                    <a:ext uri="{9D8B030D-6E8A-4147-A177-3AD203B41FA5}">
                      <a16:colId xmlns:a16="http://schemas.microsoft.com/office/drawing/2014/main" xmlns="" val="20001"/>
                    </a:ext>
                  </a:extLst>
                </a:gridCol>
                <a:gridCol w="2386965">
                  <a:extLst>
                    <a:ext uri="{9D8B030D-6E8A-4147-A177-3AD203B41FA5}">
                      <a16:colId xmlns:a16="http://schemas.microsoft.com/office/drawing/2014/main" xmlns="" val="20002"/>
                    </a:ext>
                  </a:extLst>
                </a:gridCol>
              </a:tblGrid>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a:ln>
                          <a:noFill/>
                        </a:ln>
                        <a:solidFill>
                          <a:srgbClr val="000000"/>
                        </a:solidFill>
                        <a:effectLst/>
                        <a:latin typeface="Avenir Book"/>
                        <a:ea typeface="ＭＳ Ｐゴシック" charset="0"/>
                        <a:cs typeface="Avenir Book"/>
                        <a:sym typeface="Helvetica Neue Light"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Fixed </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Growth </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Goal in School?</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ook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S</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mart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earn</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2447">
                <a:tc>
                  <a:txBody>
                    <a:bodyPr/>
                    <a:lstStyle/>
                    <a:p>
                      <a:pPr marL="0" marR="0" lvl="0" indent="0" algn="ctr" defTabSz="914400" eaLnBrk="1" fontAlgn="auto" latinLnBrk="0" hangingPunct="1">
                        <a:lnSpc>
                          <a:spcPct val="100000"/>
                        </a:lnSpc>
                        <a:spcBef>
                          <a:spcPts val="0"/>
                        </a:spcBef>
                        <a:spcAft>
                          <a:spcPts val="0"/>
                        </a:spcAft>
                        <a:buClrTx/>
                        <a:buSzTx/>
                        <a:buFontTx/>
                        <a:buNone/>
                        <a:tabLst>
                          <a:tab pos="914400" algn="l"/>
                        </a:tabLst>
                        <a:defRPr sz="1800"/>
                      </a:pPr>
                      <a:r>
                        <a:rPr kumimoji="0" lang="en-US" sz="2400" b="0" i="0" u="none" strike="noStrike" kern="0" cap="none" spc="0" normalizeH="0" baseline="0" noProof="0" dirty="0" smtClean="0">
                          <a:ln>
                            <a:noFill/>
                          </a:ln>
                          <a:solidFill>
                            <a:srgbClr val="000000"/>
                          </a:solidFill>
                          <a:effectLst/>
                          <a:uLnTx/>
                          <a:uFillTx/>
                          <a:latin typeface="Avenir Book"/>
                          <a:ea typeface="Helvetica Neue Light"/>
                          <a:cs typeface="Avenir Book"/>
                          <a:sym typeface="Helvetica Neue Light"/>
                        </a:rPr>
                        <a:t>Values effort?</a:t>
                      </a:r>
                      <a:endParaRPr kumimoji="0" lang="en-US" sz="2400" b="0" i="0" u="none" strike="noStrike" kern="0" cap="none" spc="0" normalizeH="0" baseline="0" noProof="0" dirty="0">
                        <a:ln>
                          <a:noFill/>
                        </a:ln>
                        <a:solidFill>
                          <a:srgbClr val="000000"/>
                        </a:solidFill>
                        <a:effectLst/>
                        <a:uLnTx/>
                        <a:uFillTx/>
                        <a:latin typeface="Avenir Book"/>
                        <a:ea typeface="Helvetica Neue Light"/>
                        <a:cs typeface="Avenir Book"/>
                        <a:sym typeface="Helvetica Neue Light"/>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No</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16863">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561811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3" name="Rectangle 55"/>
          <p:cNvSpPr>
            <a:spLocks/>
          </p:cNvSpPr>
          <p:nvPr/>
        </p:nvSpPr>
        <p:spPr bwMode="auto">
          <a:xfrm>
            <a:off x="5406390" y="6538817"/>
            <a:ext cx="3532124"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Helvetica Neue Light" charset="0"/>
                <a:ea typeface="ＭＳ Ｐゴシック" charset="0"/>
                <a:cs typeface="Helvetica Neue Light" charset="0"/>
                <a:sym typeface="Helvetica Neue Light" charset="0"/>
              </a:rPr>
              <a:t>Blackwell, </a:t>
            </a:r>
            <a:r>
              <a:rPr lang="en-US" sz="1600" dirty="0" err="1">
                <a:latin typeface="Helvetica Neue Light" charset="0"/>
                <a:ea typeface="ＭＳ Ｐゴシック" charset="0"/>
                <a:cs typeface="Helvetica Neue Light" charset="0"/>
                <a:sym typeface="Helvetica Neue Light" charset="0"/>
              </a:rPr>
              <a:t>Trzesniewski</a:t>
            </a:r>
            <a:r>
              <a:rPr lang="en-US" sz="1600" dirty="0">
                <a:latin typeface="Helvetica Neue Light" charset="0"/>
                <a:ea typeface="ＭＳ Ｐゴシック" charset="0"/>
                <a:cs typeface="Helvetica Neue Light" charset="0"/>
                <a:sym typeface="Helvetica Neue Light" charset="0"/>
              </a:rPr>
              <a:t>, &amp; </a:t>
            </a:r>
            <a:r>
              <a:rPr lang="en-US" sz="1600" dirty="0" err="1">
                <a:latin typeface="Helvetica Neue Light" charset="0"/>
                <a:ea typeface="ＭＳ Ｐゴシック" charset="0"/>
                <a:cs typeface="Helvetica Neue Light" charset="0"/>
                <a:sym typeface="Helvetica Neue Light" charset="0"/>
              </a:rPr>
              <a:t>Dweck</a:t>
            </a:r>
            <a:r>
              <a:rPr lang="en-US" sz="1600" dirty="0">
                <a:latin typeface="Helvetica Neue Light" charset="0"/>
                <a:ea typeface="ＭＳ Ｐゴシック" charset="0"/>
                <a:cs typeface="Helvetica Neue Light" charset="0"/>
                <a:sym typeface="Helvetica Neue Light" charset="0"/>
              </a:rPr>
              <a:t> 2007</a:t>
            </a:r>
          </a:p>
        </p:txBody>
      </p:sp>
      <p:sp>
        <p:nvSpPr>
          <p:cNvPr id="58424" name="Rectangle 56"/>
          <p:cNvSpPr>
            <a:spLocks/>
          </p:cNvSpPr>
          <p:nvPr/>
        </p:nvSpPr>
        <p:spPr bwMode="auto">
          <a:xfrm>
            <a:off x="617220" y="68580"/>
            <a:ext cx="779526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300" dirty="0">
                <a:latin typeface="Avenir Book"/>
                <a:ea typeface="ＭＳ Ｐゴシック" charset="0"/>
                <a:cs typeface="Avenir Book"/>
                <a:sym typeface="Gill Sans Light" charset="0"/>
              </a:rPr>
              <a:t>Consequences of Beliefs</a:t>
            </a:r>
          </a:p>
        </p:txBody>
      </p:sp>
      <p:graphicFrame>
        <p:nvGraphicFramePr>
          <p:cNvPr id="5" name="Group 2"/>
          <p:cNvGraphicFramePr>
            <a:graphicFrameLocks noGrp="1"/>
          </p:cNvGraphicFramePr>
          <p:nvPr>
            <p:extLst>
              <p:ext uri="{D42A27DB-BD31-4B8C-83A1-F6EECF244321}">
                <p14:modId xmlns:p14="http://schemas.microsoft.com/office/powerpoint/2010/main" val="3069834739"/>
              </p:ext>
            </p:extLst>
          </p:nvPr>
        </p:nvGraphicFramePr>
        <p:xfrm>
          <a:off x="1005840" y="2194560"/>
          <a:ext cx="7160894" cy="3164204"/>
        </p:xfrm>
        <a:graphic>
          <a:graphicData uri="http://schemas.openxmlformats.org/drawingml/2006/table">
            <a:tbl>
              <a:tblPr/>
              <a:tblGrid>
                <a:gridCol w="2386965">
                  <a:extLst>
                    <a:ext uri="{9D8B030D-6E8A-4147-A177-3AD203B41FA5}">
                      <a16:colId xmlns:a16="http://schemas.microsoft.com/office/drawing/2014/main" xmlns="" val="20000"/>
                    </a:ext>
                  </a:extLst>
                </a:gridCol>
                <a:gridCol w="2386964">
                  <a:extLst>
                    <a:ext uri="{9D8B030D-6E8A-4147-A177-3AD203B41FA5}">
                      <a16:colId xmlns:a16="http://schemas.microsoft.com/office/drawing/2014/main" xmlns="" val="20001"/>
                    </a:ext>
                  </a:extLst>
                </a:gridCol>
                <a:gridCol w="2386965">
                  <a:extLst>
                    <a:ext uri="{9D8B030D-6E8A-4147-A177-3AD203B41FA5}">
                      <a16:colId xmlns:a16="http://schemas.microsoft.com/office/drawing/2014/main" xmlns="" val="20002"/>
                    </a:ext>
                  </a:extLst>
                </a:gridCol>
              </a:tblGrid>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a:ln>
                          <a:noFill/>
                        </a:ln>
                        <a:solidFill>
                          <a:srgbClr val="000000"/>
                        </a:solidFill>
                        <a:effectLst/>
                        <a:latin typeface="Avenir Book"/>
                        <a:ea typeface="ＭＳ Ｐゴシック" charset="0"/>
                        <a:cs typeface="Avenir Book"/>
                        <a:sym typeface="Helvetica Neue Light"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Fixed </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Growth </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Goal in School?</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ook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S</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mart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earn</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2447">
                <a:tc>
                  <a:txBody>
                    <a:bodyPr/>
                    <a:lstStyle/>
                    <a:p>
                      <a:pPr marL="0" marR="0" lvl="0" indent="0" algn="ctr" defTabSz="914400" eaLnBrk="1" fontAlgn="auto" latinLnBrk="0" hangingPunct="1">
                        <a:lnSpc>
                          <a:spcPct val="100000"/>
                        </a:lnSpc>
                        <a:spcBef>
                          <a:spcPts val="0"/>
                        </a:spcBef>
                        <a:spcAft>
                          <a:spcPts val="0"/>
                        </a:spcAft>
                        <a:buClrTx/>
                        <a:buSzTx/>
                        <a:buFontTx/>
                        <a:buNone/>
                        <a:tabLst>
                          <a:tab pos="914400" algn="l"/>
                        </a:tabLst>
                        <a:defRPr sz="1800"/>
                      </a:pPr>
                      <a:r>
                        <a:rPr kumimoji="0" lang="en-US" sz="2400" b="0" i="0" u="none" strike="noStrike" kern="0" cap="none" spc="0" normalizeH="0" baseline="0" noProof="0" dirty="0" smtClean="0">
                          <a:ln>
                            <a:noFill/>
                          </a:ln>
                          <a:solidFill>
                            <a:srgbClr val="000000"/>
                          </a:solidFill>
                          <a:effectLst/>
                          <a:uLnTx/>
                          <a:uFillTx/>
                          <a:latin typeface="Avenir Book"/>
                          <a:ea typeface="Helvetica Neue Light"/>
                          <a:cs typeface="Avenir Book"/>
                          <a:sym typeface="Helvetica Neue Light"/>
                        </a:rPr>
                        <a:t>Values effort?</a:t>
                      </a:r>
                      <a:endParaRPr kumimoji="0" lang="en-US" sz="2400" b="0" i="0" u="none" strike="noStrike" kern="0" cap="none" spc="0" normalizeH="0" baseline="0" noProof="0" dirty="0">
                        <a:ln>
                          <a:noFill/>
                        </a:ln>
                        <a:solidFill>
                          <a:srgbClr val="000000"/>
                        </a:solidFill>
                        <a:effectLst/>
                        <a:uLnTx/>
                        <a:uFillTx/>
                        <a:latin typeface="Avenir Book"/>
                        <a:ea typeface="Helvetica Neue Light"/>
                        <a:cs typeface="Avenir Book"/>
                        <a:sym typeface="Helvetica Neue Light"/>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No</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Yes</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16863">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73501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p:nvPr/>
        </p:nvSpPr>
        <p:spPr>
          <a:xfrm>
            <a:off x="891540" y="182880"/>
            <a:ext cx="7360920" cy="1714500"/>
          </a:xfrm>
          <a:prstGeom prst="rect">
            <a:avLst/>
          </a:prstGeom>
          <a:ln w="12700">
            <a:miter lim="400000"/>
          </a:ln>
          <a:extLst>
            <a:ext uri="{C572A759-6A51-4108-AA02-DFA0A04FC94B}">
              <ma14:wrappingTextBoxFlag xmlns:ma14="http://schemas.microsoft.com/office/mac/drawingml/2011/main" val="1"/>
            </a:ext>
          </a:extLst>
        </p:spPr>
        <p:txBody>
          <a:bodyPr lIns="45720" tIns="45720" rIns="45720" bIns="45720" anchor="ctr"/>
          <a:lstStyle>
            <a:lvl1pPr algn="ctr">
              <a:defRPr sz="4800">
                <a:latin typeface="Gill Sans Light"/>
                <a:ea typeface="Gill Sans Light"/>
                <a:cs typeface="Gill Sans Light"/>
                <a:sym typeface="Gill Sans Light"/>
              </a:defRPr>
            </a:lvl1pPr>
          </a:lstStyle>
          <a:p>
            <a:pPr lvl="0">
              <a:defRPr sz="1800"/>
            </a:pPr>
            <a:r>
              <a:rPr sz="4300" dirty="0">
                <a:latin typeface="Avenir Book"/>
                <a:cs typeface="Avenir Book"/>
              </a:rPr>
              <a:t>Value of Effort</a:t>
            </a:r>
          </a:p>
        </p:txBody>
      </p:sp>
      <p:graphicFrame>
        <p:nvGraphicFramePr>
          <p:cNvPr id="239" name="Table 239"/>
          <p:cNvGraphicFramePr/>
          <p:nvPr>
            <p:extLst>
              <p:ext uri="{D42A27DB-BD31-4B8C-83A1-F6EECF244321}">
                <p14:modId xmlns:p14="http://schemas.microsoft.com/office/powerpoint/2010/main" val="3842384327"/>
              </p:ext>
            </p:extLst>
          </p:nvPr>
        </p:nvGraphicFramePr>
        <p:xfrm>
          <a:off x="294665" y="2831487"/>
          <a:ext cx="3097530" cy="1882139"/>
        </p:xfrm>
        <a:graphic>
          <a:graphicData uri="http://schemas.openxmlformats.org/drawingml/2006/table">
            <a:tbl>
              <a:tblPr/>
              <a:tblGrid>
                <a:gridCol w="1032510">
                  <a:extLst>
                    <a:ext uri="{9D8B030D-6E8A-4147-A177-3AD203B41FA5}">
                      <a16:colId xmlns:a16="http://schemas.microsoft.com/office/drawing/2014/main" xmlns="" val="20000"/>
                    </a:ext>
                  </a:extLst>
                </a:gridCol>
                <a:gridCol w="1032510">
                  <a:extLst>
                    <a:ext uri="{9D8B030D-6E8A-4147-A177-3AD203B41FA5}">
                      <a16:colId xmlns:a16="http://schemas.microsoft.com/office/drawing/2014/main" xmlns="" val="20001"/>
                    </a:ext>
                  </a:extLst>
                </a:gridCol>
                <a:gridCol w="1032510">
                  <a:extLst>
                    <a:ext uri="{9D8B030D-6E8A-4147-A177-3AD203B41FA5}">
                      <a16:colId xmlns:a16="http://schemas.microsoft.com/office/drawing/2014/main" xmlns="" val="20002"/>
                    </a:ext>
                  </a:extLst>
                </a:gridCol>
              </a:tblGrid>
              <a:tr h="457200">
                <a:tc>
                  <a:txBody>
                    <a:bodyPr/>
                    <a:lstStyle/>
                    <a:p>
                      <a:pPr lvl="0" algn="ctr" defTabSz="914400">
                        <a:tabLst>
                          <a:tab pos="914400" algn="l"/>
                        </a:tabLst>
                        <a:defRPr>
                          <a:latin typeface="Helvetica"/>
                          <a:ea typeface="Helvetica"/>
                          <a:cs typeface="Helvetica"/>
                          <a:sym typeface="Helvetica"/>
                        </a:defRPr>
                      </a:pPr>
                      <a:endParaRPr sz="1600" dirty="0">
                        <a:latin typeface="Avenir Book"/>
                        <a:cs typeface="Avenir Book"/>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sz="1300" dirty="0">
                          <a:solidFill>
                            <a:srgbClr val="D81E00"/>
                          </a:solidFill>
                          <a:latin typeface="Avenir Book"/>
                          <a:ea typeface="Helvetica"/>
                          <a:cs typeface="Avenir Book"/>
                          <a:sym typeface="Helvetica"/>
                        </a:rPr>
                        <a:t>Fixed mindset</a:t>
                      </a: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sz="1300" dirty="0">
                          <a:solidFill>
                            <a:srgbClr val="07A203"/>
                          </a:solidFill>
                          <a:latin typeface="Avenir Book"/>
                          <a:ea typeface="Helvetica"/>
                          <a:cs typeface="Avenir Book"/>
                          <a:sym typeface="Helvetica"/>
                        </a:rPr>
                        <a:t>Growth mindset</a:t>
                      </a: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0"/>
                  </a:ext>
                </a:extLst>
              </a:tr>
              <a:tr h="457200">
                <a:tc>
                  <a:txBody>
                    <a:bodyPr/>
                    <a:lstStyle/>
                    <a:p>
                      <a:pPr lvl="0" algn="ctr" defTabSz="914400">
                        <a:tabLst>
                          <a:tab pos="914400" algn="l"/>
                        </a:tabLst>
                        <a:defRPr sz="1800"/>
                      </a:pPr>
                      <a:r>
                        <a:rPr lang="en-US" sz="1300" dirty="0" smtClean="0">
                          <a:latin typeface="Avenir Book"/>
                          <a:ea typeface="Helvetica"/>
                          <a:cs typeface="Avenir Book"/>
                          <a:sym typeface="Helvetica"/>
                        </a:rPr>
                        <a:t>G</a:t>
                      </a:r>
                      <a:r>
                        <a:rPr sz="1300" dirty="0" smtClean="0">
                          <a:latin typeface="Avenir Book"/>
                          <a:ea typeface="Helvetica"/>
                          <a:cs typeface="Avenir Book"/>
                          <a:sym typeface="Helvetica"/>
                        </a:rPr>
                        <a:t>oals</a:t>
                      </a:r>
                      <a:r>
                        <a:rPr lang="en-US" sz="1300" dirty="0" smtClean="0">
                          <a:latin typeface="Avenir Book"/>
                          <a:ea typeface="Helvetica"/>
                          <a:cs typeface="Avenir Book"/>
                          <a:sym typeface="Helvetica"/>
                        </a:rPr>
                        <a:t>?</a:t>
                      </a:r>
                      <a:endParaRPr sz="1300" dirty="0">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D81E00"/>
                          </a:solidFill>
                          <a:latin typeface="Avenir Book"/>
                          <a:ea typeface="Helvetica"/>
                          <a:cs typeface="Avenir Book"/>
                          <a:sym typeface="Helvetica"/>
                        </a:rPr>
                        <a:t>L</a:t>
                      </a:r>
                      <a:r>
                        <a:rPr sz="1300" dirty="0" smtClean="0">
                          <a:solidFill>
                            <a:srgbClr val="D81E00"/>
                          </a:solidFill>
                          <a:latin typeface="Avenir Book"/>
                          <a:ea typeface="Helvetica"/>
                          <a:cs typeface="Avenir Book"/>
                          <a:sym typeface="Helvetica"/>
                        </a:rPr>
                        <a:t>ook </a:t>
                      </a:r>
                      <a:r>
                        <a:rPr lang="en-US" sz="1300" dirty="0" smtClean="0">
                          <a:solidFill>
                            <a:srgbClr val="D81E00"/>
                          </a:solidFill>
                          <a:latin typeface="Avenir Book"/>
                          <a:ea typeface="Helvetica"/>
                          <a:cs typeface="Avenir Book"/>
                          <a:sym typeface="Helvetica"/>
                        </a:rPr>
                        <a:t>S</a:t>
                      </a:r>
                      <a:r>
                        <a:rPr sz="1300" dirty="0" smtClean="0">
                          <a:solidFill>
                            <a:srgbClr val="D81E00"/>
                          </a:solidFill>
                          <a:latin typeface="Avenir Book"/>
                          <a:ea typeface="Helvetica"/>
                          <a:cs typeface="Avenir Book"/>
                          <a:sym typeface="Helvetica"/>
                        </a:rPr>
                        <a:t>mart</a:t>
                      </a:r>
                      <a:endParaRPr sz="1300" dirty="0">
                        <a:solidFill>
                          <a:srgbClr val="D81E00"/>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07A203"/>
                          </a:solidFill>
                          <a:latin typeface="Avenir Book"/>
                          <a:ea typeface="Helvetica"/>
                          <a:cs typeface="Avenir Book"/>
                          <a:sym typeface="Helvetica"/>
                        </a:rPr>
                        <a:t>L</a:t>
                      </a:r>
                      <a:r>
                        <a:rPr sz="1300" dirty="0" smtClean="0">
                          <a:solidFill>
                            <a:srgbClr val="07A203"/>
                          </a:solidFill>
                          <a:latin typeface="Avenir Book"/>
                          <a:ea typeface="Helvetica"/>
                          <a:cs typeface="Avenir Book"/>
                          <a:sym typeface="Helvetica"/>
                        </a:rPr>
                        <a:t>earn</a:t>
                      </a:r>
                      <a:endParaRPr sz="1300" dirty="0">
                        <a:solidFill>
                          <a:srgbClr val="07A203"/>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1"/>
                  </a:ext>
                </a:extLst>
              </a:tr>
              <a:tr h="457200">
                <a:tc>
                  <a:txBody>
                    <a:bodyPr/>
                    <a:lstStyle/>
                    <a:p>
                      <a:pPr lvl="0" algn="ctr" defTabSz="914400">
                        <a:tabLst>
                          <a:tab pos="914400" algn="l"/>
                        </a:tabLst>
                        <a:defRPr sz="1800"/>
                      </a:pPr>
                      <a:r>
                        <a:rPr lang="en-US" sz="1300" dirty="0" smtClean="0">
                          <a:latin typeface="Avenir Book"/>
                          <a:ea typeface="Helvetica"/>
                          <a:cs typeface="Avenir Book"/>
                          <a:sym typeface="Helvetica"/>
                        </a:rPr>
                        <a:t>V</a:t>
                      </a:r>
                      <a:r>
                        <a:rPr sz="1300" dirty="0" smtClean="0">
                          <a:latin typeface="Avenir Book"/>
                          <a:ea typeface="Helvetica"/>
                          <a:cs typeface="Avenir Book"/>
                          <a:sym typeface="Helvetica"/>
                        </a:rPr>
                        <a:t>alues </a:t>
                      </a:r>
                      <a:r>
                        <a:rPr sz="1300" dirty="0">
                          <a:latin typeface="Avenir Book"/>
                          <a:ea typeface="Helvetica"/>
                          <a:cs typeface="Avenir Book"/>
                          <a:sym typeface="Helvetica"/>
                        </a:rPr>
                        <a:t>effort?</a:t>
                      </a: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D81E00"/>
                          </a:solidFill>
                          <a:latin typeface="Avenir Book"/>
                          <a:ea typeface="Helvetica"/>
                          <a:cs typeface="Avenir Book"/>
                          <a:sym typeface="Helvetica"/>
                        </a:rPr>
                        <a:t>N</a:t>
                      </a:r>
                      <a:r>
                        <a:rPr sz="1300" dirty="0" smtClean="0">
                          <a:solidFill>
                            <a:srgbClr val="D81E00"/>
                          </a:solidFill>
                          <a:latin typeface="Avenir Book"/>
                          <a:ea typeface="Helvetica"/>
                          <a:cs typeface="Avenir Book"/>
                          <a:sym typeface="Helvetica"/>
                        </a:rPr>
                        <a:t>o</a:t>
                      </a:r>
                      <a:endParaRPr sz="1300" dirty="0">
                        <a:solidFill>
                          <a:srgbClr val="D81E00"/>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07A203"/>
                          </a:solidFill>
                          <a:latin typeface="Avenir Book"/>
                          <a:ea typeface="Helvetica"/>
                          <a:cs typeface="Avenir Book"/>
                          <a:sym typeface="Helvetica"/>
                        </a:rPr>
                        <a:t>Y</a:t>
                      </a:r>
                      <a:r>
                        <a:rPr sz="1300" dirty="0" smtClean="0">
                          <a:solidFill>
                            <a:srgbClr val="07A203"/>
                          </a:solidFill>
                          <a:latin typeface="Avenir Book"/>
                          <a:ea typeface="Helvetica"/>
                          <a:cs typeface="Avenir Book"/>
                          <a:sym typeface="Helvetica"/>
                        </a:rPr>
                        <a:t>es</a:t>
                      </a:r>
                      <a:endParaRPr sz="1300" dirty="0">
                        <a:solidFill>
                          <a:srgbClr val="07A203"/>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2"/>
                  </a:ext>
                </a:extLst>
              </a:tr>
              <a:tr h="457200">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1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9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a:solidFill>
                            <a:srgbClr val="D81E00"/>
                          </a:solidFill>
                          <a:latin typeface="Helvetica"/>
                          <a:ea typeface="Helvetica"/>
                          <a:cs typeface="Helvetica"/>
                          <a:sym typeface="Helvetica"/>
                        </a:defRPr>
                      </a:pPr>
                      <a:endParaRPr sz="1600" dirty="0">
                        <a:latin typeface="Avenir Book"/>
                        <a:cs typeface="Avenir Book"/>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a:solidFill>
                            <a:srgbClr val="07A203"/>
                          </a:solidFill>
                          <a:latin typeface="Helvetica"/>
                          <a:ea typeface="Helvetica"/>
                          <a:cs typeface="Helvetica"/>
                          <a:sym typeface="Helvetica"/>
                        </a:defRPr>
                      </a:pPr>
                      <a:endParaRPr sz="1600" dirty="0">
                        <a:latin typeface="Avenir Book"/>
                        <a:cs typeface="Avenir Book"/>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3"/>
                  </a:ext>
                </a:extLst>
              </a:tr>
            </a:tbl>
          </a:graphicData>
        </a:graphic>
      </p:graphicFrame>
      <p:sp>
        <p:nvSpPr>
          <p:cNvPr id="242" name="Shape 242"/>
          <p:cNvSpPr/>
          <p:nvPr/>
        </p:nvSpPr>
        <p:spPr>
          <a:xfrm>
            <a:off x="1383029" y="3771900"/>
            <a:ext cx="925832" cy="3771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FF2600"/>
            </a:solidFill>
            <a:miter lim="400000"/>
          </a:ln>
        </p:spPr>
        <p:txBody>
          <a:bodyPr lIns="0" tIns="0" rIns="0" bIns="0" anchor="ctr"/>
          <a:lstStyle/>
          <a:p>
            <a:pPr lvl="0" algn="ctr">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43" name="Shape 243"/>
          <p:cNvSpPr/>
          <p:nvPr/>
        </p:nvSpPr>
        <p:spPr>
          <a:xfrm>
            <a:off x="2411729" y="3771900"/>
            <a:ext cx="925832" cy="3771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00C200"/>
            </a:solidFill>
            <a:miter lim="400000"/>
          </a:ln>
        </p:spPr>
        <p:txBody>
          <a:bodyPr lIns="0" tIns="0" rIns="0" bIns="0" anchor="ctr"/>
          <a:lstStyle/>
          <a:p>
            <a:pPr lvl="0" algn="ctr">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cxnSp>
        <p:nvCxnSpPr>
          <p:cNvPr id="9" name="Straight Arrow Connector 8"/>
          <p:cNvCxnSpPr/>
          <p:nvPr/>
        </p:nvCxnSpPr>
        <p:spPr>
          <a:xfrm flipV="1">
            <a:off x="1891664" y="2457450"/>
            <a:ext cx="1900238" cy="1303020"/>
          </a:xfrm>
          <a:prstGeom prst="straightConnector1">
            <a:avLst/>
          </a:prstGeom>
          <a:noFill/>
          <a:ln w="25400" cap="flat">
            <a:solidFill>
              <a:srgbClr val="FF0000"/>
            </a:solidFill>
            <a:prstDash val="solid"/>
            <a:miter lim="400000"/>
            <a:tailEnd type="arrow"/>
          </a:ln>
          <a:effectLst/>
        </p:spPr>
        <p:style>
          <a:lnRef idx="0">
            <a:scrgbClr r="0" g="0" b="0"/>
          </a:lnRef>
          <a:fillRef idx="0">
            <a:scrgbClr r="0" g="0" b="0"/>
          </a:fillRef>
          <a:effectRef idx="0">
            <a:scrgbClr r="0" g="0" b="0"/>
          </a:effectRef>
          <a:fontRef idx="none"/>
        </p:style>
      </p:cxnSp>
      <p:cxnSp>
        <p:nvCxnSpPr>
          <p:cNvPr id="10" name="Straight Arrow Connector 9"/>
          <p:cNvCxnSpPr/>
          <p:nvPr/>
        </p:nvCxnSpPr>
        <p:spPr>
          <a:xfrm>
            <a:off x="3326131" y="4000500"/>
            <a:ext cx="465772" cy="342900"/>
          </a:xfrm>
          <a:prstGeom prst="straightConnector1">
            <a:avLst/>
          </a:prstGeom>
          <a:noFill/>
          <a:ln w="25400" cap="flat">
            <a:solidFill>
              <a:srgbClr val="008000"/>
            </a:solidFill>
            <a:prstDash val="solid"/>
            <a:miter lim="400000"/>
            <a:tailEnd type="arrow"/>
          </a:ln>
          <a:effectLst/>
        </p:spPr>
        <p:style>
          <a:lnRef idx="0">
            <a:scrgbClr r="0" g="0" b="0"/>
          </a:lnRef>
          <a:fillRef idx="0">
            <a:scrgbClr r="0" g="0" b="0"/>
          </a:fillRef>
          <a:effectRef idx="0">
            <a:scrgbClr r="0" g="0" b="0"/>
          </a:effectRef>
          <a:fontRef idx="none"/>
        </p:style>
      </p:cxnSp>
      <p:sp>
        <p:nvSpPr>
          <p:cNvPr id="11" name="Shape 198"/>
          <p:cNvSpPr/>
          <p:nvPr/>
        </p:nvSpPr>
        <p:spPr>
          <a:xfrm>
            <a:off x="3791903" y="1597047"/>
            <a:ext cx="4812030" cy="4583430"/>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lstStyle/>
          <a:p>
            <a:pPr>
              <a:spcBef>
                <a:spcPts val="720"/>
              </a:spcBef>
              <a:defRPr sz="1800"/>
            </a:pPr>
            <a:endParaRPr sz="2500" dirty="0">
              <a:latin typeface="Avenir Book"/>
              <a:ea typeface="Gill Sans Light"/>
              <a:cs typeface="Avenir Book"/>
              <a:sym typeface="Gill Sans Light"/>
            </a:endParaRPr>
          </a:p>
          <a:p>
            <a:pPr>
              <a:spcBef>
                <a:spcPts val="720"/>
              </a:spcBef>
              <a:defRPr sz="1800"/>
            </a:pPr>
            <a:r>
              <a:rPr lang="en-US" sz="2500" dirty="0">
                <a:latin typeface="Avenir Book"/>
                <a:cs typeface="Avenir Book"/>
                <a:sym typeface="Gill Sans"/>
              </a:rPr>
              <a:t>Effort is </a:t>
            </a:r>
            <a:r>
              <a:rPr lang="en-US" sz="2500" b="1" dirty="0">
                <a:solidFill>
                  <a:srgbClr val="E32400"/>
                </a:solidFill>
                <a:latin typeface="Avenir Book"/>
                <a:cs typeface="Avenir Book"/>
                <a:sym typeface="Gill Sans"/>
              </a:rPr>
              <a:t>negative</a:t>
            </a:r>
            <a:r>
              <a:rPr sz="2500" b="1" dirty="0">
                <a:solidFill>
                  <a:srgbClr val="FF0000"/>
                </a:solidFill>
                <a:latin typeface="Avenir Book"/>
                <a:cs typeface="Avenir Book"/>
                <a:sym typeface="Gill Sans"/>
              </a:rPr>
              <a:t>:</a:t>
            </a:r>
          </a:p>
          <a:p>
            <a:pPr>
              <a:spcBef>
                <a:spcPts val="720"/>
              </a:spcBef>
              <a:defRPr sz="1800"/>
            </a:pPr>
            <a:r>
              <a:rPr sz="2500" dirty="0">
                <a:latin typeface="Avenir Book"/>
                <a:ea typeface="Gill Sans Light"/>
                <a:cs typeface="Avenir Book"/>
                <a:sym typeface="Gill Sans Light"/>
              </a:rPr>
              <a:t>“T</a:t>
            </a:r>
            <a:r>
              <a:rPr lang="en-US" sz="2500" dirty="0">
                <a:latin typeface="Avenir Book"/>
                <a:ea typeface="Gill Sans Light"/>
                <a:cs typeface="Avenir Book"/>
                <a:sym typeface="Gill Sans Light"/>
              </a:rPr>
              <a:t>o tell the truth, when I work hard at my school work it makes me feel like I’m not very smart</a:t>
            </a:r>
            <a:r>
              <a:rPr sz="2500" dirty="0">
                <a:latin typeface="Avenir Book"/>
                <a:ea typeface="Gill Sans Light"/>
                <a:cs typeface="Avenir Book"/>
                <a:sym typeface="Gill Sans Light"/>
              </a:rPr>
              <a:t>.</a:t>
            </a:r>
            <a:r>
              <a:rPr lang="en-US" sz="2500" dirty="0">
                <a:latin typeface="Avenir Book"/>
                <a:ea typeface="Gill Sans Light"/>
                <a:cs typeface="Avenir Book"/>
                <a:sym typeface="Gill Sans Light"/>
              </a:rPr>
              <a:t>"</a:t>
            </a:r>
            <a:r>
              <a:rPr sz="2500" dirty="0">
                <a:latin typeface="Avenir Book"/>
                <a:ea typeface="Gill Sans Light"/>
                <a:cs typeface="Avenir Book"/>
                <a:sym typeface="Gill Sans Light"/>
              </a:rPr>
              <a:t/>
            </a:r>
            <a:br>
              <a:rPr sz="2500" dirty="0">
                <a:latin typeface="Avenir Book"/>
                <a:ea typeface="Gill Sans Light"/>
                <a:cs typeface="Avenir Book"/>
                <a:sym typeface="Gill Sans Light"/>
              </a:rPr>
            </a:br>
            <a:endParaRPr sz="2500" dirty="0">
              <a:latin typeface="Avenir Book"/>
              <a:ea typeface="Gill Sans Light"/>
              <a:cs typeface="Avenir Book"/>
              <a:sym typeface="Gill Sans Light"/>
            </a:endParaRPr>
          </a:p>
          <a:p>
            <a:pPr>
              <a:spcBef>
                <a:spcPts val="720"/>
              </a:spcBef>
              <a:defRPr sz="1800"/>
            </a:pPr>
            <a:r>
              <a:rPr lang="en-US" sz="2500" dirty="0">
                <a:latin typeface="Avenir Book"/>
                <a:cs typeface="Avenir Book"/>
                <a:sym typeface="Gill Sans"/>
              </a:rPr>
              <a:t>Effort is </a:t>
            </a:r>
            <a:r>
              <a:rPr lang="en-US" sz="2500" b="1" dirty="0">
                <a:solidFill>
                  <a:srgbClr val="00AB00"/>
                </a:solidFill>
                <a:latin typeface="Avenir Book"/>
                <a:cs typeface="Avenir Book"/>
                <a:sym typeface="Gill Sans"/>
              </a:rPr>
              <a:t>positive</a:t>
            </a:r>
            <a:r>
              <a:rPr lang="en-US" sz="2500" dirty="0">
                <a:solidFill>
                  <a:srgbClr val="00AB00"/>
                </a:solidFill>
                <a:latin typeface="Avenir Book"/>
                <a:cs typeface="Avenir Book"/>
                <a:sym typeface="Gill Sans"/>
              </a:rPr>
              <a:t>:</a:t>
            </a:r>
            <a:endParaRPr sz="2500" dirty="0">
              <a:latin typeface="Avenir Book"/>
              <a:ea typeface="Helvetica Neue Light"/>
              <a:cs typeface="Avenir Book"/>
              <a:sym typeface="Helvetica Neue Light"/>
            </a:endParaRPr>
          </a:p>
          <a:p>
            <a:pPr>
              <a:spcBef>
                <a:spcPts val="720"/>
              </a:spcBef>
              <a:defRPr sz="1800"/>
            </a:pPr>
            <a:r>
              <a:rPr sz="2500" dirty="0">
                <a:latin typeface="Avenir Book"/>
                <a:ea typeface="Gill Sans Light"/>
                <a:cs typeface="Avenir Book"/>
                <a:sym typeface="Gill Sans Light"/>
              </a:rPr>
              <a:t>“</a:t>
            </a:r>
            <a:r>
              <a:rPr lang="en-US" sz="2500" dirty="0">
                <a:latin typeface="Avenir Book"/>
                <a:ea typeface="Gill Sans Light"/>
                <a:cs typeface="Avenir Book"/>
                <a:sym typeface="Gill Sans Light"/>
              </a:rPr>
              <a:t>The harder you work at something, the better you’ll be at it</a:t>
            </a:r>
            <a:r>
              <a:rPr sz="2500" dirty="0">
                <a:latin typeface="Avenir Book"/>
                <a:ea typeface="Helvetica Neue Light"/>
                <a:cs typeface="Avenir Book"/>
                <a:sym typeface="Helvetica Neue Light"/>
              </a:rPr>
              <a:t>.”</a:t>
            </a:r>
          </a:p>
        </p:txBody>
      </p:sp>
    </p:spTree>
    <p:extLst>
      <p:ext uri="{BB962C8B-B14F-4D97-AF65-F5344CB8AC3E}">
        <p14:creationId xmlns:p14="http://schemas.microsoft.com/office/powerpoint/2010/main" val="216826316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3" name="Rectangle 55"/>
          <p:cNvSpPr>
            <a:spLocks/>
          </p:cNvSpPr>
          <p:nvPr/>
        </p:nvSpPr>
        <p:spPr bwMode="auto">
          <a:xfrm>
            <a:off x="5406390" y="6538817"/>
            <a:ext cx="3584841"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Avenir Book"/>
                <a:ea typeface="ＭＳ Ｐゴシック" charset="0"/>
                <a:cs typeface="Avenir Book"/>
                <a:sym typeface="Helvetica Neue Light" charset="0"/>
              </a:rPr>
              <a:t>Blackwell, </a:t>
            </a:r>
            <a:r>
              <a:rPr lang="en-US" sz="1600" dirty="0" err="1">
                <a:latin typeface="Avenir Book"/>
                <a:ea typeface="ＭＳ Ｐゴシック" charset="0"/>
                <a:cs typeface="Avenir Book"/>
                <a:sym typeface="Helvetica Neue Light" charset="0"/>
              </a:rPr>
              <a:t>Trzesniewski</a:t>
            </a:r>
            <a:r>
              <a:rPr lang="en-US" sz="1600" dirty="0">
                <a:latin typeface="Avenir Book"/>
                <a:ea typeface="ＭＳ Ｐゴシック" charset="0"/>
                <a:cs typeface="Avenir Book"/>
                <a:sym typeface="Helvetica Neue Light" charset="0"/>
              </a:rPr>
              <a:t>, &amp; </a:t>
            </a:r>
            <a:r>
              <a:rPr lang="en-US" sz="1600" dirty="0" err="1">
                <a:latin typeface="Avenir Book"/>
                <a:ea typeface="ＭＳ Ｐゴシック" charset="0"/>
                <a:cs typeface="Avenir Book"/>
                <a:sym typeface="Helvetica Neue Light" charset="0"/>
              </a:rPr>
              <a:t>Dweck</a:t>
            </a:r>
            <a:r>
              <a:rPr lang="en-US" sz="1600" dirty="0">
                <a:latin typeface="Avenir Book"/>
                <a:ea typeface="ＭＳ Ｐゴシック" charset="0"/>
                <a:cs typeface="Avenir Book"/>
                <a:sym typeface="Helvetica Neue Light" charset="0"/>
              </a:rPr>
              <a:t> 2007</a:t>
            </a:r>
          </a:p>
        </p:txBody>
      </p:sp>
      <p:sp>
        <p:nvSpPr>
          <p:cNvPr id="58424" name="Rectangle 56"/>
          <p:cNvSpPr>
            <a:spLocks/>
          </p:cNvSpPr>
          <p:nvPr/>
        </p:nvSpPr>
        <p:spPr bwMode="auto">
          <a:xfrm>
            <a:off x="617220" y="68580"/>
            <a:ext cx="779526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300" dirty="0">
                <a:latin typeface="Avenir Book"/>
                <a:ea typeface="ＭＳ Ｐゴシック" charset="0"/>
                <a:cs typeface="Avenir Book"/>
                <a:sym typeface="Gill Sans Light" charset="0"/>
              </a:rPr>
              <a:t>Consequences of Beliefs</a:t>
            </a:r>
          </a:p>
        </p:txBody>
      </p:sp>
      <p:graphicFrame>
        <p:nvGraphicFramePr>
          <p:cNvPr id="5" name="Group 2"/>
          <p:cNvGraphicFramePr>
            <a:graphicFrameLocks noGrp="1"/>
          </p:cNvGraphicFramePr>
          <p:nvPr>
            <p:extLst>
              <p:ext uri="{D42A27DB-BD31-4B8C-83A1-F6EECF244321}">
                <p14:modId xmlns:p14="http://schemas.microsoft.com/office/powerpoint/2010/main" val="1320966372"/>
              </p:ext>
            </p:extLst>
          </p:nvPr>
        </p:nvGraphicFramePr>
        <p:xfrm>
          <a:off x="1005840" y="2194560"/>
          <a:ext cx="7160894" cy="3155061"/>
        </p:xfrm>
        <a:graphic>
          <a:graphicData uri="http://schemas.openxmlformats.org/drawingml/2006/table">
            <a:tbl>
              <a:tblPr/>
              <a:tblGrid>
                <a:gridCol w="2386965">
                  <a:extLst>
                    <a:ext uri="{9D8B030D-6E8A-4147-A177-3AD203B41FA5}">
                      <a16:colId xmlns:a16="http://schemas.microsoft.com/office/drawing/2014/main" xmlns="" val="20000"/>
                    </a:ext>
                  </a:extLst>
                </a:gridCol>
                <a:gridCol w="2386964">
                  <a:extLst>
                    <a:ext uri="{9D8B030D-6E8A-4147-A177-3AD203B41FA5}">
                      <a16:colId xmlns:a16="http://schemas.microsoft.com/office/drawing/2014/main" xmlns="" val="20001"/>
                    </a:ext>
                  </a:extLst>
                </a:gridCol>
                <a:gridCol w="2386965">
                  <a:extLst>
                    <a:ext uri="{9D8B030D-6E8A-4147-A177-3AD203B41FA5}">
                      <a16:colId xmlns:a16="http://schemas.microsoft.com/office/drawing/2014/main" xmlns="" val="20002"/>
                    </a:ext>
                  </a:extLst>
                </a:gridCol>
              </a:tblGrid>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a:ln>
                          <a:noFill/>
                        </a:ln>
                        <a:solidFill>
                          <a:srgbClr val="000000"/>
                        </a:solidFill>
                        <a:effectLst/>
                        <a:latin typeface="Avenir Book"/>
                        <a:ea typeface="ＭＳ Ｐゴシック" charset="0"/>
                        <a:cs typeface="Avenir Book"/>
                        <a:sym typeface="Helvetica Neue Light"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Fixed </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Growth </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Goal in School?</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ook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S</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mart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earn</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2447">
                <a:tc>
                  <a:txBody>
                    <a:bodyPr/>
                    <a:lstStyle/>
                    <a:p>
                      <a:pPr marL="0" marR="0" lvl="0" indent="0" algn="ctr" defTabSz="914400" eaLnBrk="1" fontAlgn="auto" latinLnBrk="0" hangingPunct="1">
                        <a:lnSpc>
                          <a:spcPct val="100000"/>
                        </a:lnSpc>
                        <a:spcBef>
                          <a:spcPts val="0"/>
                        </a:spcBef>
                        <a:spcAft>
                          <a:spcPts val="0"/>
                        </a:spcAft>
                        <a:buClrTx/>
                        <a:buSzTx/>
                        <a:buFontTx/>
                        <a:buNone/>
                        <a:tabLst>
                          <a:tab pos="914400" algn="l"/>
                        </a:tabLst>
                        <a:defRPr sz="1800"/>
                      </a:pPr>
                      <a:r>
                        <a:rPr kumimoji="0" lang="en-US" sz="2400" b="0" i="0" u="none" strike="noStrike" kern="0" cap="none" spc="0" normalizeH="0" baseline="0" noProof="0" dirty="0" smtClean="0">
                          <a:ln>
                            <a:noFill/>
                          </a:ln>
                          <a:solidFill>
                            <a:srgbClr val="000000"/>
                          </a:solidFill>
                          <a:effectLst/>
                          <a:uLnTx/>
                          <a:uFillTx/>
                          <a:latin typeface="Avenir Book"/>
                          <a:ea typeface="Helvetica Neue Light"/>
                          <a:cs typeface="Avenir Book"/>
                          <a:sym typeface="Helvetica Neue Light"/>
                        </a:rPr>
                        <a:t>Values effort?</a:t>
                      </a:r>
                      <a:endParaRPr kumimoji="0" lang="en-US" sz="2400" b="0" i="0" u="none" strike="noStrike" kern="0" cap="none" spc="0" normalizeH="0" baseline="0" noProof="0" dirty="0">
                        <a:ln>
                          <a:noFill/>
                        </a:ln>
                        <a:solidFill>
                          <a:srgbClr val="000000"/>
                        </a:solidFill>
                        <a:effectLst/>
                        <a:uLnTx/>
                        <a:uFillTx/>
                        <a:latin typeface="Avenir Book"/>
                        <a:ea typeface="Helvetica Neue Light"/>
                        <a:cs typeface="Avenir Book"/>
                        <a:sym typeface="Helvetica Neue Light"/>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No</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Yes</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632994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891540" y="68580"/>
            <a:ext cx="7360920" cy="1714500"/>
          </a:xfrm>
          <a:ln/>
        </p:spPr>
        <p:txBody>
          <a:bodyPr>
            <a:normAutofit/>
          </a:bodyPr>
          <a:lstStyle/>
          <a:p>
            <a:r>
              <a:rPr lang="en-US" b="1" dirty="0">
                <a:solidFill>
                  <a:srgbClr val="4FD4FF"/>
                </a:solidFill>
                <a:effectLst>
                  <a:outerShdw blurRad="38100" dist="38100" dir="2700000" algn="tl">
                    <a:srgbClr val="000000">
                      <a:alpha val="43137"/>
                    </a:srgbClr>
                  </a:outerShdw>
                </a:effectLst>
                <a:latin typeface="Avenir Book"/>
                <a:cs typeface="Avenir Book"/>
              </a:rPr>
              <a:t>Overview</a:t>
            </a:r>
          </a:p>
        </p:txBody>
      </p:sp>
      <p:sp>
        <p:nvSpPr>
          <p:cNvPr id="4" name="Content Placeholder 2"/>
          <p:cNvSpPr>
            <a:spLocks noGrp="1"/>
          </p:cNvSpPr>
          <p:nvPr>
            <p:ph idx="1"/>
          </p:nvPr>
        </p:nvSpPr>
        <p:spPr>
          <a:xfrm>
            <a:off x="976207" y="1592577"/>
            <a:ext cx="7276253" cy="2573023"/>
          </a:xfrm>
        </p:spPr>
        <p:txBody>
          <a:bodyPr>
            <a:noAutofit/>
          </a:bodyPr>
          <a:lstStyle/>
          <a:p>
            <a:pPr>
              <a:lnSpc>
                <a:spcPct val="110000"/>
              </a:lnSpc>
            </a:pPr>
            <a:r>
              <a:rPr lang="en-US" sz="3600" b="1" i="1" dirty="0" smtClean="0">
                <a:latin typeface="Avenir Book"/>
                <a:cs typeface="Avenir Book"/>
              </a:rPr>
              <a:t>Fixed</a:t>
            </a:r>
            <a:r>
              <a:rPr lang="en-US" sz="3600" dirty="0" smtClean="0">
                <a:latin typeface="Avenir Book"/>
                <a:cs typeface="Avenir Book"/>
              </a:rPr>
              <a:t> versus </a:t>
            </a:r>
            <a:r>
              <a:rPr lang="en-US" sz="3600" b="1" i="1" dirty="0" smtClean="0">
                <a:latin typeface="Avenir Book"/>
                <a:cs typeface="Avenir Book"/>
              </a:rPr>
              <a:t>Growth</a:t>
            </a:r>
            <a:r>
              <a:rPr lang="en-US" sz="3600" dirty="0" smtClean="0">
                <a:latin typeface="Avenir Book"/>
                <a:cs typeface="Avenir Book"/>
              </a:rPr>
              <a:t> mindset</a:t>
            </a:r>
            <a:endParaRPr lang="en-US" sz="3600" dirty="0">
              <a:latin typeface="Avenir Book"/>
              <a:cs typeface="Avenir Book"/>
            </a:endParaRPr>
          </a:p>
          <a:p>
            <a:pPr>
              <a:lnSpc>
                <a:spcPct val="110000"/>
              </a:lnSpc>
            </a:pPr>
            <a:r>
              <a:rPr lang="en-US" sz="3600" dirty="0" smtClean="0">
                <a:latin typeface="Avenir Book"/>
                <a:cs typeface="Avenir Book"/>
              </a:rPr>
              <a:t>Research on how </a:t>
            </a:r>
            <a:r>
              <a:rPr lang="en-US" sz="3600" b="1" dirty="0" smtClean="0">
                <a:latin typeface="Avenir Book"/>
                <a:cs typeface="Avenir Book"/>
              </a:rPr>
              <a:t>beliefs</a:t>
            </a:r>
            <a:r>
              <a:rPr lang="en-US" sz="3600" dirty="0" smtClean="0">
                <a:latin typeface="Avenir Book"/>
                <a:cs typeface="Avenir Book"/>
              </a:rPr>
              <a:t> shape learning</a:t>
            </a:r>
          </a:p>
          <a:p>
            <a:pPr>
              <a:lnSpc>
                <a:spcPct val="110000"/>
              </a:lnSpc>
            </a:pPr>
            <a:r>
              <a:rPr lang="en-US" sz="3600" dirty="0" smtClean="0">
                <a:latin typeface="Avenir Book"/>
                <a:cs typeface="Avenir Book"/>
              </a:rPr>
              <a:t>How to change mindsets </a:t>
            </a:r>
          </a:p>
          <a:p>
            <a:pPr marL="457200" lvl="1" indent="0">
              <a:lnSpc>
                <a:spcPct val="110000"/>
              </a:lnSpc>
              <a:buNone/>
            </a:pPr>
            <a:r>
              <a:rPr lang="en-US" sz="3600" dirty="0" smtClean="0">
                <a:latin typeface="Avenir Book"/>
                <a:cs typeface="Avenir Book"/>
              </a:rPr>
              <a:t>– 5-session PD invitation</a:t>
            </a:r>
          </a:p>
        </p:txBody>
      </p:sp>
    </p:spTree>
    <p:extLst>
      <p:ext uri="{BB962C8B-B14F-4D97-AF65-F5344CB8AC3E}">
        <p14:creationId xmlns:p14="http://schemas.microsoft.com/office/powerpoint/2010/main" val="1707582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3" name="Rectangle 55"/>
          <p:cNvSpPr>
            <a:spLocks/>
          </p:cNvSpPr>
          <p:nvPr/>
        </p:nvSpPr>
        <p:spPr bwMode="auto">
          <a:xfrm>
            <a:off x="5406390" y="6538817"/>
            <a:ext cx="3584841"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Avenir Book"/>
                <a:ea typeface="ＭＳ Ｐゴシック" charset="0"/>
                <a:cs typeface="Avenir Book"/>
                <a:sym typeface="Helvetica Neue Light" charset="0"/>
              </a:rPr>
              <a:t>Blackwell, </a:t>
            </a:r>
            <a:r>
              <a:rPr lang="en-US" sz="1600" dirty="0" err="1">
                <a:latin typeface="Avenir Book"/>
                <a:ea typeface="ＭＳ Ｐゴシック" charset="0"/>
                <a:cs typeface="Avenir Book"/>
                <a:sym typeface="Helvetica Neue Light" charset="0"/>
              </a:rPr>
              <a:t>Trzesniewski</a:t>
            </a:r>
            <a:r>
              <a:rPr lang="en-US" sz="1600" dirty="0">
                <a:latin typeface="Avenir Book"/>
                <a:ea typeface="ＭＳ Ｐゴシック" charset="0"/>
                <a:cs typeface="Avenir Book"/>
                <a:sym typeface="Helvetica Neue Light" charset="0"/>
              </a:rPr>
              <a:t>, &amp; </a:t>
            </a:r>
            <a:r>
              <a:rPr lang="en-US" sz="1600" dirty="0" err="1">
                <a:latin typeface="Avenir Book"/>
                <a:ea typeface="ＭＳ Ｐゴシック" charset="0"/>
                <a:cs typeface="Avenir Book"/>
                <a:sym typeface="Helvetica Neue Light" charset="0"/>
              </a:rPr>
              <a:t>Dweck</a:t>
            </a:r>
            <a:r>
              <a:rPr lang="en-US" sz="1600" dirty="0">
                <a:latin typeface="Avenir Book"/>
                <a:ea typeface="ＭＳ Ｐゴシック" charset="0"/>
                <a:cs typeface="Avenir Book"/>
                <a:sym typeface="Helvetica Neue Light" charset="0"/>
              </a:rPr>
              <a:t> 2007</a:t>
            </a:r>
          </a:p>
        </p:txBody>
      </p:sp>
      <p:sp>
        <p:nvSpPr>
          <p:cNvPr id="58424" name="Rectangle 56"/>
          <p:cNvSpPr>
            <a:spLocks/>
          </p:cNvSpPr>
          <p:nvPr/>
        </p:nvSpPr>
        <p:spPr bwMode="auto">
          <a:xfrm>
            <a:off x="617220" y="68580"/>
            <a:ext cx="779526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300" dirty="0">
                <a:latin typeface="Avenir Book"/>
                <a:ea typeface="ＭＳ Ｐゴシック" charset="0"/>
                <a:cs typeface="Avenir Book"/>
                <a:sym typeface="Gill Sans Light" charset="0"/>
              </a:rPr>
              <a:t>Consequences of Beliefs</a:t>
            </a:r>
          </a:p>
        </p:txBody>
      </p:sp>
      <p:graphicFrame>
        <p:nvGraphicFramePr>
          <p:cNvPr id="5" name="Group 2"/>
          <p:cNvGraphicFramePr>
            <a:graphicFrameLocks noGrp="1"/>
          </p:cNvGraphicFramePr>
          <p:nvPr>
            <p:extLst>
              <p:ext uri="{D42A27DB-BD31-4B8C-83A1-F6EECF244321}">
                <p14:modId xmlns:p14="http://schemas.microsoft.com/office/powerpoint/2010/main" val="3479755611"/>
              </p:ext>
            </p:extLst>
          </p:nvPr>
        </p:nvGraphicFramePr>
        <p:xfrm>
          <a:off x="1005840" y="2194560"/>
          <a:ext cx="7160894" cy="3155061"/>
        </p:xfrm>
        <a:graphic>
          <a:graphicData uri="http://schemas.openxmlformats.org/drawingml/2006/table">
            <a:tbl>
              <a:tblPr/>
              <a:tblGrid>
                <a:gridCol w="2386965">
                  <a:extLst>
                    <a:ext uri="{9D8B030D-6E8A-4147-A177-3AD203B41FA5}">
                      <a16:colId xmlns:a16="http://schemas.microsoft.com/office/drawing/2014/main" xmlns="" val="20000"/>
                    </a:ext>
                  </a:extLst>
                </a:gridCol>
                <a:gridCol w="2386964">
                  <a:extLst>
                    <a:ext uri="{9D8B030D-6E8A-4147-A177-3AD203B41FA5}">
                      <a16:colId xmlns:a16="http://schemas.microsoft.com/office/drawing/2014/main" xmlns="" val="20001"/>
                    </a:ext>
                  </a:extLst>
                </a:gridCol>
                <a:gridCol w="2386965">
                  <a:extLst>
                    <a:ext uri="{9D8B030D-6E8A-4147-A177-3AD203B41FA5}">
                      <a16:colId xmlns:a16="http://schemas.microsoft.com/office/drawing/2014/main" xmlns="" val="20002"/>
                    </a:ext>
                  </a:extLst>
                </a:gridCol>
              </a:tblGrid>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a:ln>
                          <a:noFill/>
                        </a:ln>
                        <a:solidFill>
                          <a:srgbClr val="000000"/>
                        </a:solidFill>
                        <a:effectLst/>
                        <a:latin typeface="Avenir Book"/>
                        <a:ea typeface="ＭＳ Ｐゴシック" charset="0"/>
                        <a:cs typeface="Avenir Book"/>
                        <a:sym typeface="Helvetica Neue Light"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Fixed </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Growth </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Goal in School?</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ook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S</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mart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earn</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2447">
                <a:tc>
                  <a:txBody>
                    <a:bodyPr/>
                    <a:lstStyle/>
                    <a:p>
                      <a:pPr marL="0" marR="0" lvl="0" indent="0" algn="ctr" defTabSz="914400" eaLnBrk="1" fontAlgn="auto" latinLnBrk="0" hangingPunct="1">
                        <a:lnSpc>
                          <a:spcPct val="100000"/>
                        </a:lnSpc>
                        <a:spcBef>
                          <a:spcPts val="0"/>
                        </a:spcBef>
                        <a:spcAft>
                          <a:spcPts val="0"/>
                        </a:spcAft>
                        <a:buClrTx/>
                        <a:buSzTx/>
                        <a:buFontTx/>
                        <a:buNone/>
                        <a:tabLst>
                          <a:tab pos="914400" algn="l"/>
                        </a:tabLst>
                        <a:defRPr sz="1800"/>
                      </a:pPr>
                      <a:r>
                        <a:rPr kumimoji="0" lang="en-US" sz="2400" b="0" i="0" u="none" strike="noStrike" kern="0" cap="none" spc="0" normalizeH="0" baseline="0" noProof="0" dirty="0" smtClean="0">
                          <a:ln>
                            <a:noFill/>
                          </a:ln>
                          <a:solidFill>
                            <a:srgbClr val="000000"/>
                          </a:solidFill>
                          <a:effectLst/>
                          <a:uLnTx/>
                          <a:uFillTx/>
                          <a:latin typeface="Avenir Book"/>
                          <a:ea typeface="Helvetica Neue Light"/>
                          <a:cs typeface="Avenir Book"/>
                          <a:sym typeface="Helvetica Neue Light"/>
                        </a:rPr>
                        <a:t>Values effort?</a:t>
                      </a:r>
                      <a:endParaRPr kumimoji="0" lang="en-US" sz="2400" b="0" i="0" u="none" strike="noStrike" kern="0" cap="none" spc="0" normalizeH="0" baseline="0" noProof="0" dirty="0">
                        <a:ln>
                          <a:noFill/>
                        </a:ln>
                        <a:solidFill>
                          <a:srgbClr val="000000"/>
                        </a:solidFill>
                        <a:effectLst/>
                        <a:uLnTx/>
                        <a:uFillTx/>
                        <a:latin typeface="Avenir Book"/>
                        <a:ea typeface="Helvetica Neue Light"/>
                        <a:cs typeface="Avenir Book"/>
                        <a:sym typeface="Helvetica Neue Light"/>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No</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Yes</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G</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ive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U</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p</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97215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3" name="Rectangle 55"/>
          <p:cNvSpPr>
            <a:spLocks/>
          </p:cNvSpPr>
          <p:nvPr/>
        </p:nvSpPr>
        <p:spPr bwMode="auto">
          <a:xfrm>
            <a:off x="5406390" y="6538817"/>
            <a:ext cx="3584841"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Avenir Book"/>
                <a:ea typeface="ＭＳ Ｐゴシック" charset="0"/>
                <a:cs typeface="Avenir Book"/>
                <a:sym typeface="Helvetica Neue Light" charset="0"/>
              </a:rPr>
              <a:t>Blackwell, </a:t>
            </a:r>
            <a:r>
              <a:rPr lang="en-US" sz="1600" dirty="0" err="1">
                <a:latin typeface="Avenir Book"/>
                <a:ea typeface="ＭＳ Ｐゴシック" charset="0"/>
                <a:cs typeface="Avenir Book"/>
                <a:sym typeface="Helvetica Neue Light" charset="0"/>
              </a:rPr>
              <a:t>Trzesniewski</a:t>
            </a:r>
            <a:r>
              <a:rPr lang="en-US" sz="1600" dirty="0">
                <a:latin typeface="Avenir Book"/>
                <a:ea typeface="ＭＳ Ｐゴシック" charset="0"/>
                <a:cs typeface="Avenir Book"/>
                <a:sym typeface="Helvetica Neue Light" charset="0"/>
              </a:rPr>
              <a:t>, &amp; </a:t>
            </a:r>
            <a:r>
              <a:rPr lang="en-US" sz="1600" dirty="0" err="1">
                <a:latin typeface="Avenir Book"/>
                <a:ea typeface="ＭＳ Ｐゴシック" charset="0"/>
                <a:cs typeface="Avenir Book"/>
                <a:sym typeface="Helvetica Neue Light" charset="0"/>
              </a:rPr>
              <a:t>Dweck</a:t>
            </a:r>
            <a:r>
              <a:rPr lang="en-US" sz="1600" dirty="0">
                <a:latin typeface="Avenir Book"/>
                <a:ea typeface="ＭＳ Ｐゴシック" charset="0"/>
                <a:cs typeface="Avenir Book"/>
                <a:sym typeface="Helvetica Neue Light" charset="0"/>
              </a:rPr>
              <a:t> 2007</a:t>
            </a:r>
          </a:p>
        </p:txBody>
      </p:sp>
      <p:sp>
        <p:nvSpPr>
          <p:cNvPr id="58424" name="Rectangle 56"/>
          <p:cNvSpPr>
            <a:spLocks/>
          </p:cNvSpPr>
          <p:nvPr/>
        </p:nvSpPr>
        <p:spPr bwMode="auto">
          <a:xfrm>
            <a:off x="617220" y="68580"/>
            <a:ext cx="779526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300" dirty="0">
                <a:latin typeface="Avenir Book"/>
                <a:ea typeface="ＭＳ Ｐゴシック" charset="0"/>
                <a:cs typeface="Avenir Book"/>
                <a:sym typeface="Gill Sans Light" charset="0"/>
              </a:rPr>
              <a:t>Consequences of Beliefs</a:t>
            </a:r>
          </a:p>
        </p:txBody>
      </p:sp>
      <p:graphicFrame>
        <p:nvGraphicFramePr>
          <p:cNvPr id="5" name="Group 2"/>
          <p:cNvGraphicFramePr>
            <a:graphicFrameLocks noGrp="1"/>
          </p:cNvGraphicFramePr>
          <p:nvPr>
            <p:extLst>
              <p:ext uri="{D42A27DB-BD31-4B8C-83A1-F6EECF244321}">
                <p14:modId xmlns:p14="http://schemas.microsoft.com/office/powerpoint/2010/main" val="636182274"/>
              </p:ext>
            </p:extLst>
          </p:nvPr>
        </p:nvGraphicFramePr>
        <p:xfrm>
          <a:off x="1005840" y="2211955"/>
          <a:ext cx="7160894" cy="3155061"/>
        </p:xfrm>
        <a:graphic>
          <a:graphicData uri="http://schemas.openxmlformats.org/drawingml/2006/table">
            <a:tbl>
              <a:tblPr/>
              <a:tblGrid>
                <a:gridCol w="2386965">
                  <a:extLst>
                    <a:ext uri="{9D8B030D-6E8A-4147-A177-3AD203B41FA5}">
                      <a16:colId xmlns:a16="http://schemas.microsoft.com/office/drawing/2014/main" xmlns="" val="20000"/>
                    </a:ext>
                  </a:extLst>
                </a:gridCol>
                <a:gridCol w="2386964">
                  <a:extLst>
                    <a:ext uri="{9D8B030D-6E8A-4147-A177-3AD203B41FA5}">
                      <a16:colId xmlns:a16="http://schemas.microsoft.com/office/drawing/2014/main" xmlns="" val="20001"/>
                    </a:ext>
                  </a:extLst>
                </a:gridCol>
                <a:gridCol w="2386965">
                  <a:extLst>
                    <a:ext uri="{9D8B030D-6E8A-4147-A177-3AD203B41FA5}">
                      <a16:colId xmlns:a16="http://schemas.microsoft.com/office/drawing/2014/main" xmlns="" val="20002"/>
                    </a:ext>
                  </a:extLst>
                </a:gridCol>
              </a:tblGrid>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a:ln>
                          <a:noFill/>
                        </a:ln>
                        <a:solidFill>
                          <a:srgbClr val="000000"/>
                        </a:solidFill>
                        <a:effectLst/>
                        <a:latin typeface="Avenir Book"/>
                        <a:ea typeface="ＭＳ Ｐゴシック" charset="0"/>
                        <a:cs typeface="Avenir Book"/>
                        <a:sym typeface="Helvetica Neue Light"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Fixed </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Growth </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Goal in School?</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ook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S</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mart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earn</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2447">
                <a:tc>
                  <a:txBody>
                    <a:bodyPr/>
                    <a:lstStyle/>
                    <a:p>
                      <a:pPr marL="0" marR="0" lvl="0" indent="0" algn="ctr" defTabSz="914400" eaLnBrk="1" fontAlgn="auto" latinLnBrk="0" hangingPunct="1">
                        <a:lnSpc>
                          <a:spcPct val="100000"/>
                        </a:lnSpc>
                        <a:spcBef>
                          <a:spcPts val="0"/>
                        </a:spcBef>
                        <a:spcAft>
                          <a:spcPts val="0"/>
                        </a:spcAft>
                        <a:buClrTx/>
                        <a:buSzTx/>
                        <a:buFontTx/>
                        <a:buNone/>
                        <a:tabLst>
                          <a:tab pos="914400" algn="l"/>
                        </a:tabLst>
                        <a:defRPr sz="1800"/>
                      </a:pPr>
                      <a:r>
                        <a:rPr kumimoji="0" lang="en-US" sz="2400" b="0" i="0" u="none" strike="noStrike" kern="0" cap="none" spc="0" normalizeH="0" baseline="0" noProof="0" dirty="0" smtClean="0">
                          <a:ln>
                            <a:noFill/>
                          </a:ln>
                          <a:solidFill>
                            <a:srgbClr val="000000"/>
                          </a:solidFill>
                          <a:effectLst/>
                          <a:uLnTx/>
                          <a:uFillTx/>
                          <a:latin typeface="Avenir Book"/>
                          <a:ea typeface="Helvetica Neue Light"/>
                          <a:cs typeface="Avenir Book"/>
                          <a:sym typeface="Helvetica Neue Light"/>
                        </a:rPr>
                        <a:t>Values effort?</a:t>
                      </a:r>
                      <a:endParaRPr kumimoji="0" lang="en-US" sz="2400" b="0" i="0" u="none" strike="noStrike" kern="0" cap="none" spc="0" normalizeH="0" baseline="0" noProof="0" dirty="0">
                        <a:ln>
                          <a:noFill/>
                        </a:ln>
                        <a:solidFill>
                          <a:srgbClr val="000000"/>
                        </a:solidFill>
                        <a:effectLst/>
                        <a:uLnTx/>
                        <a:uFillTx/>
                        <a:latin typeface="Avenir Book"/>
                        <a:ea typeface="Helvetica Neue Light"/>
                        <a:cs typeface="Avenir Book"/>
                        <a:sym typeface="Helvetica Neue Light"/>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No</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Yes</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G</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ive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U</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p</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defRPr/>
                      </a:pP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Work Harder</a:t>
                      </a:r>
                      <a:endPar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235668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p:nvPr/>
        </p:nvSpPr>
        <p:spPr>
          <a:xfrm>
            <a:off x="891540" y="182880"/>
            <a:ext cx="7360920" cy="1714500"/>
          </a:xfrm>
          <a:prstGeom prst="rect">
            <a:avLst/>
          </a:prstGeom>
          <a:ln w="12700">
            <a:miter lim="400000"/>
          </a:ln>
          <a:extLst>
            <a:ext uri="{C572A759-6A51-4108-AA02-DFA0A04FC94B}">
              <ma14:wrappingTextBoxFlag xmlns:ma14="http://schemas.microsoft.com/office/mac/drawingml/2011/main" val="1"/>
            </a:ext>
          </a:extLst>
        </p:spPr>
        <p:txBody>
          <a:bodyPr lIns="45720" tIns="45720" rIns="45720" bIns="45720" anchor="ctr"/>
          <a:lstStyle>
            <a:lvl1pPr algn="ctr">
              <a:defRPr sz="4800">
                <a:latin typeface="Gill Sans Light"/>
                <a:ea typeface="Gill Sans Light"/>
                <a:cs typeface="Gill Sans Light"/>
                <a:sym typeface="Gill Sans Light"/>
              </a:defRPr>
            </a:lvl1pPr>
          </a:lstStyle>
          <a:p>
            <a:pPr lvl="0">
              <a:defRPr sz="1800"/>
            </a:pPr>
            <a:r>
              <a:rPr sz="4300" dirty="0">
                <a:latin typeface="Avenir Book"/>
                <a:cs typeface="Avenir Book"/>
              </a:rPr>
              <a:t>Response to </a:t>
            </a:r>
            <a:r>
              <a:rPr lang="en-US" sz="4300" dirty="0" smtClean="0">
                <a:latin typeface="Avenir Book"/>
                <a:cs typeface="Avenir Book"/>
              </a:rPr>
              <a:t>Failure</a:t>
            </a:r>
            <a:endParaRPr sz="4300" dirty="0">
              <a:latin typeface="Avenir Book"/>
              <a:cs typeface="Avenir Book"/>
            </a:endParaRPr>
          </a:p>
        </p:txBody>
      </p:sp>
      <p:sp>
        <p:nvSpPr>
          <p:cNvPr id="269" name="Shape 269"/>
          <p:cNvSpPr/>
          <p:nvPr/>
        </p:nvSpPr>
        <p:spPr>
          <a:xfrm>
            <a:off x="3656113" y="1771650"/>
            <a:ext cx="5259288" cy="5086350"/>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lstStyle/>
          <a:p>
            <a:pPr>
              <a:spcBef>
                <a:spcPts val="720"/>
              </a:spcBef>
              <a:defRPr sz="1800"/>
            </a:pPr>
            <a:r>
              <a:rPr sz="2200" dirty="0">
                <a:solidFill>
                  <a:srgbClr val="FF2600"/>
                </a:solidFill>
                <a:latin typeface="Avenir Book"/>
                <a:ea typeface="Gill Sans Light"/>
                <a:cs typeface="Avenir Book"/>
                <a:sym typeface="Gill Sans Light"/>
              </a:rPr>
              <a:t>Helpless</a:t>
            </a:r>
            <a:endParaRPr sz="2200" dirty="0">
              <a:latin typeface="Avenir Book"/>
              <a:ea typeface="Gill Sans Light"/>
              <a:cs typeface="Avenir Book"/>
              <a:sym typeface="Gill Sans Light"/>
            </a:endParaRPr>
          </a:p>
          <a:p>
            <a:pPr>
              <a:spcBef>
                <a:spcPts val="720"/>
              </a:spcBef>
              <a:defRPr sz="1800"/>
            </a:pPr>
            <a:r>
              <a:rPr sz="2200" dirty="0">
                <a:latin typeface="Avenir Book"/>
                <a:ea typeface="Gill Sans Light"/>
                <a:cs typeface="Avenir Book"/>
                <a:sym typeface="Gill Sans Light"/>
              </a:rPr>
              <a:t>“I would spend less time on this subject from now on.”</a:t>
            </a:r>
          </a:p>
          <a:p>
            <a:pPr>
              <a:spcBef>
                <a:spcPts val="720"/>
              </a:spcBef>
              <a:defRPr sz="1800"/>
            </a:pPr>
            <a:r>
              <a:rPr sz="2200" dirty="0">
                <a:latin typeface="Avenir Book"/>
                <a:ea typeface="Gill Sans Light"/>
                <a:cs typeface="Avenir Book"/>
                <a:sym typeface="Gill Sans Light"/>
              </a:rPr>
              <a:t>“I would try not to take this subject ever again.”</a:t>
            </a:r>
          </a:p>
          <a:p>
            <a:pPr>
              <a:spcBef>
                <a:spcPts val="720"/>
              </a:spcBef>
              <a:defRPr sz="1800"/>
            </a:pPr>
            <a:r>
              <a:rPr sz="2200" dirty="0">
                <a:latin typeface="Avenir Book"/>
                <a:ea typeface="Gill Sans Light"/>
                <a:cs typeface="Avenir Book"/>
                <a:sym typeface="Gill Sans Light"/>
              </a:rPr>
              <a:t>“I would try to cheat on the next test.”</a:t>
            </a:r>
          </a:p>
          <a:p>
            <a:pPr>
              <a:spcBef>
                <a:spcPts val="720"/>
              </a:spcBef>
              <a:defRPr sz="1800"/>
            </a:pPr>
            <a:endParaRPr sz="2200" dirty="0">
              <a:latin typeface="Avenir Book"/>
              <a:ea typeface="Gill Sans Light"/>
              <a:cs typeface="Avenir Book"/>
              <a:sym typeface="Gill Sans Light"/>
            </a:endParaRPr>
          </a:p>
          <a:p>
            <a:pPr>
              <a:spcBef>
                <a:spcPts val="720"/>
              </a:spcBef>
              <a:defRPr sz="1800"/>
            </a:pPr>
            <a:r>
              <a:rPr sz="2200" dirty="0">
                <a:solidFill>
                  <a:srgbClr val="00AB00"/>
                </a:solidFill>
                <a:latin typeface="Avenir Book"/>
                <a:ea typeface="Gill Sans Light"/>
                <a:cs typeface="Avenir Book"/>
                <a:sym typeface="Gill Sans Light"/>
              </a:rPr>
              <a:t>Resilient</a:t>
            </a:r>
            <a:endParaRPr sz="2200" dirty="0">
              <a:latin typeface="Avenir Book"/>
              <a:ea typeface="Gill Sans Light"/>
              <a:cs typeface="Avenir Book"/>
              <a:sym typeface="Gill Sans Light"/>
            </a:endParaRPr>
          </a:p>
          <a:p>
            <a:pPr>
              <a:spcBef>
                <a:spcPts val="720"/>
              </a:spcBef>
              <a:defRPr sz="1800"/>
            </a:pPr>
            <a:r>
              <a:rPr sz="2200" dirty="0">
                <a:latin typeface="Avenir Book"/>
                <a:ea typeface="Gill Sans Light"/>
                <a:cs typeface="Avenir Book"/>
                <a:sym typeface="Gill Sans Light"/>
              </a:rPr>
              <a:t>“I would work harder in this class from now on.”</a:t>
            </a:r>
          </a:p>
          <a:p>
            <a:pPr>
              <a:spcBef>
                <a:spcPts val="720"/>
              </a:spcBef>
              <a:defRPr sz="1800"/>
            </a:pPr>
            <a:r>
              <a:rPr sz="2200" dirty="0">
                <a:latin typeface="Avenir Book"/>
                <a:ea typeface="Gill Sans Light"/>
                <a:cs typeface="Avenir Book"/>
                <a:sym typeface="Gill Sans Light"/>
              </a:rPr>
              <a:t>“I would spend more time studying for the tests.”</a:t>
            </a:r>
          </a:p>
        </p:txBody>
      </p:sp>
      <p:graphicFrame>
        <p:nvGraphicFramePr>
          <p:cNvPr id="270" name="Table 270"/>
          <p:cNvGraphicFramePr/>
          <p:nvPr>
            <p:extLst>
              <p:ext uri="{D42A27DB-BD31-4B8C-83A1-F6EECF244321}">
                <p14:modId xmlns:p14="http://schemas.microsoft.com/office/powerpoint/2010/main" val="2406580965"/>
              </p:ext>
            </p:extLst>
          </p:nvPr>
        </p:nvGraphicFramePr>
        <p:xfrm>
          <a:off x="191795" y="3105807"/>
          <a:ext cx="3097530" cy="1844040"/>
        </p:xfrm>
        <a:graphic>
          <a:graphicData uri="http://schemas.openxmlformats.org/drawingml/2006/table">
            <a:tbl>
              <a:tblPr/>
              <a:tblGrid>
                <a:gridCol w="1032510">
                  <a:extLst>
                    <a:ext uri="{9D8B030D-6E8A-4147-A177-3AD203B41FA5}">
                      <a16:colId xmlns:a16="http://schemas.microsoft.com/office/drawing/2014/main" xmlns="" val="20000"/>
                    </a:ext>
                  </a:extLst>
                </a:gridCol>
                <a:gridCol w="1032510">
                  <a:extLst>
                    <a:ext uri="{9D8B030D-6E8A-4147-A177-3AD203B41FA5}">
                      <a16:colId xmlns:a16="http://schemas.microsoft.com/office/drawing/2014/main" xmlns="" val="20001"/>
                    </a:ext>
                  </a:extLst>
                </a:gridCol>
                <a:gridCol w="1032510">
                  <a:extLst>
                    <a:ext uri="{9D8B030D-6E8A-4147-A177-3AD203B41FA5}">
                      <a16:colId xmlns:a16="http://schemas.microsoft.com/office/drawing/2014/main" xmlns="" val="20002"/>
                    </a:ext>
                  </a:extLst>
                </a:gridCol>
              </a:tblGrid>
              <a:tr h="457200">
                <a:tc>
                  <a:txBody>
                    <a:bodyPr/>
                    <a:lstStyle/>
                    <a:p>
                      <a:pPr lvl="0" algn="ctr" defTabSz="914400">
                        <a:tabLst>
                          <a:tab pos="914400" algn="l"/>
                        </a:tabLst>
                        <a:defRPr>
                          <a:latin typeface="Helvetica"/>
                          <a:ea typeface="Helvetica"/>
                          <a:cs typeface="Helvetica"/>
                          <a:sym typeface="Helvetica"/>
                        </a:defRPr>
                      </a:pPr>
                      <a:endParaRPr sz="1600" dirty="0">
                        <a:latin typeface="Avenir Book"/>
                        <a:cs typeface="Avenir Book"/>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sz="1300" dirty="0">
                          <a:solidFill>
                            <a:srgbClr val="D81E00"/>
                          </a:solidFill>
                          <a:latin typeface="Avenir Book"/>
                          <a:ea typeface="Helvetica"/>
                          <a:cs typeface="Avenir Book"/>
                          <a:sym typeface="Helvetica"/>
                        </a:rPr>
                        <a:t>Fixed mindset</a:t>
                      </a: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sz="1300">
                          <a:solidFill>
                            <a:srgbClr val="07A203"/>
                          </a:solidFill>
                          <a:latin typeface="Avenir Book"/>
                          <a:ea typeface="Helvetica"/>
                          <a:cs typeface="Avenir Book"/>
                          <a:sym typeface="Helvetica"/>
                        </a:rPr>
                        <a:t>Growth mindset</a:t>
                      </a: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0"/>
                  </a:ext>
                </a:extLst>
              </a:tr>
              <a:tr h="457200">
                <a:tc>
                  <a:txBody>
                    <a:bodyPr/>
                    <a:lstStyle/>
                    <a:p>
                      <a:pPr lvl="0" algn="ctr" defTabSz="914400">
                        <a:tabLst>
                          <a:tab pos="914400" algn="l"/>
                        </a:tabLst>
                        <a:defRPr sz="1800"/>
                      </a:pPr>
                      <a:r>
                        <a:rPr lang="en-US" sz="1300" dirty="0" smtClean="0">
                          <a:latin typeface="Avenir Book"/>
                          <a:ea typeface="Helvetica"/>
                          <a:cs typeface="Avenir Book"/>
                          <a:sym typeface="Helvetica"/>
                        </a:rPr>
                        <a:t>G</a:t>
                      </a:r>
                      <a:r>
                        <a:rPr sz="1300" dirty="0" smtClean="0">
                          <a:latin typeface="Avenir Book"/>
                          <a:ea typeface="Helvetica"/>
                          <a:cs typeface="Avenir Book"/>
                          <a:sym typeface="Helvetica"/>
                        </a:rPr>
                        <a:t>oals</a:t>
                      </a:r>
                      <a:r>
                        <a:rPr lang="en-US" sz="1300" dirty="0" smtClean="0">
                          <a:latin typeface="Avenir Book"/>
                          <a:ea typeface="Helvetica"/>
                          <a:cs typeface="Avenir Book"/>
                          <a:sym typeface="Helvetica"/>
                        </a:rPr>
                        <a:t>?</a:t>
                      </a:r>
                      <a:endParaRPr sz="1300" dirty="0">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D81E00"/>
                          </a:solidFill>
                          <a:latin typeface="Avenir Book"/>
                          <a:ea typeface="Helvetica"/>
                          <a:cs typeface="Avenir Book"/>
                          <a:sym typeface="Helvetica"/>
                        </a:rPr>
                        <a:t>L</a:t>
                      </a:r>
                      <a:r>
                        <a:rPr sz="1300" dirty="0" smtClean="0">
                          <a:solidFill>
                            <a:srgbClr val="D81E00"/>
                          </a:solidFill>
                          <a:latin typeface="Avenir Book"/>
                          <a:ea typeface="Helvetica"/>
                          <a:cs typeface="Avenir Book"/>
                          <a:sym typeface="Helvetica"/>
                        </a:rPr>
                        <a:t>ook </a:t>
                      </a:r>
                      <a:r>
                        <a:rPr lang="en-US" sz="1300" dirty="0" smtClean="0">
                          <a:solidFill>
                            <a:srgbClr val="D81E00"/>
                          </a:solidFill>
                          <a:latin typeface="Avenir Book"/>
                          <a:ea typeface="Helvetica"/>
                          <a:cs typeface="Avenir Book"/>
                          <a:sym typeface="Helvetica"/>
                        </a:rPr>
                        <a:t>S</a:t>
                      </a:r>
                      <a:r>
                        <a:rPr sz="1300" dirty="0" smtClean="0">
                          <a:solidFill>
                            <a:srgbClr val="D81E00"/>
                          </a:solidFill>
                          <a:latin typeface="Avenir Book"/>
                          <a:ea typeface="Helvetica"/>
                          <a:cs typeface="Avenir Book"/>
                          <a:sym typeface="Helvetica"/>
                        </a:rPr>
                        <a:t>mart</a:t>
                      </a:r>
                      <a:endParaRPr sz="1300" dirty="0">
                        <a:solidFill>
                          <a:srgbClr val="D81E00"/>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07A203"/>
                          </a:solidFill>
                          <a:latin typeface="Avenir Book"/>
                          <a:ea typeface="Helvetica"/>
                          <a:cs typeface="Avenir Book"/>
                          <a:sym typeface="Helvetica"/>
                        </a:rPr>
                        <a:t>L</a:t>
                      </a:r>
                      <a:r>
                        <a:rPr sz="1300" dirty="0" smtClean="0">
                          <a:solidFill>
                            <a:srgbClr val="07A203"/>
                          </a:solidFill>
                          <a:latin typeface="Avenir Book"/>
                          <a:ea typeface="Helvetica"/>
                          <a:cs typeface="Avenir Book"/>
                          <a:sym typeface="Helvetica"/>
                        </a:rPr>
                        <a:t>earn</a:t>
                      </a:r>
                      <a:endParaRPr sz="1300" dirty="0">
                        <a:solidFill>
                          <a:srgbClr val="07A203"/>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1"/>
                  </a:ext>
                </a:extLst>
              </a:tr>
              <a:tr h="457200">
                <a:tc>
                  <a:txBody>
                    <a:bodyPr/>
                    <a:lstStyle/>
                    <a:p>
                      <a:pPr lvl="0" algn="ctr" defTabSz="914400">
                        <a:tabLst>
                          <a:tab pos="914400" algn="l"/>
                        </a:tabLst>
                        <a:defRPr sz="1800"/>
                      </a:pPr>
                      <a:r>
                        <a:rPr lang="en-US" sz="1300" dirty="0" smtClean="0">
                          <a:latin typeface="Avenir Book"/>
                          <a:ea typeface="Helvetica"/>
                          <a:cs typeface="Avenir Book"/>
                          <a:sym typeface="Helvetica"/>
                        </a:rPr>
                        <a:t>V</a:t>
                      </a:r>
                      <a:r>
                        <a:rPr sz="1300" dirty="0" smtClean="0">
                          <a:latin typeface="Avenir Book"/>
                          <a:ea typeface="Helvetica"/>
                          <a:cs typeface="Avenir Book"/>
                          <a:sym typeface="Helvetica"/>
                        </a:rPr>
                        <a:t>alues </a:t>
                      </a:r>
                      <a:r>
                        <a:rPr sz="1300" dirty="0">
                          <a:latin typeface="Avenir Book"/>
                          <a:ea typeface="Helvetica"/>
                          <a:cs typeface="Avenir Book"/>
                          <a:sym typeface="Helvetica"/>
                        </a:rPr>
                        <a:t>effort?</a:t>
                      </a: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D81E00"/>
                          </a:solidFill>
                          <a:latin typeface="Avenir Book"/>
                          <a:ea typeface="Helvetica"/>
                          <a:cs typeface="Avenir Book"/>
                          <a:sym typeface="Helvetica"/>
                        </a:rPr>
                        <a:t>N</a:t>
                      </a:r>
                      <a:r>
                        <a:rPr sz="1300" dirty="0" smtClean="0">
                          <a:solidFill>
                            <a:srgbClr val="D81E00"/>
                          </a:solidFill>
                          <a:latin typeface="Avenir Book"/>
                          <a:ea typeface="Helvetica"/>
                          <a:cs typeface="Avenir Book"/>
                          <a:sym typeface="Helvetica"/>
                        </a:rPr>
                        <a:t>o</a:t>
                      </a:r>
                      <a:endParaRPr sz="1300" dirty="0">
                        <a:solidFill>
                          <a:srgbClr val="D81E00"/>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07A203"/>
                          </a:solidFill>
                          <a:latin typeface="Avenir Book"/>
                          <a:ea typeface="Helvetica"/>
                          <a:cs typeface="Avenir Book"/>
                          <a:sym typeface="Helvetica"/>
                        </a:rPr>
                        <a:t>Y</a:t>
                      </a:r>
                      <a:r>
                        <a:rPr sz="1300" dirty="0" smtClean="0">
                          <a:solidFill>
                            <a:srgbClr val="07A203"/>
                          </a:solidFill>
                          <a:latin typeface="Avenir Book"/>
                          <a:ea typeface="Helvetica"/>
                          <a:cs typeface="Avenir Book"/>
                          <a:sym typeface="Helvetica"/>
                        </a:rPr>
                        <a:t>es</a:t>
                      </a:r>
                      <a:endParaRPr sz="1300" dirty="0">
                        <a:solidFill>
                          <a:srgbClr val="07A203"/>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2"/>
                  </a:ext>
                </a:extLst>
              </a:tr>
              <a:tr h="457200">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12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8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D81E00"/>
                          </a:solidFill>
                          <a:latin typeface="Avenir Book"/>
                          <a:ea typeface="Helvetica"/>
                          <a:cs typeface="Avenir Book"/>
                          <a:sym typeface="Helvetica"/>
                        </a:rPr>
                        <a:t>G</a:t>
                      </a:r>
                      <a:r>
                        <a:rPr sz="1300" dirty="0" smtClean="0">
                          <a:solidFill>
                            <a:srgbClr val="D81E00"/>
                          </a:solidFill>
                          <a:latin typeface="Avenir Book"/>
                          <a:ea typeface="Helvetica"/>
                          <a:cs typeface="Avenir Book"/>
                          <a:sym typeface="Helvetica"/>
                        </a:rPr>
                        <a:t>ive </a:t>
                      </a:r>
                      <a:r>
                        <a:rPr sz="1300" dirty="0">
                          <a:solidFill>
                            <a:srgbClr val="D81E00"/>
                          </a:solidFill>
                          <a:latin typeface="Avenir Book"/>
                          <a:ea typeface="Helvetica"/>
                          <a:cs typeface="Avenir Book"/>
                          <a:sym typeface="Helvetica"/>
                        </a:rPr>
                        <a:t>up</a:t>
                      </a: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lvl="0" algn="ctr" defTabSz="914400">
                        <a:tabLst>
                          <a:tab pos="914400" algn="l"/>
                        </a:tabLst>
                        <a:defRPr sz="1800"/>
                      </a:pPr>
                      <a:r>
                        <a:rPr lang="en-US" sz="1300" dirty="0" smtClean="0">
                          <a:solidFill>
                            <a:srgbClr val="07A203"/>
                          </a:solidFill>
                          <a:latin typeface="Avenir Book"/>
                          <a:ea typeface="Helvetica"/>
                          <a:cs typeface="Avenir Book"/>
                          <a:sym typeface="Helvetica"/>
                        </a:rPr>
                        <a:t>Work</a:t>
                      </a:r>
                      <a:r>
                        <a:rPr sz="1300" dirty="0" smtClean="0">
                          <a:solidFill>
                            <a:srgbClr val="07A203"/>
                          </a:solidFill>
                          <a:latin typeface="Avenir Book"/>
                          <a:ea typeface="Helvetica"/>
                          <a:cs typeface="Avenir Book"/>
                          <a:sym typeface="Helvetica"/>
                        </a:rPr>
                        <a:t> </a:t>
                      </a:r>
                      <a:r>
                        <a:rPr lang="en-US" sz="1300" dirty="0" smtClean="0">
                          <a:solidFill>
                            <a:srgbClr val="07A203"/>
                          </a:solidFill>
                          <a:latin typeface="Avenir Book"/>
                          <a:ea typeface="Helvetica"/>
                          <a:cs typeface="Avenir Book"/>
                          <a:sym typeface="Helvetica"/>
                        </a:rPr>
                        <a:t>H</a:t>
                      </a:r>
                      <a:r>
                        <a:rPr sz="1300" dirty="0" smtClean="0">
                          <a:solidFill>
                            <a:srgbClr val="07A203"/>
                          </a:solidFill>
                          <a:latin typeface="Avenir Book"/>
                          <a:ea typeface="Helvetica"/>
                          <a:cs typeface="Avenir Book"/>
                          <a:sym typeface="Helvetica"/>
                        </a:rPr>
                        <a:t>arder</a:t>
                      </a:r>
                      <a:endParaRPr sz="1300" dirty="0">
                        <a:solidFill>
                          <a:srgbClr val="07A203"/>
                        </a:solidFill>
                        <a:latin typeface="Avenir Book"/>
                        <a:ea typeface="Helvetica"/>
                        <a:cs typeface="Avenir Book"/>
                        <a:sym typeface="Helvetica"/>
                      </a:endParaRPr>
                    </a:p>
                  </a:txBody>
                  <a:tcPr marL="34290" marR="34290" marT="34290" marB="3429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xmlns="" val="10003"/>
                  </a:ext>
                </a:extLst>
              </a:tr>
            </a:tbl>
          </a:graphicData>
        </a:graphic>
      </p:graphicFrame>
      <p:sp>
        <p:nvSpPr>
          <p:cNvPr id="271" name="Shape 271"/>
          <p:cNvSpPr/>
          <p:nvPr/>
        </p:nvSpPr>
        <p:spPr>
          <a:xfrm flipH="1">
            <a:off x="1865769" y="2271713"/>
            <a:ext cx="1718906" cy="2281476"/>
          </a:xfrm>
          <a:prstGeom prst="line">
            <a:avLst/>
          </a:prstGeom>
          <a:ln w="25400">
            <a:solidFill>
              <a:srgbClr val="FF2600"/>
            </a:solidFill>
            <a:miter lim="400000"/>
            <a:headEnd type="stealth"/>
          </a:ln>
        </p:spPr>
        <p:txBody>
          <a:bodyPr lIns="0" tIns="0" rIns="0" bIns="0" anchor="ctr"/>
          <a:lstStyle/>
          <a:p>
            <a:pPr lvl="0"/>
            <a:endParaRPr/>
          </a:p>
        </p:txBody>
      </p:sp>
      <p:sp>
        <p:nvSpPr>
          <p:cNvPr id="272" name="Shape 272"/>
          <p:cNvSpPr/>
          <p:nvPr/>
        </p:nvSpPr>
        <p:spPr>
          <a:xfrm flipH="1" flipV="1">
            <a:off x="3224689" y="4746069"/>
            <a:ext cx="428462" cy="1"/>
          </a:xfrm>
          <a:prstGeom prst="line">
            <a:avLst/>
          </a:prstGeom>
          <a:ln w="25400">
            <a:solidFill>
              <a:srgbClr val="00C200"/>
            </a:solidFill>
            <a:miter lim="400000"/>
            <a:headEnd type="stealth"/>
          </a:ln>
        </p:spPr>
        <p:txBody>
          <a:bodyPr lIns="0" tIns="0" rIns="0" bIns="0" anchor="ctr"/>
          <a:lstStyle/>
          <a:p>
            <a:pPr lvl="0"/>
            <a:endParaRPr/>
          </a:p>
        </p:txBody>
      </p:sp>
      <p:sp>
        <p:nvSpPr>
          <p:cNvPr id="273" name="Shape 273"/>
          <p:cNvSpPr/>
          <p:nvPr/>
        </p:nvSpPr>
        <p:spPr>
          <a:xfrm>
            <a:off x="2232793" y="4514849"/>
            <a:ext cx="1056532" cy="3886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00C200"/>
            </a:solidFill>
            <a:miter lim="400000"/>
          </a:ln>
        </p:spPr>
        <p:txBody>
          <a:bodyPr lIns="0" tIns="0" rIns="0" bIns="0" anchor="ctr"/>
          <a:lstStyle/>
          <a:p>
            <a:pPr lvl="0" algn="ctr">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
        <p:nvSpPr>
          <p:cNvPr id="274" name="Shape 274"/>
          <p:cNvSpPr/>
          <p:nvPr/>
        </p:nvSpPr>
        <p:spPr>
          <a:xfrm>
            <a:off x="1257299" y="4526280"/>
            <a:ext cx="925832" cy="3771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FF2600"/>
            </a:solidFill>
            <a:miter lim="400000"/>
          </a:ln>
        </p:spPr>
        <p:txBody>
          <a:bodyPr lIns="0" tIns="0" rIns="0" bIns="0" anchor="ctr"/>
          <a:lstStyle/>
          <a:p>
            <a:pPr lvl="0" algn="ctr">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endParaRPr/>
          </a:p>
        </p:txBody>
      </p:sp>
    </p:spTree>
    <p:extLst>
      <p:ext uri="{BB962C8B-B14F-4D97-AF65-F5344CB8AC3E}">
        <p14:creationId xmlns:p14="http://schemas.microsoft.com/office/powerpoint/2010/main" val="19638460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r>
              <a:rPr lang="en-US" dirty="0" smtClean="0">
                <a:latin typeface="Avenir Book"/>
                <a:cs typeface="Avenir Book"/>
              </a:rPr>
              <a:t>Consequences of Mindsets</a:t>
            </a:r>
            <a:endParaRPr lang="en-US" dirty="0">
              <a:latin typeface="Avenir Book"/>
              <a:cs typeface="Avenir Book"/>
            </a:endParaRPr>
          </a:p>
        </p:txBody>
      </p:sp>
      <p:graphicFrame>
        <p:nvGraphicFramePr>
          <p:cNvPr id="10" name="Group 2"/>
          <p:cNvGraphicFramePr>
            <a:graphicFrameLocks noGrp="1"/>
          </p:cNvGraphicFramePr>
          <p:nvPr>
            <p:extLst>
              <p:ext uri="{D42A27DB-BD31-4B8C-83A1-F6EECF244321}">
                <p14:modId xmlns:p14="http://schemas.microsoft.com/office/powerpoint/2010/main" val="4143052954"/>
              </p:ext>
            </p:extLst>
          </p:nvPr>
        </p:nvGraphicFramePr>
        <p:xfrm>
          <a:off x="1048385" y="1706245"/>
          <a:ext cx="7160894" cy="3937508"/>
        </p:xfrm>
        <a:graphic>
          <a:graphicData uri="http://schemas.openxmlformats.org/drawingml/2006/table">
            <a:tbl>
              <a:tblPr/>
              <a:tblGrid>
                <a:gridCol w="2386965">
                  <a:extLst>
                    <a:ext uri="{9D8B030D-6E8A-4147-A177-3AD203B41FA5}">
                      <a16:colId xmlns:a16="http://schemas.microsoft.com/office/drawing/2014/main" xmlns="" val="20000"/>
                    </a:ext>
                  </a:extLst>
                </a:gridCol>
                <a:gridCol w="2386964">
                  <a:extLst>
                    <a:ext uri="{9D8B030D-6E8A-4147-A177-3AD203B41FA5}">
                      <a16:colId xmlns:a16="http://schemas.microsoft.com/office/drawing/2014/main" xmlns="" val="20001"/>
                    </a:ext>
                  </a:extLst>
                </a:gridCol>
                <a:gridCol w="2386965">
                  <a:extLst>
                    <a:ext uri="{9D8B030D-6E8A-4147-A177-3AD203B41FA5}">
                      <a16:colId xmlns:a16="http://schemas.microsoft.com/office/drawing/2014/main" xmlns="" val="20002"/>
                    </a:ext>
                  </a:extLst>
                </a:gridCol>
              </a:tblGrid>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a:ln>
                          <a:noFill/>
                        </a:ln>
                        <a:solidFill>
                          <a:srgbClr val="000000"/>
                        </a:solidFill>
                        <a:effectLst/>
                        <a:latin typeface="Avenir Book"/>
                        <a:ea typeface="ＭＳ Ｐゴシック" charset="0"/>
                        <a:cs typeface="Avenir Book"/>
                        <a:sym typeface="Helvetica Neue Light"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Fixed </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Growth </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Goal in School?</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ook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S</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mart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L</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earn</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2447">
                <a:tc>
                  <a:txBody>
                    <a:bodyPr/>
                    <a:lstStyle/>
                    <a:p>
                      <a:pPr marL="0" marR="0" lvl="0" indent="0" algn="ctr" defTabSz="914400" eaLnBrk="1" fontAlgn="auto" latinLnBrk="0" hangingPunct="1">
                        <a:lnSpc>
                          <a:spcPct val="100000"/>
                        </a:lnSpc>
                        <a:spcBef>
                          <a:spcPts val="0"/>
                        </a:spcBef>
                        <a:spcAft>
                          <a:spcPts val="0"/>
                        </a:spcAft>
                        <a:buClrTx/>
                        <a:buSzTx/>
                        <a:buFontTx/>
                        <a:buNone/>
                        <a:tabLst>
                          <a:tab pos="914400" algn="l"/>
                        </a:tabLst>
                        <a:defRPr sz="1800"/>
                      </a:pPr>
                      <a:r>
                        <a:rPr kumimoji="0" lang="en-US" sz="2400" b="0" i="0" u="none" strike="noStrike" kern="0" cap="none" spc="0" normalizeH="0" baseline="0" noProof="0" dirty="0" smtClean="0">
                          <a:ln>
                            <a:noFill/>
                          </a:ln>
                          <a:solidFill>
                            <a:srgbClr val="000000"/>
                          </a:solidFill>
                          <a:effectLst/>
                          <a:uLnTx/>
                          <a:uFillTx/>
                          <a:latin typeface="Avenir Book"/>
                          <a:ea typeface="Helvetica Neue Light"/>
                          <a:cs typeface="Avenir Book"/>
                          <a:sym typeface="Helvetica Neue Light"/>
                        </a:rPr>
                        <a:t>Values effort?</a:t>
                      </a:r>
                      <a:endParaRPr kumimoji="0" lang="en-US" sz="2400" b="0" i="0" u="none" strike="noStrike" kern="0" cap="none" spc="0" normalizeH="0" baseline="0" noProof="0" dirty="0">
                        <a:ln>
                          <a:noFill/>
                        </a:ln>
                        <a:solidFill>
                          <a:srgbClr val="000000"/>
                        </a:solidFill>
                        <a:effectLst/>
                        <a:uLnTx/>
                        <a:uFillTx/>
                        <a:latin typeface="Avenir Book"/>
                        <a:ea typeface="Helvetica Neue Light"/>
                        <a:cs typeface="Avenir Book"/>
                        <a:sym typeface="Helvetica Neue Light"/>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No</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Yes</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G</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ive </a:t>
                      </a: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U</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p</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W</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ork </a:t>
                      </a: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H</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arder</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1"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Achievement</a:t>
                      </a:r>
                      <a:endParaRPr kumimoji="0" lang="en-US" sz="1200" b="1"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1"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Lower</a:t>
                      </a:r>
                      <a:endParaRPr kumimoji="0" lang="en-US" sz="1200" b="1"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defRPr/>
                      </a:pPr>
                      <a:r>
                        <a:rPr kumimoji="0" lang="en-US" sz="2400" b="1"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Higher </a:t>
                      </a:r>
                      <a:endParaRPr kumimoji="0" lang="en-US" sz="2400" b="1" i="0" u="none" strike="noStrike" cap="none" normalizeH="0" baseline="0" dirty="0" smtClean="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176078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4001"/>
            <a:ext cx="8229600" cy="1562098"/>
          </a:xfrm>
        </p:spPr>
        <p:txBody>
          <a:bodyPr>
            <a:normAutofit fontScale="90000"/>
          </a:bodyPr>
          <a:lstStyle/>
          <a:p>
            <a:r>
              <a:rPr lang="en-US" dirty="0" smtClean="0">
                <a:latin typeface="Avenir Book"/>
                <a:cs typeface="Avenir Book"/>
              </a:rPr>
              <a:t>Does Growth Mindset Correlate with Achievement?</a:t>
            </a:r>
            <a:r>
              <a:rPr lang="en-US" sz="2900" dirty="0">
                <a:latin typeface="Avenir Book"/>
                <a:cs typeface="Avenir Book"/>
              </a:rPr>
              <a:t/>
            </a:r>
            <a:br>
              <a:rPr lang="en-US" sz="2900" dirty="0">
                <a:latin typeface="Avenir Book"/>
                <a:cs typeface="Avenir Book"/>
              </a:rPr>
            </a:br>
            <a:r>
              <a:rPr lang="en-US" sz="2900" dirty="0">
                <a:latin typeface="Avenir Book"/>
                <a:cs typeface="Avenir Book"/>
              </a:rPr>
              <a:t>Evidence From A Nationwide Sample In Chile</a:t>
            </a:r>
          </a:p>
        </p:txBody>
      </p:sp>
      <p:sp>
        <p:nvSpPr>
          <p:cNvPr id="4" name="Content Placeholder 12"/>
          <p:cNvSpPr>
            <a:spLocks noGrp="1"/>
          </p:cNvSpPr>
          <p:nvPr>
            <p:ph idx="1"/>
          </p:nvPr>
        </p:nvSpPr>
        <p:spPr>
          <a:xfrm>
            <a:off x="4571999" y="2331720"/>
            <a:ext cx="4284133" cy="3703320"/>
          </a:xfrm>
        </p:spPr>
        <p:txBody>
          <a:bodyPr/>
          <a:lstStyle/>
          <a:p>
            <a:pPr lvl="0">
              <a:lnSpc>
                <a:spcPct val="120000"/>
              </a:lnSpc>
              <a:buFont typeface="Arial"/>
              <a:buChar char="•"/>
              <a:defRPr sz="1800"/>
            </a:pPr>
            <a:r>
              <a:rPr lang="en-US" sz="2200" dirty="0">
                <a:latin typeface="Avenir Book"/>
                <a:cs typeface="Avenir Book"/>
              </a:rPr>
              <a:t>Chilean National Achievement Test</a:t>
            </a:r>
          </a:p>
          <a:p>
            <a:pPr lvl="0">
              <a:lnSpc>
                <a:spcPct val="120000"/>
              </a:lnSpc>
              <a:buFont typeface="Arial"/>
              <a:buChar char="•"/>
              <a:defRPr sz="1800"/>
            </a:pPr>
            <a:r>
              <a:rPr lang="en-US" sz="2200" dirty="0">
                <a:latin typeface="Avenir Book"/>
                <a:cs typeface="Avenir Book"/>
              </a:rPr>
              <a:t>10th grade test incorporated </a:t>
            </a:r>
            <a:br>
              <a:rPr lang="en-US" sz="2200" dirty="0">
                <a:latin typeface="Avenir Book"/>
                <a:cs typeface="Avenir Book"/>
              </a:rPr>
            </a:br>
            <a:r>
              <a:rPr lang="en-US" sz="2200" dirty="0">
                <a:latin typeface="Avenir Book"/>
                <a:cs typeface="Avenir Book"/>
              </a:rPr>
              <a:t>Growth Mindset Assessment</a:t>
            </a:r>
          </a:p>
          <a:p>
            <a:pPr lvl="0">
              <a:lnSpc>
                <a:spcPct val="120000"/>
              </a:lnSpc>
              <a:buFont typeface="Arial"/>
              <a:buChar char="•"/>
              <a:defRPr sz="1800"/>
            </a:pPr>
            <a:r>
              <a:rPr lang="en-US" sz="2200" b="1" dirty="0">
                <a:latin typeface="Avenir Book"/>
                <a:cs typeface="Avenir Book"/>
              </a:rPr>
              <a:t>n=147,000</a:t>
            </a:r>
          </a:p>
          <a:p>
            <a:pPr marL="0" indent="0"/>
            <a:endParaRPr lang="en-US" dirty="0">
              <a:latin typeface="Avenir Book"/>
              <a:cs typeface="Avenir Book"/>
            </a:endParaRPr>
          </a:p>
        </p:txBody>
      </p:sp>
      <p:pic>
        <p:nvPicPr>
          <p:cNvPr id="5" name="pasted-image.pdf"/>
          <p:cNvPicPr/>
          <p:nvPr/>
        </p:nvPicPr>
        <p:blipFill>
          <a:blip r:embed="rId3">
            <a:extLst/>
          </a:blip>
          <a:stretch>
            <a:fillRect/>
          </a:stretch>
        </p:blipFill>
        <p:spPr>
          <a:xfrm>
            <a:off x="731520" y="2331720"/>
            <a:ext cx="1699743" cy="1901028"/>
          </a:xfrm>
          <a:prstGeom prst="rect">
            <a:avLst/>
          </a:prstGeom>
          <a:ln w="12700">
            <a:miter lim="400000"/>
          </a:ln>
        </p:spPr>
      </p:pic>
      <p:sp>
        <p:nvSpPr>
          <p:cNvPr id="9" name="Rectangle 55"/>
          <p:cNvSpPr>
            <a:spLocks/>
          </p:cNvSpPr>
          <p:nvPr/>
        </p:nvSpPr>
        <p:spPr bwMode="auto">
          <a:xfrm>
            <a:off x="5465157" y="6538817"/>
            <a:ext cx="3707130"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Helvetica Neue Light"/>
                <a:cs typeface="Helvetica Neue Light"/>
              </a:rPr>
              <a:t>Claro, </a:t>
            </a:r>
            <a:r>
              <a:rPr lang="en-US" sz="1600" dirty="0" err="1">
                <a:latin typeface="Helvetica Neue Light"/>
                <a:cs typeface="Helvetica Neue Light"/>
              </a:rPr>
              <a:t>Paunesku</a:t>
            </a:r>
            <a:r>
              <a:rPr lang="en-US" sz="1600" dirty="0">
                <a:latin typeface="Helvetica Neue Light"/>
                <a:cs typeface="Helvetica Neue Light"/>
              </a:rPr>
              <a:t>, &amp; </a:t>
            </a:r>
            <a:r>
              <a:rPr lang="en-US" sz="1600" dirty="0" err="1">
                <a:latin typeface="Helvetica Neue Light"/>
                <a:cs typeface="Helvetica Neue Light"/>
              </a:rPr>
              <a:t>Dweck</a:t>
            </a:r>
            <a:r>
              <a:rPr lang="en-US" sz="1600" dirty="0">
                <a:latin typeface="Helvetica Neue Light"/>
                <a:cs typeface="Helvetica Neue Light"/>
              </a:rPr>
              <a:t> </a:t>
            </a:r>
            <a:r>
              <a:rPr lang="en-US" sz="1600" dirty="0" smtClean="0">
                <a:latin typeface="Helvetica Neue Light"/>
                <a:cs typeface="Helvetica Neue Light"/>
              </a:rPr>
              <a:t>(under review) </a:t>
            </a:r>
            <a:endParaRPr lang="en-US" sz="1600" dirty="0">
              <a:latin typeface="Helvetica Neue Light"/>
              <a:ea typeface="ＭＳ Ｐゴシック" charset="0"/>
              <a:cs typeface="Helvetica Neue Light"/>
              <a:sym typeface="Helvetica Neue Light" charset="0"/>
            </a:endParaRPr>
          </a:p>
        </p:txBody>
      </p:sp>
      <p:pic>
        <p:nvPicPr>
          <p:cNvPr id="10" name="Picture 9" descr="Screen Shot 2015-04-30 at 2.09.59 PM.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51760" y="2331720"/>
            <a:ext cx="1278775" cy="1889533"/>
          </a:xfrm>
          <a:prstGeom prst="rect">
            <a:avLst/>
          </a:prstGeom>
        </p:spPr>
      </p:pic>
      <p:sp>
        <p:nvSpPr>
          <p:cNvPr id="11" name="Shape 316"/>
          <p:cNvSpPr/>
          <p:nvPr/>
        </p:nvSpPr>
        <p:spPr>
          <a:xfrm>
            <a:off x="909914" y="4248835"/>
            <a:ext cx="815297" cy="646331"/>
          </a:xfrm>
          <a:prstGeom prst="rect">
            <a:avLst/>
          </a:prstGeom>
          <a:ln w="12700">
            <a:miter lim="400000"/>
          </a:ln>
          <a:extLst>
            <a:ext uri="{C572A759-6A51-4108-AA02-DFA0A04FC94B}">
              <ma14:wrappingTextBoxFlag xmlns:ma14="http://schemas.microsoft.com/office/mac/drawingml/2011/main" val="1"/>
            </a:ext>
          </a:extLst>
        </p:spPr>
        <p:txBody>
          <a:bodyPr wrap="none" lIns="45720" tIns="45720" rIns="45720" bIns="45720" anchor="ctr">
            <a:spAutoFit/>
          </a:bodyPr>
          <a:lstStyle/>
          <a:p>
            <a:pPr lvl="0" algn="l">
              <a:defRPr sz="1800"/>
            </a:pPr>
            <a:r>
              <a:rPr dirty="0">
                <a:latin typeface="Avenir Book"/>
                <a:cs typeface="Avenir Book"/>
              </a:rPr>
              <a:t>Susana </a:t>
            </a:r>
          </a:p>
          <a:p>
            <a:pPr lvl="0" algn="l">
              <a:defRPr sz="1800"/>
            </a:pPr>
            <a:r>
              <a:rPr dirty="0">
                <a:latin typeface="Avenir Book"/>
                <a:cs typeface="Avenir Book"/>
              </a:rPr>
              <a:t>Claro</a:t>
            </a:r>
          </a:p>
        </p:txBody>
      </p:sp>
      <p:sp>
        <p:nvSpPr>
          <p:cNvPr id="12" name="Shape 318"/>
          <p:cNvSpPr/>
          <p:nvPr/>
        </p:nvSpPr>
        <p:spPr>
          <a:xfrm>
            <a:off x="2852903" y="4248835"/>
            <a:ext cx="1067594" cy="646331"/>
          </a:xfrm>
          <a:prstGeom prst="rect">
            <a:avLst/>
          </a:prstGeom>
          <a:ln w="12700">
            <a:miter lim="400000"/>
          </a:ln>
          <a:extLst>
            <a:ext uri="{C572A759-6A51-4108-AA02-DFA0A04FC94B}">
              <ma14:wrappingTextBoxFlag xmlns:ma14="http://schemas.microsoft.com/office/mac/drawingml/2011/main" val="1"/>
            </a:ext>
          </a:extLst>
        </p:spPr>
        <p:txBody>
          <a:bodyPr wrap="none" lIns="45720" tIns="45720" rIns="45720" bIns="45720" anchor="ctr">
            <a:spAutoFit/>
          </a:bodyPr>
          <a:lstStyle/>
          <a:p>
            <a:pPr lvl="0" algn="l">
              <a:defRPr sz="1800"/>
            </a:pPr>
            <a:r>
              <a:rPr dirty="0">
                <a:latin typeface="Avenir Book"/>
                <a:cs typeface="Avenir Book"/>
              </a:rPr>
              <a:t>Dave </a:t>
            </a:r>
          </a:p>
          <a:p>
            <a:pPr lvl="0" algn="l">
              <a:defRPr sz="1800"/>
            </a:pPr>
            <a:r>
              <a:rPr dirty="0">
                <a:latin typeface="Avenir Book"/>
                <a:cs typeface="Avenir Book"/>
              </a:rPr>
              <a:t>Paunesku</a:t>
            </a:r>
          </a:p>
        </p:txBody>
      </p:sp>
    </p:spTree>
    <p:extLst>
      <p:ext uri="{BB962C8B-B14F-4D97-AF65-F5344CB8AC3E}">
        <p14:creationId xmlns:p14="http://schemas.microsoft.com/office/powerpoint/2010/main" val="1514585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1678"/>
            <a:ext cx="8229600" cy="1143000"/>
          </a:xfrm>
        </p:spPr>
        <p:txBody>
          <a:bodyPr>
            <a:normAutofit fontScale="90000"/>
          </a:bodyPr>
          <a:lstStyle/>
          <a:p>
            <a:r>
              <a:rPr lang="en-US" dirty="0">
                <a:latin typeface="Avenir Book"/>
                <a:cs typeface="Avenir Book"/>
              </a:rPr>
              <a:t>Does Growth Mindset Correlate with Achievement?</a:t>
            </a:r>
            <a:r>
              <a:rPr lang="en-US" sz="2900" dirty="0">
                <a:latin typeface="Avenir Book"/>
                <a:cs typeface="Avenir Book"/>
              </a:rPr>
              <a:t/>
            </a:r>
            <a:br>
              <a:rPr lang="en-US" sz="2900" dirty="0">
                <a:latin typeface="Avenir Book"/>
                <a:cs typeface="Avenir Book"/>
              </a:rPr>
            </a:br>
            <a:r>
              <a:rPr lang="en-US" sz="2900" dirty="0">
                <a:latin typeface="Avenir Book"/>
                <a:cs typeface="Avenir Book"/>
              </a:rPr>
              <a:t>Evidence </a:t>
            </a:r>
            <a:r>
              <a:rPr lang="en-US" sz="2900" dirty="0" smtClean="0">
                <a:latin typeface="Avenir Book"/>
                <a:cs typeface="Avenir Book"/>
              </a:rPr>
              <a:t>from a </a:t>
            </a:r>
            <a:r>
              <a:rPr lang="en-US" sz="2900" dirty="0">
                <a:latin typeface="Avenir Book"/>
                <a:cs typeface="Avenir Book"/>
              </a:rPr>
              <a:t>Nationwide Sample </a:t>
            </a:r>
            <a:r>
              <a:rPr lang="en-US" sz="2900" dirty="0" smtClean="0">
                <a:latin typeface="Avenir Book"/>
                <a:cs typeface="Avenir Book"/>
              </a:rPr>
              <a:t>in </a:t>
            </a:r>
            <a:r>
              <a:rPr lang="en-US" sz="2900" dirty="0">
                <a:latin typeface="Avenir Book"/>
                <a:cs typeface="Avenir Book"/>
              </a:rPr>
              <a:t>Chile</a:t>
            </a:r>
            <a:endParaRPr lang="en-US" dirty="0"/>
          </a:p>
        </p:txBody>
      </p:sp>
      <p:pic>
        <p:nvPicPr>
          <p:cNvPr id="4" name="Picture 3" descr="Slide3.PNG"/>
          <p:cNvPicPr/>
          <p:nvPr/>
        </p:nvPicPr>
        <p:blipFill>
          <a:blip r:embed="rId3" cstate="print"/>
          <a:srcRect t="16602"/>
          <a:stretch>
            <a:fillRect/>
          </a:stretch>
        </p:blipFill>
        <p:spPr>
          <a:xfrm>
            <a:off x="287864" y="2141389"/>
            <a:ext cx="8551333" cy="4588933"/>
          </a:xfrm>
          <a:prstGeom prst="rect">
            <a:avLst/>
          </a:prstGeom>
        </p:spPr>
      </p:pic>
      <p:sp>
        <p:nvSpPr>
          <p:cNvPr id="3" name="Rectangle 2"/>
          <p:cNvSpPr/>
          <p:nvPr/>
        </p:nvSpPr>
        <p:spPr>
          <a:xfrm>
            <a:off x="1371599" y="5520267"/>
            <a:ext cx="6383867" cy="592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718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15"/>
          <p:cNvSpPr>
            <a:spLocks noChangeShapeType="1"/>
          </p:cNvSpPr>
          <p:nvPr/>
        </p:nvSpPr>
        <p:spPr bwMode="auto">
          <a:xfrm rot="10800000" flipH="1" flipV="1">
            <a:off x="301535" y="4438600"/>
            <a:ext cx="6977704" cy="2000299"/>
          </a:xfrm>
          <a:prstGeom prst="line">
            <a:avLst/>
          </a:prstGeom>
          <a:noFill/>
          <a:ln w="101600" cap="rnd">
            <a:solidFill>
              <a:srgbClr val="FF0000"/>
            </a:solidFill>
            <a:prstDash val="solid"/>
            <a:miter lim="800000"/>
            <a:headEnd type="none" w="med" len="med"/>
            <a:tailEnd type="stealth" w="med" len="med"/>
          </a:ln>
          <a:effectLst>
            <a:outerShdw blurRad="127000" dist="76199" dir="2700000" algn="ctr" rotWithShape="0">
              <a:schemeClr val="bg2">
                <a:alpha val="20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89089" name="Rectangle 1"/>
          <p:cNvSpPr>
            <a:spLocks noGrp="1" noChangeArrowheads="1"/>
          </p:cNvSpPr>
          <p:nvPr>
            <p:ph type="title"/>
          </p:nvPr>
        </p:nvSpPr>
        <p:spPr>
          <a:xfrm>
            <a:off x="416342" y="95243"/>
            <a:ext cx="8229600" cy="1143000"/>
          </a:xfrm>
        </p:spPr>
        <p:txBody>
          <a:bodyPr/>
          <a:lstStyle/>
          <a:p>
            <a:pPr eaLnBrk="1" hangingPunct="1">
              <a:defRPr/>
            </a:pPr>
            <a:r>
              <a:rPr lang="en-US" sz="4300" dirty="0">
                <a:latin typeface="Avenir Book"/>
                <a:cs typeface="Avenir Book"/>
              </a:rPr>
              <a:t>Recursive Processes</a:t>
            </a:r>
          </a:p>
        </p:txBody>
      </p:sp>
      <p:sp>
        <p:nvSpPr>
          <p:cNvPr id="22" name="Curved Left Arrow 21"/>
          <p:cNvSpPr/>
          <p:nvPr/>
        </p:nvSpPr>
        <p:spPr>
          <a:xfrm rot="17013323" flipV="1">
            <a:off x="4716812" y="1539371"/>
            <a:ext cx="1107632" cy="6591352"/>
          </a:xfrm>
          <a:prstGeom prst="curvedLeftArrow">
            <a:avLst/>
          </a:prstGeom>
          <a:solidFill>
            <a:srgbClr val="FF0000"/>
          </a:solidFill>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1" name="Line 15"/>
          <p:cNvSpPr>
            <a:spLocks noChangeShapeType="1"/>
          </p:cNvSpPr>
          <p:nvPr/>
        </p:nvSpPr>
        <p:spPr bwMode="auto">
          <a:xfrm rot="10800000" flipH="1" flipV="1">
            <a:off x="205384" y="4387481"/>
            <a:ext cx="1333428" cy="400100"/>
          </a:xfrm>
          <a:prstGeom prst="line">
            <a:avLst/>
          </a:prstGeom>
          <a:noFill/>
          <a:ln w="101600" cap="rnd">
            <a:solidFill>
              <a:srgbClr val="FF0000"/>
            </a:solidFill>
            <a:prstDash val="solid"/>
            <a:miter lim="800000"/>
            <a:headEnd type="none" w="med" len="med"/>
            <a:tailEnd type="stealth" w="med" len="med"/>
          </a:ln>
          <a:effectLst>
            <a:outerShdw blurRad="127000" dist="76199" dir="2700000" algn="ctr" rotWithShape="0">
              <a:schemeClr val="bg2">
                <a:alpha val="20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15" name="AutoShape 4"/>
          <p:cNvSpPr>
            <a:spLocks/>
          </p:cNvSpPr>
          <p:nvPr/>
        </p:nvSpPr>
        <p:spPr bwMode="auto">
          <a:xfrm>
            <a:off x="4149185" y="5290232"/>
            <a:ext cx="1224347" cy="787389"/>
          </a:xfrm>
          <a:prstGeom prst="roundRect">
            <a:avLst>
              <a:gd name="adj" fmla="val 39139"/>
            </a:avLst>
          </a:prstGeom>
          <a:solidFill>
            <a:schemeClr val="tx2">
              <a:lumMod val="20000"/>
              <a:lumOff val="80000"/>
            </a:schemeClr>
          </a:solidFill>
          <a:ln w="25400" cap="flat">
            <a:solidFill>
              <a:srgbClr val="4F81BD"/>
            </a:solidFill>
            <a:prstDash val="solid"/>
            <a:miter lim="800000"/>
            <a:headEnd type="none" w="med" len="med"/>
            <a:tailEnd type="none" w="med" len="med"/>
          </a:ln>
          <a:effectLst>
            <a:outerShdw blurRad="127000" dist="76199" dir="2700000" algn="ctr" rotWithShape="0">
              <a:schemeClr val="bg2">
                <a:alpha val="20999"/>
              </a:schemeClr>
            </a:outerShdw>
          </a:effectLst>
        </p:spPr>
        <p:txBody>
          <a:bodyPr lIns="38100" tIns="38100" rIns="38100" bIns="38100" anchor="ctr"/>
          <a:lstStyle/>
          <a:p>
            <a:pPr algn="ctr">
              <a:defRPr/>
            </a:pPr>
            <a:r>
              <a:rPr lang="en-US" sz="2000" b="1" dirty="0" smtClean="0">
                <a:solidFill>
                  <a:srgbClr val="FF0000"/>
                </a:solidFill>
                <a:ea typeface="ＭＳ Ｐゴシック" charset="0"/>
                <a:cs typeface="Gill Sans" charset="0"/>
              </a:rPr>
              <a:t>Reduced Effort</a:t>
            </a:r>
            <a:endParaRPr lang="en-US" sz="2000" b="1" dirty="0">
              <a:solidFill>
                <a:srgbClr val="FB120E"/>
              </a:solidFill>
              <a:ea typeface="ＭＳ Ｐゴシック" charset="0"/>
              <a:cs typeface="Gill Sans" charset="0"/>
            </a:endParaRPr>
          </a:p>
        </p:txBody>
      </p:sp>
      <p:sp>
        <p:nvSpPr>
          <p:cNvPr id="20" name="AutoShape 4"/>
          <p:cNvSpPr>
            <a:spLocks/>
          </p:cNvSpPr>
          <p:nvPr/>
        </p:nvSpPr>
        <p:spPr bwMode="auto">
          <a:xfrm>
            <a:off x="7300802" y="5994406"/>
            <a:ext cx="1652698" cy="787394"/>
          </a:xfrm>
          <a:prstGeom prst="roundRect">
            <a:avLst>
              <a:gd name="adj" fmla="val 39139"/>
            </a:avLst>
          </a:prstGeom>
          <a:solidFill>
            <a:schemeClr val="tx2">
              <a:lumMod val="20000"/>
              <a:lumOff val="80000"/>
            </a:schemeClr>
          </a:solidFill>
          <a:ln w="25400" cap="flat">
            <a:solidFill>
              <a:srgbClr val="4F81BD"/>
            </a:solidFill>
            <a:prstDash val="solid"/>
            <a:miter lim="800000"/>
            <a:headEnd type="none" w="med" len="med"/>
            <a:tailEnd type="none" w="med" len="med"/>
          </a:ln>
          <a:effectLst>
            <a:outerShdw blurRad="127000" dist="76199" dir="2700000" algn="ctr" rotWithShape="0">
              <a:schemeClr val="bg2">
                <a:alpha val="20999"/>
              </a:schemeClr>
            </a:outerShdw>
          </a:effectLst>
        </p:spPr>
        <p:txBody>
          <a:bodyPr lIns="38100" tIns="38100" rIns="38100" bIns="38100" anchor="ctr"/>
          <a:lstStyle/>
          <a:p>
            <a:pPr algn="ctr">
              <a:defRPr/>
            </a:pPr>
            <a:r>
              <a:rPr lang="en-US" sz="2000" b="1" dirty="0">
                <a:solidFill>
                  <a:srgbClr val="FF0000"/>
                </a:solidFill>
                <a:ea typeface="ＭＳ Ｐゴシック" charset="0"/>
                <a:cs typeface="Gill Sans Light" charset="0"/>
                <a:sym typeface="Gill Sans Light" charset="0"/>
              </a:rPr>
              <a:t>Lower Achievement</a:t>
            </a:r>
          </a:p>
        </p:txBody>
      </p:sp>
      <p:sp>
        <p:nvSpPr>
          <p:cNvPr id="21" name="Curved Left Arrow 20"/>
          <p:cNvSpPr/>
          <p:nvPr/>
        </p:nvSpPr>
        <p:spPr>
          <a:xfrm rot="4691961">
            <a:off x="4730970" y="32114"/>
            <a:ext cx="923541" cy="6396899"/>
          </a:xfrm>
          <a:prstGeom prst="curvedLeftArrow">
            <a:avLst/>
          </a:prstGeom>
          <a:solidFill>
            <a:srgbClr val="00FF00"/>
          </a:solidFill>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9100" name="AutoShape 12"/>
          <p:cNvSpPr>
            <a:spLocks/>
          </p:cNvSpPr>
          <p:nvPr/>
        </p:nvSpPr>
        <p:spPr bwMode="auto">
          <a:xfrm>
            <a:off x="7253840" y="1460813"/>
            <a:ext cx="1737760" cy="779172"/>
          </a:xfrm>
          <a:prstGeom prst="roundRect">
            <a:avLst>
              <a:gd name="adj" fmla="val 39139"/>
            </a:avLst>
          </a:prstGeom>
          <a:solidFill>
            <a:srgbClr val="CCFFCC"/>
          </a:solidFill>
          <a:ln w="25400" cap="flat">
            <a:solidFill>
              <a:srgbClr val="4F81BD"/>
            </a:solidFill>
            <a:prstDash val="solid"/>
            <a:miter lim="800000"/>
            <a:headEnd type="none" w="med" len="med"/>
            <a:tailEnd type="none" w="med" len="med"/>
          </a:ln>
          <a:effectLst>
            <a:outerShdw blurRad="127000" dist="76199" dir="2700000" algn="ctr" rotWithShape="0">
              <a:schemeClr val="bg2">
                <a:alpha val="20999"/>
              </a:schemeClr>
            </a:outerShdw>
          </a:effectLst>
        </p:spPr>
        <p:txBody>
          <a:bodyPr lIns="38100" tIns="38100" rIns="38100" bIns="38100" anchor="ctr"/>
          <a:lstStyle/>
          <a:p>
            <a:pPr algn="ctr">
              <a:defRPr/>
            </a:pPr>
            <a:r>
              <a:rPr lang="en-US" sz="2000" b="1" dirty="0">
                <a:solidFill>
                  <a:srgbClr val="008000"/>
                </a:solidFill>
                <a:ea typeface="ＭＳ Ｐゴシック" charset="0"/>
                <a:cs typeface="Avenir Book"/>
                <a:sym typeface="Gill Sans Light" charset="0"/>
              </a:rPr>
              <a:t>Higher Achievement</a:t>
            </a:r>
          </a:p>
        </p:txBody>
      </p:sp>
      <p:sp>
        <p:nvSpPr>
          <p:cNvPr id="27" name="Line 15"/>
          <p:cNvSpPr>
            <a:spLocks noChangeShapeType="1"/>
          </p:cNvSpPr>
          <p:nvPr/>
        </p:nvSpPr>
        <p:spPr bwMode="auto">
          <a:xfrm rot="10800000" flipH="1">
            <a:off x="301534" y="1993996"/>
            <a:ext cx="6977705" cy="1530204"/>
          </a:xfrm>
          <a:prstGeom prst="line">
            <a:avLst/>
          </a:prstGeom>
          <a:noFill/>
          <a:ln w="101600" cap="rnd">
            <a:solidFill>
              <a:srgbClr val="008000"/>
            </a:solidFill>
            <a:prstDash val="solid"/>
            <a:miter lim="800000"/>
            <a:headEnd type="none" w="med" len="med"/>
            <a:tailEnd type="stealth" w="med" len="med"/>
          </a:ln>
          <a:effectLst>
            <a:outerShdw blurRad="127000" dist="76199" dir="2700000" algn="ctr" rotWithShape="0">
              <a:schemeClr val="bg2">
                <a:alpha val="20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29" name="Line 15"/>
          <p:cNvSpPr>
            <a:spLocks noChangeShapeType="1"/>
          </p:cNvSpPr>
          <p:nvPr/>
        </p:nvSpPr>
        <p:spPr bwMode="auto">
          <a:xfrm rot="10800000" flipH="1">
            <a:off x="2773416" y="2634257"/>
            <a:ext cx="1584569" cy="365478"/>
          </a:xfrm>
          <a:prstGeom prst="line">
            <a:avLst/>
          </a:prstGeom>
          <a:noFill/>
          <a:ln w="101600" cap="rnd">
            <a:solidFill>
              <a:srgbClr val="008000"/>
            </a:solidFill>
            <a:prstDash val="solid"/>
            <a:miter lim="800000"/>
            <a:headEnd type="none" w="med" len="med"/>
            <a:tailEnd type="stealth" w="med" len="med"/>
          </a:ln>
          <a:effectLst>
            <a:outerShdw blurRad="127000" dist="76199" dir="2700000" algn="ctr" rotWithShape="0">
              <a:schemeClr val="bg2">
                <a:alpha val="20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89098" name="AutoShape 10"/>
          <p:cNvSpPr>
            <a:spLocks/>
          </p:cNvSpPr>
          <p:nvPr/>
        </p:nvSpPr>
        <p:spPr bwMode="auto">
          <a:xfrm>
            <a:off x="1466670" y="2565817"/>
            <a:ext cx="1294045" cy="780099"/>
          </a:xfrm>
          <a:prstGeom prst="roundRect">
            <a:avLst>
              <a:gd name="adj" fmla="val 36227"/>
            </a:avLst>
          </a:prstGeom>
          <a:solidFill>
            <a:srgbClr val="CCFFCC"/>
          </a:solidFill>
          <a:ln w="25400" cap="flat">
            <a:solidFill>
              <a:srgbClr val="4F81BD"/>
            </a:solidFill>
            <a:prstDash val="solid"/>
            <a:miter lim="800000"/>
            <a:headEnd type="none" w="med" len="med"/>
            <a:tailEnd type="none" w="med" len="med"/>
          </a:ln>
          <a:effectLst>
            <a:outerShdw blurRad="127000" dist="76199" dir="2700000" algn="ctr" rotWithShape="0">
              <a:schemeClr val="bg2">
                <a:alpha val="20999"/>
              </a:schemeClr>
            </a:outerShdw>
          </a:effectLst>
        </p:spPr>
        <p:txBody>
          <a:bodyPr lIns="38100" tIns="38100" rIns="38100" bIns="38100" anchor="ctr"/>
          <a:lstStyle/>
          <a:p>
            <a:pPr algn="ctr">
              <a:defRPr/>
            </a:pPr>
            <a:r>
              <a:rPr lang="en-US" sz="2000" b="1" dirty="0">
                <a:solidFill>
                  <a:srgbClr val="008000"/>
                </a:solidFill>
                <a:ea typeface="ＭＳ Ｐゴシック" charset="0"/>
                <a:cs typeface="Gill Sans" charset="0"/>
              </a:rPr>
              <a:t>Growth Mindset </a:t>
            </a:r>
          </a:p>
        </p:txBody>
      </p:sp>
      <p:sp>
        <p:nvSpPr>
          <p:cNvPr id="30" name="Line 15"/>
          <p:cNvSpPr>
            <a:spLocks noChangeShapeType="1"/>
          </p:cNvSpPr>
          <p:nvPr/>
        </p:nvSpPr>
        <p:spPr bwMode="auto">
          <a:xfrm rot="10800000" flipH="1">
            <a:off x="314234" y="3250130"/>
            <a:ext cx="1224578" cy="274070"/>
          </a:xfrm>
          <a:prstGeom prst="line">
            <a:avLst/>
          </a:prstGeom>
          <a:noFill/>
          <a:ln w="101600" cap="rnd">
            <a:solidFill>
              <a:srgbClr val="008000"/>
            </a:solidFill>
            <a:prstDash val="solid"/>
            <a:miter lim="800000"/>
            <a:headEnd type="none" w="med" len="med"/>
            <a:tailEnd type="stealth" w="med" len="med"/>
          </a:ln>
          <a:effectLst>
            <a:outerShdw blurRad="127000" dist="76199" dir="2700000" algn="ctr" rotWithShape="0">
              <a:schemeClr val="bg2">
                <a:alpha val="20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89099" name="AutoShape 11"/>
          <p:cNvSpPr>
            <a:spLocks/>
          </p:cNvSpPr>
          <p:nvPr/>
        </p:nvSpPr>
        <p:spPr bwMode="auto">
          <a:xfrm>
            <a:off x="4319885" y="2044796"/>
            <a:ext cx="1289823" cy="779172"/>
          </a:xfrm>
          <a:prstGeom prst="roundRect">
            <a:avLst>
              <a:gd name="adj" fmla="val 39139"/>
            </a:avLst>
          </a:prstGeom>
          <a:solidFill>
            <a:srgbClr val="CCFFCC"/>
          </a:solidFill>
          <a:ln w="25400" cap="flat">
            <a:solidFill>
              <a:srgbClr val="4F81BD"/>
            </a:solidFill>
            <a:prstDash val="solid"/>
            <a:miter lim="800000"/>
            <a:headEnd type="none" w="med" len="med"/>
            <a:tailEnd type="none" w="med" len="med"/>
          </a:ln>
          <a:effectLst>
            <a:outerShdw blurRad="127000" dist="76199" dir="2700000" algn="ctr" rotWithShape="0">
              <a:schemeClr val="bg2">
                <a:alpha val="20999"/>
              </a:schemeClr>
            </a:outerShdw>
          </a:effectLst>
        </p:spPr>
        <p:txBody>
          <a:bodyPr lIns="38100" tIns="38100" rIns="38100" bIns="38100" anchor="ctr"/>
          <a:lstStyle/>
          <a:p>
            <a:pPr algn="ctr">
              <a:defRPr/>
            </a:pPr>
            <a:r>
              <a:rPr lang="en-US" sz="2000" b="1" dirty="0" smtClean="0">
                <a:solidFill>
                  <a:srgbClr val="008000"/>
                </a:solidFill>
                <a:ea typeface="ＭＳ Ｐゴシック" charset="0"/>
                <a:cs typeface="Gill Sans" charset="0"/>
              </a:rPr>
              <a:t>Increased Effort</a:t>
            </a:r>
            <a:endParaRPr lang="en-US" sz="2000" b="1" dirty="0">
              <a:solidFill>
                <a:srgbClr val="008000"/>
              </a:solidFill>
              <a:ea typeface="ＭＳ Ｐゴシック" charset="0"/>
              <a:cs typeface="Gill Sans" charset="0"/>
            </a:endParaRPr>
          </a:p>
        </p:txBody>
      </p:sp>
      <p:grpSp>
        <p:nvGrpSpPr>
          <p:cNvPr id="11" name="Group 10"/>
          <p:cNvGrpSpPr/>
          <p:nvPr/>
        </p:nvGrpSpPr>
        <p:grpSpPr>
          <a:xfrm>
            <a:off x="46206" y="3511500"/>
            <a:ext cx="1384300" cy="927100"/>
            <a:chOff x="533400" y="3606800"/>
            <a:chExt cx="1384300" cy="927100"/>
          </a:xfrm>
          <a:solidFill>
            <a:schemeClr val="bg1">
              <a:lumMod val="75000"/>
            </a:schemeClr>
          </a:solidFill>
        </p:grpSpPr>
        <p:sp>
          <p:nvSpPr>
            <p:cNvPr id="4" name="Rounded Rectangle 3"/>
            <p:cNvSpPr/>
            <p:nvPr/>
          </p:nvSpPr>
          <p:spPr>
            <a:xfrm>
              <a:off x="533400" y="3606800"/>
              <a:ext cx="1384300" cy="927100"/>
            </a:xfrm>
            <a:prstGeom prst="roundRect">
              <a:avLst/>
            </a:prstGeom>
            <a:grpFill/>
            <a:ln w="28575"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596900" y="3770446"/>
              <a:ext cx="1263470" cy="646331"/>
            </a:xfrm>
            <a:prstGeom prst="rect">
              <a:avLst/>
            </a:prstGeom>
            <a:grpFill/>
            <a:ln>
              <a:noFill/>
            </a:ln>
          </p:spPr>
          <p:txBody>
            <a:bodyPr wrap="square" rtlCol="0">
              <a:spAutoFit/>
            </a:bodyPr>
            <a:lstStyle/>
            <a:p>
              <a:pPr algn="ctr"/>
              <a:r>
                <a:rPr lang="en-US" dirty="0" smtClean="0"/>
                <a:t>Challenge or Failure</a:t>
              </a:r>
              <a:endParaRPr lang="en-US" dirty="0"/>
            </a:p>
          </p:txBody>
        </p:sp>
      </p:grpSp>
      <p:sp>
        <p:nvSpPr>
          <p:cNvPr id="32" name="Line 15"/>
          <p:cNvSpPr>
            <a:spLocks noChangeShapeType="1"/>
          </p:cNvSpPr>
          <p:nvPr/>
        </p:nvSpPr>
        <p:spPr bwMode="auto">
          <a:xfrm rot="10800000" flipH="1" flipV="1">
            <a:off x="2722614" y="5119867"/>
            <a:ext cx="1442985" cy="400101"/>
          </a:xfrm>
          <a:prstGeom prst="line">
            <a:avLst/>
          </a:prstGeom>
          <a:noFill/>
          <a:ln w="101600" cap="rnd">
            <a:solidFill>
              <a:srgbClr val="FF0000"/>
            </a:solidFill>
            <a:prstDash val="solid"/>
            <a:miter lim="800000"/>
            <a:headEnd type="none" w="med" len="med"/>
            <a:tailEnd type="stealth" w="med" len="med"/>
          </a:ln>
          <a:effectLst>
            <a:outerShdw blurRad="127000" dist="76199" dir="2700000" algn="ctr" rotWithShape="0">
              <a:schemeClr val="bg2">
                <a:alpha val="20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14" name="AutoShape 4"/>
          <p:cNvSpPr>
            <a:spLocks/>
          </p:cNvSpPr>
          <p:nvPr/>
        </p:nvSpPr>
        <p:spPr bwMode="auto">
          <a:xfrm>
            <a:off x="1437212" y="4677687"/>
            <a:ext cx="1224347" cy="787394"/>
          </a:xfrm>
          <a:prstGeom prst="roundRect">
            <a:avLst>
              <a:gd name="adj" fmla="val 39139"/>
            </a:avLst>
          </a:prstGeom>
          <a:solidFill>
            <a:schemeClr val="tx2">
              <a:lumMod val="20000"/>
              <a:lumOff val="80000"/>
            </a:schemeClr>
          </a:solidFill>
          <a:ln w="25400" cap="flat">
            <a:solidFill>
              <a:srgbClr val="4F81BD"/>
            </a:solidFill>
            <a:prstDash val="solid"/>
            <a:miter lim="800000"/>
            <a:headEnd type="none" w="med" len="med"/>
            <a:tailEnd type="none" w="med" len="med"/>
          </a:ln>
          <a:effectLst>
            <a:outerShdw blurRad="127000" dist="76199" dir="2700000" algn="ctr" rotWithShape="0">
              <a:schemeClr val="bg2">
                <a:alpha val="20999"/>
              </a:schemeClr>
            </a:outerShdw>
          </a:effectLst>
        </p:spPr>
        <p:txBody>
          <a:bodyPr lIns="38100" tIns="38100" rIns="38100" bIns="38100" anchor="ctr"/>
          <a:lstStyle/>
          <a:p>
            <a:pPr algn="ctr">
              <a:defRPr/>
            </a:pPr>
            <a:r>
              <a:rPr lang="en-US" sz="2000" b="1" dirty="0">
                <a:solidFill>
                  <a:srgbClr val="FF0000"/>
                </a:solidFill>
                <a:ea typeface="ＭＳ Ｐゴシック" charset="0"/>
                <a:cs typeface="Gill Sans" charset="0"/>
              </a:rPr>
              <a:t>Fixed</a:t>
            </a:r>
            <a:r>
              <a:rPr lang="en-US" sz="2000" b="1" dirty="0">
                <a:solidFill>
                  <a:srgbClr val="FB120E"/>
                </a:solidFill>
                <a:ea typeface="ＭＳ Ｐゴシック" charset="0"/>
                <a:cs typeface="Gill Sans" charset="0"/>
              </a:rPr>
              <a:t> </a:t>
            </a:r>
          </a:p>
          <a:p>
            <a:pPr algn="ctr">
              <a:defRPr/>
            </a:pPr>
            <a:r>
              <a:rPr lang="en-US" sz="2000" b="1" dirty="0">
                <a:solidFill>
                  <a:srgbClr val="FB120E"/>
                </a:solidFill>
                <a:ea typeface="ＭＳ Ｐゴシック" charset="0"/>
                <a:cs typeface="Gill Sans" charset="0"/>
              </a:rPr>
              <a:t>Mindset</a:t>
            </a:r>
          </a:p>
        </p:txBody>
      </p:sp>
    </p:spTree>
    <p:extLst>
      <p:ext uri="{BB962C8B-B14F-4D97-AF65-F5344CB8AC3E}">
        <p14:creationId xmlns:p14="http://schemas.microsoft.com/office/powerpoint/2010/main" val="2404976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1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31" grpId="0" animBg="1"/>
      <p:bldP spid="15" grpId="0" animBg="1"/>
      <p:bldP spid="20" grpId="0" animBg="1"/>
      <p:bldP spid="21" grpId="0" animBg="1"/>
      <p:bldP spid="89100" grpId="0" animBg="1"/>
      <p:bldP spid="27" grpId="0" animBg="1"/>
      <p:bldP spid="29" grpId="0" animBg="1"/>
      <p:bldP spid="89098" grpId="0" animBg="1"/>
      <p:bldP spid="30" grpId="0" animBg="1"/>
      <p:bldP spid="89099" grpId="0" animBg="1"/>
      <p:bldP spid="32"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venir Book"/>
                <a:cs typeface="Avenir Book"/>
              </a:rPr>
              <a:t>Mindsets Can Change!</a:t>
            </a:r>
            <a:endParaRPr lang="en-US" dirty="0">
              <a:latin typeface="Avenir Book"/>
              <a:cs typeface="Avenir Book"/>
            </a:endParaRPr>
          </a:p>
        </p:txBody>
      </p:sp>
      <p:sp>
        <p:nvSpPr>
          <p:cNvPr id="3" name="Text Placeholder 2"/>
          <p:cNvSpPr>
            <a:spLocks noGrp="1"/>
          </p:cNvSpPr>
          <p:nvPr>
            <p:ph type="body" idx="1"/>
          </p:nvPr>
        </p:nvSpPr>
        <p:spPr>
          <a:xfrm>
            <a:off x="457200" y="1600200"/>
            <a:ext cx="7857067" cy="4525963"/>
          </a:xfrm>
        </p:spPr>
        <p:txBody>
          <a:bodyPr>
            <a:normAutofit/>
          </a:bodyPr>
          <a:lstStyle/>
          <a:p>
            <a:pPr marL="0" indent="0">
              <a:buNone/>
            </a:pPr>
            <a:r>
              <a:rPr lang="en-US" dirty="0" smtClean="0">
                <a:latin typeface="Avenir Book"/>
                <a:cs typeface="Avenir Book"/>
              </a:rPr>
              <a:t>Rigorous research also shows that mindsets can change</a:t>
            </a:r>
          </a:p>
          <a:p>
            <a:pPr marL="0" indent="0">
              <a:buNone/>
            </a:pPr>
            <a:r>
              <a:rPr lang="en-US" dirty="0">
                <a:latin typeface="Avenir Book"/>
                <a:cs typeface="Avenir Book"/>
              </a:rPr>
              <a:t>W</a:t>
            </a:r>
            <a:r>
              <a:rPr lang="en-US" dirty="0" smtClean="0">
                <a:latin typeface="Avenir Book"/>
                <a:cs typeface="Avenir Book"/>
              </a:rPr>
              <a:t>hen they are changed to have a Growth Mindset,</a:t>
            </a:r>
            <a:r>
              <a:rPr lang="en-US" b="1" dirty="0" smtClean="0">
                <a:latin typeface="Avenir Book"/>
                <a:cs typeface="Avenir Book"/>
              </a:rPr>
              <a:t> </a:t>
            </a:r>
            <a:r>
              <a:rPr lang="en-US" b="1" dirty="0" smtClean="0">
                <a:effectLst>
                  <a:outerShdw blurRad="38100" dist="38100" dir="2700000" algn="tl">
                    <a:srgbClr val="000000">
                      <a:alpha val="43137"/>
                    </a:srgbClr>
                  </a:outerShdw>
                </a:effectLst>
                <a:latin typeface="Avenir Book"/>
                <a:cs typeface="Avenir Book"/>
              </a:rPr>
              <a:t>students do better</a:t>
            </a:r>
          </a:p>
        </p:txBody>
      </p:sp>
      <p:pic>
        <p:nvPicPr>
          <p:cNvPr id="4" name="Picture 3" descr="liftinghig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114" y="3774362"/>
            <a:ext cx="2524532" cy="2351801"/>
          </a:xfrm>
          <a:prstGeom prst="rect">
            <a:avLst/>
          </a:prstGeom>
        </p:spPr>
      </p:pic>
    </p:spTree>
    <p:extLst>
      <p:ext uri="{BB962C8B-B14F-4D97-AF65-F5344CB8AC3E}">
        <p14:creationId xmlns:p14="http://schemas.microsoft.com/office/powerpoint/2010/main" val="30556529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27" y="130920"/>
            <a:ext cx="7804547" cy="1518047"/>
          </a:xfrm>
        </p:spPr>
        <p:txBody>
          <a:bodyPr>
            <a:normAutofit/>
          </a:bodyPr>
          <a:lstStyle/>
          <a:p>
            <a:r>
              <a:rPr lang="en-US" dirty="0" smtClean="0">
                <a:latin typeface="Avenir Book"/>
                <a:cs typeface="Avenir Book"/>
              </a:rPr>
              <a:t>Mindset Interventions</a:t>
            </a:r>
            <a:endParaRPr lang="en-US" dirty="0">
              <a:latin typeface="Avenir Book"/>
              <a:cs typeface="Avenir Book"/>
            </a:endParaRPr>
          </a:p>
        </p:txBody>
      </p:sp>
      <p:pic>
        <p:nvPicPr>
          <p:cNvPr id="8" name="Picture 7" descr="Slide4.PNG"/>
          <p:cNvPicPr/>
          <p:nvPr/>
        </p:nvPicPr>
        <p:blipFill>
          <a:blip r:embed="rId3" cstate="print"/>
          <a:srcRect t="14648"/>
          <a:stretch>
            <a:fillRect/>
          </a:stretch>
        </p:blipFill>
        <p:spPr>
          <a:xfrm>
            <a:off x="701874" y="1473197"/>
            <a:ext cx="7772400" cy="5029200"/>
          </a:xfrm>
          <a:prstGeom prst="rect">
            <a:avLst/>
          </a:prstGeom>
        </p:spPr>
      </p:pic>
      <p:sp>
        <p:nvSpPr>
          <p:cNvPr id="4" name="Rectangle 3"/>
          <p:cNvSpPr/>
          <p:nvPr/>
        </p:nvSpPr>
        <p:spPr>
          <a:xfrm>
            <a:off x="787410" y="5520267"/>
            <a:ext cx="7374457" cy="592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6145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venir Book"/>
                <a:cs typeface="Avenir Book"/>
              </a:rPr>
              <a:t>Online Growth Mindset Intervention</a:t>
            </a:r>
          </a:p>
        </p:txBody>
      </p:sp>
      <p:sp>
        <p:nvSpPr>
          <p:cNvPr id="8" name="AutoShape 56"/>
          <p:cNvSpPr>
            <a:spLocks/>
          </p:cNvSpPr>
          <p:nvPr/>
        </p:nvSpPr>
        <p:spPr bwMode="auto">
          <a:xfrm>
            <a:off x="3640667" y="6508750"/>
            <a:ext cx="5575301"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r>
              <a:rPr lang="en-US" sz="1600" dirty="0">
                <a:latin typeface="Avenir Book"/>
                <a:cs typeface="Avenir Book"/>
                <a:sym typeface="Helvetica Neue Light" charset="0"/>
              </a:rPr>
              <a:t>Paunesku, Walton, Romero, Smith, Yeager, &amp; </a:t>
            </a:r>
            <a:r>
              <a:rPr lang="en-US" sz="1600" dirty="0" err="1">
                <a:latin typeface="Avenir Book"/>
                <a:cs typeface="Avenir Book"/>
                <a:sym typeface="Helvetica Neue Light" charset="0"/>
              </a:rPr>
              <a:t>Dweck</a:t>
            </a:r>
            <a:r>
              <a:rPr lang="en-US" sz="1600" dirty="0">
                <a:latin typeface="Avenir Book"/>
                <a:cs typeface="Avenir Book"/>
                <a:sym typeface="Helvetica Neue Light" charset="0"/>
              </a:rPr>
              <a:t> (2015)</a:t>
            </a:r>
            <a:endParaRPr lang="en-US" sz="1600" dirty="0">
              <a:latin typeface="Avenir Book"/>
              <a:cs typeface="Avenir Book"/>
            </a:endParaRPr>
          </a:p>
        </p:txBody>
      </p:sp>
      <p:sp>
        <p:nvSpPr>
          <p:cNvPr id="11" name="Text Placeholder 3"/>
          <p:cNvSpPr txBox="1">
            <a:spLocks/>
          </p:cNvSpPr>
          <p:nvPr/>
        </p:nvSpPr>
        <p:spPr>
          <a:xfrm>
            <a:off x="647689" y="1509188"/>
            <a:ext cx="8191499" cy="26564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None/>
            </a:pPr>
            <a:r>
              <a:rPr lang="en-US" sz="2600" b="1" u="sng" dirty="0" smtClean="0">
                <a:solidFill>
                  <a:srgbClr val="4FD4FF"/>
                </a:solidFill>
                <a:effectLst>
                  <a:outerShdw blurRad="38100" dist="38100" dir="2700000" algn="tl">
                    <a:srgbClr val="000000">
                      <a:alpha val="43137"/>
                    </a:srgbClr>
                  </a:outerShdw>
                </a:effectLst>
                <a:latin typeface="Avenir Book"/>
                <a:cs typeface="Avenir Book"/>
              </a:rPr>
              <a:t>Study Design:</a:t>
            </a:r>
          </a:p>
          <a:p>
            <a:pPr lvl="1">
              <a:lnSpc>
                <a:spcPct val="110000"/>
              </a:lnSpc>
            </a:pPr>
            <a:r>
              <a:rPr lang="en-US" sz="2200" dirty="0" smtClean="0">
                <a:latin typeface="Avenir Book"/>
                <a:cs typeface="Avenir Book"/>
              </a:rPr>
              <a:t>1584 students, SES from 1% to 90% reduced lunch</a:t>
            </a:r>
            <a:endParaRPr lang="en-US" sz="800" dirty="0" smtClean="0">
              <a:latin typeface="Avenir Book"/>
              <a:cs typeface="Avenir Book"/>
            </a:endParaRPr>
          </a:p>
          <a:p>
            <a:pPr lvl="1">
              <a:lnSpc>
                <a:spcPct val="110000"/>
              </a:lnSpc>
            </a:pPr>
            <a:r>
              <a:rPr lang="en-US" sz="2200" dirty="0" smtClean="0">
                <a:latin typeface="Avenir Book"/>
                <a:cs typeface="Avenir Book"/>
              </a:rPr>
              <a:t>13 high schools </a:t>
            </a:r>
            <a:r>
              <a:rPr lang="en-US" sz="2200" dirty="0">
                <a:latin typeface="Avenir Book"/>
                <a:cs typeface="Avenir Book"/>
              </a:rPr>
              <a:t>(8 public, 4 charter, 1 private); SES from 1% to 90% reduced </a:t>
            </a:r>
            <a:r>
              <a:rPr lang="en-US" sz="2200" dirty="0" smtClean="0">
                <a:latin typeface="Avenir Book"/>
                <a:cs typeface="Avenir Book"/>
              </a:rPr>
              <a:t>lunch</a:t>
            </a:r>
            <a:endParaRPr lang="en-US" sz="700" dirty="0" smtClean="0">
              <a:latin typeface="Avenir Book"/>
              <a:cs typeface="Avenir Book"/>
            </a:endParaRPr>
          </a:p>
          <a:p>
            <a:pPr lvl="1">
              <a:lnSpc>
                <a:spcPct val="110000"/>
              </a:lnSpc>
            </a:pPr>
            <a:r>
              <a:rPr lang="en-US" sz="2200" dirty="0" smtClean="0">
                <a:latin typeface="Avenir Book"/>
                <a:cs typeface="Avenir Book"/>
              </a:rPr>
              <a:t>33% Latino, 17% Asian, 23% White, 11% Black, and 16% other/mixed ethnicity</a:t>
            </a:r>
            <a:endParaRPr lang="en-US" sz="2200" dirty="0">
              <a:latin typeface="Avenir Book"/>
              <a:cs typeface="Avenir Book"/>
            </a:endParaRPr>
          </a:p>
        </p:txBody>
      </p:sp>
      <p:sp>
        <p:nvSpPr>
          <p:cNvPr id="5" name="Text Placeholder 3"/>
          <p:cNvSpPr txBox="1">
            <a:spLocks/>
          </p:cNvSpPr>
          <p:nvPr/>
        </p:nvSpPr>
        <p:spPr>
          <a:xfrm>
            <a:off x="495301" y="4015319"/>
            <a:ext cx="8191499" cy="26564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None/>
            </a:pPr>
            <a:r>
              <a:rPr lang="en-US" sz="2400" b="1" u="sng" dirty="0" smtClean="0">
                <a:solidFill>
                  <a:srgbClr val="4FD4FF"/>
                </a:solidFill>
                <a:effectLst>
                  <a:outerShdw blurRad="38100" dist="38100" dir="2700000" algn="tl">
                    <a:srgbClr val="000000">
                      <a:alpha val="43137"/>
                    </a:srgbClr>
                  </a:outerShdw>
                </a:effectLst>
                <a:latin typeface="Avenir Book"/>
                <a:cs typeface="Avenir Book"/>
              </a:rPr>
              <a:t>Intervention:</a:t>
            </a:r>
          </a:p>
          <a:p>
            <a:pPr lvl="1">
              <a:lnSpc>
                <a:spcPct val="110000"/>
              </a:lnSpc>
            </a:pPr>
            <a:r>
              <a:rPr lang="en-US" sz="2400" dirty="0" smtClean="0">
                <a:latin typeface="Avenir Book"/>
                <a:cs typeface="Avenir Book"/>
              </a:rPr>
              <a:t>Two 45-minute sessions</a:t>
            </a:r>
          </a:p>
          <a:p>
            <a:pPr lvl="1">
              <a:lnSpc>
                <a:spcPct val="110000"/>
              </a:lnSpc>
            </a:pPr>
            <a:r>
              <a:rPr lang="en-US" sz="2400" dirty="0" smtClean="0">
                <a:latin typeface="Avenir Book"/>
                <a:cs typeface="Avenir Book"/>
              </a:rPr>
              <a:t>Taught about the brain and neural plasticity</a:t>
            </a:r>
          </a:p>
          <a:p>
            <a:pPr lvl="1">
              <a:lnSpc>
                <a:spcPct val="110000"/>
              </a:lnSpc>
            </a:pPr>
            <a:r>
              <a:rPr lang="en-US" sz="2400" dirty="0" smtClean="0">
                <a:latin typeface="Avenir Book"/>
                <a:cs typeface="Avenir Book"/>
              </a:rPr>
              <a:t>Discussed implications for effort, help seeking, and intelligence</a:t>
            </a:r>
          </a:p>
          <a:p>
            <a:pPr lvl="1">
              <a:lnSpc>
                <a:spcPct val="110000"/>
              </a:lnSpc>
            </a:pPr>
            <a:endParaRPr lang="en-US" sz="2400" dirty="0" smtClean="0">
              <a:latin typeface="Avenir Book"/>
              <a:cs typeface="Avenir Book"/>
            </a:endParaRPr>
          </a:p>
        </p:txBody>
      </p:sp>
    </p:spTree>
    <p:extLst>
      <p:ext uri="{BB962C8B-B14F-4D97-AF65-F5344CB8AC3E}">
        <p14:creationId xmlns:p14="http://schemas.microsoft.com/office/powerpoint/2010/main" val="2402892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p:cNvSpPr>
          <p:nvPr/>
        </p:nvSpPr>
        <p:spPr bwMode="auto">
          <a:xfrm>
            <a:off x="582930" y="182880"/>
            <a:ext cx="7669530"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4290" tIns="34290" rIns="34290" bIns="34290" anchor="ctr"/>
          <a:lstStyle/>
          <a:p>
            <a:pPr algn="ctr"/>
            <a:r>
              <a:rPr lang="en-US" sz="4400" dirty="0" smtClean="0">
                <a:latin typeface="Avenir Book"/>
                <a:ea typeface="ＭＳ Ｐゴシック" charset="0"/>
                <a:cs typeface="Avenir Book"/>
                <a:sym typeface="Gill Sans Light" charset="0"/>
              </a:rPr>
              <a:t>Quick Survey</a:t>
            </a:r>
            <a:endParaRPr lang="en-US" sz="4400" dirty="0">
              <a:latin typeface="Avenir Book"/>
              <a:ea typeface="ＭＳ Ｐゴシック" charset="0"/>
              <a:cs typeface="Avenir Book"/>
              <a:sym typeface="Gill Sans Light" charset="0"/>
            </a:endParaRPr>
          </a:p>
        </p:txBody>
      </p:sp>
      <p:sp>
        <p:nvSpPr>
          <p:cNvPr id="47106" name="Rectangle 2"/>
          <p:cNvSpPr>
            <a:spLocks/>
          </p:cNvSpPr>
          <p:nvPr/>
        </p:nvSpPr>
        <p:spPr bwMode="auto">
          <a:xfrm>
            <a:off x="742949" y="1691640"/>
            <a:ext cx="7774517" cy="962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4290" tIns="34290" rIns="34290" bIns="34290"/>
          <a:lstStyle/>
          <a:p>
            <a:pPr>
              <a:spcBef>
                <a:spcPts val="720"/>
              </a:spcBef>
              <a:buSzPct val="89000"/>
            </a:pPr>
            <a:r>
              <a:rPr lang="en-US" sz="2800" dirty="0" smtClean="0">
                <a:latin typeface="Avenir Book"/>
                <a:ea typeface="ＭＳ Ｐゴシック" charset="0"/>
                <a:cs typeface="Avenir Book"/>
                <a:sym typeface="Gill Sans Light" charset="0"/>
              </a:rPr>
              <a:t>How many of you have …</a:t>
            </a:r>
          </a:p>
          <a:p>
            <a:pPr>
              <a:spcBef>
                <a:spcPts val="720"/>
              </a:spcBef>
              <a:buSzPct val="89000"/>
            </a:pPr>
            <a:endParaRPr lang="en-US" sz="2800" dirty="0">
              <a:latin typeface="Avenir Book"/>
              <a:ea typeface="ＭＳ Ｐゴシック" charset="0"/>
              <a:cs typeface="Avenir Book"/>
              <a:sym typeface="Gill Sans Light" charset="0"/>
            </a:endParaRPr>
          </a:p>
          <a:p>
            <a:pPr>
              <a:spcBef>
                <a:spcPts val="720"/>
              </a:spcBef>
              <a:buSzPct val="89000"/>
            </a:pPr>
            <a:endParaRPr lang="en-US" sz="2800" dirty="0">
              <a:solidFill>
                <a:schemeClr val="tx1"/>
              </a:solidFill>
              <a:latin typeface="Avenir Book"/>
              <a:ea typeface="ＭＳ Ｐゴシック" charset="0"/>
              <a:cs typeface="Avenir Book"/>
              <a:sym typeface="Gill Sans Light" charset="0"/>
            </a:endParaRPr>
          </a:p>
        </p:txBody>
      </p:sp>
      <p:sp>
        <p:nvSpPr>
          <p:cNvPr id="5" name="Rectangle 2"/>
          <p:cNvSpPr>
            <a:spLocks/>
          </p:cNvSpPr>
          <p:nvPr/>
        </p:nvSpPr>
        <p:spPr bwMode="auto">
          <a:xfrm>
            <a:off x="1044357" y="3289309"/>
            <a:ext cx="7719222"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4290" tIns="34290" rIns="34290" bIns="34290"/>
          <a:lstStyle/>
          <a:p>
            <a:pPr marL="457200" indent="-457200">
              <a:spcBef>
                <a:spcPts val="720"/>
              </a:spcBef>
              <a:buSzPct val="89000"/>
              <a:buFont typeface="Arial"/>
              <a:buChar char="•"/>
            </a:pPr>
            <a:r>
              <a:rPr lang="en-US" sz="2800" dirty="0" smtClean="0">
                <a:latin typeface="Avenir Book"/>
                <a:ea typeface="ＭＳ Ｐゴシック" charset="0"/>
                <a:cs typeface="Avenir Book"/>
                <a:sym typeface="Gill Sans Light" charset="0"/>
              </a:rPr>
              <a:t>some familiarity with this topic?</a:t>
            </a:r>
          </a:p>
          <a:p>
            <a:pPr marL="457200" indent="-457200">
              <a:spcBef>
                <a:spcPts val="720"/>
              </a:spcBef>
              <a:buSzPct val="89000"/>
              <a:buFont typeface="Arial"/>
              <a:buChar char="•"/>
            </a:pPr>
            <a:endParaRPr lang="en-US" sz="2800" dirty="0">
              <a:latin typeface="Avenir Book"/>
              <a:ea typeface="ＭＳ Ｐゴシック" charset="0"/>
              <a:cs typeface="Avenir Book"/>
              <a:sym typeface="Gill Sans Light" charset="0"/>
            </a:endParaRPr>
          </a:p>
          <a:p>
            <a:pPr>
              <a:spcBef>
                <a:spcPts val="720"/>
              </a:spcBef>
              <a:buSzPct val="89000"/>
            </a:pPr>
            <a:endParaRPr lang="en-US" sz="2800" dirty="0">
              <a:solidFill>
                <a:schemeClr val="tx1"/>
              </a:solidFill>
              <a:latin typeface="Avenir Book"/>
              <a:ea typeface="ＭＳ Ｐゴシック" charset="0"/>
              <a:cs typeface="Avenir Book"/>
              <a:sym typeface="Gill Sans Light" charset="0"/>
            </a:endParaRPr>
          </a:p>
          <a:p>
            <a:pPr>
              <a:spcBef>
                <a:spcPts val="720"/>
              </a:spcBef>
              <a:buSzPct val="89000"/>
            </a:pPr>
            <a:endParaRPr lang="en-US" sz="2800" dirty="0">
              <a:solidFill>
                <a:schemeClr val="tx1"/>
              </a:solidFill>
              <a:latin typeface="Avenir Book"/>
              <a:ea typeface="ＭＳ Ｐゴシック" charset="0"/>
              <a:cs typeface="Avenir Book"/>
              <a:sym typeface="Gill Sans Light" charset="0"/>
            </a:endParaRPr>
          </a:p>
        </p:txBody>
      </p:sp>
      <p:sp>
        <p:nvSpPr>
          <p:cNvPr id="6" name="Rectangle 2"/>
          <p:cNvSpPr>
            <a:spLocks/>
          </p:cNvSpPr>
          <p:nvPr/>
        </p:nvSpPr>
        <p:spPr bwMode="auto">
          <a:xfrm>
            <a:off x="1018957" y="4177033"/>
            <a:ext cx="7719222"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4290" tIns="34290" rIns="34290" bIns="34290"/>
          <a:lstStyle/>
          <a:p>
            <a:pPr marL="457200" indent="-457200">
              <a:spcBef>
                <a:spcPts val="720"/>
              </a:spcBef>
              <a:buSzPct val="89000"/>
              <a:buFont typeface="Arial"/>
              <a:buChar char="•"/>
            </a:pPr>
            <a:r>
              <a:rPr lang="en-US" sz="2800" dirty="0">
                <a:latin typeface="Avenir Book"/>
                <a:ea typeface="ＭＳ Ｐゴシック" charset="0"/>
                <a:cs typeface="Avenir Book"/>
                <a:sym typeface="Gill Sans Light" charset="0"/>
              </a:rPr>
              <a:t>a</a:t>
            </a:r>
            <a:r>
              <a:rPr lang="en-US" sz="2800" dirty="0" smtClean="0">
                <a:latin typeface="Avenir Book"/>
                <a:ea typeface="ＭＳ Ｐゴシック" charset="0"/>
                <a:cs typeface="Avenir Book"/>
                <a:sym typeface="Gill Sans Light" charset="0"/>
              </a:rPr>
              <a:t> great deal of familiar </a:t>
            </a:r>
            <a:r>
              <a:rPr lang="en-US" sz="2800" dirty="0">
                <a:latin typeface="Avenir Book"/>
                <a:ea typeface="ＭＳ Ｐゴシック" charset="0"/>
                <a:cs typeface="Avenir Book"/>
                <a:sym typeface="Gill Sans Light" charset="0"/>
              </a:rPr>
              <a:t>with it?</a:t>
            </a:r>
          </a:p>
          <a:p>
            <a:pPr>
              <a:spcBef>
                <a:spcPts val="720"/>
              </a:spcBef>
              <a:buSzPct val="89000"/>
            </a:pPr>
            <a:endParaRPr lang="en-US" sz="2800" dirty="0">
              <a:latin typeface="Avenir Book"/>
              <a:ea typeface="ＭＳ Ｐゴシック" charset="0"/>
              <a:cs typeface="Avenir Book"/>
              <a:sym typeface="Gill Sans Light" charset="0"/>
            </a:endParaRPr>
          </a:p>
          <a:p>
            <a:pPr>
              <a:spcBef>
                <a:spcPts val="720"/>
              </a:spcBef>
              <a:buSzPct val="89000"/>
            </a:pPr>
            <a:endParaRPr lang="en-US" sz="2800" dirty="0">
              <a:solidFill>
                <a:schemeClr val="tx1"/>
              </a:solidFill>
              <a:latin typeface="Avenir Book"/>
              <a:ea typeface="ＭＳ Ｐゴシック" charset="0"/>
              <a:cs typeface="Avenir Book"/>
              <a:sym typeface="Gill Sans Light" charset="0"/>
            </a:endParaRPr>
          </a:p>
          <a:p>
            <a:pPr>
              <a:spcBef>
                <a:spcPts val="720"/>
              </a:spcBef>
              <a:buSzPct val="89000"/>
            </a:pPr>
            <a:endParaRPr lang="en-US" sz="2800" dirty="0">
              <a:solidFill>
                <a:schemeClr val="tx1"/>
              </a:solidFill>
              <a:latin typeface="Avenir Book"/>
              <a:ea typeface="ＭＳ Ｐゴシック" charset="0"/>
              <a:cs typeface="Avenir Book"/>
              <a:sym typeface="Gill Sans Light" charset="0"/>
            </a:endParaRPr>
          </a:p>
        </p:txBody>
      </p:sp>
      <p:sp>
        <p:nvSpPr>
          <p:cNvPr id="7" name="Rectangle 2"/>
          <p:cNvSpPr>
            <a:spLocks/>
          </p:cNvSpPr>
          <p:nvPr/>
        </p:nvSpPr>
        <p:spPr bwMode="auto">
          <a:xfrm>
            <a:off x="1057057" y="2345272"/>
            <a:ext cx="7528140"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4290" tIns="34290" rIns="34290" bIns="34290"/>
          <a:lstStyle/>
          <a:p>
            <a:pPr marL="457200" indent="-457200">
              <a:spcBef>
                <a:spcPts val="720"/>
              </a:spcBef>
              <a:buSzPct val="89000"/>
              <a:buFont typeface="Arial"/>
              <a:buChar char="•"/>
            </a:pPr>
            <a:r>
              <a:rPr lang="en-US" sz="2800" dirty="0" smtClean="0">
                <a:latin typeface="Avenir Book"/>
                <a:ea typeface="ＭＳ Ｐゴシック" charset="0"/>
                <a:cs typeface="Avenir Book"/>
                <a:sym typeface="Gill Sans Light" charset="0"/>
              </a:rPr>
              <a:t>no previous exposure to mindset research? </a:t>
            </a:r>
            <a:endParaRPr lang="en-US" sz="2800" dirty="0">
              <a:latin typeface="Avenir Book"/>
              <a:ea typeface="ＭＳ Ｐゴシック" charset="0"/>
              <a:cs typeface="Avenir Book"/>
              <a:sym typeface="Gill Sans Light" charset="0"/>
            </a:endParaRPr>
          </a:p>
        </p:txBody>
      </p:sp>
    </p:spTree>
    <p:extLst>
      <p:ext uri="{BB962C8B-B14F-4D97-AF65-F5344CB8AC3E}">
        <p14:creationId xmlns:p14="http://schemas.microsoft.com/office/powerpoint/2010/main" val="3281963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chart-10.png"/>
          <p:cNvPicPr/>
          <p:nvPr/>
        </p:nvPicPr>
        <p:blipFill>
          <a:blip r:embed="rId3">
            <a:extLst/>
          </a:blip>
          <a:stretch>
            <a:fillRect/>
          </a:stretch>
        </p:blipFill>
        <p:spPr>
          <a:xfrm>
            <a:off x="1721520" y="500063"/>
            <a:ext cx="5715001" cy="5715000"/>
          </a:xfrm>
          <a:prstGeom prst="rect">
            <a:avLst/>
          </a:prstGeom>
          <a:ln w="12700">
            <a:miter lim="400000"/>
          </a:ln>
        </p:spPr>
      </p:pic>
      <p:sp>
        <p:nvSpPr>
          <p:cNvPr id="3" name="AutoShape 56"/>
          <p:cNvSpPr>
            <a:spLocks/>
          </p:cNvSpPr>
          <p:nvPr/>
        </p:nvSpPr>
        <p:spPr bwMode="auto">
          <a:xfrm>
            <a:off x="3640667" y="6508750"/>
            <a:ext cx="5575301"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r>
              <a:rPr lang="en-US" sz="1600" dirty="0">
                <a:latin typeface="Avenir Book"/>
                <a:cs typeface="Avenir Book"/>
                <a:sym typeface="Helvetica Neue Light" charset="0"/>
              </a:rPr>
              <a:t>Paunesku, Walton, Romero, Smith, Yeager, &amp; </a:t>
            </a:r>
            <a:r>
              <a:rPr lang="en-US" sz="1600" dirty="0" err="1">
                <a:latin typeface="Avenir Book"/>
                <a:cs typeface="Avenir Book"/>
                <a:sym typeface="Helvetica Neue Light" charset="0"/>
              </a:rPr>
              <a:t>Dweck</a:t>
            </a:r>
            <a:r>
              <a:rPr lang="en-US" sz="1600" dirty="0">
                <a:latin typeface="Avenir Book"/>
                <a:cs typeface="Avenir Book"/>
                <a:sym typeface="Helvetica Neue Light" charset="0"/>
              </a:rPr>
              <a:t> (2015)</a:t>
            </a:r>
            <a:endParaRPr lang="en-US" sz="1600" dirty="0">
              <a:latin typeface="Avenir Book"/>
              <a:cs typeface="Avenir Book"/>
            </a:endParaRPr>
          </a:p>
        </p:txBody>
      </p:sp>
    </p:spTree>
    <p:extLst>
      <p:ext uri="{BB962C8B-B14F-4D97-AF65-F5344CB8AC3E}">
        <p14:creationId xmlns:p14="http://schemas.microsoft.com/office/powerpoint/2010/main" val="207703634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chart-9.png"/>
          <p:cNvPicPr/>
          <p:nvPr/>
        </p:nvPicPr>
        <p:blipFill>
          <a:blip r:embed="rId3">
            <a:extLst/>
          </a:blip>
          <a:stretch>
            <a:fillRect/>
          </a:stretch>
        </p:blipFill>
        <p:spPr>
          <a:xfrm>
            <a:off x="1714500" y="500063"/>
            <a:ext cx="5715000" cy="5715000"/>
          </a:xfrm>
          <a:prstGeom prst="rect">
            <a:avLst/>
          </a:prstGeom>
          <a:ln w="12700">
            <a:miter lim="400000"/>
          </a:ln>
        </p:spPr>
      </p:pic>
      <p:sp>
        <p:nvSpPr>
          <p:cNvPr id="3" name="AutoShape 56"/>
          <p:cNvSpPr>
            <a:spLocks/>
          </p:cNvSpPr>
          <p:nvPr/>
        </p:nvSpPr>
        <p:spPr bwMode="auto">
          <a:xfrm>
            <a:off x="3640667" y="6508750"/>
            <a:ext cx="5575301" cy="349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r>
              <a:rPr lang="en-US" sz="1600" dirty="0">
                <a:latin typeface="Avenir Book"/>
                <a:cs typeface="Avenir Book"/>
                <a:sym typeface="Helvetica Neue Light" charset="0"/>
              </a:rPr>
              <a:t>Paunesku, Walton, Romero, Smith, Yeager, &amp; </a:t>
            </a:r>
            <a:r>
              <a:rPr lang="en-US" sz="1600" dirty="0" err="1">
                <a:latin typeface="Avenir Book"/>
                <a:cs typeface="Avenir Book"/>
                <a:sym typeface="Helvetica Neue Light" charset="0"/>
              </a:rPr>
              <a:t>Dweck</a:t>
            </a:r>
            <a:r>
              <a:rPr lang="en-US" sz="1600" dirty="0">
                <a:latin typeface="Avenir Book"/>
                <a:cs typeface="Avenir Book"/>
                <a:sym typeface="Helvetica Neue Light" charset="0"/>
              </a:rPr>
              <a:t> (2015)</a:t>
            </a:r>
            <a:endParaRPr lang="en-US" sz="1600" dirty="0">
              <a:latin typeface="Avenir Book"/>
              <a:cs typeface="Avenir Book"/>
            </a:endParaRPr>
          </a:p>
        </p:txBody>
      </p:sp>
    </p:spTree>
    <p:extLst>
      <p:ext uri="{BB962C8B-B14F-4D97-AF65-F5344CB8AC3E}">
        <p14:creationId xmlns:p14="http://schemas.microsoft.com/office/powerpoint/2010/main" val="301266330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bwMode="auto">
          <a:xfrm>
            <a:off x="345444" y="87209"/>
            <a:ext cx="8001000"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45720" tIns="45720" rIns="45720" bIns="45720" numCol="1" anchor="ctr" anchorCtr="0" compatLnSpc="1">
            <a:prstTxWarp prst="textNoShape">
              <a:avLst/>
            </a:prstTxWarp>
          </a:bodyPr>
          <a:lstStyle>
            <a:lvl1pPr algn="ctr" rtl="0" fontAlgn="base">
              <a:spcBef>
                <a:spcPct val="0"/>
              </a:spcBef>
              <a:spcAft>
                <a:spcPct val="0"/>
              </a:spcAft>
              <a:defRPr sz="4800">
                <a:solidFill>
                  <a:schemeClr val="tx1"/>
                </a:solidFill>
                <a:latin typeface="+mj-lt"/>
                <a:ea typeface="+mj-ea"/>
                <a:cs typeface="+mj-cs"/>
                <a:sym typeface="Gill Sans Light" charset="0"/>
              </a:defRPr>
            </a:lvl1pPr>
            <a:lvl2pPr algn="ctr" rtl="0" fontAlgn="base">
              <a:spcBef>
                <a:spcPct val="0"/>
              </a:spcBef>
              <a:spcAft>
                <a:spcPct val="0"/>
              </a:spcAft>
              <a:defRPr sz="4800">
                <a:solidFill>
                  <a:schemeClr val="tx1"/>
                </a:solidFill>
                <a:latin typeface="Gill Sans Light" charset="0"/>
                <a:ea typeface="ヒラギノ角ゴ ProN W3" charset="0"/>
                <a:cs typeface="ヒラギノ角ゴ ProN W3" charset="0"/>
                <a:sym typeface="Gill Sans Light" charset="0"/>
              </a:defRPr>
            </a:lvl2pPr>
            <a:lvl3pPr algn="ctr" rtl="0" fontAlgn="base">
              <a:spcBef>
                <a:spcPct val="0"/>
              </a:spcBef>
              <a:spcAft>
                <a:spcPct val="0"/>
              </a:spcAft>
              <a:defRPr sz="4800">
                <a:solidFill>
                  <a:schemeClr val="tx1"/>
                </a:solidFill>
                <a:latin typeface="Gill Sans Light" charset="0"/>
                <a:ea typeface="ヒラギノ角ゴ ProN W3" charset="0"/>
                <a:cs typeface="ヒラギノ角ゴ ProN W3" charset="0"/>
                <a:sym typeface="Gill Sans Light" charset="0"/>
              </a:defRPr>
            </a:lvl3pPr>
            <a:lvl4pPr algn="ctr" rtl="0" fontAlgn="base">
              <a:spcBef>
                <a:spcPct val="0"/>
              </a:spcBef>
              <a:spcAft>
                <a:spcPct val="0"/>
              </a:spcAft>
              <a:defRPr sz="4800">
                <a:solidFill>
                  <a:schemeClr val="tx1"/>
                </a:solidFill>
                <a:latin typeface="Gill Sans Light" charset="0"/>
                <a:ea typeface="ヒラギノ角ゴ ProN W3" charset="0"/>
                <a:cs typeface="ヒラギノ角ゴ ProN W3" charset="0"/>
                <a:sym typeface="Gill Sans Light" charset="0"/>
              </a:defRPr>
            </a:lvl4pPr>
            <a:lvl5pPr algn="ctr" rtl="0" fontAlgn="base">
              <a:spcBef>
                <a:spcPct val="0"/>
              </a:spcBef>
              <a:spcAft>
                <a:spcPct val="0"/>
              </a:spcAft>
              <a:defRPr sz="4800">
                <a:solidFill>
                  <a:schemeClr val="tx1"/>
                </a:solidFill>
                <a:latin typeface="Gill Sans Light" charset="0"/>
                <a:ea typeface="ヒラギノ角ゴ ProN W3" charset="0"/>
                <a:cs typeface="ヒラギノ角ゴ ProN W3" charset="0"/>
                <a:sym typeface="Gill Sans Light" charset="0"/>
              </a:defRPr>
            </a:lvl5pPr>
            <a:lvl6pPr marL="457200" algn="ctr" rtl="0" fontAlgn="base">
              <a:spcBef>
                <a:spcPct val="0"/>
              </a:spcBef>
              <a:spcAft>
                <a:spcPct val="0"/>
              </a:spcAft>
              <a:defRPr sz="4800">
                <a:solidFill>
                  <a:schemeClr val="tx1"/>
                </a:solidFill>
                <a:latin typeface="Gill Sans Light" charset="0"/>
                <a:ea typeface="ヒラギノ角ゴ ProN W3" charset="0"/>
                <a:cs typeface="ヒラギノ角ゴ ProN W3" charset="0"/>
                <a:sym typeface="Gill Sans Light" charset="0"/>
              </a:defRPr>
            </a:lvl6pPr>
            <a:lvl7pPr marL="914400" algn="ctr" rtl="0" fontAlgn="base">
              <a:spcBef>
                <a:spcPct val="0"/>
              </a:spcBef>
              <a:spcAft>
                <a:spcPct val="0"/>
              </a:spcAft>
              <a:defRPr sz="4800">
                <a:solidFill>
                  <a:schemeClr val="tx1"/>
                </a:solidFill>
                <a:latin typeface="Gill Sans Light" charset="0"/>
                <a:ea typeface="ヒラギノ角ゴ ProN W3" charset="0"/>
                <a:cs typeface="ヒラギノ角ゴ ProN W3" charset="0"/>
                <a:sym typeface="Gill Sans Light" charset="0"/>
              </a:defRPr>
            </a:lvl7pPr>
            <a:lvl8pPr marL="1371600" algn="ctr" rtl="0" fontAlgn="base">
              <a:spcBef>
                <a:spcPct val="0"/>
              </a:spcBef>
              <a:spcAft>
                <a:spcPct val="0"/>
              </a:spcAft>
              <a:defRPr sz="4800">
                <a:solidFill>
                  <a:schemeClr val="tx1"/>
                </a:solidFill>
                <a:latin typeface="Gill Sans Light" charset="0"/>
                <a:ea typeface="ヒラギノ角ゴ ProN W3" charset="0"/>
                <a:cs typeface="ヒラギノ角ゴ ProN W3" charset="0"/>
                <a:sym typeface="Gill Sans Light" charset="0"/>
              </a:defRPr>
            </a:lvl8pPr>
            <a:lvl9pPr marL="1828800" algn="ctr" rtl="0" fontAlgn="base">
              <a:spcBef>
                <a:spcPct val="0"/>
              </a:spcBef>
              <a:spcAft>
                <a:spcPct val="0"/>
              </a:spcAft>
              <a:defRPr sz="4800">
                <a:solidFill>
                  <a:schemeClr val="tx1"/>
                </a:solidFill>
                <a:latin typeface="Gill Sans Light" charset="0"/>
                <a:ea typeface="ヒラギノ角ゴ ProN W3" charset="0"/>
                <a:cs typeface="ヒラギノ角ゴ ProN W3" charset="0"/>
                <a:sym typeface="Gill Sans Light" charset="0"/>
              </a:defRPr>
            </a:lvl9pPr>
          </a:lstStyle>
          <a:p>
            <a:pPr marL="514350" indent="-514350">
              <a:spcBef>
                <a:spcPts val="2700"/>
              </a:spcBef>
            </a:pPr>
            <a:r>
              <a:rPr lang="en-US" sz="4000" dirty="0" smtClean="0">
                <a:latin typeface="Avenir Book"/>
                <a:ea typeface="ＭＳ Ｐゴシック" charset="0"/>
                <a:cs typeface="Avenir Book"/>
              </a:rPr>
              <a:t>How Do Everyday Interactions </a:t>
            </a:r>
            <a:r>
              <a:rPr lang="en-US" sz="4000" dirty="0">
                <a:latin typeface="Avenir Book"/>
                <a:ea typeface="ＭＳ Ｐゴシック" charset="0"/>
                <a:cs typeface="Avenir Book"/>
              </a:rPr>
              <a:t>Shape Mindsets?</a:t>
            </a:r>
          </a:p>
        </p:txBody>
      </p:sp>
      <p:sp>
        <p:nvSpPr>
          <p:cNvPr id="6" name="Rectangle 2"/>
          <p:cNvSpPr txBox="1">
            <a:spLocks noChangeArrowheads="1"/>
          </p:cNvSpPr>
          <p:nvPr/>
        </p:nvSpPr>
        <p:spPr>
          <a:xfrm>
            <a:off x="457200" y="1904994"/>
            <a:ext cx="8229600" cy="4525963"/>
          </a:xfrm>
          <a:prstGeom prst="rect">
            <a:avLst/>
          </a:prstGeom>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5822"/>
            <a:r>
              <a:rPr lang="en-US" smtClean="0">
                <a:latin typeface="Avenir Book"/>
                <a:cs typeface="Avenir Book"/>
              </a:rPr>
              <a:t>The </a:t>
            </a:r>
            <a:r>
              <a:rPr lang="en-US" b="1" smtClean="0">
                <a:effectLst>
                  <a:outerShdw blurRad="38100" dist="38100" dir="2700000" algn="tl">
                    <a:srgbClr val="000000">
                      <a:alpha val="43137"/>
                    </a:srgbClr>
                  </a:outerShdw>
                </a:effectLst>
                <a:latin typeface="Avenir Book"/>
                <a:cs typeface="Avenir Book"/>
              </a:rPr>
              <a:t>language</a:t>
            </a:r>
            <a:r>
              <a:rPr lang="en-US" smtClean="0">
                <a:latin typeface="Avenir Book"/>
                <a:cs typeface="Avenir Book"/>
              </a:rPr>
              <a:t> we use tells others what we believe and what we value</a:t>
            </a:r>
          </a:p>
          <a:p>
            <a:pPr marL="512922" indent="0">
              <a:buFont typeface="Arial"/>
              <a:buNone/>
            </a:pPr>
            <a:endParaRPr lang="en-US" sz="1800" smtClean="0">
              <a:latin typeface="Avenir Book"/>
              <a:cs typeface="Avenir Book"/>
            </a:endParaRPr>
          </a:p>
          <a:p>
            <a:pPr marL="855822"/>
            <a:r>
              <a:rPr lang="en-US" b="1" smtClean="0">
                <a:effectLst>
                  <a:outerShdw blurRad="38100" dist="38100" dir="2700000" algn="tl">
                    <a:srgbClr val="000000">
                      <a:alpha val="43137"/>
                    </a:srgbClr>
                  </a:outerShdw>
                </a:effectLst>
                <a:latin typeface="Avenir Book"/>
                <a:cs typeface="Avenir Book"/>
              </a:rPr>
              <a:t>Feedback</a:t>
            </a:r>
            <a:r>
              <a:rPr lang="en-US" smtClean="0">
                <a:latin typeface="Avenir Book"/>
                <a:cs typeface="Avenir Book"/>
              </a:rPr>
              <a:t> tells us what is expected of us and what goals we should have</a:t>
            </a:r>
            <a:endParaRPr lang="en-US" dirty="0">
              <a:latin typeface="Avenir Book"/>
              <a:cs typeface="Avenir Book"/>
            </a:endParaRPr>
          </a:p>
        </p:txBody>
      </p:sp>
    </p:spTree>
    <p:extLst>
      <p:ext uri="{BB962C8B-B14F-4D97-AF65-F5344CB8AC3E}">
        <p14:creationId xmlns:p14="http://schemas.microsoft.com/office/powerpoint/2010/main" val="81244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891540" y="0"/>
            <a:ext cx="7360920" cy="1440180"/>
          </a:xfrm>
          <a:ln/>
        </p:spPr>
        <p:txBody>
          <a:bodyPr/>
          <a:lstStyle/>
          <a:p>
            <a:r>
              <a:rPr lang="en-US" dirty="0">
                <a:latin typeface="Avenir Book"/>
                <a:cs typeface="Avenir Book"/>
              </a:rPr>
              <a:t>Self-esteem Movement</a:t>
            </a:r>
          </a:p>
        </p:txBody>
      </p:sp>
      <p:pic>
        <p:nvPicPr>
          <p:cNvPr id="4" name="Picture 3" descr="Screen Shot 2015-08-14 at 3.38.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0" y="1066800"/>
            <a:ext cx="6350000" cy="4724400"/>
          </a:xfrm>
          <a:prstGeom prst="rect">
            <a:avLst/>
          </a:prstGeom>
        </p:spPr>
      </p:pic>
    </p:spTree>
    <p:extLst>
      <p:ext uri="{BB962C8B-B14F-4D97-AF65-F5344CB8AC3E}">
        <p14:creationId xmlns:p14="http://schemas.microsoft.com/office/powerpoint/2010/main" val="269497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5" name="Rectangle 1"/>
          <p:cNvSpPr>
            <a:spLocks noGrp="1" noChangeArrowheads="1"/>
          </p:cNvSpPr>
          <p:nvPr>
            <p:ph type="title"/>
          </p:nvPr>
        </p:nvSpPr>
        <p:spPr>
          <a:xfrm>
            <a:off x="457200" y="88375"/>
            <a:ext cx="8229600" cy="1143000"/>
          </a:xfrm>
          <a:ln/>
        </p:spPr>
        <p:txBody>
          <a:bodyPr/>
          <a:lstStyle/>
          <a:p>
            <a:r>
              <a:rPr lang="en-US" dirty="0" smtClean="0">
                <a:latin typeface="Avenir Book"/>
                <a:cs typeface="Avenir Book"/>
              </a:rPr>
              <a:t>Praise</a:t>
            </a:r>
            <a:endParaRPr lang="en-US" dirty="0">
              <a:latin typeface="Avenir Book"/>
              <a:cs typeface="Avenir Book"/>
            </a:endParaRPr>
          </a:p>
        </p:txBody>
      </p:sp>
      <p:sp>
        <p:nvSpPr>
          <p:cNvPr id="190466" name="Rectangle 2"/>
          <p:cNvSpPr>
            <a:spLocks noGrp="1" noChangeArrowheads="1"/>
          </p:cNvSpPr>
          <p:nvPr>
            <p:ph type="body" idx="1"/>
          </p:nvPr>
        </p:nvSpPr>
        <p:spPr>
          <a:xfrm>
            <a:off x="891540" y="1572683"/>
            <a:ext cx="7486650" cy="4629150"/>
          </a:xfrm>
          <a:ln/>
        </p:spPr>
        <p:txBody>
          <a:bodyPr/>
          <a:lstStyle/>
          <a:p>
            <a:pPr marL="627222"/>
            <a:r>
              <a:rPr lang="en-US" dirty="0" smtClean="0">
                <a:latin typeface="Avenir Book"/>
                <a:cs typeface="Avenir Book"/>
              </a:rPr>
              <a:t>Research Question:</a:t>
            </a:r>
          </a:p>
          <a:p>
            <a:pPr marL="284322" indent="0">
              <a:buNone/>
            </a:pPr>
            <a:endParaRPr lang="en-US" sz="1200" dirty="0">
              <a:latin typeface="Avenir Book"/>
              <a:cs typeface="Avenir Book"/>
            </a:endParaRPr>
          </a:p>
          <a:p>
            <a:pPr marL="685800" lvl="1" indent="0">
              <a:buNone/>
            </a:pPr>
            <a:r>
              <a:rPr lang="en-US" dirty="0" smtClean="0">
                <a:latin typeface="Avenir Book"/>
                <a:cs typeface="Avenir Book"/>
              </a:rPr>
              <a:t>Do different kinds of praise influence students’ response to failure?</a:t>
            </a:r>
            <a:endParaRPr lang="en-US" dirty="0">
              <a:latin typeface="Avenir Book"/>
              <a:cs typeface="Avenir Book"/>
            </a:endParaRPr>
          </a:p>
        </p:txBody>
      </p:sp>
      <p:sp>
        <p:nvSpPr>
          <p:cNvPr id="3" name="TextBox 2"/>
          <p:cNvSpPr txBox="1"/>
          <p:nvPr/>
        </p:nvSpPr>
        <p:spPr>
          <a:xfrm>
            <a:off x="3268980" y="6172200"/>
            <a:ext cx="2606040" cy="360099"/>
          </a:xfrm>
          <a:prstGeom prst="rect">
            <a:avLst/>
          </a:prstGeom>
          <a:noFill/>
        </p:spPr>
        <p:txBody>
          <a:bodyPr wrap="square" lIns="82296" tIns="41148" rIns="82296" bIns="41148" rtlCol="0">
            <a:spAutoFit/>
          </a:bodyPr>
          <a:lstStyle/>
          <a:p>
            <a:pPr algn="ctr"/>
            <a:r>
              <a:rPr lang="en-US" dirty="0">
                <a:latin typeface="Avenir Book"/>
                <a:cs typeface="Avenir Book"/>
              </a:rPr>
              <a:t>Claudia </a:t>
            </a:r>
            <a:r>
              <a:rPr lang="en-US" dirty="0" smtClean="0">
                <a:latin typeface="Avenir Book"/>
                <a:cs typeface="Avenir Book"/>
              </a:rPr>
              <a:t>Mueller </a:t>
            </a:r>
            <a:endParaRPr lang="en-US" dirty="0">
              <a:latin typeface="Avenir Book"/>
              <a:cs typeface="Avenir Book"/>
            </a:endParaRPr>
          </a:p>
        </p:txBody>
      </p:sp>
      <p:pic>
        <p:nvPicPr>
          <p:cNvPr id="4" name="Picture 3"/>
          <p:cNvPicPr>
            <a:picLocks noChangeAspect="1"/>
          </p:cNvPicPr>
          <p:nvPr/>
        </p:nvPicPr>
        <p:blipFill>
          <a:blip r:embed="rId3"/>
          <a:stretch>
            <a:fillRect/>
          </a:stretch>
        </p:blipFill>
        <p:spPr>
          <a:xfrm>
            <a:off x="3646170" y="3909060"/>
            <a:ext cx="1760220" cy="2183130"/>
          </a:xfrm>
          <a:prstGeom prst="rect">
            <a:avLst/>
          </a:prstGeom>
        </p:spPr>
      </p:pic>
    </p:spTree>
    <p:extLst>
      <p:ext uri="{BB962C8B-B14F-4D97-AF65-F5344CB8AC3E}">
        <p14:creationId xmlns:p14="http://schemas.microsoft.com/office/powerpoint/2010/main" val="351914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1460" y="2057400"/>
            <a:ext cx="4287578" cy="356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13667" name="Rectangle 3"/>
          <p:cNvSpPr>
            <a:spLocks/>
          </p:cNvSpPr>
          <p:nvPr/>
        </p:nvSpPr>
        <p:spPr bwMode="auto">
          <a:xfrm>
            <a:off x="7130892" y="6534864"/>
            <a:ext cx="18957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600">
                <a:latin typeface="Gill Sans Light" charset="0"/>
                <a:ea typeface="ＭＳ Ｐゴシック" charset="0"/>
                <a:cs typeface="Gill Sans Light" charset="0"/>
                <a:sym typeface="Gill Sans Light" charset="0"/>
              </a:rPr>
              <a:t>Mueller &amp; Dweck, 1998</a:t>
            </a:r>
          </a:p>
        </p:txBody>
      </p:sp>
      <p:sp>
        <p:nvSpPr>
          <p:cNvPr id="2" name="TextBox 1"/>
          <p:cNvSpPr txBox="1"/>
          <p:nvPr/>
        </p:nvSpPr>
        <p:spPr>
          <a:xfrm>
            <a:off x="4846320" y="2673780"/>
            <a:ext cx="3771900" cy="2237536"/>
          </a:xfrm>
          <a:prstGeom prst="rect">
            <a:avLst/>
          </a:prstGeom>
          <a:noFill/>
        </p:spPr>
        <p:txBody>
          <a:bodyPr wrap="square" lIns="82296" tIns="41148" rIns="82296" bIns="41148" rtlCol="0">
            <a:spAutoFit/>
          </a:bodyPr>
          <a:lstStyle/>
          <a:p>
            <a:pPr marL="411480" indent="-411480">
              <a:buFont typeface="Arial"/>
              <a:buChar char="•"/>
            </a:pPr>
            <a:r>
              <a:rPr lang="en-US" sz="2800" dirty="0" smtClean="0">
                <a:latin typeface="Avenir Book"/>
                <a:cs typeface="Avenir Book"/>
              </a:rPr>
              <a:t>N = 128 5</a:t>
            </a:r>
            <a:r>
              <a:rPr lang="en-US" sz="2800" baseline="30000" dirty="0" smtClean="0">
                <a:latin typeface="Avenir Book"/>
                <a:cs typeface="Avenir Book"/>
              </a:rPr>
              <a:t>th</a:t>
            </a:r>
            <a:r>
              <a:rPr lang="en-US" sz="2800" dirty="0" smtClean="0">
                <a:latin typeface="Avenir Book"/>
                <a:cs typeface="Avenir Book"/>
              </a:rPr>
              <a:t> grade students</a:t>
            </a:r>
          </a:p>
          <a:p>
            <a:pPr marL="411480" indent="-411480">
              <a:buFont typeface="Arial"/>
              <a:buChar char="•"/>
            </a:pPr>
            <a:r>
              <a:rPr lang="en-US" sz="2800" dirty="0" smtClean="0">
                <a:latin typeface="Avenir Book"/>
                <a:cs typeface="Avenir Book"/>
              </a:rPr>
              <a:t>Standard progressive matrices (Ravens)</a:t>
            </a:r>
            <a:endParaRPr lang="en-US" sz="2800" dirty="0">
              <a:latin typeface="Avenir Book"/>
              <a:cs typeface="Avenir Book"/>
            </a:endParaRPr>
          </a:p>
        </p:txBody>
      </p:sp>
      <p:sp>
        <p:nvSpPr>
          <p:cNvPr id="8" name="Rectangle 5"/>
          <p:cNvSpPr>
            <a:spLocks/>
          </p:cNvSpPr>
          <p:nvPr/>
        </p:nvSpPr>
        <p:spPr bwMode="auto">
          <a:xfrm>
            <a:off x="605790" y="-45720"/>
            <a:ext cx="7658100" cy="196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300" dirty="0">
                <a:latin typeface="Avenir Book"/>
                <a:ea typeface="ＭＳ Ｐゴシック" charset="0"/>
                <a:cs typeface="Avenir Book"/>
                <a:sym typeface="Gill Sans Light" charset="0"/>
              </a:rPr>
              <a:t>Praise Effects on IQ Test Performance:</a:t>
            </a:r>
          </a:p>
        </p:txBody>
      </p:sp>
    </p:spTree>
    <p:extLst>
      <p:ext uri="{BB962C8B-B14F-4D97-AF65-F5344CB8AC3E}">
        <p14:creationId xmlns:p14="http://schemas.microsoft.com/office/powerpoint/2010/main" val="3367540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Grp="1" noChangeArrowheads="1"/>
          </p:cNvSpPr>
          <p:nvPr>
            <p:ph type="body" idx="1"/>
          </p:nvPr>
        </p:nvSpPr>
        <p:spPr>
          <a:xfrm>
            <a:off x="457200" y="1921927"/>
            <a:ext cx="8229600" cy="4525963"/>
          </a:xfrm>
          <a:ln/>
        </p:spPr>
        <p:txBody>
          <a:bodyPr/>
          <a:lstStyle/>
          <a:p>
            <a:pPr marL="627222">
              <a:lnSpc>
                <a:spcPct val="110000"/>
              </a:lnSpc>
            </a:pPr>
            <a:r>
              <a:rPr lang="en-US" dirty="0">
                <a:solidFill>
                  <a:srgbClr val="C18712"/>
                </a:solidFill>
                <a:latin typeface="Avenir Book"/>
                <a:cs typeface="Avenir Book"/>
              </a:rPr>
              <a:t>Control Group:</a:t>
            </a:r>
            <a:r>
              <a:rPr lang="en-US" dirty="0">
                <a:latin typeface="Avenir Book"/>
                <a:cs typeface="Avenir Book"/>
              </a:rPr>
              <a:t> </a:t>
            </a:r>
            <a:r>
              <a:rPr lang="ja-JP" altLang="en-US" dirty="0">
                <a:latin typeface="Avenir Book"/>
                <a:cs typeface="Avenir Book"/>
              </a:rPr>
              <a:t>“</a:t>
            </a:r>
            <a:r>
              <a:rPr lang="en-US" dirty="0">
                <a:latin typeface="Avenir Book"/>
                <a:cs typeface="Avenir Book"/>
              </a:rPr>
              <a:t>Wow, </a:t>
            </a:r>
            <a:r>
              <a:rPr lang="en-US" dirty="0" smtClean="0">
                <a:latin typeface="Avenir Book"/>
                <a:cs typeface="Avenir Book"/>
              </a:rPr>
              <a:t>that’s </a:t>
            </a:r>
            <a:r>
              <a:rPr lang="en-US" dirty="0">
                <a:latin typeface="Avenir Book"/>
                <a:cs typeface="Avenir Book"/>
              </a:rPr>
              <a:t>a really good score.</a:t>
            </a:r>
            <a:r>
              <a:rPr lang="ja-JP" altLang="en-US" dirty="0">
                <a:latin typeface="Avenir Book"/>
                <a:cs typeface="Avenir Book"/>
              </a:rPr>
              <a:t>”</a:t>
            </a:r>
            <a:endParaRPr lang="en-US" dirty="0">
              <a:solidFill>
                <a:srgbClr val="FF0000"/>
              </a:solidFill>
              <a:latin typeface="Avenir Book"/>
              <a:cs typeface="Avenir Book"/>
            </a:endParaRPr>
          </a:p>
          <a:p>
            <a:pPr marL="627222">
              <a:lnSpc>
                <a:spcPct val="110000"/>
              </a:lnSpc>
            </a:pPr>
            <a:r>
              <a:rPr lang="en-US" dirty="0">
                <a:solidFill>
                  <a:srgbClr val="FF0000"/>
                </a:solidFill>
                <a:latin typeface="Avenir Book"/>
                <a:cs typeface="Avenir Book"/>
              </a:rPr>
              <a:t>Intelligence Praise</a:t>
            </a:r>
            <a:r>
              <a:rPr lang="en-US" dirty="0">
                <a:latin typeface="Avenir Book"/>
                <a:cs typeface="Avenir Book"/>
              </a:rPr>
              <a:t>: </a:t>
            </a:r>
            <a:r>
              <a:rPr lang="ja-JP" altLang="en-US" dirty="0">
                <a:latin typeface="Avenir Book"/>
                <a:cs typeface="Avenir Book"/>
              </a:rPr>
              <a:t>“</a:t>
            </a:r>
            <a:r>
              <a:rPr lang="en-US" dirty="0">
                <a:latin typeface="Avenir Book"/>
                <a:cs typeface="Avenir Book"/>
              </a:rPr>
              <a:t>Wow, </a:t>
            </a:r>
            <a:r>
              <a:rPr lang="en-US" dirty="0" smtClean="0">
                <a:latin typeface="Avenir Book"/>
                <a:cs typeface="Avenir Book"/>
              </a:rPr>
              <a:t>that’s </a:t>
            </a:r>
            <a:r>
              <a:rPr lang="en-US" dirty="0">
                <a:latin typeface="Avenir Book"/>
                <a:cs typeface="Avenir Book"/>
              </a:rPr>
              <a:t>a really good score. You must be smart at this.</a:t>
            </a:r>
            <a:r>
              <a:rPr lang="ja-JP" altLang="en-US" dirty="0">
                <a:latin typeface="Avenir Book"/>
                <a:cs typeface="Avenir Book"/>
              </a:rPr>
              <a:t>”</a:t>
            </a:r>
            <a:endParaRPr lang="en-US" dirty="0">
              <a:latin typeface="Avenir Book"/>
              <a:cs typeface="Avenir Book"/>
            </a:endParaRPr>
          </a:p>
          <a:p>
            <a:pPr marL="627222">
              <a:lnSpc>
                <a:spcPct val="110000"/>
              </a:lnSpc>
            </a:pPr>
            <a:r>
              <a:rPr lang="en-US" dirty="0">
                <a:solidFill>
                  <a:srgbClr val="00FF00"/>
                </a:solidFill>
                <a:latin typeface="Avenir Book"/>
                <a:cs typeface="Avenir Book"/>
              </a:rPr>
              <a:t>Effort (Process) Praise</a:t>
            </a:r>
            <a:r>
              <a:rPr lang="en-US" dirty="0" smtClean="0">
                <a:latin typeface="Avenir Book"/>
                <a:cs typeface="Avenir Book"/>
              </a:rPr>
              <a:t>: </a:t>
            </a:r>
            <a:r>
              <a:rPr lang="ja-JP" altLang="en-US" dirty="0" smtClean="0">
                <a:latin typeface="Avenir Book"/>
                <a:cs typeface="Avenir Book"/>
              </a:rPr>
              <a:t>“</a:t>
            </a:r>
            <a:r>
              <a:rPr lang="en-US" dirty="0" smtClean="0">
                <a:latin typeface="Avenir Book"/>
                <a:cs typeface="Avenir Book"/>
              </a:rPr>
              <a:t>Wow, that’s a really good score. You must have tried really hard.</a:t>
            </a:r>
            <a:r>
              <a:rPr lang="ja-JP" altLang="en-US" dirty="0" smtClean="0">
                <a:latin typeface="Avenir Book"/>
                <a:cs typeface="Avenir Book"/>
              </a:rPr>
              <a:t>”</a:t>
            </a:r>
            <a:endParaRPr lang="en-US" dirty="0">
              <a:latin typeface="Avenir Book"/>
              <a:cs typeface="Avenir Book"/>
            </a:endParaRPr>
          </a:p>
        </p:txBody>
      </p:sp>
      <p:sp>
        <p:nvSpPr>
          <p:cNvPr id="115714" name="Rectangle 2"/>
          <p:cNvSpPr>
            <a:spLocks/>
          </p:cNvSpPr>
          <p:nvPr/>
        </p:nvSpPr>
        <p:spPr bwMode="auto">
          <a:xfrm>
            <a:off x="6910763" y="6534864"/>
            <a:ext cx="21324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600" dirty="0">
                <a:latin typeface="Avenir Book"/>
                <a:ea typeface="ＭＳ Ｐゴシック" charset="0"/>
                <a:cs typeface="Avenir Book"/>
                <a:sym typeface="Gill Sans Light" charset="0"/>
              </a:rPr>
              <a:t>Mueller &amp; </a:t>
            </a:r>
            <a:r>
              <a:rPr lang="en-US" sz="1600" dirty="0" err="1">
                <a:latin typeface="Avenir Book"/>
                <a:ea typeface="ＭＳ Ｐゴシック" charset="0"/>
                <a:cs typeface="Avenir Book"/>
                <a:sym typeface="Gill Sans Light" charset="0"/>
              </a:rPr>
              <a:t>Dweck</a:t>
            </a:r>
            <a:r>
              <a:rPr lang="en-US" sz="1600" dirty="0">
                <a:latin typeface="Avenir Book"/>
                <a:ea typeface="ＭＳ Ｐゴシック" charset="0"/>
                <a:cs typeface="Avenir Book"/>
                <a:sym typeface="Gill Sans Light" charset="0"/>
              </a:rPr>
              <a:t>, 1998</a:t>
            </a:r>
          </a:p>
        </p:txBody>
      </p:sp>
      <p:sp>
        <p:nvSpPr>
          <p:cNvPr id="5" name="Rectangle 5"/>
          <p:cNvSpPr>
            <a:spLocks/>
          </p:cNvSpPr>
          <p:nvPr/>
        </p:nvSpPr>
        <p:spPr bwMode="auto">
          <a:xfrm>
            <a:off x="605790" y="-45720"/>
            <a:ext cx="7658100" cy="196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300" dirty="0">
                <a:latin typeface="Avenir Book"/>
                <a:ea typeface="ＭＳ Ｐゴシック" charset="0"/>
                <a:cs typeface="Avenir Book"/>
                <a:sym typeface="Gill Sans Light" charset="0"/>
              </a:rPr>
              <a:t>Praise Effects on IQ Test Performance:</a:t>
            </a:r>
          </a:p>
        </p:txBody>
      </p:sp>
    </p:spTree>
    <p:extLst>
      <p:ext uri="{BB962C8B-B14F-4D97-AF65-F5344CB8AC3E}">
        <p14:creationId xmlns:p14="http://schemas.microsoft.com/office/powerpoint/2010/main" val="2350765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Grp="1" noChangeArrowheads="1"/>
          </p:cNvSpPr>
          <p:nvPr>
            <p:ph type="title"/>
          </p:nvPr>
        </p:nvSpPr>
        <p:spPr/>
        <p:txBody>
          <a:bodyPr>
            <a:normAutofit fontScale="90000"/>
          </a:bodyPr>
          <a:lstStyle/>
          <a:p>
            <a:r>
              <a:rPr lang="en-US" dirty="0" smtClean="0">
                <a:latin typeface="Avenir Book"/>
                <a:cs typeface="Avenir Book"/>
              </a:rPr>
              <a:t>Part 3: </a:t>
            </a:r>
            <a:br>
              <a:rPr lang="en-US" dirty="0" smtClean="0">
                <a:latin typeface="Avenir Book"/>
                <a:cs typeface="Avenir Book"/>
              </a:rPr>
            </a:br>
            <a:r>
              <a:rPr lang="en-US" dirty="0" smtClean="0">
                <a:latin typeface="Avenir Book"/>
                <a:cs typeface="Avenir Book"/>
              </a:rPr>
              <a:t>IQ Test: Very </a:t>
            </a:r>
            <a:r>
              <a:rPr lang="en-US" dirty="0">
                <a:latin typeface="Avenir Book"/>
                <a:cs typeface="Avenir Book"/>
              </a:rPr>
              <a:t>Difficult</a:t>
            </a:r>
          </a:p>
        </p:txBody>
      </p:sp>
      <p:pic>
        <p:nvPicPr>
          <p:cNvPr id="98306" name="Picture 2" descr="Screen Shot 2013-04-01 at 6.26.34 PM.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032000" y="1765351"/>
            <a:ext cx="4254500" cy="4681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Rectangle 2"/>
          <p:cNvSpPr>
            <a:spLocks/>
          </p:cNvSpPr>
          <p:nvPr/>
        </p:nvSpPr>
        <p:spPr bwMode="auto">
          <a:xfrm>
            <a:off x="7130892" y="6534864"/>
            <a:ext cx="18957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600" dirty="0">
                <a:latin typeface="Gill Sans Light" charset="0"/>
                <a:ea typeface="ＭＳ Ｐゴシック" charset="0"/>
                <a:cs typeface="Gill Sans Light" charset="0"/>
                <a:sym typeface="Gill Sans Light" charset="0"/>
              </a:rPr>
              <a:t>Mueller &amp; </a:t>
            </a:r>
            <a:r>
              <a:rPr lang="en-US" sz="1600" dirty="0" err="1">
                <a:latin typeface="Gill Sans Light" charset="0"/>
                <a:ea typeface="ＭＳ Ｐゴシック" charset="0"/>
                <a:cs typeface="Gill Sans Light" charset="0"/>
                <a:sym typeface="Gill Sans Light" charset="0"/>
              </a:rPr>
              <a:t>Dweck</a:t>
            </a:r>
            <a:r>
              <a:rPr lang="en-US" sz="1600" dirty="0">
                <a:latin typeface="Gill Sans Light" charset="0"/>
                <a:ea typeface="ＭＳ Ｐゴシック" charset="0"/>
                <a:cs typeface="Gill Sans Light" charset="0"/>
                <a:sym typeface="Gill Sans Light" charset="0"/>
              </a:rPr>
              <a:t>, 1998</a:t>
            </a:r>
          </a:p>
        </p:txBody>
      </p:sp>
    </p:spTree>
    <p:extLst>
      <p:ext uri="{BB962C8B-B14F-4D97-AF65-F5344CB8AC3E}">
        <p14:creationId xmlns:p14="http://schemas.microsoft.com/office/powerpoint/2010/main" val="24899164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Grp="1" noChangeArrowheads="1"/>
          </p:cNvSpPr>
          <p:nvPr>
            <p:ph type="title"/>
          </p:nvPr>
        </p:nvSpPr>
        <p:spPr/>
        <p:txBody>
          <a:bodyPr/>
          <a:lstStyle/>
          <a:p>
            <a:r>
              <a:rPr lang="en-US" dirty="0">
                <a:latin typeface="Avenir Book"/>
                <a:cs typeface="Avenir Book"/>
              </a:rPr>
              <a:t>After </a:t>
            </a:r>
            <a:r>
              <a:rPr lang="en-US" dirty="0" smtClean="0">
                <a:latin typeface="Avenir Book"/>
                <a:cs typeface="Avenir Book"/>
              </a:rPr>
              <a:t>Setback</a:t>
            </a:r>
            <a:endParaRPr lang="en-US" dirty="0">
              <a:latin typeface="Avenir Book"/>
              <a:cs typeface="Avenir Book"/>
            </a:endParaRPr>
          </a:p>
        </p:txBody>
      </p:sp>
      <p:sp>
        <p:nvSpPr>
          <p:cNvPr id="99330" name="Rectangle 2"/>
          <p:cNvSpPr>
            <a:spLocks noGrp="1" noChangeArrowheads="1"/>
          </p:cNvSpPr>
          <p:nvPr>
            <p:ph type="body" idx="1"/>
          </p:nvPr>
        </p:nvSpPr>
        <p:spPr>
          <a:xfrm>
            <a:off x="582930" y="1943100"/>
            <a:ext cx="7360920" cy="4023360"/>
          </a:xfrm>
        </p:spPr>
        <p:txBody>
          <a:bodyPr>
            <a:normAutofit/>
          </a:bodyPr>
          <a:lstStyle/>
          <a:p>
            <a:pPr marL="0" indent="0">
              <a:buNone/>
            </a:pPr>
            <a:r>
              <a:rPr lang="en-US" altLang="ja-JP" sz="4400" b="1" dirty="0" smtClean="0">
                <a:latin typeface="Gill Sans Light" charset="0"/>
                <a:cs typeface="Gill Sans Light" charset="0"/>
                <a:sym typeface="Gill Sans Light" charset="0"/>
              </a:rPr>
              <a:t>“</a:t>
            </a:r>
            <a:r>
              <a:rPr lang="en-US" sz="4400" b="1" dirty="0" smtClean="0">
                <a:latin typeface="Gill Sans Light" charset="0"/>
                <a:cs typeface="Gill Sans Light" charset="0"/>
                <a:sym typeface="Gill Sans Light" charset="0"/>
              </a:rPr>
              <a:t>That’s </a:t>
            </a:r>
            <a:r>
              <a:rPr lang="en-US" sz="4400" b="1" dirty="0">
                <a:latin typeface="Gill Sans Light" charset="0"/>
                <a:cs typeface="Gill Sans Light" charset="0"/>
                <a:sym typeface="Gill Sans Light" charset="0"/>
              </a:rPr>
              <a:t>a lot </a:t>
            </a:r>
            <a:endParaRPr lang="en-US" sz="4400" b="1" dirty="0" smtClean="0">
              <a:latin typeface="Gill Sans Light" charset="0"/>
              <a:cs typeface="Gill Sans Light" charset="0"/>
              <a:sym typeface="Gill Sans Light" charset="0"/>
            </a:endParaRPr>
          </a:p>
          <a:p>
            <a:pPr marL="0" indent="0">
              <a:buNone/>
            </a:pPr>
            <a:r>
              <a:rPr lang="en-US" sz="4400" b="1" dirty="0">
                <a:latin typeface="Gill Sans Light" charset="0"/>
                <a:cs typeface="Gill Sans Light" charset="0"/>
                <a:sym typeface="Gill Sans Light" charset="0"/>
              </a:rPr>
              <a:t> </a:t>
            </a:r>
            <a:r>
              <a:rPr lang="en-US" sz="4400" b="1" dirty="0" smtClean="0">
                <a:latin typeface="Gill Sans Light" charset="0"/>
                <a:cs typeface="Gill Sans Light" charset="0"/>
                <a:sym typeface="Gill Sans Light" charset="0"/>
              </a:rPr>
              <a:t>     worse”</a:t>
            </a:r>
            <a:endParaRPr lang="en-US" sz="4400" b="1" dirty="0"/>
          </a:p>
        </p:txBody>
      </p:sp>
      <p:pic>
        <p:nvPicPr>
          <p:cNvPr id="99331" name="Picture 3" descr="droppedImage.tiff"/>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373404" y="1485900"/>
            <a:ext cx="4827746" cy="388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Rectangle 2"/>
          <p:cNvSpPr>
            <a:spLocks/>
          </p:cNvSpPr>
          <p:nvPr/>
        </p:nvSpPr>
        <p:spPr bwMode="auto">
          <a:xfrm>
            <a:off x="7130892" y="6534864"/>
            <a:ext cx="18957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600" dirty="0">
                <a:latin typeface="Gill Sans Light" charset="0"/>
                <a:ea typeface="ＭＳ Ｐゴシック" charset="0"/>
                <a:cs typeface="Gill Sans Light" charset="0"/>
                <a:sym typeface="Gill Sans Light" charset="0"/>
              </a:rPr>
              <a:t>Mueller &amp; </a:t>
            </a:r>
            <a:r>
              <a:rPr lang="en-US" sz="1600" dirty="0" err="1">
                <a:latin typeface="Gill Sans Light" charset="0"/>
                <a:ea typeface="ＭＳ Ｐゴシック" charset="0"/>
                <a:cs typeface="Gill Sans Light" charset="0"/>
                <a:sym typeface="Gill Sans Light" charset="0"/>
              </a:rPr>
              <a:t>Dweck</a:t>
            </a:r>
            <a:r>
              <a:rPr lang="en-US" sz="1600" dirty="0">
                <a:latin typeface="Gill Sans Light" charset="0"/>
                <a:ea typeface="ＭＳ Ｐゴシック" charset="0"/>
                <a:cs typeface="Gill Sans Light" charset="0"/>
                <a:sym typeface="Gill Sans Light" charset="0"/>
              </a:rPr>
              <a:t>, 1998</a:t>
            </a:r>
          </a:p>
        </p:txBody>
      </p:sp>
    </p:spTree>
    <p:extLst>
      <p:ext uri="{BB962C8B-B14F-4D97-AF65-F5344CB8AC3E}">
        <p14:creationId xmlns:p14="http://schemas.microsoft.com/office/powerpoint/2010/main" val="384353807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
          <p:cNvSpPr>
            <a:spLocks noGrp="1" noChangeArrowheads="1"/>
          </p:cNvSpPr>
          <p:nvPr>
            <p:ph type="body" idx="1"/>
          </p:nvPr>
        </p:nvSpPr>
        <p:spPr>
          <a:xfrm>
            <a:off x="891540" y="1714500"/>
            <a:ext cx="7360920" cy="4777740"/>
          </a:xfrm>
          <a:ln/>
        </p:spPr>
        <p:txBody>
          <a:bodyPr>
            <a:normAutofit lnSpcReduction="10000"/>
          </a:bodyPr>
          <a:lstStyle/>
          <a:p>
            <a:pPr marL="627222"/>
            <a:r>
              <a:rPr lang="en-US" sz="2500" dirty="0">
                <a:latin typeface="Avenir Book"/>
                <a:cs typeface="Avenir Book"/>
              </a:rPr>
              <a:t>Completed moderately difficult IQ problems</a:t>
            </a:r>
          </a:p>
          <a:p>
            <a:pPr marL="627222">
              <a:spcBef>
                <a:spcPts val="4410"/>
              </a:spcBef>
            </a:pPr>
            <a:r>
              <a:rPr lang="en-US" sz="2500" dirty="0">
                <a:latin typeface="Avenir Book"/>
                <a:cs typeface="Avenir Book"/>
              </a:rPr>
              <a:t>Received positive feedback (intelligence praise, effort praise, or control)</a:t>
            </a:r>
          </a:p>
          <a:p>
            <a:pPr marL="627222">
              <a:spcBef>
                <a:spcPts val="4410"/>
              </a:spcBef>
            </a:pPr>
            <a:r>
              <a:rPr lang="en-US" sz="2500" dirty="0">
                <a:latin typeface="Avenir Book"/>
                <a:cs typeface="Avenir Book"/>
              </a:rPr>
              <a:t>Completed </a:t>
            </a:r>
            <a:r>
              <a:rPr lang="en-US" sz="2500" b="1" dirty="0">
                <a:latin typeface="Avenir Book"/>
                <a:cs typeface="Avenir Book"/>
              </a:rPr>
              <a:t>very difficult</a:t>
            </a:r>
            <a:r>
              <a:rPr lang="en-US" sz="2500" dirty="0">
                <a:latin typeface="Avenir Book"/>
                <a:cs typeface="Avenir Book"/>
              </a:rPr>
              <a:t> IQ problems</a:t>
            </a:r>
          </a:p>
          <a:p>
            <a:pPr marL="627222">
              <a:spcBef>
                <a:spcPts val="4410"/>
              </a:spcBef>
            </a:pPr>
            <a:r>
              <a:rPr lang="en-US" sz="2500" dirty="0">
                <a:latin typeface="Avenir Book"/>
                <a:cs typeface="Avenir Book"/>
              </a:rPr>
              <a:t>Received negative feedback that they did a lot worse</a:t>
            </a:r>
          </a:p>
          <a:p>
            <a:pPr marL="627222">
              <a:spcBef>
                <a:spcPts val="4410"/>
              </a:spcBef>
            </a:pPr>
            <a:r>
              <a:rPr lang="en-US" sz="2500" dirty="0">
                <a:latin typeface="Avenir Book"/>
                <a:cs typeface="Avenir Book"/>
              </a:rPr>
              <a:t>Completed moderately difficult IQ problems</a:t>
            </a:r>
          </a:p>
        </p:txBody>
      </p:sp>
      <p:sp>
        <p:nvSpPr>
          <p:cNvPr id="117762" name="AutoShape 2"/>
          <p:cNvSpPr>
            <a:spLocks/>
          </p:cNvSpPr>
          <p:nvPr/>
        </p:nvSpPr>
        <p:spPr bwMode="auto">
          <a:xfrm>
            <a:off x="1005840" y="1645920"/>
            <a:ext cx="7292340" cy="720090"/>
          </a:xfrm>
          <a:prstGeom prst="roundRect">
            <a:avLst>
              <a:gd name="adj" fmla="val 23806"/>
            </a:avLst>
          </a:prstGeom>
          <a:noFill/>
          <a:ln w="76200" cap="flat">
            <a:solidFill>
              <a:srgbClr val="29008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7763" name="Rectangle 3"/>
          <p:cNvSpPr>
            <a:spLocks/>
          </p:cNvSpPr>
          <p:nvPr/>
        </p:nvSpPr>
        <p:spPr bwMode="auto">
          <a:xfrm>
            <a:off x="7130892" y="6534864"/>
            <a:ext cx="18957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600">
                <a:latin typeface="Gill Sans Light" charset="0"/>
                <a:ea typeface="ＭＳ Ｐゴシック" charset="0"/>
                <a:cs typeface="Gill Sans Light" charset="0"/>
                <a:sym typeface="Gill Sans Light" charset="0"/>
              </a:rPr>
              <a:t>Mueller &amp; Dweck, 1998</a:t>
            </a:r>
          </a:p>
        </p:txBody>
      </p:sp>
      <p:sp>
        <p:nvSpPr>
          <p:cNvPr id="117764" name="AutoShape 4"/>
          <p:cNvSpPr>
            <a:spLocks/>
          </p:cNvSpPr>
          <p:nvPr/>
        </p:nvSpPr>
        <p:spPr bwMode="auto">
          <a:xfrm>
            <a:off x="1005840" y="5760720"/>
            <a:ext cx="7292340" cy="720090"/>
          </a:xfrm>
          <a:prstGeom prst="roundRect">
            <a:avLst>
              <a:gd name="adj" fmla="val 23806"/>
            </a:avLst>
          </a:prstGeom>
          <a:noFill/>
          <a:ln w="76200" cap="flat">
            <a:solidFill>
              <a:srgbClr val="29008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7765" name="Rectangle 5"/>
          <p:cNvSpPr>
            <a:spLocks/>
          </p:cNvSpPr>
          <p:nvPr/>
        </p:nvSpPr>
        <p:spPr bwMode="auto">
          <a:xfrm>
            <a:off x="605790" y="-45720"/>
            <a:ext cx="7658100" cy="196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300" dirty="0">
                <a:latin typeface="Avenir Book"/>
                <a:ea typeface="ＭＳ Ｐゴシック" charset="0"/>
                <a:cs typeface="Avenir Book"/>
                <a:sym typeface="Gill Sans Light" charset="0"/>
              </a:rPr>
              <a:t>Praise Effects on IQ Test Performance:</a:t>
            </a:r>
          </a:p>
        </p:txBody>
      </p:sp>
    </p:spTree>
    <p:extLst>
      <p:ext uri="{BB962C8B-B14F-4D97-AF65-F5344CB8AC3E}">
        <p14:creationId xmlns:p14="http://schemas.microsoft.com/office/powerpoint/2010/main" val="181190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nimBg="1"/>
      <p:bldP spid="1177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593" y="1930386"/>
            <a:ext cx="7399867" cy="4525963"/>
          </a:xfrm>
        </p:spPr>
        <p:txBody>
          <a:bodyPr/>
          <a:lstStyle/>
          <a:p>
            <a:pPr marL="0" indent="0">
              <a:buNone/>
            </a:pPr>
            <a:r>
              <a:rPr lang="en-US" dirty="0" smtClean="0">
                <a:latin typeface="Avenir Book"/>
                <a:cs typeface="Avenir Book"/>
              </a:rPr>
              <a:t>Some students are highly motivated and others are not.</a:t>
            </a:r>
          </a:p>
          <a:p>
            <a:pPr marL="0" indent="0">
              <a:buNone/>
            </a:pPr>
            <a:endParaRPr lang="en-US" dirty="0">
              <a:latin typeface="Avenir Book"/>
              <a:cs typeface="Avenir Book"/>
            </a:endParaRPr>
          </a:p>
          <a:p>
            <a:pPr marL="0" indent="0" algn="ctr">
              <a:buNone/>
            </a:pPr>
            <a:r>
              <a:rPr lang="en-US" sz="6000" b="1" i="1" dirty="0" smtClean="0">
                <a:solidFill>
                  <a:srgbClr val="4FD4FF"/>
                </a:solidFill>
                <a:effectLst>
                  <a:outerShdw blurRad="38100" dist="38100" dir="2700000" algn="tl">
                    <a:srgbClr val="000000">
                      <a:alpha val="43137"/>
                    </a:srgbClr>
                  </a:outerShdw>
                </a:effectLst>
                <a:latin typeface="Avenir Book"/>
                <a:cs typeface="Avenir Book"/>
              </a:rPr>
              <a:t>Why?</a:t>
            </a:r>
          </a:p>
        </p:txBody>
      </p:sp>
      <p:sp>
        <p:nvSpPr>
          <p:cNvPr id="4" name="Rectangle 1"/>
          <p:cNvSpPr>
            <a:spLocks/>
          </p:cNvSpPr>
          <p:nvPr/>
        </p:nvSpPr>
        <p:spPr bwMode="auto">
          <a:xfrm>
            <a:off x="582930" y="216746"/>
            <a:ext cx="7669530"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34290" tIns="34290" rIns="34290" bIns="34290" anchor="ctr"/>
          <a:lstStyle/>
          <a:p>
            <a:pPr algn="ctr"/>
            <a:r>
              <a:rPr lang="en-US" sz="4400" dirty="0" smtClean="0">
                <a:latin typeface="Avenir Book"/>
                <a:ea typeface="ＭＳ Ｐゴシック" charset="0"/>
                <a:cs typeface="Avenir Book"/>
                <a:sym typeface="Gill Sans Light" charset="0"/>
              </a:rPr>
              <a:t>What Motivates Students </a:t>
            </a:r>
          </a:p>
          <a:p>
            <a:pPr algn="ctr"/>
            <a:r>
              <a:rPr lang="en-US" sz="4400" dirty="0">
                <a:latin typeface="Avenir Book"/>
                <a:ea typeface="ＭＳ Ｐゴシック" charset="0"/>
                <a:cs typeface="Avenir Book"/>
                <a:sym typeface="Gill Sans Light" charset="0"/>
              </a:rPr>
              <a:t>t</a:t>
            </a:r>
            <a:r>
              <a:rPr lang="en-US" sz="4400" dirty="0" smtClean="0">
                <a:latin typeface="Avenir Book"/>
                <a:ea typeface="ＭＳ Ｐゴシック" charset="0"/>
                <a:cs typeface="Avenir Book"/>
                <a:sym typeface="Gill Sans Light" charset="0"/>
              </a:rPr>
              <a:t>o Try Hard in School?</a:t>
            </a:r>
            <a:endParaRPr lang="en-US" sz="4400" dirty="0">
              <a:latin typeface="Avenir Book"/>
              <a:ea typeface="ＭＳ Ｐゴシック" charset="0"/>
              <a:cs typeface="Avenir Book"/>
              <a:sym typeface="Gill Sans Light" charset="0"/>
            </a:endParaRPr>
          </a:p>
        </p:txBody>
      </p:sp>
    </p:spTree>
    <p:extLst>
      <p:ext uri="{BB962C8B-B14F-4D97-AF65-F5344CB8AC3E}">
        <p14:creationId xmlns:p14="http://schemas.microsoft.com/office/powerpoint/2010/main" val="380376873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chart-blank.png"/>
          <p:cNvPicPr/>
          <p:nvPr/>
        </p:nvPicPr>
        <p:blipFill>
          <a:blip r:embed="rId3">
            <a:extLst/>
          </a:blip>
          <a:stretch>
            <a:fillRect/>
          </a:stretch>
        </p:blipFill>
        <p:spPr>
          <a:xfrm>
            <a:off x="478089" y="571500"/>
            <a:ext cx="5715001" cy="5715000"/>
          </a:xfrm>
          <a:prstGeom prst="rect">
            <a:avLst/>
          </a:prstGeom>
          <a:ln w="12700">
            <a:miter lim="400000"/>
          </a:ln>
        </p:spPr>
      </p:pic>
      <p:sp>
        <p:nvSpPr>
          <p:cNvPr id="74" name="Shape 74"/>
          <p:cNvSpPr/>
          <p:nvPr/>
        </p:nvSpPr>
        <p:spPr>
          <a:xfrm flipV="1">
            <a:off x="2293656" y="4121562"/>
            <a:ext cx="2340592" cy="217899"/>
          </a:xfrm>
          <a:prstGeom prst="line">
            <a:avLst/>
          </a:prstGeom>
          <a:ln w="63500">
            <a:solidFill>
              <a:srgbClr val="F5D328"/>
            </a:solidFill>
            <a:miter lim="400000"/>
            <a:headEnd type="oval"/>
            <a:tailEnd type="oval"/>
          </a:ln>
        </p:spPr>
        <p:txBody>
          <a:bodyPr lIns="0" tIns="0" rIns="0" bIns="0" anchor="ctr"/>
          <a:lstStyle/>
          <a:p>
            <a:pPr lvl="0">
              <a:defRPr sz="2400"/>
            </a:pPr>
            <a:endParaRPr/>
          </a:p>
        </p:txBody>
      </p:sp>
      <p:sp>
        <p:nvSpPr>
          <p:cNvPr id="75" name="Shape 75"/>
          <p:cNvSpPr/>
          <p:nvPr/>
        </p:nvSpPr>
        <p:spPr>
          <a:xfrm>
            <a:off x="2330577" y="3900158"/>
            <a:ext cx="2266751" cy="1832438"/>
          </a:xfrm>
          <a:prstGeom prst="line">
            <a:avLst/>
          </a:prstGeom>
          <a:ln w="63500">
            <a:solidFill>
              <a:srgbClr val="EC5D57"/>
            </a:solidFill>
            <a:miter lim="400000"/>
            <a:headEnd type="diamond"/>
            <a:tailEnd type="diamond"/>
          </a:ln>
        </p:spPr>
        <p:txBody>
          <a:bodyPr lIns="0" tIns="0" rIns="0" bIns="0" anchor="ctr"/>
          <a:lstStyle/>
          <a:p>
            <a:pPr lvl="0">
              <a:defRPr sz="2400"/>
            </a:pPr>
            <a:endParaRPr/>
          </a:p>
        </p:txBody>
      </p:sp>
      <p:sp>
        <p:nvSpPr>
          <p:cNvPr id="76" name="Shape 76"/>
          <p:cNvSpPr/>
          <p:nvPr/>
        </p:nvSpPr>
        <p:spPr>
          <a:xfrm flipV="1">
            <a:off x="2293400" y="2485523"/>
            <a:ext cx="2287527" cy="2029829"/>
          </a:xfrm>
          <a:prstGeom prst="line">
            <a:avLst/>
          </a:prstGeom>
          <a:ln w="76200">
            <a:solidFill>
              <a:srgbClr val="70BF41"/>
            </a:solidFill>
            <a:miter lim="400000"/>
            <a:headEnd type="diamond"/>
            <a:tailEnd type="diamond"/>
          </a:ln>
        </p:spPr>
        <p:txBody>
          <a:bodyPr lIns="0" tIns="0" rIns="0" bIns="0" anchor="ctr"/>
          <a:lstStyle/>
          <a:p>
            <a:pPr lvl="0">
              <a:defRPr sz="2400"/>
            </a:pPr>
            <a:endParaRPr/>
          </a:p>
        </p:txBody>
      </p:sp>
      <p:sp>
        <p:nvSpPr>
          <p:cNvPr id="77" name="Shape 77"/>
          <p:cNvSpPr/>
          <p:nvPr/>
        </p:nvSpPr>
        <p:spPr>
          <a:xfrm>
            <a:off x="1121556" y="392875"/>
            <a:ext cx="6236841" cy="1180127"/>
          </a:xfrm>
          <a:prstGeom prst="rect">
            <a:avLst/>
          </a:prstGeom>
          <a:ln w="12700">
            <a:miter lim="400000"/>
          </a:ln>
          <a:extLst>
            <a:ext uri="{C572A759-6A51-4108-AA02-DFA0A04FC94B}">
              <ma14:wrappingTextBoxFlag xmlns:ma14="http://schemas.microsoft.com/office/mac/drawingml/2011/main" val="1"/>
            </a:ext>
          </a:extLst>
        </p:spPr>
        <p:txBody>
          <a:bodyPr wrap="square" lIns="35717" tIns="35717" rIns="35717" bIns="35717" anchor="ctr">
            <a:spAutoFit/>
          </a:bodyPr>
          <a:lstStyle>
            <a:lvl1pPr>
              <a:defRPr sz="3200">
                <a:latin typeface="Avenir Next Medium"/>
                <a:ea typeface="Avenir Next Medium"/>
                <a:cs typeface="Avenir Next Medium"/>
                <a:sym typeface="Avenir Next Medium"/>
              </a:defRPr>
            </a:lvl1pPr>
          </a:lstStyle>
          <a:p>
            <a:pPr lvl="0" algn="ctr">
              <a:defRPr sz="1800"/>
            </a:pPr>
            <a:r>
              <a:rPr sz="3600" dirty="0">
                <a:latin typeface="Avenir Book"/>
                <a:cs typeface="Avenir Book"/>
              </a:rPr>
              <a:t>Number of Problems Solved Before and After Setback</a:t>
            </a:r>
          </a:p>
        </p:txBody>
      </p:sp>
      <p:sp>
        <p:nvSpPr>
          <p:cNvPr id="78" name="Shape 78"/>
          <p:cNvSpPr/>
          <p:nvPr/>
        </p:nvSpPr>
        <p:spPr>
          <a:xfrm>
            <a:off x="6414383" y="3198101"/>
            <a:ext cx="2498456" cy="90312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defRPr sz="1800"/>
            </a:pPr>
            <a:r>
              <a:rPr>
                <a:latin typeface="Avenir Next"/>
                <a:ea typeface="Avenir Next"/>
                <a:cs typeface="Avenir Next"/>
                <a:sym typeface="Avenir Next"/>
              </a:rPr>
              <a:t>Control praise</a:t>
            </a:r>
          </a:p>
          <a:p>
            <a:pPr lvl="0" algn="l">
              <a:defRPr sz="1800"/>
            </a:pPr>
            <a:r>
              <a:rPr>
                <a:latin typeface="Avenir Next"/>
                <a:ea typeface="Avenir Next"/>
                <a:cs typeface="Avenir Next"/>
                <a:sym typeface="Avenir Next"/>
              </a:rPr>
              <a:t>Intelligence praise</a:t>
            </a:r>
          </a:p>
          <a:p>
            <a:pPr lvl="0" algn="l">
              <a:defRPr sz="1800"/>
            </a:pPr>
            <a:r>
              <a:rPr>
                <a:latin typeface="Avenir Next"/>
                <a:ea typeface="Avenir Next"/>
                <a:cs typeface="Avenir Next"/>
                <a:sym typeface="Avenir Next"/>
              </a:rPr>
              <a:t>Effort praise</a:t>
            </a:r>
          </a:p>
        </p:txBody>
      </p:sp>
      <p:sp>
        <p:nvSpPr>
          <p:cNvPr id="79" name="Shape 79"/>
          <p:cNvSpPr/>
          <p:nvPr/>
        </p:nvSpPr>
        <p:spPr>
          <a:xfrm>
            <a:off x="6081364" y="3859026"/>
            <a:ext cx="223449" cy="223448"/>
          </a:xfrm>
          <a:prstGeom prst="rect">
            <a:avLst/>
          </a:prstGeom>
          <a:solidFill>
            <a:srgbClr val="70BF41"/>
          </a:solidFill>
          <a:ln w="12700">
            <a:miter lim="400000"/>
          </a:ln>
        </p:spPr>
        <p:txBody>
          <a:bodyPr lIns="0" tIns="0" rIns="0" bIns="0" anchor="ctr"/>
          <a:lstStyle/>
          <a:p>
            <a:pPr lvl="0">
              <a:defRPr sz="2400">
                <a:solidFill>
                  <a:srgbClr val="FFFFFF"/>
                </a:solidFill>
              </a:defRPr>
            </a:pPr>
            <a:endParaRPr/>
          </a:p>
        </p:txBody>
      </p:sp>
      <p:sp>
        <p:nvSpPr>
          <p:cNvPr id="80" name="Shape 80"/>
          <p:cNvSpPr/>
          <p:nvPr/>
        </p:nvSpPr>
        <p:spPr>
          <a:xfrm>
            <a:off x="6081364" y="3537941"/>
            <a:ext cx="223449" cy="223448"/>
          </a:xfrm>
          <a:prstGeom prst="rect">
            <a:avLst/>
          </a:prstGeom>
          <a:solidFill>
            <a:srgbClr val="EC5D57"/>
          </a:solidFill>
          <a:ln w="12700">
            <a:miter lim="400000"/>
          </a:ln>
        </p:spPr>
        <p:txBody>
          <a:bodyPr lIns="0" tIns="0" rIns="0" bIns="0" anchor="ctr"/>
          <a:lstStyle/>
          <a:p>
            <a:pPr lvl="0">
              <a:defRPr sz="2400">
                <a:solidFill>
                  <a:srgbClr val="FFFFFF"/>
                </a:solidFill>
              </a:defRPr>
            </a:pPr>
            <a:endParaRPr/>
          </a:p>
        </p:txBody>
      </p:sp>
      <p:sp>
        <p:nvSpPr>
          <p:cNvPr id="81" name="Shape 81"/>
          <p:cNvSpPr/>
          <p:nvPr/>
        </p:nvSpPr>
        <p:spPr>
          <a:xfrm>
            <a:off x="6081364" y="3229483"/>
            <a:ext cx="223449" cy="2108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D328"/>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2545340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venir Book"/>
                <a:cs typeface="Avenir Book"/>
              </a:rPr>
              <a:t>Growth Mindset </a:t>
            </a:r>
            <a:r>
              <a:rPr lang="en-US" dirty="0" smtClean="0">
                <a:latin typeface="Avenir Book"/>
                <a:cs typeface="Avenir Book"/>
              </a:rPr>
              <a:t>Praise</a:t>
            </a:r>
            <a:endParaRPr lang="en-US" dirty="0">
              <a:latin typeface="Avenir Book"/>
              <a:cs typeface="Avenir Book"/>
            </a:endParaRPr>
          </a:p>
        </p:txBody>
      </p:sp>
      <p:sp>
        <p:nvSpPr>
          <p:cNvPr id="3" name="Content Placeholder 2"/>
          <p:cNvSpPr>
            <a:spLocks noGrp="1"/>
          </p:cNvSpPr>
          <p:nvPr>
            <p:ph idx="1"/>
          </p:nvPr>
        </p:nvSpPr>
        <p:spPr>
          <a:xfrm>
            <a:off x="891540" y="1435109"/>
            <a:ext cx="7360920" cy="4677833"/>
          </a:xfrm>
        </p:spPr>
        <p:txBody>
          <a:bodyPr>
            <a:normAutofit fontScale="92500" lnSpcReduction="20000"/>
          </a:bodyPr>
          <a:lstStyle/>
          <a:p>
            <a:pPr marL="0" indent="0">
              <a:buNone/>
            </a:pPr>
            <a:r>
              <a:rPr lang="en-US" b="1" u="sng" dirty="0">
                <a:latin typeface="Avenir Book"/>
                <a:cs typeface="Avenir Book"/>
              </a:rPr>
              <a:t>Don’t</a:t>
            </a:r>
            <a:r>
              <a:rPr lang="en-US" b="1" dirty="0">
                <a:latin typeface="Avenir Book"/>
                <a:cs typeface="Avenir Book"/>
              </a:rPr>
              <a:t> Focus </a:t>
            </a:r>
            <a:r>
              <a:rPr lang="en-US" b="1" dirty="0" smtClean="0">
                <a:latin typeface="Avenir Book"/>
                <a:cs typeface="Avenir Book"/>
              </a:rPr>
              <a:t>On:</a:t>
            </a:r>
            <a:endParaRPr lang="en-US" b="1" dirty="0">
              <a:latin typeface="Avenir Book"/>
              <a:cs typeface="Avenir Book"/>
            </a:endParaRPr>
          </a:p>
          <a:p>
            <a:pPr lvl="1"/>
            <a:r>
              <a:rPr lang="en-US" sz="2500" dirty="0">
                <a:latin typeface="Avenir Book"/>
                <a:cs typeface="Avenir Book"/>
              </a:rPr>
              <a:t>Qualities commonly </a:t>
            </a:r>
            <a:r>
              <a:rPr lang="en-US" sz="2500" i="1" dirty="0">
                <a:latin typeface="Avenir Book"/>
                <a:cs typeface="Avenir Book"/>
              </a:rPr>
              <a:t>interpreted</a:t>
            </a:r>
            <a:r>
              <a:rPr lang="en-US" sz="2500" dirty="0">
                <a:latin typeface="Avenir Book"/>
                <a:cs typeface="Avenir Book"/>
              </a:rPr>
              <a:t> as </a:t>
            </a:r>
            <a:r>
              <a:rPr lang="en-US" sz="2500" b="1" dirty="0">
                <a:latin typeface="Avenir Book"/>
                <a:cs typeface="Avenir Book"/>
              </a:rPr>
              <a:t>stable</a:t>
            </a:r>
            <a:r>
              <a:rPr lang="en-US" sz="2500" dirty="0">
                <a:latin typeface="Avenir Book"/>
                <a:cs typeface="Avenir Book"/>
              </a:rPr>
              <a:t>, </a:t>
            </a:r>
            <a:br>
              <a:rPr lang="en-US" sz="2500" dirty="0">
                <a:latin typeface="Avenir Book"/>
                <a:cs typeface="Avenir Book"/>
              </a:rPr>
            </a:br>
            <a:r>
              <a:rPr lang="en-US" sz="2500" dirty="0">
                <a:latin typeface="Avenir Book"/>
                <a:cs typeface="Avenir Book"/>
              </a:rPr>
              <a:t>like talent or intelligence</a:t>
            </a:r>
          </a:p>
          <a:p>
            <a:pPr marL="0" indent="0">
              <a:buNone/>
            </a:pPr>
            <a:r>
              <a:rPr lang="en-US" b="1" u="sng" dirty="0" smtClean="0">
                <a:solidFill>
                  <a:srgbClr val="000000"/>
                </a:solidFill>
                <a:latin typeface="Avenir Book"/>
                <a:cs typeface="Avenir Book"/>
              </a:rPr>
              <a:t>Do</a:t>
            </a:r>
            <a:r>
              <a:rPr lang="en-US" b="1" dirty="0" smtClean="0">
                <a:solidFill>
                  <a:srgbClr val="000000"/>
                </a:solidFill>
                <a:latin typeface="Avenir Book"/>
                <a:cs typeface="Avenir Book"/>
              </a:rPr>
              <a:t> Focus On:</a:t>
            </a:r>
          </a:p>
          <a:p>
            <a:pPr lvl="1"/>
            <a:r>
              <a:rPr lang="en-US" sz="2500" dirty="0">
                <a:latin typeface="Avenir Book"/>
                <a:cs typeface="Avenir Book"/>
              </a:rPr>
              <a:t>Effort and </a:t>
            </a:r>
            <a:r>
              <a:rPr lang="en-US" sz="2500" dirty="0" smtClean="0">
                <a:latin typeface="Avenir Book"/>
                <a:cs typeface="Avenir Book"/>
              </a:rPr>
              <a:t>strategies used</a:t>
            </a:r>
          </a:p>
          <a:p>
            <a:pPr marL="857250" lvl="2" indent="0">
              <a:buNone/>
            </a:pPr>
            <a:r>
              <a:rPr lang="en-US" sz="2200" dirty="0" smtClean="0">
                <a:solidFill>
                  <a:srgbClr val="4FD4FF"/>
                </a:solidFill>
                <a:effectLst>
                  <a:outerShdw blurRad="38100" dist="38100" dir="2700000" algn="tl">
                    <a:srgbClr val="000000">
                      <a:alpha val="43137"/>
                    </a:srgbClr>
                  </a:outerShdw>
                </a:effectLst>
                <a:latin typeface="Avenir Book"/>
                <a:cs typeface="Avenir Book"/>
              </a:rPr>
              <a:t>“I like how you tried a new way to solve that.”</a:t>
            </a:r>
          </a:p>
          <a:p>
            <a:pPr marL="857250" lvl="2" indent="0">
              <a:buNone/>
            </a:pPr>
            <a:endParaRPr lang="en-US" sz="900" dirty="0">
              <a:latin typeface="Avenir Book"/>
              <a:cs typeface="Avenir Book"/>
            </a:endParaRPr>
          </a:p>
          <a:p>
            <a:pPr lvl="1"/>
            <a:r>
              <a:rPr lang="en-US" sz="2500" dirty="0">
                <a:latin typeface="Avenir Book"/>
                <a:cs typeface="Avenir Book"/>
              </a:rPr>
              <a:t>A</a:t>
            </a:r>
            <a:r>
              <a:rPr lang="en-US" sz="2500" dirty="0" smtClean="0">
                <a:latin typeface="Avenir Book"/>
                <a:cs typeface="Avenir Book"/>
              </a:rPr>
              <a:t>bilities </a:t>
            </a:r>
            <a:r>
              <a:rPr lang="en-US" sz="2500" i="1" dirty="0" smtClean="0">
                <a:latin typeface="Avenir Book"/>
                <a:cs typeface="Avenir Book"/>
              </a:rPr>
              <a:t>improving </a:t>
            </a:r>
            <a:r>
              <a:rPr lang="en-US" sz="2500" dirty="0">
                <a:latin typeface="Avenir Book"/>
                <a:cs typeface="Avenir Book"/>
              </a:rPr>
              <a:t>over </a:t>
            </a:r>
            <a:r>
              <a:rPr lang="en-US" sz="2500" dirty="0" smtClean="0">
                <a:latin typeface="Avenir Book"/>
                <a:cs typeface="Avenir Book"/>
              </a:rPr>
              <a:t>time with practice</a:t>
            </a:r>
          </a:p>
          <a:p>
            <a:pPr marL="857250" lvl="2" indent="0">
              <a:buNone/>
            </a:pPr>
            <a:r>
              <a:rPr lang="en-US" sz="2200" dirty="0" smtClean="0">
                <a:solidFill>
                  <a:srgbClr val="4FD4FF"/>
                </a:solidFill>
                <a:effectLst>
                  <a:outerShdw blurRad="38100" dist="38100" dir="2700000" algn="tl">
                    <a:srgbClr val="000000">
                      <a:alpha val="43137"/>
                    </a:srgbClr>
                  </a:outerShdw>
                </a:effectLst>
                <a:latin typeface="Avenir Book"/>
                <a:cs typeface="Avenir Book"/>
              </a:rPr>
              <a:t>“You’ve been practicing and I can see it’s paying off.”</a:t>
            </a:r>
          </a:p>
          <a:p>
            <a:pPr marL="857250" lvl="2" indent="0">
              <a:buNone/>
            </a:pPr>
            <a:endParaRPr lang="en-US" sz="900" dirty="0">
              <a:latin typeface="Avenir Book"/>
              <a:cs typeface="Avenir Book"/>
            </a:endParaRPr>
          </a:p>
          <a:p>
            <a:pPr lvl="1"/>
            <a:r>
              <a:rPr lang="en-US" sz="2500" dirty="0" smtClean="0">
                <a:latin typeface="Avenir Book"/>
                <a:cs typeface="Avenir Book"/>
              </a:rPr>
              <a:t>Mistakes and being challenged as necessary part of learning</a:t>
            </a:r>
          </a:p>
          <a:p>
            <a:pPr marL="857250" lvl="2" indent="0">
              <a:buNone/>
            </a:pPr>
            <a:r>
              <a:rPr lang="en-US" sz="2200" dirty="0" smtClean="0">
                <a:solidFill>
                  <a:srgbClr val="4FD4FF"/>
                </a:solidFill>
                <a:effectLst>
                  <a:outerShdw blurRad="38100" dist="38100" dir="2700000" algn="tl">
                    <a:srgbClr val="000000">
                      <a:alpha val="43137"/>
                    </a:srgbClr>
                  </a:outerShdw>
                </a:effectLst>
                <a:latin typeface="Avenir Book"/>
                <a:cs typeface="Avenir Book"/>
              </a:rPr>
              <a:t>“</a:t>
            </a:r>
            <a:r>
              <a:rPr lang="en-US" sz="2200" dirty="0">
                <a:solidFill>
                  <a:srgbClr val="4FD4FF"/>
                </a:solidFill>
                <a:effectLst>
                  <a:outerShdw blurRad="38100" dist="38100" dir="2700000" algn="tl">
                    <a:srgbClr val="000000">
                      <a:alpha val="43137"/>
                    </a:srgbClr>
                  </a:outerShdw>
                </a:effectLst>
                <a:latin typeface="Avenir Book"/>
                <a:cs typeface="Avenir Book"/>
              </a:rPr>
              <a:t>I love mistakes because they’re </a:t>
            </a:r>
            <a:r>
              <a:rPr lang="en-US" sz="2200" dirty="0" smtClean="0">
                <a:solidFill>
                  <a:srgbClr val="4FD4FF"/>
                </a:solidFill>
                <a:effectLst>
                  <a:outerShdw blurRad="38100" dist="38100" dir="2700000" algn="tl">
                    <a:srgbClr val="000000">
                      <a:alpha val="43137"/>
                    </a:srgbClr>
                  </a:outerShdw>
                </a:effectLst>
                <a:latin typeface="Avenir Book"/>
                <a:cs typeface="Avenir Book"/>
              </a:rPr>
              <a:t>an opportunity to learn – being challenged is when </a:t>
            </a:r>
            <a:r>
              <a:rPr lang="en-US" sz="2200" dirty="0">
                <a:solidFill>
                  <a:srgbClr val="4FD4FF"/>
                </a:solidFill>
                <a:effectLst>
                  <a:outerShdw blurRad="38100" dist="38100" dir="2700000" algn="tl">
                    <a:srgbClr val="000000">
                      <a:alpha val="43137"/>
                    </a:srgbClr>
                  </a:outerShdw>
                </a:effectLst>
                <a:latin typeface="Avenir Book"/>
                <a:cs typeface="Avenir Book"/>
              </a:rPr>
              <a:t>the </a:t>
            </a:r>
            <a:r>
              <a:rPr lang="en-US" sz="2200" dirty="0" smtClean="0">
                <a:solidFill>
                  <a:srgbClr val="4FD4FF"/>
                </a:solidFill>
                <a:effectLst>
                  <a:outerShdw blurRad="38100" dist="38100" dir="2700000" algn="tl">
                    <a:srgbClr val="000000">
                      <a:alpha val="43137"/>
                    </a:srgbClr>
                  </a:outerShdw>
                </a:effectLst>
                <a:latin typeface="Avenir Book"/>
                <a:cs typeface="Avenir Book"/>
              </a:rPr>
              <a:t>brain grows most.”</a:t>
            </a:r>
            <a:endParaRPr lang="en-US" dirty="0" smtClean="0">
              <a:solidFill>
                <a:srgbClr val="4FD4FF"/>
              </a:solidFill>
              <a:effectLst>
                <a:outerShdw blurRad="38100" dist="38100" dir="2700000" algn="tl">
                  <a:srgbClr val="000000">
                    <a:alpha val="43137"/>
                  </a:srgbClr>
                </a:outerShdw>
              </a:effectLst>
              <a:latin typeface="Avenir Book"/>
              <a:cs typeface="Avenir Book"/>
            </a:endParaRPr>
          </a:p>
        </p:txBody>
      </p:sp>
    </p:spTree>
    <p:extLst>
      <p:ext uri="{BB962C8B-B14F-4D97-AF65-F5344CB8AC3E}">
        <p14:creationId xmlns:p14="http://schemas.microsoft.com/office/powerpoint/2010/main" val="3321805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4DABFF"/>
        </a:solidFill>
        <a:effectLst/>
      </p:bgPr>
    </p:bg>
    <p:spTree>
      <p:nvGrpSpPr>
        <p:cNvPr id="1" name=""/>
        <p:cNvGrpSpPr/>
        <p:nvPr/>
      </p:nvGrpSpPr>
      <p:grpSpPr>
        <a:xfrm>
          <a:off x="0" y="0"/>
          <a:ext cx="0" cy="0"/>
          <a:chOff x="0" y="0"/>
          <a:chExt cx="0" cy="0"/>
        </a:xfrm>
      </p:grpSpPr>
      <p:sp>
        <p:nvSpPr>
          <p:cNvPr id="68" name="Shape 68"/>
          <p:cNvSpPr>
            <a:spLocks noGrp="1"/>
          </p:cNvSpPr>
          <p:nvPr>
            <p:ph type="title"/>
          </p:nvPr>
        </p:nvSpPr>
        <p:spPr>
          <a:xfrm>
            <a:off x="374468" y="2268141"/>
            <a:ext cx="8395065" cy="2321719"/>
          </a:xfrm>
          <a:prstGeom prst="rect">
            <a:avLst/>
          </a:prstGeom>
        </p:spPr>
        <p:txBody>
          <a:bodyPr/>
          <a:lstStyle/>
          <a:p>
            <a:pPr lvl="0">
              <a:defRPr sz="1800">
                <a:solidFill>
                  <a:srgbClr val="000000"/>
                </a:solidFill>
              </a:defRPr>
            </a:pPr>
            <a:r>
              <a:rPr sz="5600" dirty="0">
                <a:solidFill>
                  <a:srgbClr val="FFFFFF"/>
                </a:solidFill>
              </a:rPr>
              <a:t>What </a:t>
            </a:r>
            <a:r>
              <a:rPr lang="en-US" sz="5600" dirty="0" smtClean="0">
                <a:solidFill>
                  <a:srgbClr val="FFFFFF"/>
                </a:solidFill>
              </a:rPr>
              <a:t>Can We Do For </a:t>
            </a:r>
            <a:br>
              <a:rPr lang="en-US" sz="5600" dirty="0" smtClean="0">
                <a:solidFill>
                  <a:srgbClr val="FFFFFF"/>
                </a:solidFill>
              </a:rPr>
            </a:br>
            <a:r>
              <a:rPr lang="en-US" sz="5600" dirty="0" smtClean="0">
                <a:solidFill>
                  <a:srgbClr val="FFFFFF"/>
                </a:solidFill>
              </a:rPr>
              <a:t>Our Students?</a:t>
            </a:r>
            <a:r>
              <a:rPr sz="5600" dirty="0" smtClean="0">
                <a:solidFill>
                  <a:srgbClr val="FFFFFF"/>
                </a:solidFill>
              </a:rPr>
              <a:t> </a:t>
            </a:r>
            <a:endParaRPr sz="5600" dirty="0">
              <a:solidFill>
                <a:srgbClr val="FFFFFF"/>
              </a:solidFill>
            </a:endParaRPr>
          </a:p>
        </p:txBody>
      </p:sp>
      <p:sp>
        <p:nvSpPr>
          <p:cNvPr id="2" name="Rectangle 1"/>
          <p:cNvSpPr/>
          <p:nvPr/>
        </p:nvSpPr>
        <p:spPr>
          <a:xfrm>
            <a:off x="8178800" y="0"/>
            <a:ext cx="965200" cy="880533"/>
          </a:xfrm>
          <a:prstGeom prst="rect">
            <a:avLst/>
          </a:prstGeom>
          <a:solidFill>
            <a:srgbClr val="4DAB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90950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txBox="1">
            <a:spLocks noChangeArrowheads="1"/>
          </p:cNvSpPr>
          <p:nvPr/>
        </p:nvSpPr>
        <p:spPr>
          <a:xfrm>
            <a:off x="279400" y="211137"/>
            <a:ext cx="8229600" cy="1338227"/>
          </a:xfrm>
          <a:prstGeom prst="rect">
            <a:avLst/>
          </a:prstGeom>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4DABFF"/>
                </a:solidFill>
                <a:latin typeface="Avenir Book"/>
                <a:cs typeface="Avenir Book"/>
              </a:rPr>
              <a:t>Let’s Learn Together!</a:t>
            </a:r>
            <a:endParaRPr lang="en-US" b="1" dirty="0">
              <a:solidFill>
                <a:srgbClr val="4DABFF"/>
              </a:solidFill>
              <a:latin typeface="Avenir Book"/>
              <a:cs typeface="Avenir Book"/>
            </a:endParaRPr>
          </a:p>
        </p:txBody>
      </p:sp>
      <p:sp>
        <p:nvSpPr>
          <p:cNvPr id="8" name="Content Placeholder 2"/>
          <p:cNvSpPr>
            <a:spLocks noGrp="1"/>
          </p:cNvSpPr>
          <p:nvPr>
            <p:ph idx="1"/>
          </p:nvPr>
        </p:nvSpPr>
        <p:spPr>
          <a:xfrm>
            <a:off x="304802" y="1549365"/>
            <a:ext cx="8517467" cy="4478902"/>
          </a:xfrm>
        </p:spPr>
        <p:txBody>
          <a:bodyPr>
            <a:noAutofit/>
          </a:bodyPr>
          <a:lstStyle/>
          <a:p>
            <a:pPr lvl="1">
              <a:lnSpc>
                <a:spcPct val="120000"/>
              </a:lnSpc>
              <a:buFont typeface="Arial"/>
              <a:buChar char="•"/>
            </a:pPr>
            <a:r>
              <a:rPr lang="en-US" dirty="0" smtClean="0">
                <a:latin typeface="Avenir Book"/>
                <a:cs typeface="Avenir Book"/>
              </a:rPr>
              <a:t>You are invited to participate in an upcoming </a:t>
            </a:r>
            <a:r>
              <a:rPr lang="en-US" dirty="0">
                <a:latin typeface="Avenir Book"/>
                <a:cs typeface="Avenir Book"/>
              </a:rPr>
              <a:t> </a:t>
            </a:r>
            <a:r>
              <a:rPr lang="en-US" dirty="0" smtClean="0">
                <a:latin typeface="Avenir Book"/>
                <a:cs typeface="Avenir Book"/>
              </a:rPr>
              <a:t>  professional learning cycle</a:t>
            </a:r>
          </a:p>
          <a:p>
            <a:pPr lvl="1">
              <a:lnSpc>
                <a:spcPct val="120000"/>
              </a:lnSpc>
              <a:buFont typeface="Arial"/>
              <a:buChar char="•"/>
            </a:pPr>
            <a:r>
              <a:rPr lang="en-US" dirty="0" smtClean="0">
                <a:latin typeface="Avenir Book"/>
                <a:cs typeface="Avenir Book"/>
              </a:rPr>
              <a:t>Learn simple ways to cultivate a Growth </a:t>
            </a:r>
            <a:r>
              <a:rPr lang="en-US" dirty="0">
                <a:latin typeface="Avenir Book"/>
                <a:cs typeface="Avenir Book"/>
              </a:rPr>
              <a:t>M</a:t>
            </a:r>
            <a:r>
              <a:rPr lang="en-US" dirty="0" smtClean="0">
                <a:latin typeface="Avenir Book"/>
                <a:cs typeface="Avenir Book"/>
              </a:rPr>
              <a:t>indset in your students</a:t>
            </a:r>
          </a:p>
          <a:p>
            <a:pPr lvl="1">
              <a:lnSpc>
                <a:spcPct val="120000"/>
              </a:lnSpc>
              <a:buFont typeface="Arial"/>
              <a:buChar char="•"/>
            </a:pPr>
            <a:r>
              <a:rPr lang="en-US" dirty="0" smtClean="0">
                <a:latin typeface="Avenir Book"/>
                <a:cs typeface="Avenir Book"/>
              </a:rPr>
              <a:t>We will use resources developed by Stanford University’s PERTS Laboratory (the Project for Education Research </a:t>
            </a:r>
            <a:r>
              <a:rPr lang="en-US" dirty="0">
                <a:latin typeface="Avenir Book"/>
                <a:cs typeface="Avenir Book"/>
              </a:rPr>
              <a:t>T</a:t>
            </a:r>
            <a:r>
              <a:rPr lang="en-US" dirty="0" smtClean="0">
                <a:latin typeface="Avenir Book"/>
                <a:cs typeface="Avenir Book"/>
              </a:rPr>
              <a:t>hat Scales)</a:t>
            </a:r>
          </a:p>
          <a:p>
            <a:pPr marL="0" indent="0">
              <a:buNone/>
            </a:pPr>
            <a:endParaRPr lang="en-US" sz="1100" b="1" dirty="0" smtClean="0"/>
          </a:p>
          <a:p>
            <a:pPr marL="0" indent="0">
              <a:buNone/>
            </a:pPr>
            <a:endParaRPr lang="en-US" sz="2000" dirty="0"/>
          </a:p>
          <a:p>
            <a:pPr marL="0" indent="0">
              <a:buNone/>
            </a:pPr>
            <a:endParaRPr lang="en-US" sz="2000" dirty="0" smtClean="0"/>
          </a:p>
        </p:txBody>
      </p:sp>
    </p:spTree>
    <p:extLst>
      <p:ext uri="{BB962C8B-B14F-4D97-AF65-F5344CB8AC3E}">
        <p14:creationId xmlns:p14="http://schemas.microsoft.com/office/powerpoint/2010/main" val="2895684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1"/>
          <p:cNvSpPr>
            <a:spLocks noGrp="1" noChangeArrowheads="1"/>
          </p:cNvSpPr>
          <p:nvPr>
            <p:ph type="title"/>
          </p:nvPr>
        </p:nvSpPr>
        <p:spPr>
          <a:xfrm>
            <a:off x="891540" y="-251875"/>
            <a:ext cx="7360920" cy="1714500"/>
          </a:xfrm>
          <a:ln/>
        </p:spPr>
        <p:txBody>
          <a:bodyPr/>
          <a:lstStyle/>
          <a:p>
            <a:r>
              <a:rPr lang="en-US" dirty="0" smtClean="0">
                <a:latin typeface="Avenir Book"/>
                <a:cs typeface="Avenir Book"/>
              </a:rPr>
              <a:t>Mindset Kit – </a:t>
            </a:r>
            <a:r>
              <a:rPr lang="en-US" dirty="0" err="1" smtClean="0">
                <a:latin typeface="Avenir Book"/>
                <a:cs typeface="Avenir Book"/>
              </a:rPr>
              <a:t>mindsetkit.org</a:t>
            </a:r>
            <a:endParaRPr lang="en-US" dirty="0">
              <a:latin typeface="Avenir Book"/>
              <a:cs typeface="Avenir Book"/>
            </a:endParaRPr>
          </a:p>
        </p:txBody>
      </p:sp>
      <p:pic>
        <p:nvPicPr>
          <p:cNvPr id="2" name="Picture 1" descr="Screen Shot 2015-06-15 at 5.50.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5074"/>
            <a:ext cx="9144000" cy="5453596"/>
          </a:xfrm>
          <a:prstGeom prst="rect">
            <a:avLst/>
          </a:prstGeom>
        </p:spPr>
      </p:pic>
    </p:spTree>
    <p:extLst>
      <p:ext uri="{BB962C8B-B14F-4D97-AF65-F5344CB8AC3E}">
        <p14:creationId xmlns:p14="http://schemas.microsoft.com/office/powerpoint/2010/main" val="2670504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1"/>
          <p:cNvSpPr>
            <a:spLocks noGrp="1" noChangeArrowheads="1"/>
          </p:cNvSpPr>
          <p:nvPr>
            <p:ph type="title"/>
          </p:nvPr>
        </p:nvSpPr>
        <p:spPr>
          <a:xfrm>
            <a:off x="546100" y="612776"/>
            <a:ext cx="8229600" cy="3446462"/>
          </a:xfrm>
          <a:ln/>
        </p:spPr>
        <p:txBody>
          <a:bodyPr>
            <a:normAutofit/>
          </a:bodyPr>
          <a:lstStyle/>
          <a:p>
            <a:r>
              <a:rPr lang="en-US" dirty="0">
                <a:latin typeface="Avenir Book"/>
                <a:cs typeface="Avenir Book"/>
              </a:rPr>
              <a:t>Questions</a:t>
            </a:r>
            <a:r>
              <a:rPr lang="en-US" dirty="0" smtClean="0">
                <a:latin typeface="Avenir Book"/>
                <a:cs typeface="Avenir Book"/>
              </a:rPr>
              <a:t>?  Comments?</a:t>
            </a:r>
            <a:br>
              <a:rPr lang="en-US" dirty="0" smtClean="0">
                <a:latin typeface="Avenir Book"/>
                <a:cs typeface="Avenir Book"/>
              </a:rPr>
            </a:br>
            <a:r>
              <a:rPr lang="en-US" dirty="0" smtClean="0">
                <a:latin typeface="Avenir Book"/>
                <a:cs typeface="Avenir Book"/>
              </a:rPr>
              <a:t>How do mindsets show up in your classrooms?</a:t>
            </a:r>
            <a:endParaRPr lang="en-US" dirty="0">
              <a:latin typeface="Avenir Book"/>
              <a:cs typeface="Avenir Book"/>
            </a:endParaRPr>
          </a:p>
        </p:txBody>
      </p:sp>
      <p:pic>
        <p:nvPicPr>
          <p:cNvPr id="209922"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42740" y="3852344"/>
            <a:ext cx="1602342"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4234884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Avenir Book"/>
                <a:cs typeface="Avenir Book"/>
              </a:rPr>
              <a:t>Growth Mindset and </a:t>
            </a:r>
            <a:br>
              <a:rPr lang="en-US" dirty="0" smtClean="0">
                <a:latin typeface="Avenir Book"/>
                <a:cs typeface="Avenir Book"/>
              </a:rPr>
            </a:br>
            <a:r>
              <a:rPr lang="en-US" dirty="0" smtClean="0">
                <a:latin typeface="Avenir Book"/>
                <a:cs typeface="Avenir Book"/>
              </a:rPr>
              <a:t>Achievement</a:t>
            </a:r>
            <a:endParaRPr lang="en-US" dirty="0">
              <a:latin typeface="Avenir Book"/>
              <a:cs typeface="Avenir Book"/>
            </a:endParaRPr>
          </a:p>
        </p:txBody>
      </p:sp>
      <p:sp>
        <p:nvSpPr>
          <p:cNvPr id="3" name="Text Placeholder 2"/>
          <p:cNvSpPr>
            <a:spLocks noGrp="1"/>
          </p:cNvSpPr>
          <p:nvPr>
            <p:ph type="body" idx="4294967295"/>
          </p:nvPr>
        </p:nvSpPr>
        <p:spPr>
          <a:xfrm>
            <a:off x="669727" y="1735570"/>
            <a:ext cx="7804547" cy="4783761"/>
          </a:xfrm>
        </p:spPr>
        <p:txBody>
          <a:bodyPr>
            <a:normAutofit lnSpcReduction="10000"/>
          </a:bodyPr>
          <a:lstStyle/>
          <a:p>
            <a:r>
              <a:rPr lang="en-US" sz="2800" dirty="0" smtClean="0">
                <a:latin typeface="Avenir Book"/>
                <a:cs typeface="Avenir Book"/>
              </a:rPr>
              <a:t>Decades of research show a powerful relationship between </a:t>
            </a:r>
          </a:p>
          <a:p>
            <a:pPr marL="0" indent="0">
              <a:buNone/>
            </a:pPr>
            <a:r>
              <a:rPr lang="en-US" sz="2800" b="1" dirty="0">
                <a:latin typeface="Avenir Book"/>
                <a:cs typeface="Avenir Book"/>
              </a:rPr>
              <a:t>	</a:t>
            </a:r>
            <a:r>
              <a:rPr lang="en-US" sz="2800" b="1" dirty="0" smtClean="0">
                <a:latin typeface="Avenir Book"/>
                <a:cs typeface="Avenir Book"/>
              </a:rPr>
              <a:t>		</a:t>
            </a:r>
            <a:r>
              <a:rPr lang="en-US" sz="2800" b="1" dirty="0" smtClean="0">
                <a:effectLst>
                  <a:outerShdw blurRad="38100" dist="38100" dir="2700000" algn="tl">
                    <a:srgbClr val="000000">
                      <a:alpha val="43137"/>
                    </a:srgbClr>
                  </a:outerShdw>
                </a:effectLst>
                <a:latin typeface="Avenir Book"/>
                <a:cs typeface="Avenir Book"/>
              </a:rPr>
              <a:t>mindset</a:t>
            </a:r>
            <a:r>
              <a:rPr lang="en-US" sz="2800" dirty="0" smtClean="0">
                <a:effectLst>
                  <a:outerShdw blurRad="38100" dist="38100" dir="2700000" algn="tl">
                    <a:srgbClr val="000000">
                      <a:alpha val="43137"/>
                    </a:srgbClr>
                  </a:outerShdw>
                </a:effectLst>
                <a:latin typeface="Avenir Book"/>
                <a:cs typeface="Avenir Book"/>
              </a:rPr>
              <a:t> </a:t>
            </a:r>
            <a:r>
              <a:rPr lang="en-US" sz="2800" dirty="0" smtClean="0">
                <a:latin typeface="Avenir Book"/>
                <a:cs typeface="Avenir Book"/>
              </a:rPr>
              <a:t>and </a:t>
            </a:r>
            <a:r>
              <a:rPr lang="en-US" sz="2800" b="1" dirty="0" smtClean="0">
                <a:effectLst>
                  <a:outerShdw blurRad="38100" dist="38100" dir="2700000" algn="tl">
                    <a:srgbClr val="000000">
                      <a:alpha val="43137"/>
                    </a:srgbClr>
                  </a:outerShdw>
                </a:effectLst>
                <a:latin typeface="Avenir Book"/>
                <a:cs typeface="Avenir Book"/>
              </a:rPr>
              <a:t>achievement</a:t>
            </a:r>
            <a:r>
              <a:rPr lang="en-US" sz="2800" dirty="0" smtClean="0">
                <a:latin typeface="Avenir Book"/>
                <a:cs typeface="Avenir Book"/>
              </a:rPr>
              <a:t>.</a:t>
            </a:r>
          </a:p>
          <a:p>
            <a:endParaRPr lang="en-US" sz="1100" dirty="0" smtClean="0">
              <a:latin typeface="Avenir Book"/>
              <a:cs typeface="Avenir Book"/>
            </a:endParaRPr>
          </a:p>
          <a:p>
            <a:r>
              <a:rPr lang="en-US" sz="2800" dirty="0" smtClean="0">
                <a:latin typeface="Avenir Book"/>
                <a:cs typeface="Avenir Book"/>
              </a:rPr>
              <a:t>Students’ </a:t>
            </a:r>
            <a:r>
              <a:rPr lang="en-US" sz="2800" b="1" dirty="0" smtClean="0">
                <a:effectLst>
                  <a:outerShdw blurRad="38100" dist="38100" dir="2700000" algn="tl">
                    <a:srgbClr val="000000">
                      <a:alpha val="43137"/>
                    </a:srgbClr>
                  </a:outerShdw>
                </a:effectLst>
                <a:latin typeface="Avenir Book"/>
                <a:cs typeface="Avenir Book"/>
              </a:rPr>
              <a:t>beliefs</a:t>
            </a:r>
            <a:r>
              <a:rPr lang="en-US" sz="2800" dirty="0" smtClean="0">
                <a:latin typeface="Avenir Book"/>
                <a:cs typeface="Avenir Book"/>
              </a:rPr>
              <a:t> about intelligence and learning impact:</a:t>
            </a:r>
          </a:p>
          <a:p>
            <a:pPr lvl="2">
              <a:lnSpc>
                <a:spcPct val="110000"/>
              </a:lnSpc>
            </a:pPr>
            <a:r>
              <a:rPr lang="en-US" dirty="0" smtClean="0">
                <a:latin typeface="Avenir Book"/>
                <a:cs typeface="Avenir Book"/>
              </a:rPr>
              <a:t>Motivation</a:t>
            </a:r>
          </a:p>
          <a:p>
            <a:pPr lvl="2">
              <a:lnSpc>
                <a:spcPct val="110000"/>
              </a:lnSpc>
            </a:pPr>
            <a:r>
              <a:rPr lang="en-US" dirty="0" smtClean="0">
                <a:latin typeface="Avenir Book"/>
                <a:cs typeface="Avenir Book"/>
              </a:rPr>
              <a:t>Academic behaviors (e.g., studying</a:t>
            </a:r>
            <a:r>
              <a:rPr lang="en-US" dirty="0">
                <a:latin typeface="Avenir Book"/>
                <a:cs typeface="Avenir Book"/>
              </a:rPr>
              <a:t> </a:t>
            </a:r>
            <a:r>
              <a:rPr lang="en-US" dirty="0" smtClean="0">
                <a:latin typeface="Avenir Book"/>
                <a:cs typeface="Avenir Book"/>
              </a:rPr>
              <a:t>and seeking help)</a:t>
            </a:r>
          </a:p>
          <a:p>
            <a:pPr lvl="2">
              <a:lnSpc>
                <a:spcPct val="110000"/>
              </a:lnSpc>
            </a:pPr>
            <a:r>
              <a:rPr lang="en-US" dirty="0" smtClean="0">
                <a:latin typeface="Avenir Book"/>
                <a:cs typeface="Avenir Book"/>
              </a:rPr>
              <a:t>Responses to challenges and setbacks</a:t>
            </a:r>
          </a:p>
          <a:p>
            <a:pPr lvl="2">
              <a:lnSpc>
                <a:spcPct val="110000"/>
              </a:lnSpc>
            </a:pPr>
            <a:r>
              <a:rPr lang="en-US" dirty="0" smtClean="0">
                <a:latin typeface="Avenir Book"/>
                <a:cs typeface="Avenir Book"/>
              </a:rPr>
              <a:t>Academic achievement</a:t>
            </a:r>
            <a:endParaRPr lang="en-US" dirty="0">
              <a:latin typeface="Avenir Book"/>
              <a:cs typeface="Avenir Book"/>
            </a:endParaRPr>
          </a:p>
        </p:txBody>
      </p:sp>
    </p:spTree>
    <p:extLst>
      <p:ext uri="{BB962C8B-B14F-4D97-AF65-F5344CB8AC3E}">
        <p14:creationId xmlns:p14="http://schemas.microsoft.com/office/powerpoint/2010/main" val="274543225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11480" y="247174"/>
            <a:ext cx="7406640" cy="1028700"/>
          </a:xfrm>
        </p:spPr>
        <p:txBody>
          <a:bodyPr>
            <a:normAutofit/>
          </a:bodyPr>
          <a:lstStyle/>
          <a:p>
            <a:r>
              <a:rPr lang="en-US" sz="3600" b="1" dirty="0" smtClean="0">
                <a:latin typeface="Avenir Book"/>
                <a:cs typeface="Avenir Book"/>
              </a:rPr>
              <a:t>Growth Mindset vs. Fixed Mindset</a:t>
            </a:r>
            <a:endParaRPr lang="en-US" sz="3600" b="1" dirty="0">
              <a:latin typeface="Avenir Book"/>
              <a:cs typeface="Avenir Book"/>
            </a:endParaRPr>
          </a:p>
        </p:txBody>
      </p:sp>
      <p:pic>
        <p:nvPicPr>
          <p:cNvPr id="11" name="Picture 10" descr="headshot_dwec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1480" y="1783080"/>
            <a:ext cx="2057400" cy="3086100"/>
          </a:xfrm>
          <a:prstGeom prst="rect">
            <a:avLst/>
          </a:prstGeom>
        </p:spPr>
      </p:pic>
      <p:sp>
        <p:nvSpPr>
          <p:cNvPr id="13" name="Rectangle 1"/>
          <p:cNvSpPr>
            <a:spLocks/>
          </p:cNvSpPr>
          <p:nvPr/>
        </p:nvSpPr>
        <p:spPr bwMode="auto">
          <a:xfrm>
            <a:off x="3268980" y="1556945"/>
            <a:ext cx="5303520" cy="330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4290" tIns="34290" rIns="34290" bIns="34290"/>
          <a:lstStyle/>
          <a:p>
            <a:pPr>
              <a:spcBef>
                <a:spcPts val="720"/>
              </a:spcBef>
            </a:pPr>
            <a:r>
              <a:rPr lang="en-US" sz="2800" dirty="0">
                <a:solidFill>
                  <a:srgbClr val="CC0000"/>
                </a:solidFill>
                <a:latin typeface="Avenir Book"/>
                <a:ea typeface="ＭＳ Ｐゴシック" charset="0"/>
                <a:cs typeface="Avenir Book"/>
                <a:sym typeface="Gill Sans Light" charset="0"/>
              </a:rPr>
              <a:t>Fixed mindset</a:t>
            </a:r>
            <a:r>
              <a:rPr lang="en-US" sz="2800" dirty="0">
                <a:latin typeface="Avenir Book"/>
                <a:ea typeface="ＭＳ Ｐゴシック" charset="0"/>
                <a:cs typeface="Avenir Book"/>
                <a:sym typeface="Gill Sans Light" charset="0"/>
              </a:rPr>
              <a:t> </a:t>
            </a:r>
          </a:p>
          <a:p>
            <a:pPr>
              <a:spcBef>
                <a:spcPts val="800"/>
              </a:spcBef>
            </a:pPr>
            <a:r>
              <a:rPr lang="en-US" sz="2800" dirty="0">
                <a:latin typeface="Avenir Book"/>
                <a:cs typeface="Avenir Book"/>
                <a:sym typeface="Gill Sans Light" charset="0"/>
              </a:rPr>
              <a:t>Intelligence is a fixed trait. You can’t change it.</a:t>
            </a:r>
          </a:p>
          <a:p>
            <a:pPr>
              <a:spcBef>
                <a:spcPts val="720"/>
              </a:spcBef>
            </a:pPr>
            <a:endParaRPr lang="en-US" sz="2800" dirty="0">
              <a:latin typeface="Avenir Book"/>
              <a:cs typeface="Avenir Book"/>
              <a:sym typeface="Gill Sans Light" charset="0"/>
            </a:endParaRPr>
          </a:p>
          <a:p>
            <a:pPr>
              <a:spcBef>
                <a:spcPts val="720"/>
              </a:spcBef>
            </a:pPr>
            <a:r>
              <a:rPr lang="en-US" sz="2800" dirty="0">
                <a:solidFill>
                  <a:srgbClr val="159506"/>
                </a:solidFill>
                <a:latin typeface="Avenir Book"/>
                <a:cs typeface="Avenir Book"/>
                <a:sym typeface="Gill Sans Light" charset="0"/>
              </a:rPr>
              <a:t>Growth mindset</a:t>
            </a:r>
            <a:r>
              <a:rPr lang="en-US" sz="2800" dirty="0">
                <a:latin typeface="Avenir Book"/>
                <a:cs typeface="Avenir Book"/>
                <a:sym typeface="Gill Sans Light" charset="0"/>
              </a:rPr>
              <a:t> </a:t>
            </a:r>
          </a:p>
          <a:p>
            <a:pPr defTabSz="411480">
              <a:spcBef>
                <a:spcPct val="20000"/>
              </a:spcBef>
            </a:pPr>
            <a:r>
              <a:rPr lang="en-US" sz="2800" dirty="0">
                <a:solidFill>
                  <a:prstClr val="black"/>
                </a:solidFill>
                <a:latin typeface="Avenir Book"/>
                <a:cs typeface="Avenir Book"/>
              </a:rPr>
              <a:t>You can grow your intelligence through effort.</a:t>
            </a:r>
          </a:p>
          <a:p>
            <a:pPr>
              <a:spcBef>
                <a:spcPts val="720"/>
              </a:spcBef>
            </a:pPr>
            <a:endParaRPr lang="en-US" sz="2500" dirty="0">
              <a:latin typeface="Avenir Book"/>
              <a:cs typeface="Avenir Book"/>
              <a:sym typeface="Gill Sans Light" charset="0"/>
            </a:endParaRPr>
          </a:p>
        </p:txBody>
      </p:sp>
      <p:pic>
        <p:nvPicPr>
          <p:cNvPr id="5" name="Picture 4" descr="images-1.jp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697980" y="4663441"/>
            <a:ext cx="1307084" cy="20332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8478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ln/>
        </p:spPr>
        <p:txBody>
          <a:bodyPr/>
          <a:lstStyle/>
          <a:p>
            <a:r>
              <a:rPr lang="en-US" dirty="0">
                <a:latin typeface="Avenir Book"/>
                <a:cs typeface="Avenir Book"/>
              </a:rPr>
              <a:t>Mindsets</a:t>
            </a:r>
          </a:p>
        </p:txBody>
      </p:sp>
      <p:sp>
        <p:nvSpPr>
          <p:cNvPr id="50178" name="Rectangle 2"/>
          <p:cNvSpPr>
            <a:spLocks noGrp="1" noChangeArrowheads="1"/>
          </p:cNvSpPr>
          <p:nvPr>
            <p:ph type="body" idx="1"/>
          </p:nvPr>
        </p:nvSpPr>
        <p:spPr>
          <a:xfrm>
            <a:off x="891540" y="1588770"/>
            <a:ext cx="7360920" cy="1565910"/>
          </a:xfrm>
          <a:ln/>
        </p:spPr>
        <p:txBody>
          <a:bodyPr>
            <a:normAutofit/>
          </a:bodyPr>
          <a:lstStyle/>
          <a:p>
            <a:pPr marL="0" indent="0">
              <a:buNone/>
            </a:pPr>
            <a:r>
              <a:rPr lang="en-US" dirty="0" smtClean="0">
                <a:latin typeface="Avenir Book"/>
                <a:cs typeface="Avenir Book"/>
              </a:rPr>
              <a:t>These two beliefs lead students to very different conclusions about the </a:t>
            </a:r>
            <a:r>
              <a:rPr lang="en-US" dirty="0">
                <a:latin typeface="Avenir Book"/>
                <a:cs typeface="Avenir Book"/>
              </a:rPr>
              <a:t>meaning </a:t>
            </a:r>
            <a:r>
              <a:rPr lang="en-US" dirty="0" smtClean="0">
                <a:latin typeface="Avenir Book"/>
                <a:cs typeface="Avenir Book"/>
              </a:rPr>
              <a:t>of events</a:t>
            </a:r>
          </a:p>
        </p:txBody>
      </p:sp>
      <p:pic>
        <p:nvPicPr>
          <p:cNvPr id="3" name="Picture 2" descr="Screen Shot 2015-05-27 at 10.20.37 AM.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68980" y="3421265"/>
            <a:ext cx="2434590" cy="2270876"/>
          </a:xfrm>
          <a:prstGeom prst="rect">
            <a:avLst/>
          </a:prstGeom>
        </p:spPr>
      </p:pic>
    </p:spTree>
    <p:extLst>
      <p:ext uri="{BB962C8B-B14F-4D97-AF65-F5344CB8AC3E}">
        <p14:creationId xmlns:p14="http://schemas.microsoft.com/office/powerpoint/2010/main" val="358367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891540" y="2540"/>
            <a:ext cx="7360920" cy="1714500"/>
          </a:xfrm>
          <a:ln/>
        </p:spPr>
        <p:txBody>
          <a:bodyPr/>
          <a:lstStyle/>
          <a:p>
            <a:r>
              <a:rPr lang="en-US" dirty="0" smtClean="0">
                <a:latin typeface="Avenir Book"/>
                <a:cs typeface="Avenir Book"/>
              </a:rPr>
              <a:t>Mindsets</a:t>
            </a:r>
            <a:endParaRPr lang="en-US" dirty="0">
              <a:latin typeface="Avenir Book"/>
              <a:cs typeface="Avenir Book"/>
            </a:endParaRPr>
          </a:p>
        </p:txBody>
      </p:sp>
      <p:sp>
        <p:nvSpPr>
          <p:cNvPr id="50178" name="Rectangle 2"/>
          <p:cNvSpPr>
            <a:spLocks noGrp="1" noChangeArrowheads="1"/>
          </p:cNvSpPr>
          <p:nvPr>
            <p:ph type="body" idx="1"/>
          </p:nvPr>
        </p:nvSpPr>
        <p:spPr>
          <a:xfrm>
            <a:off x="891540" y="1611630"/>
            <a:ext cx="7541260" cy="2937510"/>
          </a:xfrm>
          <a:ln/>
          <a:scene3d>
            <a:camera prst="orthographicFront">
              <a:rot lat="0" lon="21299999" rev="0"/>
            </a:camera>
            <a:lightRig rig="threePt" dir="t"/>
          </a:scene3d>
        </p:spPr>
        <p:txBody>
          <a:bodyPr>
            <a:normAutofit/>
          </a:bodyPr>
          <a:lstStyle/>
          <a:p>
            <a:pPr marL="0" indent="0">
              <a:buNone/>
            </a:pPr>
            <a:r>
              <a:rPr lang="en-US" dirty="0" smtClean="0">
                <a:latin typeface="Avenir Book"/>
                <a:cs typeface="Avenir Book"/>
              </a:rPr>
              <a:t>And the meaning they make – the narrative they construct – determines the </a:t>
            </a:r>
            <a:r>
              <a:rPr lang="en-US" b="1" u="sng" dirty="0">
                <a:latin typeface="Avenir Book"/>
                <a:cs typeface="Avenir Book"/>
              </a:rPr>
              <a:t>behaviors</a:t>
            </a:r>
            <a:r>
              <a:rPr lang="en-US" dirty="0">
                <a:latin typeface="Avenir Book"/>
                <a:cs typeface="Avenir Book"/>
              </a:rPr>
              <a:t> </a:t>
            </a:r>
            <a:r>
              <a:rPr lang="en-US" dirty="0" smtClean="0">
                <a:latin typeface="Avenir Book"/>
                <a:cs typeface="Avenir Book"/>
              </a:rPr>
              <a:t>in which they </a:t>
            </a:r>
            <a:r>
              <a:rPr lang="en-US" dirty="0">
                <a:latin typeface="Avenir Book"/>
                <a:cs typeface="Avenir Book"/>
              </a:rPr>
              <a:t>choose to </a:t>
            </a:r>
            <a:r>
              <a:rPr lang="en-US" dirty="0" smtClean="0">
                <a:latin typeface="Avenir Book"/>
                <a:cs typeface="Avenir Book"/>
              </a:rPr>
              <a:t>engage</a:t>
            </a:r>
          </a:p>
          <a:p>
            <a:pPr marL="0" indent="0">
              <a:buNone/>
            </a:pPr>
            <a:r>
              <a:rPr lang="en-US" dirty="0" smtClean="0">
                <a:latin typeface="Avenir Book"/>
                <a:cs typeface="Avenir Book"/>
              </a:rPr>
              <a:t> </a:t>
            </a:r>
          </a:p>
          <a:p>
            <a:pPr marL="0" indent="0">
              <a:lnSpc>
                <a:spcPct val="80000"/>
              </a:lnSpc>
              <a:buNone/>
            </a:pPr>
            <a:endParaRPr lang="en-US" b="1" dirty="0">
              <a:latin typeface="Avenir Book"/>
              <a:ea typeface="ヒラギノ角ゴ ProN W6" charset="0"/>
              <a:cs typeface="Avenir Book"/>
            </a:endParaRPr>
          </a:p>
        </p:txBody>
      </p:sp>
      <p:pic>
        <p:nvPicPr>
          <p:cNvPr id="4" name="Picture 3" descr="horse water.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94660" y="3450385"/>
            <a:ext cx="3634740" cy="2726055"/>
          </a:xfrm>
          <a:prstGeom prst="rect">
            <a:avLst/>
          </a:prstGeom>
        </p:spPr>
      </p:pic>
      <p:sp>
        <p:nvSpPr>
          <p:cNvPr id="2" name="TextBox 1"/>
          <p:cNvSpPr txBox="1"/>
          <p:nvPr/>
        </p:nvSpPr>
        <p:spPr>
          <a:xfrm>
            <a:off x="2971804" y="6157335"/>
            <a:ext cx="3437467" cy="276999"/>
          </a:xfrm>
          <a:prstGeom prst="rect">
            <a:avLst/>
          </a:prstGeom>
          <a:noFill/>
        </p:spPr>
        <p:txBody>
          <a:bodyPr wrap="square" rtlCol="0">
            <a:spAutoFit/>
          </a:bodyPr>
          <a:lstStyle/>
          <a:p>
            <a:r>
              <a:rPr lang="en-US" sz="1200" dirty="0"/>
              <a:t>Photo by Gregory </a:t>
            </a:r>
            <a:r>
              <a:rPr lang="en-US" sz="1200" dirty="0" err="1" smtClean="0"/>
              <a:t>Ewanowich</a:t>
            </a:r>
            <a:r>
              <a:rPr lang="en-US" sz="1200" dirty="0" smtClean="0"/>
              <a:t> </a:t>
            </a:r>
            <a:endParaRPr lang="en-US" sz="1200" dirty="0"/>
          </a:p>
        </p:txBody>
      </p:sp>
    </p:spTree>
    <p:extLst>
      <p:ext uri="{BB962C8B-B14F-4D97-AF65-F5344CB8AC3E}">
        <p14:creationId xmlns:p14="http://schemas.microsoft.com/office/powerpoint/2010/main" val="67765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3" name="Rectangle 55"/>
          <p:cNvSpPr>
            <a:spLocks/>
          </p:cNvSpPr>
          <p:nvPr/>
        </p:nvSpPr>
        <p:spPr bwMode="auto">
          <a:xfrm>
            <a:off x="5406390" y="6538817"/>
            <a:ext cx="3532124" cy="3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4290" tIns="34290" rIns="34290" bIns="34290" anchor="ctr">
            <a:spAutoFit/>
          </a:bodyPr>
          <a:lstStyle/>
          <a:p>
            <a:r>
              <a:rPr lang="en-US" sz="1600" dirty="0">
                <a:latin typeface="Helvetica Neue Light" charset="0"/>
                <a:ea typeface="ＭＳ Ｐゴシック" charset="0"/>
                <a:cs typeface="Helvetica Neue Light" charset="0"/>
                <a:sym typeface="Helvetica Neue Light" charset="0"/>
              </a:rPr>
              <a:t>Blackwell, </a:t>
            </a:r>
            <a:r>
              <a:rPr lang="en-US" sz="1600" dirty="0" err="1">
                <a:latin typeface="Helvetica Neue Light" charset="0"/>
                <a:ea typeface="ＭＳ Ｐゴシック" charset="0"/>
                <a:cs typeface="Helvetica Neue Light" charset="0"/>
                <a:sym typeface="Helvetica Neue Light" charset="0"/>
              </a:rPr>
              <a:t>Trzesniewski</a:t>
            </a:r>
            <a:r>
              <a:rPr lang="en-US" sz="1600" dirty="0">
                <a:latin typeface="Helvetica Neue Light" charset="0"/>
                <a:ea typeface="ＭＳ Ｐゴシック" charset="0"/>
                <a:cs typeface="Helvetica Neue Light" charset="0"/>
                <a:sym typeface="Helvetica Neue Light" charset="0"/>
              </a:rPr>
              <a:t>, &amp; </a:t>
            </a:r>
            <a:r>
              <a:rPr lang="en-US" sz="1600" dirty="0" err="1">
                <a:latin typeface="Helvetica Neue Light" charset="0"/>
                <a:ea typeface="ＭＳ Ｐゴシック" charset="0"/>
                <a:cs typeface="Helvetica Neue Light" charset="0"/>
                <a:sym typeface="Helvetica Neue Light" charset="0"/>
              </a:rPr>
              <a:t>Dweck</a:t>
            </a:r>
            <a:r>
              <a:rPr lang="en-US" sz="1600" dirty="0">
                <a:latin typeface="Helvetica Neue Light" charset="0"/>
                <a:ea typeface="ＭＳ Ｐゴシック" charset="0"/>
                <a:cs typeface="Helvetica Neue Light" charset="0"/>
                <a:sym typeface="Helvetica Neue Light" charset="0"/>
              </a:rPr>
              <a:t> 2007</a:t>
            </a:r>
          </a:p>
        </p:txBody>
      </p:sp>
      <p:sp>
        <p:nvSpPr>
          <p:cNvPr id="58424" name="Rectangle 56"/>
          <p:cNvSpPr>
            <a:spLocks/>
          </p:cNvSpPr>
          <p:nvPr/>
        </p:nvSpPr>
        <p:spPr bwMode="auto">
          <a:xfrm>
            <a:off x="617220" y="68580"/>
            <a:ext cx="779526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sz="4400" dirty="0">
                <a:latin typeface="Avenir Book"/>
                <a:ea typeface="ＭＳ Ｐゴシック" charset="0"/>
                <a:cs typeface="Avenir Book"/>
                <a:sym typeface="Gill Sans Light" charset="0"/>
              </a:rPr>
              <a:t>Consequences</a:t>
            </a:r>
            <a:r>
              <a:rPr lang="en-US" sz="4300" dirty="0">
                <a:latin typeface="Avenir Book"/>
                <a:ea typeface="ＭＳ Ｐゴシック" charset="0"/>
                <a:cs typeface="Avenir Book"/>
                <a:sym typeface="Gill Sans Light" charset="0"/>
              </a:rPr>
              <a:t> of Beliefs</a:t>
            </a:r>
          </a:p>
        </p:txBody>
      </p:sp>
      <p:graphicFrame>
        <p:nvGraphicFramePr>
          <p:cNvPr id="5" name="Group 2"/>
          <p:cNvGraphicFramePr>
            <a:graphicFrameLocks noGrp="1"/>
          </p:cNvGraphicFramePr>
          <p:nvPr>
            <p:extLst>
              <p:ext uri="{D42A27DB-BD31-4B8C-83A1-F6EECF244321}">
                <p14:modId xmlns:p14="http://schemas.microsoft.com/office/powerpoint/2010/main" val="4034079206"/>
              </p:ext>
            </p:extLst>
          </p:nvPr>
        </p:nvGraphicFramePr>
        <p:xfrm>
          <a:off x="1005840" y="2194560"/>
          <a:ext cx="7160894" cy="3164204"/>
        </p:xfrm>
        <a:graphic>
          <a:graphicData uri="http://schemas.openxmlformats.org/drawingml/2006/table">
            <a:tbl>
              <a:tblPr/>
              <a:tblGrid>
                <a:gridCol w="2386965">
                  <a:extLst>
                    <a:ext uri="{9D8B030D-6E8A-4147-A177-3AD203B41FA5}">
                      <a16:colId xmlns:a16="http://schemas.microsoft.com/office/drawing/2014/main" xmlns="" val="20000"/>
                    </a:ext>
                  </a:extLst>
                </a:gridCol>
                <a:gridCol w="2386964">
                  <a:extLst>
                    <a:ext uri="{9D8B030D-6E8A-4147-A177-3AD203B41FA5}">
                      <a16:colId xmlns:a16="http://schemas.microsoft.com/office/drawing/2014/main" xmlns="" val="20001"/>
                    </a:ext>
                  </a:extLst>
                </a:gridCol>
                <a:gridCol w="2386965">
                  <a:extLst>
                    <a:ext uri="{9D8B030D-6E8A-4147-A177-3AD203B41FA5}">
                      <a16:colId xmlns:a16="http://schemas.microsoft.com/office/drawing/2014/main" xmlns="" val="20002"/>
                    </a:ext>
                  </a:extLst>
                </a:gridCol>
              </a:tblGrid>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2400" b="0" i="0" u="none" strike="noStrike" cap="none" normalizeH="0" baseline="0" dirty="0">
                        <a:ln>
                          <a:noFill/>
                        </a:ln>
                        <a:solidFill>
                          <a:srgbClr val="000000"/>
                        </a:solidFill>
                        <a:effectLst/>
                        <a:latin typeface="Avenir Book"/>
                        <a:ea typeface="ＭＳ Ｐゴシック" charset="0"/>
                        <a:cs typeface="Avenir Book"/>
                        <a:sym typeface="Helvetica Neue Light"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D81E00"/>
                          </a:solidFill>
                          <a:effectLst/>
                          <a:latin typeface="Avenir Book"/>
                          <a:ea typeface="ＭＳ Ｐゴシック" charset="0"/>
                          <a:cs typeface="Avenir Book"/>
                          <a:sym typeface="Helvetica Neue Light" charset="0"/>
                        </a:rPr>
                        <a:t>Fixed </a:t>
                      </a:r>
                      <a:r>
                        <a:rPr kumimoji="0" lang="en-US" sz="2400" b="0" i="0" u="none" strike="noStrike" cap="none" normalizeH="0" baseline="0" dirty="0" smtClean="0">
                          <a:ln>
                            <a:noFill/>
                          </a:ln>
                          <a:solidFill>
                            <a:srgbClr val="D81E00"/>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a:ln>
                            <a:noFill/>
                          </a:ln>
                          <a:solidFill>
                            <a:srgbClr val="07A203"/>
                          </a:solidFill>
                          <a:effectLst/>
                          <a:latin typeface="Avenir Book"/>
                          <a:ea typeface="ＭＳ Ｐゴシック" charset="0"/>
                          <a:cs typeface="Avenir Book"/>
                          <a:sym typeface="Helvetica Neue Light" charset="0"/>
                        </a:rPr>
                        <a:t>Growth </a:t>
                      </a:r>
                      <a:r>
                        <a:rPr kumimoji="0" lang="en-US" sz="2400" b="0" i="0" u="none" strike="noStrike" cap="none" normalizeH="0" baseline="0" dirty="0" smtClean="0">
                          <a:ln>
                            <a:noFill/>
                          </a:ln>
                          <a:solidFill>
                            <a:srgbClr val="07A203"/>
                          </a:solidFill>
                          <a:effectLst/>
                          <a:latin typeface="Avenir Book"/>
                          <a:ea typeface="ＭＳ Ｐゴシック" charset="0"/>
                          <a:cs typeface="Avenir Book"/>
                          <a:sym typeface="Helvetica Neue Light" charset="0"/>
                        </a:rPr>
                        <a:t>Mindset</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82447">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Goal in School?</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2447">
                <a:tc>
                  <a:txBody>
                    <a:bodyPr/>
                    <a:lstStyle/>
                    <a:p>
                      <a:pPr marL="0" marR="0" lvl="0" indent="0" algn="ctr" defTabSz="914400" eaLnBrk="1" fontAlgn="auto" latinLnBrk="0" hangingPunct="1">
                        <a:lnSpc>
                          <a:spcPct val="100000"/>
                        </a:lnSpc>
                        <a:spcBef>
                          <a:spcPts val="0"/>
                        </a:spcBef>
                        <a:spcAft>
                          <a:spcPts val="0"/>
                        </a:spcAft>
                        <a:buClrTx/>
                        <a:buSzTx/>
                        <a:buFontTx/>
                        <a:buNone/>
                        <a:tabLst>
                          <a:tab pos="914400" algn="l"/>
                        </a:tabLst>
                        <a:defRPr sz="1800"/>
                      </a:pPr>
                      <a:r>
                        <a:rPr kumimoji="0" lang="en-US" sz="2400" b="0" i="0" u="none" strike="noStrike" kern="0" cap="none" spc="0" normalizeH="0" baseline="0" noProof="0" dirty="0" smtClean="0">
                          <a:ln>
                            <a:noFill/>
                          </a:ln>
                          <a:solidFill>
                            <a:srgbClr val="000000"/>
                          </a:solidFill>
                          <a:effectLst/>
                          <a:uLnTx/>
                          <a:uFillTx/>
                          <a:latin typeface="Avenir Book"/>
                          <a:ea typeface="Helvetica Neue Light"/>
                          <a:cs typeface="Avenir Book"/>
                          <a:sym typeface="Helvetica Neue Light"/>
                        </a:rPr>
                        <a:t>Values effort?</a:t>
                      </a:r>
                      <a:endParaRPr kumimoji="0" lang="en-US" sz="2400" b="0" i="0" u="none" strike="noStrike" kern="0" cap="none" spc="0" normalizeH="0" baseline="0" noProof="0" dirty="0">
                        <a:ln>
                          <a:noFill/>
                        </a:ln>
                        <a:solidFill>
                          <a:srgbClr val="000000"/>
                        </a:solidFill>
                        <a:effectLst/>
                        <a:uLnTx/>
                        <a:uFillTx/>
                        <a:latin typeface="Avenir Book"/>
                        <a:ea typeface="Helvetica Neue Light"/>
                        <a:cs typeface="Avenir Book"/>
                        <a:sym typeface="Helvetica Neue Light"/>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16863">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r>
                        <a:rPr kumimoji="0" lang="en-US" sz="2400" b="0" i="0" u="none" strike="noStrike" cap="none" normalizeH="0" baseline="0" dirty="0" smtClean="0">
                          <a:ln>
                            <a:noFill/>
                          </a:ln>
                          <a:solidFill>
                            <a:srgbClr val="000000"/>
                          </a:solidFill>
                          <a:effectLst/>
                          <a:latin typeface="Avenir Book"/>
                          <a:ea typeface="ＭＳ Ｐゴシック" charset="0"/>
                          <a:cs typeface="Avenir Book"/>
                          <a:sym typeface="Helvetica Neue Light" charset="0"/>
                        </a:rPr>
                        <a:t>Reaction to Failure?</a:t>
                      </a: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tc>
                  <a:txBody>
                    <a:bodyPr/>
                    <a:lstStyle/>
                    <a:p>
                      <a:pPr marL="0" marR="0" lvl="0" indent="0" algn="ctr" defTabSz="0" rtl="0" eaLnBrk="1" fontAlgn="base" latinLnBrk="0" hangingPunct="0">
                        <a:lnSpc>
                          <a:spcPct val="100000"/>
                        </a:lnSpc>
                        <a:spcBef>
                          <a:spcPct val="0"/>
                        </a:spcBef>
                        <a:spcAft>
                          <a:spcPct val="0"/>
                        </a:spcAft>
                        <a:buClrTx/>
                        <a:buSzTx/>
                        <a:buFontTx/>
                        <a:buNone/>
                        <a:tabLst>
                          <a:tab pos="914400" algn="l"/>
                        </a:tabLst>
                      </a:pPr>
                      <a:endParaRPr kumimoji="0" lang="en-US" sz="1200" b="0" i="0" u="none" strike="noStrike" cap="none" normalizeH="0" baseline="0" dirty="0">
                        <a:ln>
                          <a:noFill/>
                        </a:ln>
                        <a:solidFill>
                          <a:srgbClr val="000000"/>
                        </a:solidFill>
                        <a:effectLst/>
                        <a:latin typeface="Avenir Book"/>
                        <a:ea typeface="ＭＳ Ｐゴシック" charset="0"/>
                        <a:cs typeface="Avenir Book"/>
                        <a:sym typeface="Helvetica" charset="0"/>
                      </a:endParaRPr>
                    </a:p>
                  </a:txBody>
                  <a:tcPr marL="38100" marR="38100" marT="38100" marB="38100" anchor="ctr" horzOverflow="overflow">
                    <a:lnL w="12700" cap="flat" cmpd="sng" algn="ctr">
                      <a:solidFill>
                        <a:srgbClr val="000000"/>
                      </a:solidFill>
                      <a:prstDash val="solid"/>
                      <a:miter lim="0"/>
                      <a:headEnd type="none" w="med" len="med"/>
                      <a:tailEnd type="none" w="med" len="med"/>
                    </a:lnL>
                    <a:lnR w="12700" cap="flat" cmpd="sng" algn="ctr">
                      <a:solidFill>
                        <a:srgbClr val="000000"/>
                      </a:solidFill>
                      <a:prstDash val="solid"/>
                      <a:miter lim="0"/>
                      <a:headEnd type="none" w="med" len="med"/>
                      <a:tailEnd type="none" w="med" len="med"/>
                    </a:lnR>
                    <a:lnT w="12700" cap="flat" cmpd="sng" algn="ctr">
                      <a:solidFill>
                        <a:srgbClr val="000000"/>
                      </a:solidFill>
                      <a:prstDash val="solid"/>
                      <a:miter lim="0"/>
                      <a:headEnd type="none" w="med" len="med"/>
                      <a:tailEnd type="none" w="med" len="med"/>
                    </a:lnT>
                    <a:lnB w="12700" cap="flat" cmpd="sng" algn="ctr">
                      <a:solidFill>
                        <a:srgbClr val="000000"/>
                      </a:solidFill>
                      <a:prstDash val="solid"/>
                      <a:miter lim="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282898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11034</TotalTime>
  <Words>4362</Words>
  <Application>Microsoft Macintosh PowerPoint</Application>
  <PresentationFormat>On-screen Show (4:3)</PresentationFormat>
  <Paragraphs>488</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Overview</vt:lpstr>
      <vt:lpstr>PowerPoint Presentation</vt:lpstr>
      <vt:lpstr>PowerPoint Presentation</vt:lpstr>
      <vt:lpstr>Growth Mindset and  Achievement</vt:lpstr>
      <vt:lpstr>Growth Mindset vs. Fixed Mindset</vt:lpstr>
      <vt:lpstr>Mindsets</vt:lpstr>
      <vt:lpstr>Mindsets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Consequences of Mindsets</vt:lpstr>
      <vt:lpstr>Does Growth Mindset Correlate with Achievement? Evidence From A Nationwide Sample In Chile</vt:lpstr>
      <vt:lpstr>Does Growth Mindset Correlate with Achievement? Evidence from a Nationwide Sample in Chile</vt:lpstr>
      <vt:lpstr>Recursive Processes</vt:lpstr>
      <vt:lpstr>Mindsets Can Change!</vt:lpstr>
      <vt:lpstr>Mindset Interventions</vt:lpstr>
      <vt:lpstr>Online Growth Mindset Intervention</vt:lpstr>
      <vt:lpstr>PowerPoint Presentation</vt:lpstr>
      <vt:lpstr>PowerPoint Presentation</vt:lpstr>
      <vt:lpstr>PowerPoint Presentation</vt:lpstr>
      <vt:lpstr>Self-esteem Movement</vt:lpstr>
      <vt:lpstr>Praise</vt:lpstr>
      <vt:lpstr>PowerPoint Presentation</vt:lpstr>
      <vt:lpstr>PowerPoint Presentation</vt:lpstr>
      <vt:lpstr>Part 3:  IQ Test: Very Difficult</vt:lpstr>
      <vt:lpstr>After Setback</vt:lpstr>
      <vt:lpstr>PowerPoint Presentation</vt:lpstr>
      <vt:lpstr>PowerPoint Presentation</vt:lpstr>
      <vt:lpstr>Growth Mindset Praise</vt:lpstr>
      <vt:lpstr>What Can We Do For  Our Students? </vt:lpstr>
      <vt:lpstr>PowerPoint Presentation</vt:lpstr>
      <vt:lpstr>Mindset Kit – mindsetkit.org</vt:lpstr>
      <vt:lpstr>Questions?  Comments? How do mindsets show up in your classrooms?</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Jacquie</dc:creator>
  <cp:lastModifiedBy>Jacquie</cp:lastModifiedBy>
  <cp:revision>319</cp:revision>
  <dcterms:created xsi:type="dcterms:W3CDTF">2015-06-15T12:52:44Z</dcterms:created>
  <dcterms:modified xsi:type="dcterms:W3CDTF">2015-09-10T00:08:32Z</dcterms:modified>
</cp:coreProperties>
</file>