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65" r:id="rId5"/>
    <p:sldId id="268" r:id="rId6"/>
    <p:sldId id="259" r:id="rId7"/>
    <p:sldId id="287" r:id="rId8"/>
    <p:sldId id="286" r:id="rId9"/>
    <p:sldId id="288" r:id="rId10"/>
    <p:sldId id="289" r:id="rId11"/>
    <p:sldId id="290" r:id="rId12"/>
    <p:sldId id="301" r:id="rId13"/>
    <p:sldId id="302" r:id="rId14"/>
    <p:sldId id="291" r:id="rId15"/>
    <p:sldId id="292" r:id="rId16"/>
    <p:sldId id="303" r:id="rId17"/>
    <p:sldId id="304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56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39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495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90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681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9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45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1463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122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82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91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5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13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70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06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94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70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ticleworld.com/dangling-void-null-wild-pointer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Memory Layout 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Narendran 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00"/>
                </a:solidFill>
              </a:rPr>
              <a:t>SWE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BC2C8-58AB-4A21-BBFF-9A47775C024A}"/>
              </a:ext>
            </a:extLst>
          </p:cNvPr>
          <p:cNvSpPr txBox="1"/>
          <p:nvPr/>
        </p:nvSpPr>
        <p:spPr>
          <a:xfrm>
            <a:off x="0" y="789458"/>
            <a:ext cx="2178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mirafra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TECHNOLOGIES</a:t>
            </a:r>
            <a:endParaRPr lang="en-US" sz="1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6A07-B5EA-4590-B5A8-E44FBFB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573" y="575204"/>
            <a:ext cx="9812516" cy="1280890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1"/>
                </a:solidFill>
              </a:rPr>
              <a:t>Size of initialized Static &amp; Global </a:t>
            </a:r>
            <a:r>
              <a:rPr lang="en-US" sz="3700" b="1" dirty="0">
                <a:solidFill>
                  <a:schemeClr val="accent1"/>
                </a:solidFill>
              </a:rPr>
              <a:t>variable</a:t>
            </a:r>
            <a:endParaRPr lang="en-IN" sz="37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1CB1-2959-4693-98C5-D1CF6EF4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824" y="1637730"/>
            <a:ext cx="8652682" cy="492684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#include &lt;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herit"/>
              </a:rPr>
              <a:t>stdio.h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&gt; </a:t>
            </a:r>
            <a:endParaRPr lang="en-US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int data1 =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r>
              <a:rPr lang="en-US" sz="2400" b="0" i="0" dirty="0">
                <a:solidFill>
                  <a:srgbClr val="9999AA"/>
                </a:solidFill>
                <a:effectLst/>
                <a:latin typeface="inherit"/>
              </a:rPr>
              <a:t> //Global-variable of initialized data segment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int </a:t>
            </a:r>
            <a:r>
              <a:rPr lang="en-US" sz="2400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US" sz="24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sz="24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{ </a:t>
            </a:r>
            <a:endParaRPr lang="en-US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  static int data2 =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r>
              <a:rPr lang="en-US" sz="2400" b="0" i="0" dirty="0">
                <a:solidFill>
                  <a:srgbClr val="9999AA"/>
                </a:solidFill>
                <a:effectLst/>
                <a:latin typeface="inherit"/>
              </a:rPr>
              <a:t> //Static-variable of initialized data segment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       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}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$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herit"/>
              </a:rPr>
              <a:t>gcc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memory-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herit"/>
              </a:rPr>
              <a:t>layout.</a:t>
            </a:r>
            <a:r>
              <a:rPr lang="en-US" sz="2400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US" sz="2400" b="0" i="0" dirty="0">
                <a:solidFill>
                  <a:srgbClr val="0086B3"/>
                </a:solidFill>
                <a:effectLst/>
                <a:latin typeface="inheri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-o  memory-layout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$ size  memory-layout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Text       data    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herit"/>
              </a:rPr>
              <a:t>bss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 dec       hex          filename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960  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264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   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8 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1216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4c0       memory-layout</a:t>
            </a:r>
            <a:endParaRPr lang="en-US" sz="2400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BD5A-3911-4BF6-8B46-F6B6C440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100" b="1" dirty="0">
                <a:solidFill>
                  <a:schemeClr val="accent1"/>
                </a:solidFill>
              </a:rPr>
              <a:t>Uninitialized Data Segment</a:t>
            </a:r>
            <a:br>
              <a:rPr lang="en-IN" b="1" i="0" dirty="0"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585E-591D-4EB2-825E-618A94EA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46" y="1774210"/>
            <a:ext cx="9784994" cy="4681182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An uninitialized data segment is also known as </a:t>
            </a:r>
            <a:r>
              <a:rPr lang="en-US" sz="2200" b="1" dirty="0" err="1">
                <a:solidFill>
                  <a:srgbClr val="00B0F0"/>
                </a:solidFill>
                <a:latin typeface="Sitka Display" pitchFamily="2" charset="0"/>
              </a:rPr>
              <a:t>bss</a:t>
            </a:r>
            <a:r>
              <a:rPr lang="en-US" sz="2200" b="1" dirty="0">
                <a:solidFill>
                  <a:srgbClr val="00B0F0"/>
                </a:solidFill>
                <a:latin typeface="Sitka Display" pitchFamily="2" charset="0"/>
              </a:rPr>
              <a:t> (b​lock s​tarted by s​</a:t>
            </a:r>
            <a:r>
              <a:rPr lang="en-US" sz="2200" b="1" dirty="0" err="1">
                <a:solidFill>
                  <a:srgbClr val="00B0F0"/>
                </a:solidFill>
                <a:latin typeface="Sitka Display" pitchFamily="2" charset="0"/>
              </a:rPr>
              <a:t>ymbol</a:t>
            </a:r>
            <a:r>
              <a:rPr lang="en-US" sz="2200" b="1" dirty="0">
                <a:solidFill>
                  <a:srgbClr val="00B0F0"/>
                </a:solidFill>
                <a:latin typeface="Sitka Display" pitchFamily="2" charset="0"/>
              </a:rPr>
              <a:t>) 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that contains all the</a:t>
            </a:r>
            <a:r>
              <a:rPr lang="en-US" sz="2200" i="1" dirty="0">
                <a:solidFill>
                  <a:schemeClr val="tx1"/>
                </a:solidFill>
                <a:latin typeface="Sitka Display" pitchFamily="2" charset="0"/>
              </a:rPr>
              <a:t> static and global 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variables 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Here the values of variables stored in </a:t>
            </a:r>
            <a:r>
              <a:rPr lang="en-US" sz="2200" dirty="0" err="1">
                <a:solidFill>
                  <a:schemeClr val="tx1"/>
                </a:solidFill>
                <a:latin typeface="Sitka Display" pitchFamily="2" charset="0"/>
              </a:rPr>
              <a:t>bss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 can be changed, so this data segment has  its  </a:t>
            </a:r>
            <a:r>
              <a:rPr lang="en-US" sz="2200" b="1" dirty="0">
                <a:solidFill>
                  <a:schemeClr val="tx1"/>
                </a:solidFill>
                <a:latin typeface="Sitka Display" pitchFamily="2" charset="0"/>
              </a:rPr>
              <a:t>read-write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 permissions.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All variables in this segment initialized by the </a:t>
            </a:r>
            <a:r>
              <a:rPr lang="en-US" sz="2200" i="1" u="sng" dirty="0">
                <a:solidFill>
                  <a:srgbClr val="C00000"/>
                </a:solidFill>
                <a:latin typeface="Sitka Display" pitchFamily="2" charset="0"/>
              </a:rPr>
              <a:t>zero(0)</a:t>
            </a:r>
            <a:r>
              <a:rPr lang="en-US" sz="2200" i="1" u="sng" dirty="0">
                <a:solidFill>
                  <a:schemeClr val="tx1"/>
                </a:solidFill>
                <a:latin typeface="Sitka Display" pitchFamily="2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and pointer with the </a:t>
            </a:r>
            <a:r>
              <a:rPr lang="en-US" sz="2200" i="1" dirty="0">
                <a:solidFill>
                  <a:srgbClr val="C00000"/>
                </a:solidFill>
                <a:latin typeface="Sitka Display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 pointer</a:t>
            </a:r>
            <a:endParaRPr lang="en-US" sz="2200" i="1" dirty="0">
              <a:solidFill>
                <a:srgbClr val="C00000"/>
              </a:solidFill>
              <a:latin typeface="Sitka Display" pitchFamily="2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The program loader allocates memory for the BSS section when it loads the program.</a:t>
            </a:r>
            <a:endParaRPr lang="en-IN" sz="2200" dirty="0">
              <a:solidFill>
                <a:schemeClr val="tx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2833-7C3E-4C0F-910F-FC5AE432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411" y="530590"/>
            <a:ext cx="8911687" cy="1280890"/>
          </a:xfrm>
        </p:spPr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Example of Un-Initialized DS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DF8D-6F14-471C-B49F-F55D8C9E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53" y="1671408"/>
            <a:ext cx="9402160" cy="46607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#include </a:t>
            </a:r>
            <a:r>
              <a:rPr lang="en-IN" dirty="0">
                <a:solidFill>
                  <a:srgbClr val="00B0F0"/>
                </a:solidFill>
              </a:rPr>
              <a:t>&lt;</a:t>
            </a:r>
            <a:r>
              <a:rPr lang="en-IN" dirty="0" err="1">
                <a:solidFill>
                  <a:srgbClr val="00B0F0"/>
                </a:solidFill>
              </a:rPr>
              <a:t>stdio.h</a:t>
            </a:r>
            <a:r>
              <a:rPr lang="en-IN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int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global_variable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;      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Uninitialized global variable stored in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bss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segment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int main() {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   static int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static_variable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;     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Uninitialized static variable stored in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bss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>
                <a:solidFill>
                  <a:srgbClr val="C00000"/>
                </a:solidFill>
              </a:rPr>
              <a:t>printf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dirty="0">
                <a:solidFill>
                  <a:schemeClr val="accent5"/>
                </a:solidFill>
              </a:rPr>
              <a:t>"</a:t>
            </a:r>
            <a:r>
              <a:rPr lang="en-IN" dirty="0" err="1">
                <a:solidFill>
                  <a:schemeClr val="accent5"/>
                </a:solidFill>
              </a:rPr>
              <a:t>global_variable</a:t>
            </a:r>
            <a:r>
              <a:rPr lang="en-IN" dirty="0">
                <a:solidFill>
                  <a:schemeClr val="accent5"/>
                </a:solidFill>
              </a:rPr>
              <a:t> =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%d\n</a:t>
            </a:r>
            <a:r>
              <a:rPr lang="en-IN" dirty="0">
                <a:solidFill>
                  <a:schemeClr val="accent5"/>
                </a:solidFill>
              </a:rPr>
              <a:t>"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IN" dirty="0"/>
              <a:t>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global_variable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);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>
                <a:solidFill>
                  <a:srgbClr val="C00000"/>
                </a:solidFill>
              </a:rPr>
              <a:t>printf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dirty="0">
                <a:solidFill>
                  <a:schemeClr val="accent5"/>
                </a:solidFill>
              </a:rPr>
              <a:t>"</a:t>
            </a:r>
            <a:r>
              <a:rPr lang="en-IN" dirty="0" err="1">
                <a:solidFill>
                  <a:schemeClr val="accent5"/>
                </a:solidFill>
              </a:rPr>
              <a:t>static_variable</a:t>
            </a:r>
            <a:r>
              <a:rPr lang="en-IN" dirty="0">
                <a:solidFill>
                  <a:schemeClr val="accent5"/>
                </a:solidFill>
              </a:rPr>
              <a:t> =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%d\n</a:t>
            </a:r>
            <a:r>
              <a:rPr lang="en-IN" dirty="0">
                <a:solidFill>
                  <a:schemeClr val="accent5"/>
                </a:solidFill>
              </a:rPr>
              <a:t>"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IN" dirty="0"/>
              <a:t>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static_variable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);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>
                <a:solidFill>
                  <a:schemeClr val="accent2"/>
                </a:solidFill>
              </a:rPr>
              <a:t>return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0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u="sng" dirty="0" err="1">
                <a:solidFill>
                  <a:schemeClr val="bg1">
                    <a:lumMod val="95000"/>
                  </a:schemeClr>
                </a:solidFill>
              </a:rPr>
              <a:t>Ouput</a:t>
            </a:r>
            <a:r>
              <a:rPr lang="en-IN" b="1" u="sng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global_variable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static_variable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947664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B0C3-ACE2-4F08-A102-55D046B7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37757"/>
            <a:ext cx="8911687" cy="1280890"/>
          </a:xfrm>
        </p:spPr>
        <p:txBody>
          <a:bodyPr/>
          <a:lstStyle/>
          <a:p>
            <a:r>
              <a:rPr lang="en-US" sz="3800" b="1" dirty="0">
                <a:solidFill>
                  <a:schemeClr val="accent1"/>
                </a:solidFill>
              </a:rPr>
              <a:t>Size of Un-initialized Static Variable</a:t>
            </a:r>
            <a:endParaRPr lang="en-IN" sz="3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C516-CFF5-46A6-BA1C-250F57F0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993" y="1651378"/>
            <a:ext cx="8911687" cy="5036025"/>
          </a:xfrm>
        </p:spPr>
        <p:txBody>
          <a:bodyPr/>
          <a:lstStyle/>
          <a:p>
            <a:pPr marL="0" indent="0" algn="l" rtl="0">
              <a:buNone/>
            </a:pPr>
            <a:r>
              <a:rPr lang="en-IN" sz="2200" b="0" i="0" dirty="0">
                <a:solidFill>
                  <a:schemeClr val="tx1"/>
                </a:solidFill>
                <a:effectLst/>
                <a:latin typeface="inherit"/>
              </a:rPr>
              <a:t>#include &lt;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inherit"/>
              </a:rPr>
              <a:t>stdio.h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inherit"/>
              </a:rPr>
              <a:t>&gt; </a:t>
            </a:r>
            <a:endParaRPr lang="en-IN" sz="22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int </a:t>
            </a:r>
            <a:r>
              <a:rPr lang="en-IN" sz="2200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IN" sz="22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2200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sz="22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IN" sz="22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0" i="0" dirty="0">
                <a:solidFill>
                  <a:schemeClr val="tx1"/>
                </a:solidFill>
                <a:effectLst/>
                <a:latin typeface="inherit"/>
              </a:rPr>
              <a:t>{ </a:t>
            </a:r>
            <a:endParaRPr lang="en-IN" sz="22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     static int data;</a:t>
            </a:r>
            <a:r>
              <a:rPr lang="en-IN" sz="2200" b="0" i="0" dirty="0">
                <a:solidFill>
                  <a:srgbClr val="9999AA"/>
                </a:solidFill>
                <a:effectLst/>
                <a:latin typeface="inherit"/>
              </a:rPr>
              <a:t> // Stored in uninitialized area</a:t>
            </a:r>
            <a:endParaRPr lang="en-IN" sz="22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1" i="0" dirty="0">
                <a:solidFill>
                  <a:srgbClr val="286491"/>
                </a:solidFill>
                <a:effectLst/>
                <a:latin typeface="inherit"/>
              </a:rPr>
              <a:t>      return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22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endParaRPr lang="en-IN" sz="22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0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IN" sz="22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1" i="0" dirty="0">
                <a:solidFill>
                  <a:srgbClr val="00B050"/>
                </a:solidFill>
                <a:effectLst/>
                <a:latin typeface="inherit"/>
              </a:rPr>
              <a:t>$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inherit"/>
              </a:rPr>
              <a:t>gcc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 memory-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inherit"/>
              </a:rPr>
              <a:t>layout.</a:t>
            </a:r>
            <a:r>
              <a:rPr lang="en-IN" sz="2200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IN" sz="2200" b="0" i="0" dirty="0">
                <a:solidFill>
                  <a:srgbClr val="0086B3"/>
                </a:solidFill>
                <a:effectLst/>
                <a:latin typeface="inherit"/>
              </a:rPr>
              <a:t> 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-o  memory-layout</a:t>
            </a:r>
            <a:endParaRPr lang="en-IN" sz="22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1" i="0" dirty="0">
                <a:solidFill>
                  <a:srgbClr val="00B050"/>
                </a:solidFill>
                <a:effectLst/>
                <a:latin typeface="inherit"/>
              </a:rPr>
              <a:t>$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size  memory-layout</a:t>
            </a:r>
            <a:endParaRPr lang="en-IN" sz="22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text     data     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inherit"/>
              </a:rPr>
              <a:t>bss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     dec     hex      filename</a:t>
            </a:r>
            <a:endParaRPr lang="en-IN" sz="22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200" b="0" i="0" dirty="0">
                <a:solidFill>
                  <a:srgbClr val="009999"/>
                </a:solidFill>
                <a:effectLst/>
                <a:latin typeface="inherit"/>
              </a:rPr>
              <a:t>960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     </a:t>
            </a:r>
            <a:r>
              <a:rPr lang="en-IN" sz="2200" b="0" i="0" dirty="0">
                <a:solidFill>
                  <a:srgbClr val="009999"/>
                </a:solidFill>
                <a:effectLst/>
                <a:latin typeface="inherit"/>
              </a:rPr>
              <a:t>248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     </a:t>
            </a:r>
            <a:r>
              <a:rPr lang="en-IN" sz="2200" b="0" i="0" dirty="0">
                <a:solidFill>
                  <a:srgbClr val="009999"/>
                </a:solidFill>
                <a:effectLst/>
                <a:latin typeface="inherit"/>
              </a:rPr>
              <a:t>12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    </a:t>
            </a:r>
            <a:r>
              <a:rPr lang="en-IN" sz="2200" b="0" i="0" dirty="0">
                <a:solidFill>
                  <a:srgbClr val="009999"/>
                </a:solidFill>
                <a:effectLst/>
                <a:latin typeface="inherit"/>
              </a:rPr>
              <a:t>1216   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herit"/>
              </a:rPr>
              <a:t> 4c0    memory-layout</a:t>
            </a:r>
            <a:endParaRPr lang="en-IN" sz="2200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83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E901-B1C4-4B7A-9E68-787616F3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62" y="624110"/>
            <a:ext cx="10263116" cy="128089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accent1"/>
                </a:solidFill>
              </a:rPr>
              <a:t>Size of Un-initialized Static &amp; Global variable</a:t>
            </a: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ECB6-4D3B-4528-A434-E59EDE18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21" y="1746913"/>
            <a:ext cx="9498391" cy="4749421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IN" sz="2400" b="0" i="0" dirty="0">
                <a:solidFill>
                  <a:schemeClr val="tx1"/>
                </a:solidFill>
                <a:effectLst/>
                <a:latin typeface="inherit"/>
              </a:rPr>
              <a:t>#include &lt;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inherit"/>
              </a:rPr>
              <a:t>stdio.h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inherit"/>
              </a:rPr>
              <a:t>&gt; </a:t>
            </a:r>
            <a:endParaRPr lang="en-IN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int data1;        </a:t>
            </a:r>
            <a:r>
              <a:rPr lang="en-IN" sz="2400" b="0" i="0" dirty="0">
                <a:solidFill>
                  <a:srgbClr val="9999AA"/>
                </a:solidFill>
                <a:effectLst/>
                <a:latin typeface="inherit"/>
              </a:rPr>
              <a:t> //Un-initialized Global Variable 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int </a:t>
            </a:r>
            <a:r>
              <a:rPr lang="en-IN" sz="2400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IN" sz="24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IN" sz="2400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IN" sz="24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chemeClr val="tx1"/>
                </a:solidFill>
                <a:effectLst/>
                <a:latin typeface="inherit"/>
              </a:rPr>
              <a:t>{ </a:t>
            </a:r>
            <a:endParaRPr lang="en-IN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   static int data2;</a:t>
            </a:r>
            <a:r>
              <a:rPr lang="en-IN" sz="2400" b="0" i="0" dirty="0">
                <a:solidFill>
                  <a:srgbClr val="9999AA"/>
                </a:solidFill>
                <a:effectLst/>
                <a:latin typeface="inherit"/>
              </a:rPr>
              <a:t>     //Un-initialized Static Variable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1" i="0" dirty="0">
                <a:solidFill>
                  <a:srgbClr val="286491"/>
                </a:solidFill>
                <a:effectLst/>
                <a:latin typeface="inherit"/>
              </a:rPr>
              <a:t>     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IN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  <a:latin typeface="inherit"/>
              </a:rPr>
              <a:t>$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herit"/>
              </a:rPr>
              <a:t>gcc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memory-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herit"/>
              </a:rPr>
              <a:t>layout.</a:t>
            </a:r>
            <a:r>
              <a:rPr lang="en-IN" sz="2400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IN" sz="2400" b="0" i="0" dirty="0">
                <a:solidFill>
                  <a:srgbClr val="0086B3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-o  memory-layout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  <a:latin typeface="inherit"/>
              </a:rPr>
              <a:t>$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size memory-layout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text     data   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herit"/>
              </a:rPr>
              <a:t>bss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   dec      hex       filename</a:t>
            </a:r>
            <a:endParaRPr lang="en-IN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IN" sz="2400" b="0" i="0" dirty="0">
                <a:solidFill>
                  <a:srgbClr val="009999"/>
                </a:solidFill>
                <a:effectLst/>
                <a:latin typeface="inherit"/>
              </a:rPr>
              <a:t>960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   </a:t>
            </a:r>
            <a:r>
              <a:rPr lang="en-IN" sz="2400" b="0" i="0" dirty="0">
                <a:solidFill>
                  <a:srgbClr val="009999"/>
                </a:solidFill>
                <a:effectLst/>
                <a:latin typeface="inherit"/>
              </a:rPr>
              <a:t>248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    </a:t>
            </a:r>
            <a:r>
              <a:rPr lang="en-IN" sz="2400" b="0" i="0" dirty="0">
                <a:solidFill>
                  <a:srgbClr val="009999"/>
                </a:solidFill>
                <a:effectLst/>
                <a:latin typeface="inherit"/>
              </a:rPr>
              <a:t>16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   </a:t>
            </a:r>
            <a:r>
              <a:rPr lang="en-IN" sz="2400" b="0" i="0" dirty="0">
                <a:solidFill>
                  <a:srgbClr val="009999"/>
                </a:solidFill>
                <a:effectLst/>
                <a:latin typeface="inherit"/>
              </a:rPr>
              <a:t>1216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herit"/>
              </a:rPr>
              <a:t>    4c0     memory-layout</a:t>
            </a:r>
            <a:endParaRPr lang="en-IN" sz="2400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939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920-2700-43D0-B0B6-B5168C2B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77" y="583470"/>
            <a:ext cx="8911687" cy="1280890"/>
          </a:xfrm>
        </p:spPr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Heap Segment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A243-4607-4CCC-9638-72E7B03E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80" y="1869440"/>
            <a:ext cx="9096692" cy="44050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Heap segment is used to allocate the memory during the run time </a:t>
            </a:r>
            <a:r>
              <a:rPr lang="en-US" sz="2200" b="1" dirty="0">
                <a:solidFill>
                  <a:schemeClr val="tx1"/>
                </a:solidFill>
                <a:latin typeface="Sitka Display" pitchFamily="2" charset="0"/>
              </a:rPr>
              <a:t>(dynamic memory allocation)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Commands like </a:t>
            </a:r>
            <a:r>
              <a:rPr lang="en-US" sz="2200" i="1" dirty="0">
                <a:solidFill>
                  <a:schemeClr val="tx1"/>
                </a:solidFill>
                <a:latin typeface="Sitka Display" pitchFamily="2" charset="0"/>
              </a:rPr>
              <a:t>malloc, </a:t>
            </a:r>
            <a:r>
              <a:rPr lang="en-US" sz="2200" i="1" dirty="0" err="1">
                <a:solidFill>
                  <a:schemeClr val="tx1"/>
                </a:solidFill>
                <a:latin typeface="Sitka Display" pitchFamily="2" charset="0"/>
              </a:rPr>
              <a:t>calloc</a:t>
            </a:r>
            <a:r>
              <a:rPr lang="en-US" sz="2200" i="1" dirty="0">
                <a:solidFill>
                  <a:schemeClr val="tx1"/>
                </a:solidFill>
                <a:latin typeface="Sitka Display" pitchFamily="2" charset="0"/>
              </a:rPr>
              <a:t>, free, </a:t>
            </a:r>
            <a:r>
              <a:rPr lang="en-US" sz="2200" i="1" dirty="0" err="1">
                <a:solidFill>
                  <a:schemeClr val="tx1"/>
                </a:solidFill>
                <a:latin typeface="Sitka Display" pitchFamily="2" charset="0"/>
              </a:rPr>
              <a:t>realloc</a:t>
            </a:r>
            <a:r>
              <a:rPr lang="en-US" sz="2200" i="1" dirty="0">
                <a:solidFill>
                  <a:schemeClr val="tx1"/>
                </a:solidFill>
                <a:latin typeface="Sitka Display" pitchFamily="2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Sitka Display" pitchFamily="2" charset="0"/>
              </a:rPr>
              <a:t>etc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 are used to manage allocations in heap segment which internally use </a:t>
            </a:r>
            <a:r>
              <a:rPr lang="en-US" sz="2200" u="sng" dirty="0" err="1">
                <a:solidFill>
                  <a:srgbClr val="00B0F0"/>
                </a:solidFill>
                <a:latin typeface="Sitka Display" pitchFamily="2" charset="0"/>
              </a:rPr>
              <a:t>sbrk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 and </a:t>
            </a:r>
            <a:r>
              <a:rPr lang="en-US" sz="2200" u="sng" dirty="0" err="1">
                <a:solidFill>
                  <a:srgbClr val="00B0F0"/>
                </a:solidFill>
                <a:latin typeface="Sitka Display" pitchFamily="2" charset="0"/>
              </a:rPr>
              <a:t>brk</a:t>
            </a:r>
            <a:r>
              <a:rPr lang="en-US" sz="2200" u="sng" dirty="0">
                <a:solidFill>
                  <a:srgbClr val="00B0F0"/>
                </a:solidFill>
                <a:latin typeface="Sitka Display" pitchFamily="2" charset="0"/>
              </a:rPr>
              <a:t> 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system calls.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Heap generally begins at end of </a:t>
            </a:r>
            <a:r>
              <a:rPr lang="en-US" sz="2200" dirty="0" err="1">
                <a:solidFill>
                  <a:schemeClr val="tx1"/>
                </a:solidFill>
                <a:latin typeface="Sitka Display" pitchFamily="2" charset="0"/>
              </a:rPr>
              <a:t>bss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 segment and, they grow and shrink in the opposite direction of Stack.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The heap area is shared by all shared libraries and dynamically loaded modules in a process.</a:t>
            </a:r>
            <a:endParaRPr lang="en-IN" sz="2200" dirty="0">
              <a:solidFill>
                <a:schemeClr val="tx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93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6418-637A-4752-A8EF-F82B328F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Memory allocation in Heap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9032-DDF9-4102-BA97-E64F045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1905000"/>
            <a:ext cx="8442960" cy="397256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2"/>
                </a:solidFill>
                <a:effectLst/>
                <a:latin typeface="Menlo"/>
              </a:rPr>
              <a:t>#include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Menlo"/>
              </a:rPr>
              <a:t>&lt;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Menlo"/>
              </a:rPr>
              <a:t>stdio.h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Menlo"/>
              </a:rPr>
              <a:t>&gt;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int main()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memory allocating in heap segment</a:t>
            </a:r>
            <a:br>
              <a:rPr lang="en-US" sz="2400" dirty="0"/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Menlo"/>
              </a:rPr>
              <a:t>char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 *p=(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Menlo"/>
              </a:rPr>
              <a:t>char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*)malloc(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Menlo"/>
              </a:rPr>
              <a:t>sizeof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Menlo"/>
              </a:rPr>
              <a:t>char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)); 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Menlo"/>
              </a:rPr>
              <a:t>return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Menlo"/>
              </a:rPr>
              <a:t>0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;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}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00E0A-7234-45CE-B848-4E8A844D8250}"/>
              </a:ext>
            </a:extLst>
          </p:cNvPr>
          <p:cNvSpPr txBox="1"/>
          <p:nvPr/>
        </p:nvSpPr>
        <p:spPr>
          <a:xfrm>
            <a:off x="2032000" y="6233890"/>
            <a:ext cx="721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itka Display" pitchFamily="2" charset="0"/>
              </a:rPr>
              <a:t>(Note:  It shrinks and grows in opposite direction of stack)</a:t>
            </a:r>
            <a:endParaRPr lang="en-IN" sz="2200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30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3B62-6924-4F39-BBEE-334CBE89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Stack segment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D074-EDFC-4BF3-A764-B644FDB9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983" y="1738089"/>
            <a:ext cx="9541329" cy="4495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The stack segment follows the </a:t>
            </a:r>
            <a:r>
              <a:rPr lang="en-US" sz="2200" b="1" dirty="0">
                <a:solidFill>
                  <a:schemeClr val="tx1"/>
                </a:solidFill>
                <a:latin typeface="Sitka Display" pitchFamily="2" charset="0"/>
              </a:rPr>
              <a:t>LIFO (Last In First Out) 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structure and grows downward to lower address, depends upon computer architecture.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Stack segment stores the </a:t>
            </a:r>
            <a:r>
              <a:rPr lang="en-US" sz="2200" i="1" dirty="0">
                <a:solidFill>
                  <a:srgbClr val="C00000"/>
                </a:solidFill>
                <a:latin typeface="Sitka Display" pitchFamily="2" charset="0"/>
              </a:rPr>
              <a:t>value of local variables 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and </a:t>
            </a:r>
            <a:r>
              <a:rPr lang="en-US" sz="2200" i="1" dirty="0">
                <a:solidFill>
                  <a:srgbClr val="C00000"/>
                </a:solidFill>
                <a:latin typeface="Sitka Display" pitchFamily="2" charset="0"/>
              </a:rPr>
              <a:t>values of parameters 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passed to a function information like the return address of its instruction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Each time function calls itself recursively, a </a:t>
            </a:r>
            <a:r>
              <a:rPr lang="en-US" sz="2200" b="1" dirty="0">
                <a:solidFill>
                  <a:srgbClr val="00B0F0"/>
                </a:solidFill>
                <a:latin typeface="Sitka Display" pitchFamily="2" charset="0"/>
              </a:rPr>
              <a:t>new stack frame is created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 which allows set of variables of one stack frame to not interfere with other variables of a different instance of the function.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Stack segment grows in opposite direction to the heap.</a:t>
            </a:r>
            <a:endParaRPr lang="en-IN" sz="2200" dirty="0">
              <a:solidFill>
                <a:schemeClr val="tx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38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CF5-D30F-462D-B6AD-6811343E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53" y="460825"/>
            <a:ext cx="8911687" cy="1280890"/>
          </a:xfrm>
        </p:spPr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To Understand stack segment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AAB9-3832-499F-9B2D-7DFCDE21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1" y="1589319"/>
            <a:ext cx="9327469" cy="4822371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>
                <a:solidFill>
                  <a:schemeClr val="accent2"/>
                </a:solidFill>
              </a:rPr>
              <a:t>#include</a:t>
            </a:r>
            <a:r>
              <a:rPr lang="en-US" sz="5000" dirty="0">
                <a:solidFill>
                  <a:srgbClr val="00B0F0"/>
                </a:solidFill>
              </a:rPr>
              <a:t>&lt;stdio.h&gt;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95000"/>
                  </a:schemeClr>
                </a:solidFill>
              </a:rPr>
              <a:t>void</a:t>
            </a:r>
            <a:r>
              <a:rPr lang="en-US" sz="5000" dirty="0"/>
              <a:t> </a:t>
            </a:r>
            <a:r>
              <a:rPr lang="en-US" sz="5000" dirty="0">
                <a:solidFill>
                  <a:schemeClr val="accent2"/>
                </a:solidFill>
              </a:rPr>
              <a:t>foo() 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5000" dirty="0"/>
              <a:t>    // local variables stored in stack when the function call is made</a:t>
            </a:r>
          </a:p>
          <a:p>
            <a:pPr marL="0" indent="0">
              <a:buNone/>
            </a:pPr>
            <a:r>
              <a:rPr lang="en-US" sz="5000" dirty="0"/>
              <a:t>   </a:t>
            </a:r>
            <a:r>
              <a:rPr lang="en-US" sz="5000" dirty="0">
                <a:solidFill>
                  <a:srgbClr val="C00000"/>
                </a:solidFill>
              </a:rPr>
              <a:t> int 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a, b;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95000"/>
                  </a:schemeClr>
                </a:solidFill>
              </a:rPr>
              <a:t>int </a:t>
            </a:r>
            <a:r>
              <a:rPr lang="en-US" sz="5000" dirty="0">
                <a:solidFill>
                  <a:schemeClr val="accent2"/>
                </a:solidFill>
              </a:rPr>
              <a:t>main()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5000" dirty="0"/>
              <a:t>    // local variables stored in stack</a:t>
            </a:r>
          </a:p>
          <a:p>
            <a:pPr marL="0" indent="0">
              <a:buNone/>
            </a:pPr>
            <a:r>
              <a:rPr lang="en-US" sz="5000" dirty="0"/>
              <a:t>   </a:t>
            </a:r>
            <a:r>
              <a:rPr lang="en-US" sz="5000" dirty="0">
                <a:solidFill>
                  <a:srgbClr val="C00000"/>
                </a:solidFill>
              </a:rPr>
              <a:t> int 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local = </a:t>
            </a:r>
            <a:r>
              <a:rPr lang="en-US" sz="5000" dirty="0">
                <a:solidFill>
                  <a:srgbClr val="00B0F0"/>
                </a:solidFill>
              </a:rPr>
              <a:t>5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5000" dirty="0"/>
              <a:t>    </a:t>
            </a:r>
            <a:r>
              <a:rPr lang="en-US" sz="5000" dirty="0">
                <a:solidFill>
                  <a:srgbClr val="C00000"/>
                </a:solidFill>
              </a:rPr>
              <a:t>char 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name[</a:t>
            </a:r>
            <a:r>
              <a:rPr lang="en-US" sz="5000" dirty="0">
                <a:solidFill>
                  <a:srgbClr val="00B0F0"/>
                </a:solidFill>
              </a:rPr>
              <a:t>26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sz="5000" dirty="0"/>
              <a:t>    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foo();</a:t>
            </a:r>
          </a:p>
          <a:p>
            <a:pPr marL="0" indent="0">
              <a:buNone/>
            </a:pPr>
            <a:r>
              <a:rPr lang="en-US" sz="5000" dirty="0"/>
              <a:t>    </a:t>
            </a:r>
            <a:r>
              <a:rPr lang="en-US" sz="5000" dirty="0">
                <a:solidFill>
                  <a:srgbClr val="C00000"/>
                </a:solidFill>
              </a:rPr>
              <a:t>return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00B0F0"/>
                </a:solidFill>
              </a:rPr>
              <a:t>0</a:t>
            </a: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50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954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C954-5C28-4969-851B-575C1E02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b="1" dirty="0">
                <a:solidFill>
                  <a:schemeClr val="accent1"/>
                </a:solidFill>
              </a:rPr>
              <a:t>Command-line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FF6D-B7D6-480A-AC1B-6998903F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743" y="1905000"/>
            <a:ext cx="9733869" cy="44486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When a program executes with arguments passed from the console like </a:t>
            </a:r>
            <a:r>
              <a:rPr lang="en-US" sz="2200" i="1" dirty="0" err="1">
                <a:solidFill>
                  <a:srgbClr val="00B0F0"/>
                </a:solidFill>
                <a:latin typeface="Sitka Display" pitchFamily="2" charset="0"/>
              </a:rPr>
              <a:t>argv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 and </a:t>
            </a:r>
            <a:r>
              <a:rPr lang="en-US" sz="2200" i="1" dirty="0" err="1">
                <a:solidFill>
                  <a:srgbClr val="00B0F0"/>
                </a:solidFill>
                <a:latin typeface="Sitka Display" pitchFamily="2" charset="0"/>
              </a:rPr>
              <a:t>argc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 and other environment variables.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 err="1">
                <a:effectLst/>
                <a:latin typeface="Source Sans Pro" panose="020B0503030403020204" pitchFamily="34" charset="0"/>
              </a:rPr>
              <a:t>argc</a:t>
            </a:r>
            <a:r>
              <a:rPr lang="en-US" sz="2000" b="0" i="0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 -&gt; stores the </a:t>
            </a:r>
            <a:r>
              <a:rPr lang="en-US" sz="2000" b="0" i="0" u="sng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number of arguments passed</a:t>
            </a:r>
            <a:r>
              <a:rPr lang="en-US" sz="2000" b="0" i="0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 err="1">
                <a:effectLst/>
                <a:latin typeface="Source Sans Pro" panose="020B0503030403020204" pitchFamily="34" charset="0"/>
              </a:rPr>
              <a:t>argv</a:t>
            </a:r>
            <a:r>
              <a:rPr lang="en-US" sz="2000" b="1" i="0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2000" b="0" i="0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-&gt; stores the </a:t>
            </a:r>
            <a:r>
              <a:rPr lang="en-US" sz="2000" b="0" i="0" u="sng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value of actual parameters</a:t>
            </a:r>
            <a:r>
              <a:rPr lang="en-US" sz="2200" b="0" i="0" u="sng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2000" u="sng" dirty="0">
              <a:solidFill>
                <a:srgbClr val="C00000"/>
              </a:solidFill>
              <a:latin typeface="Sitka Display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 The value of these </a:t>
            </a:r>
            <a:r>
              <a:rPr lang="en-US" sz="2200" b="1" dirty="0">
                <a:solidFill>
                  <a:schemeClr val="tx1"/>
                </a:solidFill>
                <a:latin typeface="Sitka Display" pitchFamily="2" charset="0"/>
              </a:rPr>
              <a:t>variables gets stored in this command line </a:t>
            </a:r>
            <a:r>
              <a:rPr lang="en-US" sz="2200" dirty="0">
                <a:solidFill>
                  <a:schemeClr val="tx1"/>
                </a:solidFill>
                <a:latin typeface="Sitka Display" pitchFamily="2" charset="0"/>
              </a:rPr>
              <a:t>of this memory layout section.</a:t>
            </a:r>
            <a:endParaRPr lang="en-IN" sz="2200" dirty="0">
              <a:solidFill>
                <a:schemeClr val="tx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83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5535119" cy="2202443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  <a:br>
              <a:rPr lang="en-US" dirty="0"/>
            </a:br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Diagram View </a:t>
            </a:r>
            <a:br>
              <a:rPr lang="en-US" dirty="0"/>
            </a:br>
            <a:r>
              <a:rPr lang="en-US" dirty="0"/>
              <a:t>Segments &amp; Examples</a:t>
            </a:r>
            <a:endParaRPr lang="en-US" b="0" dirty="0">
              <a:latin typeface="Calibri Light" panose="020F0302020204030204" pitchFamily="34" charset="0"/>
            </a:endParaRPr>
          </a:p>
        </p:txBody>
      </p:sp>
      <p:pic>
        <p:nvPicPr>
          <p:cNvPr id="11" name="Picture Placeholder 16" title="Building image">
            <a:extLst>
              <a:ext uri="{FF2B5EF4-FFF2-40B4-BE49-F238E27FC236}">
                <a16:creationId xmlns:a16="http://schemas.microsoft.com/office/drawing/2014/main" id="{1EADEE1F-9AA7-4F41-AD3D-033AC2B77A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479636" y="860455"/>
            <a:ext cx="4428523" cy="5137089"/>
          </a:xfrm>
        </p:spPr>
      </p:pic>
      <p:sp>
        <p:nvSpPr>
          <p:cNvPr id="12" name="Hexagon 11" descr="Solid dark colored hexagon in the middle of image accent">
            <a:extLst>
              <a:ext uri="{FF2B5EF4-FFF2-40B4-BE49-F238E27FC236}">
                <a16:creationId xmlns:a16="http://schemas.microsoft.com/office/drawing/2014/main" id="{F0140930-F35D-4E48-92CC-2EE03AEFB64A}"/>
              </a:ext>
            </a:extLst>
          </p:cNvPr>
          <p:cNvSpPr/>
          <p:nvPr/>
        </p:nvSpPr>
        <p:spPr>
          <a:xfrm>
            <a:off x="2334904" y="2235836"/>
            <a:ext cx="2690690" cy="244091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mirafra</a:t>
            </a:r>
            <a:r>
              <a:rPr lang="en-U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TECHNOLOGIES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35B-43D2-4B0D-845C-59A70125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2" y="493486"/>
            <a:ext cx="10087428" cy="1190172"/>
          </a:xfrm>
        </p:spPr>
        <p:txBody>
          <a:bodyPr>
            <a:normAutofit fontScale="90000"/>
          </a:bodyPr>
          <a:lstStyle/>
          <a:p>
            <a:r>
              <a:rPr lang="en-US" sz="4600" b="1" dirty="0">
                <a:solidFill>
                  <a:schemeClr val="accent1"/>
                </a:solidFill>
              </a:rPr>
              <a:t>Example of command line argument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263A-2530-4A34-9818-3EC8E205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1701804"/>
            <a:ext cx="9820955" cy="466271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chemeClr val="accent2"/>
                </a:solidFill>
              </a:rPr>
              <a:t>#include</a:t>
            </a:r>
            <a:r>
              <a:rPr lang="en-IN" sz="2000" dirty="0">
                <a:solidFill>
                  <a:srgbClr val="00B0F0"/>
                </a:solidFill>
              </a:rPr>
              <a:t>&lt;stdio.h&gt;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>
                <a:solidFill>
                  <a:schemeClr val="accent2"/>
                </a:solidFill>
              </a:rPr>
              <a:t>main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(int </a:t>
            </a:r>
            <a:r>
              <a:rPr lang="en-IN" sz="2000" dirty="0" err="1">
                <a:solidFill>
                  <a:srgbClr val="C00000"/>
                </a:solidFill>
              </a:rPr>
              <a:t>argc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IN" sz="2000" dirty="0">
                <a:solidFill>
                  <a:srgbClr val="C00000"/>
                </a:solidFill>
              </a:rPr>
              <a:t> *</a:t>
            </a:r>
            <a:r>
              <a:rPr lang="en-IN" sz="2000" dirty="0" err="1">
                <a:solidFill>
                  <a:srgbClr val="C00000"/>
                </a:solidFill>
              </a:rPr>
              <a:t>argv</a:t>
            </a:r>
            <a:r>
              <a:rPr lang="en-IN" sz="2000" dirty="0">
                <a:solidFill>
                  <a:srgbClr val="C00000"/>
                </a:solidFill>
              </a:rPr>
              <a:t>[]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rgbClr val="C00000"/>
                </a:solidFill>
              </a:rPr>
              <a:t>    int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// first value in </a:t>
            </a:r>
            <a:r>
              <a:rPr lang="en-IN" sz="2000" dirty="0" err="1"/>
              <a:t>argv</a:t>
            </a:r>
            <a:r>
              <a:rPr lang="en-IN" sz="2000" dirty="0"/>
              <a:t> stores file name</a:t>
            </a: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rgbClr val="C00000"/>
                </a:solidFill>
              </a:rPr>
              <a:t>    </a:t>
            </a:r>
            <a:r>
              <a:rPr lang="en-IN" sz="2000" dirty="0" err="1">
                <a:solidFill>
                  <a:srgbClr val="C00000"/>
                </a:solidFill>
              </a:rPr>
              <a:t>printf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"File name = %s\n"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argv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IN" sz="2000" dirty="0">
                <a:solidFill>
                  <a:srgbClr val="00B0F0"/>
                </a:solidFill>
              </a:rPr>
              <a:t>0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]);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endParaRPr lang="en-IN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rgbClr val="C00000"/>
                </a:solidFill>
              </a:rPr>
              <a:t>    </a:t>
            </a:r>
            <a:r>
              <a:rPr lang="en-IN" sz="2000" dirty="0" err="1">
                <a:solidFill>
                  <a:srgbClr val="C00000"/>
                </a:solidFill>
              </a:rPr>
              <a:t>printf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"Number of arguments passed = %d\n"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, argc</a:t>
            </a:r>
            <a:r>
              <a:rPr lang="en-IN" sz="2000" dirty="0">
                <a:solidFill>
                  <a:srgbClr val="00B0F0"/>
                </a:solidFill>
              </a:rPr>
              <a:t>-1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rgbClr val="C00000"/>
                </a:solidFill>
              </a:rPr>
              <a:t>    for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IN" sz="2000" dirty="0">
                <a:solidFill>
                  <a:srgbClr val="C00000"/>
                </a:solidFill>
              </a:rPr>
              <a:t>1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&lt;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argc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rgbClr val="C00000"/>
                </a:solidFill>
              </a:rPr>
              <a:t>        </a:t>
            </a:r>
            <a:r>
              <a:rPr lang="en-IN" sz="2000" dirty="0" err="1">
                <a:solidFill>
                  <a:srgbClr val="C00000"/>
                </a:solidFill>
              </a:rPr>
              <a:t>printf</a:t>
            </a:r>
            <a:r>
              <a:rPr lang="en-IN" sz="2000" dirty="0">
                <a:solidFill>
                  <a:srgbClr val="C00000"/>
                </a:solidFill>
              </a:rPr>
              <a:t>(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"Value of </a:t>
            </a:r>
            <a:r>
              <a:rPr lang="en-IN" sz="2000" dirty="0" err="1">
                <a:solidFill>
                  <a:schemeClr val="bg2">
                    <a:lumMod val="50000"/>
                  </a:schemeClr>
                </a:solidFill>
              </a:rPr>
              <a:t>Argument_%d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 = %s\n"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argv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IN" sz="2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]);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  }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rgbClr val="C00000"/>
                </a:solidFill>
              </a:rPr>
              <a:t>    return </a:t>
            </a:r>
            <a:r>
              <a:rPr lang="en-IN" sz="2000" dirty="0">
                <a:solidFill>
                  <a:srgbClr val="00B0F0"/>
                </a:solidFill>
              </a:rPr>
              <a:t>0</a:t>
            </a:r>
            <a:r>
              <a:rPr lang="en-IN" sz="2000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31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51E3-F931-4DDF-8A9F-7ABA778E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25" y="751110"/>
            <a:ext cx="8911687" cy="1280890"/>
          </a:xfrm>
        </p:spPr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Output </a:t>
            </a:r>
            <a:r>
              <a:rPr lang="en-US" sz="4100" b="1" dirty="0">
                <a:solidFill>
                  <a:schemeClr val="accent1"/>
                </a:solidFill>
              </a:rPr>
              <a:t>:</a:t>
            </a:r>
            <a:endParaRPr lang="en-IN" sz="41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2A5E-5A6F-434E-860F-268D16B1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241" y="2133600"/>
            <a:ext cx="8915400" cy="387169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~$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gcc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file_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.c -o file_</a:t>
            </a:r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~$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./file_1 </a:t>
            </a:r>
            <a:r>
              <a:rPr lang="en-US" dirty="0">
                <a:solidFill>
                  <a:schemeClr val="accent2"/>
                </a:solidFill>
              </a:rPr>
              <a:t>100 23 43 69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name = ./file_</a:t>
            </a:r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of arguments passed = </a:t>
            </a:r>
            <a:r>
              <a:rPr lang="en-US" dirty="0">
                <a:solidFill>
                  <a:schemeClr val="accent2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of Argument_</a:t>
            </a:r>
            <a:r>
              <a:rPr lang="en-US" dirty="0">
                <a:solidFill>
                  <a:schemeClr val="accent2"/>
                </a:solidFill>
              </a:rPr>
              <a:t>1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>
                <a:solidFill>
                  <a:schemeClr val="accent2"/>
                </a:solidFill>
              </a:rPr>
              <a:t>100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Value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of Argument_</a:t>
            </a:r>
            <a:r>
              <a:rPr lang="en-US" dirty="0">
                <a:solidFill>
                  <a:schemeClr val="accent2"/>
                </a:solidFill>
              </a:rPr>
              <a:t>2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>
                <a:solidFill>
                  <a:schemeClr val="accent2"/>
                </a:solidFill>
              </a:rPr>
              <a:t>23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of Argument_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accent2"/>
                </a:solidFill>
              </a:rPr>
              <a:t>43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of Argument_</a:t>
            </a:r>
            <a:r>
              <a:rPr lang="en-US" dirty="0">
                <a:solidFill>
                  <a:schemeClr val="accent2"/>
                </a:solidFill>
              </a:rPr>
              <a:t>4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>
                <a:solidFill>
                  <a:schemeClr val="accent2"/>
                </a:solidFill>
              </a:rPr>
              <a:t>69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5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20014-F52E-4357-9952-FD6D55B7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693" y="2650211"/>
            <a:ext cx="7342622" cy="1215566"/>
          </a:xfrm>
        </p:spPr>
        <p:txBody>
          <a:bodyPr/>
          <a:lstStyle/>
          <a:p>
            <a:r>
              <a:rPr lang="en-US" sz="4600" dirty="0"/>
              <a:t>Thank you..!</a:t>
            </a:r>
            <a:endParaRPr lang="en-IN" sz="4600" dirty="0"/>
          </a:p>
        </p:txBody>
      </p:sp>
      <p:pic>
        <p:nvPicPr>
          <p:cNvPr id="6" name="Picture Placeholder 12" title="Skyline">
            <a:extLst>
              <a:ext uri="{FF2B5EF4-FFF2-40B4-BE49-F238E27FC236}">
                <a16:creationId xmlns:a16="http://schemas.microsoft.com/office/drawing/2014/main" id="{C984B793-251F-4852-A8A6-8A9487823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>
          <a:xfrm>
            <a:off x="6604000" y="0"/>
            <a:ext cx="5588000" cy="6872288"/>
          </a:xfrm>
        </p:spPr>
      </p:pic>
    </p:spTree>
    <p:extLst>
      <p:ext uri="{BB962C8B-B14F-4D97-AF65-F5344CB8AC3E}">
        <p14:creationId xmlns:p14="http://schemas.microsoft.com/office/powerpoint/2010/main" val="645803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04" y="1820591"/>
            <a:ext cx="8130954" cy="461381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itka Display" pitchFamily="2" charset="0"/>
              </a:rPr>
              <a:t>After compiling a C program, a binary executable file</a:t>
            </a:r>
            <a:r>
              <a:rPr lang="en-US" b="0" i="0" dirty="0">
                <a:solidFill>
                  <a:srgbClr val="C00000"/>
                </a:solidFill>
                <a:effectLst/>
                <a:latin typeface="Sitka Display" pitchFamily="2" charset="0"/>
              </a:rPr>
              <a:t>(.exe/a.out) </a:t>
            </a:r>
            <a:r>
              <a:rPr lang="en-US" b="0" i="0" dirty="0">
                <a:effectLst/>
                <a:latin typeface="Sitka Display" pitchFamily="2" charset="0"/>
              </a:rPr>
              <a:t>is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itka Display" pitchFamily="2" charset="0"/>
              </a:rPr>
              <a:t> </a:t>
            </a:r>
            <a:r>
              <a:rPr lang="en-US" dirty="0">
                <a:latin typeface="Sitka Display" pitchFamily="2" charset="0"/>
              </a:rPr>
              <a:t>created, </a:t>
            </a:r>
            <a:r>
              <a:rPr lang="en-US" b="0" i="0" dirty="0">
                <a:effectLst/>
                <a:latin typeface="Sitka Display" pitchFamily="2" charset="0"/>
              </a:rPr>
              <a:t>and after execution of program this binary  file  </a:t>
            </a:r>
            <a:r>
              <a:rPr lang="en-US" dirty="0">
                <a:latin typeface="Sitka Display" pitchFamily="2" charset="0"/>
              </a:rPr>
              <a:t>loads  into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tka Display" pitchFamily="2" charset="0"/>
              </a:rPr>
              <a:t>  </a:t>
            </a:r>
            <a:r>
              <a:rPr lang="en-US" dirty="0">
                <a:latin typeface="Sitka Display" pitchFamily="2" charset="0"/>
              </a:rPr>
              <a:t>RAM  in  an </a:t>
            </a:r>
            <a:r>
              <a:rPr lang="en-US" b="0" i="0" dirty="0">
                <a:effectLst/>
                <a:latin typeface="Sitka Display" pitchFamily="2" charset="0"/>
              </a:rPr>
              <a:t>organized manner.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Sitka Display" pitchFamily="2" charset="0"/>
              </a:rPr>
              <a:t>Memory layout in RAM has six components namely </a:t>
            </a:r>
            <a:r>
              <a:rPr lang="en-US" b="1" i="1" dirty="0">
                <a:latin typeface="Sitka Display" pitchFamily="2" charset="0"/>
              </a:rPr>
              <a:t>text segment, initialized data segment, uninitialized data segment, command-lin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Sitka Display" pitchFamily="2" charset="0"/>
              </a:rPr>
              <a:t>e</a:t>
            </a:r>
            <a:r>
              <a:rPr lang="en-US" b="1" i="1" dirty="0">
                <a:latin typeface="Sitka Display" pitchFamily="2" charset="0"/>
              </a:rPr>
              <a:t> arguments, stack, and heap</a:t>
            </a:r>
            <a:r>
              <a:rPr lang="en-US" dirty="0">
                <a:latin typeface="Sitka Display" pitchFamily="2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Sitka Display" pitchFamily="2" charset="0"/>
              </a:rPr>
              <a:t>Each of these six different segments stores different  parts  of  code  &amp; and have their </a:t>
            </a:r>
            <a:r>
              <a:rPr lang="en-US" b="1" u="sng" dirty="0">
                <a:solidFill>
                  <a:srgbClr val="00B050"/>
                </a:solidFill>
                <a:latin typeface="Sitka Display" pitchFamily="2" charset="0"/>
              </a:rPr>
              <a:t>own read - write permissions</a:t>
            </a:r>
            <a:r>
              <a:rPr lang="en-US" dirty="0">
                <a:latin typeface="Sitka Display" pitchFamily="2" charset="0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40" y="545124"/>
            <a:ext cx="7342622" cy="1215566"/>
          </a:xfrm>
        </p:spPr>
        <p:txBody>
          <a:bodyPr>
            <a:normAutofit/>
          </a:bodyPr>
          <a:lstStyle/>
          <a:p>
            <a:r>
              <a:rPr lang="en-US" sz="4600" dirty="0"/>
              <a:t>Abstract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C6A1-A9DF-4AAE-B822-85E44E91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850" y="570150"/>
            <a:ext cx="8611737" cy="1047549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accent1"/>
                </a:solidFill>
              </a:rPr>
              <a:t>Compilation Process…?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F3EC2C-13B5-43CB-A576-11B8B2DE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08" y="4652565"/>
            <a:ext cx="2006213" cy="3411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Object code</a:t>
            </a:r>
            <a:endParaRPr lang="en-IN" sz="18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34145B8-4D56-4AA8-9C3B-73C5BC9BD5FF}"/>
              </a:ext>
            </a:extLst>
          </p:cNvPr>
          <p:cNvSpPr/>
          <p:nvPr/>
        </p:nvSpPr>
        <p:spPr>
          <a:xfrm>
            <a:off x="4285397" y="2169994"/>
            <a:ext cx="3602998" cy="3589361"/>
          </a:xfrm>
          <a:prstGeom prst="roundRect">
            <a:avLst/>
          </a:prstGeom>
          <a:solidFill>
            <a:srgbClr val="CC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C9494-43A6-45B9-961A-3B74110FC051}"/>
              </a:ext>
            </a:extLst>
          </p:cNvPr>
          <p:cNvSpPr/>
          <p:nvPr/>
        </p:nvSpPr>
        <p:spPr>
          <a:xfrm>
            <a:off x="4616824" y="2375245"/>
            <a:ext cx="2823882" cy="3675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2B6E5-605F-40DA-B1C1-EA99D0222FE3}"/>
              </a:ext>
            </a:extLst>
          </p:cNvPr>
          <p:cNvSpPr/>
          <p:nvPr/>
        </p:nvSpPr>
        <p:spPr>
          <a:xfrm>
            <a:off x="4616824" y="3128454"/>
            <a:ext cx="2823882" cy="3675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CB3C3-5CF6-4F41-8542-43126BBF6661}"/>
              </a:ext>
            </a:extLst>
          </p:cNvPr>
          <p:cNvSpPr/>
          <p:nvPr/>
        </p:nvSpPr>
        <p:spPr>
          <a:xfrm>
            <a:off x="4616824" y="4135274"/>
            <a:ext cx="2823882" cy="3675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9689B-260C-4ABE-AD84-E480D4678D2F}"/>
              </a:ext>
            </a:extLst>
          </p:cNvPr>
          <p:cNvSpPr/>
          <p:nvPr/>
        </p:nvSpPr>
        <p:spPr>
          <a:xfrm>
            <a:off x="4616824" y="5216693"/>
            <a:ext cx="2823882" cy="3675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752B-8200-4796-9C66-3DF7BA3658CC}"/>
              </a:ext>
            </a:extLst>
          </p:cNvPr>
          <p:cNvSpPr/>
          <p:nvPr/>
        </p:nvSpPr>
        <p:spPr>
          <a:xfrm>
            <a:off x="4616824" y="5950426"/>
            <a:ext cx="2823882" cy="36755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Executable File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8BE368-0136-4A22-8CFB-D49D69CEBACA}"/>
              </a:ext>
            </a:extLst>
          </p:cNvPr>
          <p:cNvSpPr/>
          <p:nvPr/>
        </p:nvSpPr>
        <p:spPr>
          <a:xfrm>
            <a:off x="8461611" y="3615814"/>
            <a:ext cx="2142699" cy="3693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Assembly code</a:t>
            </a:r>
            <a:endParaRPr lang="en-IN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43DAE05-E5F4-4F87-8889-CF0721A9FD3C}"/>
              </a:ext>
            </a:extLst>
          </p:cNvPr>
          <p:cNvSpPr/>
          <p:nvPr/>
        </p:nvSpPr>
        <p:spPr>
          <a:xfrm>
            <a:off x="9075758" y="1992570"/>
            <a:ext cx="518621" cy="55915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ED4CE8A-9438-484A-904B-433AEBB25F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4173" y="2047163"/>
            <a:ext cx="2924166" cy="24619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417178A-9013-4E9E-9FDE-468144E980F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014267" y="2510505"/>
            <a:ext cx="325369" cy="229637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7A373F-8F92-4A5D-B449-6726F9835AD8}"/>
              </a:ext>
            </a:extLst>
          </p:cNvPr>
          <p:cNvCxnSpPr>
            <a:cxnSpLocks/>
          </p:cNvCxnSpPr>
          <p:nvPr/>
        </p:nvCxnSpPr>
        <p:spPr>
          <a:xfrm rot="5400000">
            <a:off x="8256895" y="3316406"/>
            <a:ext cx="341194" cy="1678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F28AAD-2DAF-4292-B424-E8B1E9648D9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7012711" y="3518881"/>
            <a:ext cx="328480" cy="2296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095B960-1E74-4C56-A238-74D83F10C1FE}"/>
              </a:ext>
            </a:extLst>
          </p:cNvPr>
          <p:cNvCxnSpPr>
            <a:cxnSpLocks/>
          </p:cNvCxnSpPr>
          <p:nvPr/>
        </p:nvCxnSpPr>
        <p:spPr>
          <a:xfrm rot="5400000">
            <a:off x="8194824" y="4414391"/>
            <a:ext cx="438046" cy="162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0D6F94-9180-4E21-AF8F-18FEC6EF65C4}"/>
              </a:ext>
            </a:extLst>
          </p:cNvPr>
          <p:cNvCxnSpPr>
            <a:cxnSpLocks/>
          </p:cNvCxnSpPr>
          <p:nvPr/>
        </p:nvCxnSpPr>
        <p:spPr>
          <a:xfrm>
            <a:off x="6028765" y="5584246"/>
            <a:ext cx="0" cy="35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107455-1D83-4B17-B6A3-C12A64574F66}"/>
              </a:ext>
            </a:extLst>
          </p:cNvPr>
          <p:cNvCxnSpPr/>
          <p:nvPr/>
        </p:nvCxnSpPr>
        <p:spPr>
          <a:xfrm>
            <a:off x="5991368" y="2742798"/>
            <a:ext cx="0" cy="27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46154BB-83FB-4098-9333-6EC01B73B974}"/>
              </a:ext>
            </a:extLst>
          </p:cNvPr>
          <p:cNvSpPr/>
          <p:nvPr/>
        </p:nvSpPr>
        <p:spPr>
          <a:xfrm>
            <a:off x="1994347" y="4667066"/>
            <a:ext cx="1692322" cy="3138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  <a:endParaRPr lang="en-IN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197F5A-C6A3-4F3D-A2D3-82577C5F08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4924" y="4401731"/>
            <a:ext cx="438046" cy="162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43BC45-D8B0-455A-B637-9DC661772D9A}"/>
              </a:ext>
            </a:extLst>
          </p:cNvPr>
          <p:cNvSpPr txBox="1"/>
          <p:nvPr/>
        </p:nvSpPr>
        <p:spPr>
          <a:xfrm>
            <a:off x="9689906" y="1960500"/>
            <a:ext cx="14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(.c file)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BB5CD2-CE2C-495C-8A4D-120FF4666194}"/>
              </a:ext>
            </a:extLst>
          </p:cNvPr>
          <p:cNvSpPr txBox="1"/>
          <p:nvPr/>
        </p:nvSpPr>
        <p:spPr>
          <a:xfrm>
            <a:off x="9387266" y="3998794"/>
            <a:ext cx="9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b="1" dirty="0">
                <a:solidFill>
                  <a:srgbClr val="0070C0"/>
                </a:solidFill>
              </a:rPr>
              <a:t>(.s file)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1B3D9-5948-415E-A4D8-2B99362D44A9}"/>
              </a:ext>
            </a:extLst>
          </p:cNvPr>
          <p:cNvSpPr txBox="1"/>
          <p:nvPr/>
        </p:nvSpPr>
        <p:spPr>
          <a:xfrm flipH="1">
            <a:off x="9348708" y="5035545"/>
            <a:ext cx="12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(.obj file)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9EC4C5-E8AB-441A-865B-77107970D5AA}"/>
              </a:ext>
            </a:extLst>
          </p:cNvPr>
          <p:cNvSpPr txBox="1"/>
          <p:nvPr/>
        </p:nvSpPr>
        <p:spPr>
          <a:xfrm flipH="1">
            <a:off x="7436255" y="5964605"/>
            <a:ext cx="13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(.exe file)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7D2CCE-6C69-452A-B748-72CADE291857}"/>
              </a:ext>
            </a:extLst>
          </p:cNvPr>
          <p:cNvSpPr txBox="1"/>
          <p:nvPr/>
        </p:nvSpPr>
        <p:spPr>
          <a:xfrm flipH="1">
            <a:off x="6091667" y="2715905"/>
            <a:ext cx="9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(.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file)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3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26" y="1282890"/>
            <a:ext cx="3558437" cy="462464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200" b="1" dirty="0" err="1">
                <a:solidFill>
                  <a:schemeClr val="accent1"/>
                </a:solidFill>
              </a:rPr>
              <a:t>Diagramatic</a:t>
            </a:r>
            <a:r>
              <a:rPr lang="en-US" sz="4200" b="1" dirty="0">
                <a:solidFill>
                  <a:schemeClr val="accent1"/>
                </a:solidFill>
              </a:rPr>
              <a:t> </a:t>
            </a:r>
            <a:br>
              <a:rPr lang="en-US" sz="4200" b="1" dirty="0">
                <a:solidFill>
                  <a:schemeClr val="accent1"/>
                </a:solidFill>
              </a:rPr>
            </a:br>
            <a:r>
              <a:rPr lang="en-US" sz="4200" b="1" dirty="0">
                <a:solidFill>
                  <a:schemeClr val="accent1"/>
                </a:solidFill>
              </a:rPr>
              <a:t>View </a:t>
            </a:r>
            <a:br>
              <a:rPr lang="en-US" sz="3600" b="1" dirty="0">
                <a:solidFill>
                  <a:schemeClr val="accent1"/>
                </a:solidFill>
              </a:rPr>
            </a:b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b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083CE-D523-4A52-8BBA-14C8E90E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363" y="194480"/>
            <a:ext cx="6970657" cy="6469039"/>
          </a:xfrm>
        </p:spPr>
      </p:pic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2AC0-61D3-4C8A-9B0D-FADD68FF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71" y="645673"/>
            <a:ext cx="8063542" cy="1169479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accent1"/>
                </a:solidFill>
              </a:rPr>
              <a:t>Text Segment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F482-67CB-4ABF-A56F-A705D920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884" y="1983471"/>
            <a:ext cx="8915400" cy="46356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A text segment, also known as a </a:t>
            </a:r>
            <a:r>
              <a:rPr lang="en-US" sz="2400" b="1" dirty="0">
                <a:solidFill>
                  <a:srgbClr val="00B0F0"/>
                </a:solidFill>
                <a:latin typeface="Sitka Display" pitchFamily="2" charset="0"/>
              </a:rPr>
              <a:t>code segment (or) text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, which contains executable instructions/machine code.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Text segment has </a:t>
            </a:r>
            <a:r>
              <a:rPr lang="en-US" sz="2400" b="1" i="1" dirty="0">
                <a:solidFill>
                  <a:schemeClr val="tx1"/>
                </a:solidFill>
                <a:latin typeface="Sitka Display" pitchFamily="2" charset="0"/>
              </a:rPr>
              <a:t>read-only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 permission to prevent the program from accidental modifications.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Text segment in RAM is shareable so that a single copy is required in the memory for frequent applications like text-editor, C compiler, shells, etc..,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chemeClr val="tx1"/>
              </a:solidFill>
              <a:latin typeface="Sitka Display" pitchFamily="2" charset="0"/>
            </a:endParaRPr>
          </a:p>
          <a:p>
            <a:endParaRPr lang="en-US" sz="2200" dirty="0">
              <a:solidFill>
                <a:schemeClr val="tx1"/>
              </a:solidFill>
              <a:latin typeface="Sitka Display" pitchFamily="2" charset="0"/>
            </a:endParaRPr>
          </a:p>
          <a:p>
            <a:endParaRPr lang="en-US" b="0" i="0" dirty="0">
              <a:solidFill>
                <a:srgbClr val="1A2C47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368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21E7-C2A0-4AEB-8EC5-03218CE3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100" b="1" dirty="0">
                <a:solidFill>
                  <a:schemeClr val="accent1"/>
                </a:solidFill>
              </a:rPr>
              <a:t>Initialized Data Segment</a:t>
            </a:r>
            <a:br>
              <a:rPr lang="en-IN" b="1" i="0" dirty="0"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5282A8-6173-49B6-9FA6-01F5E209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489" y="1905000"/>
            <a:ext cx="9926472" cy="47448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Initialized data segment is part that contains </a:t>
            </a:r>
            <a:r>
              <a:rPr lang="en-US" sz="2400" i="1" dirty="0">
                <a:solidFill>
                  <a:schemeClr val="tx1"/>
                </a:solidFill>
                <a:latin typeface="Sitka Display" pitchFamily="2" charset="0"/>
              </a:rPr>
              <a:t>external, global, static, 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and </a:t>
            </a:r>
            <a:r>
              <a:rPr lang="en-US" sz="2400" i="1" dirty="0">
                <a:solidFill>
                  <a:schemeClr val="tx1"/>
                </a:solidFill>
                <a:latin typeface="Sitka Display" pitchFamily="2" charset="0"/>
              </a:rPr>
              <a:t>constant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 variables whose values are initialized at the time of variable declaration.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The values of variables can change during program execution, because this memory segment has </a:t>
            </a:r>
            <a:r>
              <a:rPr lang="en-US" sz="2400" b="1" dirty="0">
                <a:solidFill>
                  <a:schemeClr val="tx1"/>
                </a:solidFill>
                <a:latin typeface="Sitka Display" pitchFamily="2" charset="0"/>
              </a:rPr>
              <a:t>read-write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 permission.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This Data segment can be further classified as: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    1. Read-only area.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    2. Read-write area.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( NOTE:  Variable initialized as </a:t>
            </a:r>
            <a:r>
              <a:rPr lang="en-US" sz="2400" u="sng" dirty="0">
                <a:solidFill>
                  <a:srgbClr val="00B0F0"/>
                </a:solidFill>
                <a:latin typeface="Sitka Display" pitchFamily="2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 variable comes under </a:t>
            </a:r>
            <a:r>
              <a:rPr lang="en-US" sz="2400" b="1" i="1" dirty="0">
                <a:solidFill>
                  <a:srgbClr val="00B0F0"/>
                </a:solidFill>
                <a:latin typeface="Sitka Display" pitchFamily="2" charset="0"/>
              </a:rPr>
              <a:t>read-only area </a:t>
            </a:r>
            <a:r>
              <a:rPr lang="en-US" sz="2400" dirty="0">
                <a:solidFill>
                  <a:schemeClr val="tx1"/>
                </a:solidFill>
                <a:latin typeface="Sitka Display" pitchFamily="2" charset="0"/>
              </a:rPr>
              <a:t>and, remaining all types of variable come in the read-write area )</a:t>
            </a:r>
            <a:endParaRPr lang="en-IN" sz="2400" dirty="0">
              <a:solidFill>
                <a:schemeClr val="tx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73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6AEA-18CE-4566-9F61-A4625A14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17" y="410901"/>
            <a:ext cx="8911687" cy="1280890"/>
          </a:xfrm>
        </p:spPr>
        <p:txBody>
          <a:bodyPr/>
          <a:lstStyle/>
          <a:p>
            <a:r>
              <a:rPr lang="en-US" sz="4600" b="1" dirty="0">
                <a:solidFill>
                  <a:schemeClr val="accent1"/>
                </a:solidFill>
              </a:rPr>
              <a:t>Example of Initialized DS</a:t>
            </a:r>
            <a:endParaRPr lang="en-IN" sz="4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9692-6800-4BBB-A40B-40EF1E91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45" y="1531303"/>
            <a:ext cx="9399684" cy="4915796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#include</a:t>
            </a:r>
            <a:r>
              <a:rPr lang="en-US" sz="2000" dirty="0">
                <a:solidFill>
                  <a:srgbClr val="00B0F0"/>
                </a:solidFill>
              </a:rPr>
              <a:t>&lt;stdio.h&gt;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//global variables stored in the read-write area of  initialized data segment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str[]= </a:t>
            </a:r>
            <a:r>
              <a:rPr lang="en-US" sz="2000" dirty="0">
                <a:solidFill>
                  <a:srgbClr val="00B050"/>
                </a:solidFill>
              </a:rPr>
              <a:t>“Ravin"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printf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“%s\</a:t>
            </a:r>
            <a:r>
              <a:rPr lang="en-US" sz="2000" dirty="0" err="1">
                <a:solidFill>
                  <a:srgbClr val="00B0F0"/>
                </a:solidFill>
              </a:rPr>
              <a:t>n”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,str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    str[0]=</a:t>
            </a:r>
            <a:r>
              <a:rPr lang="en-US" sz="2000" dirty="0">
                <a:solidFill>
                  <a:srgbClr val="00B050"/>
                </a:solidFill>
              </a:rPr>
              <a:t>‘k’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printf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2000" dirty="0">
                <a:solidFill>
                  <a:srgbClr val="00B0F0"/>
                </a:solidFill>
              </a:rPr>
              <a:t>“%s\</a:t>
            </a:r>
            <a:r>
              <a:rPr lang="en-US" sz="2000" dirty="0" err="1">
                <a:solidFill>
                  <a:srgbClr val="00B0F0"/>
                </a:solidFill>
              </a:rPr>
              <a:t>n”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,str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>
                <a:solidFill>
                  <a:schemeClr val="accent2"/>
                </a:solidFill>
              </a:rPr>
              <a:t>return</a:t>
            </a:r>
            <a:r>
              <a:rPr lang="en-US" sz="2000" dirty="0">
                <a:solidFill>
                  <a:srgbClr val="C00000"/>
                </a:solidFill>
              </a:rPr>
              <a:t> 0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bg1">
                    <a:lumMod val="85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Ravin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kavin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IN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64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F249-1695-48B8-BBB3-F347888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42" y="1801506"/>
            <a:ext cx="8147713" cy="464198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#include &lt;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herit"/>
              </a:rPr>
              <a:t>stdio.h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&gt; </a:t>
            </a:r>
            <a:endParaRPr lang="en-US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int </a:t>
            </a:r>
            <a:r>
              <a:rPr lang="en-US" sz="2400" b="0" i="0" dirty="0">
                <a:solidFill>
                  <a:srgbClr val="0086B3"/>
                </a:solidFill>
                <a:effectLst/>
                <a:latin typeface="inherit"/>
              </a:rPr>
              <a:t>main</a:t>
            </a:r>
            <a:r>
              <a:rPr lang="en-US" sz="24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void</a:t>
            </a:r>
            <a:r>
              <a:rPr lang="en-US" sz="24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{ </a:t>
            </a:r>
            <a:endParaRPr lang="en-US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static int data =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10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r>
              <a:rPr lang="en-US" sz="2400" b="0" i="0" dirty="0">
                <a:solidFill>
                  <a:srgbClr val="9999AA"/>
                </a:solidFill>
                <a:effectLst/>
                <a:latin typeface="inherit"/>
              </a:rPr>
              <a:t>   // Static variable of initialized data segment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     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US" sz="2400" b="0" i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$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herit"/>
              </a:rPr>
              <a:t>gcc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memory-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herit"/>
              </a:rPr>
              <a:t>layout.</a:t>
            </a:r>
            <a:r>
              <a:rPr lang="en-US" sz="2400" b="0" i="0" dirty="0" err="1">
                <a:solidFill>
                  <a:srgbClr val="0086B3"/>
                </a:solidFill>
                <a:effectLst/>
                <a:latin typeface="inherit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-o  memory-layout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$ size memory-layout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text       data    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herit"/>
              </a:rPr>
              <a:t>bss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dec      hex         filename</a:t>
            </a:r>
            <a:endParaRPr lang="en-US" sz="24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rtl="0">
              <a:buNone/>
            </a:pP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960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  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252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  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 </a:t>
            </a:r>
            <a:r>
              <a:rPr lang="en-US" sz="2400" b="0" i="0" dirty="0">
                <a:solidFill>
                  <a:srgbClr val="009999"/>
                </a:solidFill>
                <a:effectLst/>
                <a:latin typeface="inherit"/>
              </a:rPr>
              <a:t>1216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     4c0     memory-layout</a:t>
            </a:r>
            <a:endParaRPr lang="en-US" sz="2400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4949-A823-4FEC-B894-8C4DD2EC23C0}"/>
              </a:ext>
            </a:extLst>
          </p:cNvPr>
          <p:cNvSpPr txBox="1"/>
          <p:nvPr/>
        </p:nvSpPr>
        <p:spPr>
          <a:xfrm>
            <a:off x="2415654" y="632879"/>
            <a:ext cx="10031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Size of initialized Static variable</a:t>
            </a:r>
            <a:endParaRPr lang="en-IN" sz="3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372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3663</TotalTime>
  <Words>1356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Bahnschrift</vt:lpstr>
      <vt:lpstr>Calibri Light</vt:lpstr>
      <vt:lpstr>Century Gothic</vt:lpstr>
      <vt:lpstr>inherit</vt:lpstr>
      <vt:lpstr>Menlo</vt:lpstr>
      <vt:lpstr>Sitka Display</vt:lpstr>
      <vt:lpstr>Source Code Pro</vt:lpstr>
      <vt:lpstr>Source Sans Pro</vt:lpstr>
      <vt:lpstr>Times New Roman</vt:lpstr>
      <vt:lpstr>Wingdings</vt:lpstr>
      <vt:lpstr>Wingdings 3</vt:lpstr>
      <vt:lpstr>Wisp</vt:lpstr>
      <vt:lpstr>Memory Layout  </vt:lpstr>
      <vt:lpstr>Abstract Overview Diagram View  Segments &amp; Examples</vt:lpstr>
      <vt:lpstr>Abstract</vt:lpstr>
      <vt:lpstr>Compilation Process…?</vt:lpstr>
      <vt:lpstr>Diagramatic  View   Memory  Layout</vt:lpstr>
      <vt:lpstr>Text Segment</vt:lpstr>
      <vt:lpstr>Initialized Data Segment </vt:lpstr>
      <vt:lpstr>Example of Initialized DS</vt:lpstr>
      <vt:lpstr>PowerPoint Presentation</vt:lpstr>
      <vt:lpstr>Size of initialized Static &amp; Global variable</vt:lpstr>
      <vt:lpstr>Uninitialized Data Segment </vt:lpstr>
      <vt:lpstr>Example of Un-Initialized DS</vt:lpstr>
      <vt:lpstr>Size of Un-initialized Static Variable</vt:lpstr>
      <vt:lpstr>Size of Un-initialized Static &amp; Global variable</vt:lpstr>
      <vt:lpstr>Heap Segment</vt:lpstr>
      <vt:lpstr>Memory allocation in Heap</vt:lpstr>
      <vt:lpstr>Stack segment</vt:lpstr>
      <vt:lpstr>To Understand stack segment</vt:lpstr>
      <vt:lpstr>Command-line Arguments</vt:lpstr>
      <vt:lpstr>Example of command line argument</vt:lpstr>
      <vt:lpstr>Output :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  &amp; make file</dc:title>
  <dc:creator>Narendran R</dc:creator>
  <cp:lastModifiedBy>Narendran R</cp:lastModifiedBy>
  <cp:revision>9</cp:revision>
  <dcterms:created xsi:type="dcterms:W3CDTF">2022-03-08T13:37:30Z</dcterms:created>
  <dcterms:modified xsi:type="dcterms:W3CDTF">2022-03-23T04:28:20Z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