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57826"/>
            <a:ext cx="8361229" cy="3580380"/>
          </a:xfrm>
        </p:spPr>
        <p:txBody>
          <a:bodyPr/>
          <a:lstStyle/>
          <a:p>
            <a:r>
              <a:rPr lang="en-US" dirty="0" smtClean="0"/>
              <a:t>HOUSING :   PRICE PREDICTION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83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DEFENITION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6366"/>
            <a:ext cx="9601200" cy="3581400"/>
          </a:xfrm>
        </p:spPr>
        <p:txBody>
          <a:bodyPr/>
          <a:lstStyle/>
          <a:p>
            <a:r>
              <a:rPr lang="en-US" dirty="0" smtClean="0"/>
              <a:t>The client aims at investing in real estate in Australia</a:t>
            </a:r>
          </a:p>
          <a:p>
            <a:r>
              <a:rPr lang="en-US" dirty="0" smtClean="0"/>
              <a:t>Information is required on the factors affecting prices of houses in the region</a:t>
            </a:r>
          </a:p>
          <a:p>
            <a:r>
              <a:rPr lang="en-US" dirty="0" smtClean="0"/>
              <a:t>Models are required that predicts accurately the prices of houses if invested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42835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PREPROCESSING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and </a:t>
            </a:r>
            <a:r>
              <a:rPr lang="en-US" dirty="0" err="1" smtClean="0"/>
              <a:t>eronious</a:t>
            </a:r>
            <a:r>
              <a:rPr lang="en-US" dirty="0" smtClean="0"/>
              <a:t> data was treated and adjusted</a:t>
            </a:r>
          </a:p>
          <a:p>
            <a:endParaRPr lang="en-US" dirty="0" smtClean="0"/>
          </a:p>
          <a:p>
            <a:r>
              <a:rPr lang="en-US" dirty="0" smtClean="0"/>
              <a:t>No data ( columns / rows ) were removed for the scope of the project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Plots were done to get the </a:t>
            </a:r>
            <a:r>
              <a:rPr lang="en-US" dirty="0" smtClean="0"/>
              <a:t>insights about the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object type data was encoded and converted to numeric 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1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162594" y="5068389"/>
            <a:ext cx="957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Plots with label and other attributes were plotted to find trends in the data.</a:t>
            </a:r>
          </a:p>
          <a:p>
            <a:r>
              <a:rPr lang="en-US" dirty="0" smtClean="0"/>
              <a:t>Box plots were also generated to test for outliers, and they were detected.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67" y="1757226"/>
            <a:ext cx="4404632" cy="2906214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94" y="1346151"/>
            <a:ext cx="3209925" cy="198945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94" y="3592278"/>
            <a:ext cx="3209925" cy="21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dirty="0" smtClean="0"/>
              <a:t>A Typical </a:t>
            </a:r>
            <a:r>
              <a:rPr lang="en-US" dirty="0" smtClean="0"/>
              <a:t>regression </a:t>
            </a:r>
            <a:r>
              <a:rPr lang="en-US" dirty="0" smtClean="0"/>
              <a:t>problem where the output is </a:t>
            </a:r>
            <a:r>
              <a:rPr lang="en-US" dirty="0" smtClean="0"/>
              <a:t>the price of the house.</a:t>
            </a:r>
            <a:endParaRPr lang="en-US" dirty="0" smtClean="0"/>
          </a:p>
          <a:p>
            <a:r>
              <a:rPr lang="en-US" dirty="0" smtClean="0"/>
              <a:t>Linear regression, Lasso regression and </a:t>
            </a:r>
            <a:r>
              <a:rPr lang="en-US" dirty="0" err="1" smtClean="0"/>
              <a:t>Lightgbm</a:t>
            </a:r>
            <a:r>
              <a:rPr lang="en-US" dirty="0" smtClean="0"/>
              <a:t> were implemented and the scores were as :</a:t>
            </a:r>
          </a:p>
          <a:p>
            <a:endParaRPr lang="en-US" dirty="0"/>
          </a:p>
          <a:p>
            <a:pPr lvl="1"/>
            <a:r>
              <a:rPr lang="en-US" dirty="0" smtClean="0"/>
              <a:t>Linear Regression – 92.8</a:t>
            </a:r>
          </a:p>
          <a:p>
            <a:pPr lvl="1"/>
            <a:r>
              <a:rPr lang="en-US" dirty="0" smtClean="0"/>
              <a:t>Lasso Regression – 94.17</a:t>
            </a:r>
          </a:p>
          <a:p>
            <a:pPr lvl="1"/>
            <a:r>
              <a:rPr lang="en-US" dirty="0" err="1" smtClean="0"/>
              <a:t>LightGBM</a:t>
            </a:r>
            <a:r>
              <a:rPr lang="en-US" dirty="0" smtClean="0"/>
              <a:t> 	  -   92.8</a:t>
            </a:r>
          </a:p>
          <a:p>
            <a:pPr marL="530352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64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and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18903"/>
          </a:xfrm>
        </p:spPr>
        <p:txBody>
          <a:bodyPr/>
          <a:lstStyle/>
          <a:p>
            <a:r>
              <a:rPr lang="en-US" dirty="0" smtClean="0"/>
              <a:t>Out of the results, </a:t>
            </a:r>
            <a:r>
              <a:rPr lang="en-US" dirty="0" smtClean="0"/>
              <a:t>Lasso </a:t>
            </a:r>
            <a:r>
              <a:rPr lang="en-US" dirty="0" smtClean="0"/>
              <a:t>Classifier is estimated to be the best performing model and hence we proceed further evaluating other metrics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861979"/>
            <a:ext cx="89439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36469"/>
          </a:xfrm>
        </p:spPr>
        <p:txBody>
          <a:bodyPr/>
          <a:lstStyle/>
          <a:p>
            <a:r>
              <a:rPr lang="en-US" dirty="0" smtClean="0"/>
              <a:t>Checking if </a:t>
            </a:r>
            <a:r>
              <a:rPr lang="en-US" dirty="0" smtClean="0"/>
              <a:t>Lasso regression can </a:t>
            </a:r>
            <a:r>
              <a:rPr lang="en-US" dirty="0" smtClean="0"/>
              <a:t>be further enhanced using </a:t>
            </a:r>
            <a:r>
              <a:rPr lang="en-US" dirty="0" err="1" smtClean="0"/>
              <a:t>GridSearchCV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77" y="3281227"/>
            <a:ext cx="5419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and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has </a:t>
            </a:r>
            <a:r>
              <a:rPr lang="en-US" dirty="0" smtClean="0"/>
              <a:t>all the metric scores &gt; 90% and is considered a very good model.</a:t>
            </a:r>
          </a:p>
          <a:p>
            <a:r>
              <a:rPr lang="en-US" dirty="0" smtClean="0"/>
              <a:t>The model can be deployed for future use and prediction</a:t>
            </a:r>
          </a:p>
          <a:p>
            <a:r>
              <a:rPr lang="en-US" dirty="0" smtClean="0"/>
              <a:t>Deep Learning model was also implemented on the same data set and the performance was satisfactory.</a:t>
            </a:r>
          </a:p>
        </p:txBody>
      </p:sp>
    </p:spTree>
    <p:extLst>
      <p:ext uri="{BB962C8B-B14F-4D97-AF65-F5344CB8AC3E}">
        <p14:creationId xmlns:p14="http://schemas.microsoft.com/office/powerpoint/2010/main" val="2959219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</TotalTime>
  <Words>257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HOUSING :   PRICE PREDICTION MODEL</vt:lpstr>
      <vt:lpstr>PROBLEM DEFENITION</vt:lpstr>
      <vt:lpstr>DATA CLEANING AND PREPROCESSING</vt:lpstr>
      <vt:lpstr>Visualizations</vt:lpstr>
      <vt:lpstr>Modelling</vt:lpstr>
      <vt:lpstr>Modelling and Metrics</vt:lpstr>
      <vt:lpstr>Hyperparameter Tuning </vt:lpstr>
      <vt:lpstr>Model Selection and Conclusion</vt:lpstr>
    </vt:vector>
  </TitlesOfParts>
  <Company>Multiplex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LOAN – DEFAULTER MODEL</dc:title>
  <dc:creator>Narendran Suresh</dc:creator>
  <cp:lastModifiedBy>Narendran Suresh</cp:lastModifiedBy>
  <cp:revision>8</cp:revision>
  <dcterms:created xsi:type="dcterms:W3CDTF">2020-09-21T17:40:42Z</dcterms:created>
  <dcterms:modified xsi:type="dcterms:W3CDTF">2020-11-26T18:54:59Z</dcterms:modified>
</cp:coreProperties>
</file>