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8652"/>
            <a:ext cx="6400800" cy="1752600"/>
          </a:xfrm>
        </p:spPr>
        <p:txBody>
          <a:bodyPr/>
          <a:lstStyle/>
          <a:p>
            <a:r>
              <a:rPr dirty="0"/>
              <a:t>Overview and Insights</a:t>
            </a:r>
          </a:p>
          <a:p>
            <a:r>
              <a:rPr dirty="0"/>
              <a:t>Presented by: </a:t>
            </a:r>
            <a:r>
              <a:rPr lang="en-IN" dirty="0" err="1"/>
              <a:t>Ventrapragada</a:t>
            </a:r>
            <a:r>
              <a:rPr lang="en-IN" dirty="0"/>
              <a:t>. Naren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Young Adults are the main customer base.</a:t>
            </a:r>
          </a:p>
          <a:p>
            <a:r>
              <a:t>- Mountain and Road Bikes are revenue leaders.</a:t>
            </a:r>
          </a:p>
          <a:p>
            <a:r>
              <a:t>- Revenue is geographically concentrated.</a:t>
            </a:r>
          </a:p>
          <a:p>
            <a:r>
              <a:t>- Opportunity to expand across age groups and regions.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Young Adults in marketing strategies.</a:t>
            </a:r>
          </a:p>
          <a:p>
            <a:r>
              <a:t>- Explore campaigns for Middle-aged and Old Adults.</a:t>
            </a:r>
          </a:p>
          <a:p>
            <a:r>
              <a:t>- Bundle accessories with high-ticket items.</a:t>
            </a:r>
          </a:p>
          <a:p>
            <a:r>
              <a:t>- Analyze post-July 2016 revenue dip.</a:t>
            </a:r>
          </a:p>
          <a:p>
            <a:r>
              <a:t>- Expand in untapped geographic markets.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ll_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166"/>
            <a:ext cx="9143999" cy="69425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Revenue: 22.3M</a:t>
            </a:r>
          </a:p>
          <a:p>
            <a:r>
              <a:t>- Total Cost: 20.1M</a:t>
            </a:r>
          </a:p>
          <a:p>
            <a:r>
              <a:t>- Total Quantity Sold: 69.8K</a:t>
            </a:r>
          </a:p>
          <a:p>
            <a:r>
              <a:t>- Total Customers: 34,866</a:t>
            </a:r>
          </a:p>
          <a:p>
            <a:r>
              <a:t>- Main Focus: Understand revenue, cost trends, customer segmentation, and product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and Cost Trends by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88778"/>
            <a:ext cx="8229600" cy="1856167"/>
          </a:xfrm>
        </p:spPr>
        <p:txBody>
          <a:bodyPr>
            <a:normAutofit/>
          </a:bodyPr>
          <a:lstStyle/>
          <a:p>
            <a:r>
              <a:rPr sz="1800" dirty="0"/>
              <a:t>- Revenue and cost steadily increased from Jan 2015 to mid-2016.</a:t>
            </a:r>
          </a:p>
          <a:p>
            <a:r>
              <a:rPr sz="1800" dirty="0"/>
              <a:t>- Noticeable drop after July 2016—seasonal dip or market shift?</a:t>
            </a:r>
          </a:p>
          <a:p>
            <a:r>
              <a:rPr sz="1800" dirty="0"/>
              <a:t>- Peak around early 2016.</a:t>
            </a:r>
          </a:p>
        </p:txBody>
      </p:sp>
      <p:pic>
        <p:nvPicPr>
          <p:cNvPr id="5" name="Picture 4" descr="A graph with blue line&#10;&#10;AI-generated content may be incorrect.">
            <a:extLst>
              <a:ext uri="{FF2B5EF4-FFF2-40B4-BE49-F238E27FC236}">
                <a16:creationId xmlns:a16="http://schemas.microsoft.com/office/drawing/2014/main" id="{6085F2A8-4DE7-0838-EFCA-C70C3FEE1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41" y="1383981"/>
            <a:ext cx="5134692" cy="29436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Distribution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3611"/>
            <a:ext cx="8229600" cy="1562552"/>
          </a:xfrm>
        </p:spPr>
        <p:txBody>
          <a:bodyPr>
            <a:normAutofit/>
          </a:bodyPr>
          <a:lstStyle/>
          <a:p>
            <a:r>
              <a:rPr sz="1800" dirty="0"/>
              <a:t>- Young Adults (63%) dominate purchases.</a:t>
            </a:r>
          </a:p>
          <a:p>
            <a:r>
              <a:rPr sz="1800" dirty="0"/>
              <a:t>- Middle-aged Adults (34%) follow next.</a:t>
            </a:r>
          </a:p>
          <a:p>
            <a:r>
              <a:rPr sz="1800" dirty="0"/>
              <a:t>- Minimal purchases from Old Adults.</a:t>
            </a:r>
          </a:p>
        </p:txBody>
      </p:sp>
      <p:pic>
        <p:nvPicPr>
          <p:cNvPr id="5" name="Picture 4" descr="A blue pie chart with text&#10;&#10;AI-generated content may be incorrect.">
            <a:extLst>
              <a:ext uri="{FF2B5EF4-FFF2-40B4-BE49-F238E27FC236}">
                <a16:creationId xmlns:a16="http://schemas.microsoft.com/office/drawing/2014/main" id="{B8C0B461-FFB6-124F-7646-E97088FC3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19" y="1296940"/>
            <a:ext cx="3324689" cy="2972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Revenue vs Cost by Product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61521"/>
            <a:ext cx="8229600" cy="1403161"/>
          </a:xfrm>
        </p:spPr>
        <p:txBody>
          <a:bodyPr>
            <a:normAutofit/>
          </a:bodyPr>
          <a:lstStyle/>
          <a:p>
            <a:r>
              <a:rPr sz="1800" dirty="0"/>
              <a:t>- Top Performers: Mountain Bikes, Road Bikes, Tires and Tubes.</a:t>
            </a:r>
          </a:p>
          <a:p>
            <a:r>
              <a:rPr sz="1800" dirty="0"/>
              <a:t>- These generate the highest revenue.</a:t>
            </a:r>
          </a:p>
          <a:p>
            <a:r>
              <a:rPr sz="1800" dirty="0"/>
              <a:t>- Margins vary significantly.</a:t>
            </a:r>
          </a:p>
        </p:txBody>
      </p:sp>
      <p:pic>
        <p:nvPicPr>
          <p:cNvPr id="5" name="Picture 4" descr="A graph of blue and yellow bars&#10;&#10;AI-generated content may be incorrect.">
            <a:extLst>
              <a:ext uri="{FF2B5EF4-FFF2-40B4-BE49-F238E27FC236}">
                <a16:creationId xmlns:a16="http://schemas.microsoft.com/office/drawing/2014/main" id="{9DD4D7F7-99AC-9809-B654-D53E5128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99" y="1625462"/>
            <a:ext cx="4382112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8588"/>
            <a:ext cx="8229600" cy="1352827"/>
          </a:xfrm>
        </p:spPr>
        <p:txBody>
          <a:bodyPr>
            <a:normAutofit/>
          </a:bodyPr>
          <a:lstStyle/>
          <a:p>
            <a:r>
              <a:rPr sz="1800" dirty="0"/>
              <a:t>- High revenue in North America and Europe.</a:t>
            </a:r>
          </a:p>
          <a:p>
            <a:r>
              <a:rPr sz="1800" dirty="0"/>
              <a:t>- Market expansion potential in low-revenue regions.</a:t>
            </a:r>
          </a:p>
        </p:txBody>
      </p:sp>
      <p:pic>
        <p:nvPicPr>
          <p:cNvPr id="7" name="Picture 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5C976AE4-D3DF-3CC1-C17A-ADBBFA15F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763" y="1544137"/>
            <a:ext cx="5172797" cy="3077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Unit Cost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09110"/>
            <a:ext cx="8229600" cy="1495169"/>
          </a:xfrm>
        </p:spPr>
        <p:txBody>
          <a:bodyPr>
            <a:normAutofit/>
          </a:bodyPr>
          <a:lstStyle/>
          <a:p>
            <a:r>
              <a:rPr sz="1800" dirty="0"/>
              <a:t>- Mountain and Touring Bikes are most expensive.</a:t>
            </a:r>
          </a:p>
          <a:p>
            <a:r>
              <a:rPr sz="1800" dirty="0"/>
              <a:t>- Helmets and Jerseys are most affordable.</a:t>
            </a:r>
          </a:p>
          <a:p>
            <a:r>
              <a:rPr sz="1800" dirty="0"/>
              <a:t>- Profitability analysis needed.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2F9D63E-7BB0-DC03-FC5F-1756680D0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55" y="1506129"/>
            <a:ext cx="3362794" cy="30960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Revenue &amp; Cost by Gender and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96465"/>
            <a:ext cx="8229600" cy="1377182"/>
          </a:xfrm>
        </p:spPr>
        <p:txBody>
          <a:bodyPr>
            <a:normAutofit/>
          </a:bodyPr>
          <a:lstStyle/>
          <a:p>
            <a:r>
              <a:rPr sz="1800" dirty="0"/>
              <a:t>- Young Adults (both genders) drive most revenue.</a:t>
            </a:r>
          </a:p>
          <a:p>
            <a:r>
              <a:rPr sz="1800" dirty="0"/>
              <a:t>- Gender split is nearly equal.</a:t>
            </a:r>
          </a:p>
          <a:p>
            <a:r>
              <a:rPr sz="1800" dirty="0"/>
              <a:t>- Negligible sales from Older Adults.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0C828101-2B8B-2BCA-F33E-27637DE5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240" y="1559097"/>
            <a:ext cx="4420217" cy="3048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306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Sales Analysis Dashboard</vt:lpstr>
      <vt:lpstr>PowerPoint Presentation</vt:lpstr>
      <vt:lpstr>Executive Summary</vt:lpstr>
      <vt:lpstr>Revenue and Cost Trends by Date</vt:lpstr>
      <vt:lpstr>Quantity Distribution by Age Group</vt:lpstr>
      <vt:lpstr>Revenue vs Cost by Product Sub-Category</vt:lpstr>
      <vt:lpstr>Revenue by State</vt:lpstr>
      <vt:lpstr>Average Unit Cost by Product</vt:lpstr>
      <vt:lpstr>Revenue &amp; Cost by Gender and Age Group</vt:lpstr>
      <vt:lpstr>Key Takeaways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chinninaren@outlook.com</cp:lastModifiedBy>
  <cp:revision>3</cp:revision>
  <dcterms:created xsi:type="dcterms:W3CDTF">2013-01-27T09:14:16Z</dcterms:created>
  <dcterms:modified xsi:type="dcterms:W3CDTF">2025-08-07T13:23:14Z</dcterms:modified>
  <cp:category/>
</cp:coreProperties>
</file>