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85F1F9-BD9A-42AF-8A94-6752297179F6}">
          <p14:sldIdLst>
            <p14:sldId id="256"/>
            <p14:sldId id="257"/>
            <p14:sldId id="258"/>
            <p14:sldId id="259"/>
            <p14:sldId id="260"/>
          </p14:sldIdLst>
        </p14:section>
        <p14:section name="Untitled Section" id="{5CEACFA7-B811-4140-9EC1-138F6775A30F}">
          <p14:sldIdLst>
            <p14:sldId id="261"/>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p:scale>
          <a:sx n="71" d="100"/>
          <a:sy n="71" d="100"/>
        </p:scale>
        <p:origin x="654"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A25420B-3D0C-4429-8724-F23129C3ED7F}" type="datetimeFigureOut">
              <a:rPr lang="en-IN" smtClean="0"/>
              <a:t>02-09-2023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51769C8-CAF4-40D3-8030-E4CBA76D8444}" type="slidenum">
              <a:rPr lang="en-IN" smtClean="0"/>
              <a:t>‹#›</a:t>
            </a:fld>
            <a:endParaRPr lang="en-IN"/>
          </a:p>
        </p:txBody>
      </p:sp>
    </p:spTree>
    <p:extLst>
      <p:ext uri="{BB962C8B-B14F-4D97-AF65-F5344CB8AC3E}">
        <p14:creationId xmlns:p14="http://schemas.microsoft.com/office/powerpoint/2010/main" val="3101701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25420B-3D0C-4429-8724-F23129C3ED7F}" type="datetimeFigureOut">
              <a:rPr lang="en-IN" smtClean="0"/>
              <a:t>02-09-2023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51769C8-CAF4-40D3-8030-E4CBA76D8444}" type="slidenum">
              <a:rPr lang="en-IN" smtClean="0"/>
              <a:t>‹#›</a:t>
            </a:fld>
            <a:endParaRPr lang="en-IN"/>
          </a:p>
        </p:txBody>
      </p:sp>
    </p:spTree>
    <p:extLst>
      <p:ext uri="{BB962C8B-B14F-4D97-AF65-F5344CB8AC3E}">
        <p14:creationId xmlns:p14="http://schemas.microsoft.com/office/powerpoint/2010/main" val="1621897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25420B-3D0C-4429-8724-F23129C3ED7F}" type="datetimeFigureOut">
              <a:rPr lang="en-IN" smtClean="0"/>
              <a:t>02-09-2023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51769C8-CAF4-40D3-8030-E4CBA76D8444}" type="slidenum">
              <a:rPr lang="en-IN" smtClean="0"/>
              <a:t>‹#›</a:t>
            </a:fld>
            <a:endParaRPr lang="en-IN"/>
          </a:p>
        </p:txBody>
      </p:sp>
    </p:spTree>
    <p:extLst>
      <p:ext uri="{BB962C8B-B14F-4D97-AF65-F5344CB8AC3E}">
        <p14:creationId xmlns:p14="http://schemas.microsoft.com/office/powerpoint/2010/main" val="2056327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25420B-3D0C-4429-8724-F23129C3ED7F}" type="datetimeFigureOut">
              <a:rPr lang="en-IN" smtClean="0"/>
              <a:t>02-09-2023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51769C8-CAF4-40D3-8030-E4CBA76D8444}" type="slidenum">
              <a:rPr lang="en-IN" smtClean="0"/>
              <a:t>‹#›</a:t>
            </a:fld>
            <a:endParaRPr lang="en-IN"/>
          </a:p>
        </p:txBody>
      </p:sp>
    </p:spTree>
    <p:extLst>
      <p:ext uri="{BB962C8B-B14F-4D97-AF65-F5344CB8AC3E}">
        <p14:creationId xmlns:p14="http://schemas.microsoft.com/office/powerpoint/2010/main" val="2341801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25420B-3D0C-4429-8724-F23129C3ED7F}" type="datetimeFigureOut">
              <a:rPr lang="en-IN" smtClean="0"/>
              <a:t>02-09-2023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51769C8-CAF4-40D3-8030-E4CBA76D8444}" type="slidenum">
              <a:rPr lang="en-IN" smtClean="0"/>
              <a:t>‹#›</a:t>
            </a:fld>
            <a:endParaRPr lang="en-IN"/>
          </a:p>
        </p:txBody>
      </p:sp>
    </p:spTree>
    <p:extLst>
      <p:ext uri="{BB962C8B-B14F-4D97-AF65-F5344CB8AC3E}">
        <p14:creationId xmlns:p14="http://schemas.microsoft.com/office/powerpoint/2010/main" val="1849235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A25420B-3D0C-4429-8724-F23129C3ED7F}" type="datetimeFigureOut">
              <a:rPr lang="en-IN" smtClean="0"/>
              <a:t>02-09-2023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1769C8-CAF4-40D3-8030-E4CBA76D8444}" type="slidenum">
              <a:rPr lang="en-IN" smtClean="0"/>
              <a:t>‹#›</a:t>
            </a:fld>
            <a:endParaRPr lang="en-IN"/>
          </a:p>
        </p:txBody>
      </p:sp>
    </p:spTree>
    <p:extLst>
      <p:ext uri="{BB962C8B-B14F-4D97-AF65-F5344CB8AC3E}">
        <p14:creationId xmlns:p14="http://schemas.microsoft.com/office/powerpoint/2010/main" val="399924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A25420B-3D0C-4429-8724-F23129C3ED7F}" type="datetimeFigureOut">
              <a:rPr lang="en-IN" smtClean="0"/>
              <a:t>02-09-2023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451769C8-CAF4-40D3-8030-E4CBA76D8444}" type="slidenum">
              <a:rPr lang="en-IN" smtClean="0"/>
              <a:t>‹#›</a:t>
            </a:fld>
            <a:endParaRPr lang="en-IN"/>
          </a:p>
        </p:txBody>
      </p:sp>
    </p:spTree>
    <p:extLst>
      <p:ext uri="{BB962C8B-B14F-4D97-AF65-F5344CB8AC3E}">
        <p14:creationId xmlns:p14="http://schemas.microsoft.com/office/powerpoint/2010/main" val="3257270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A25420B-3D0C-4429-8724-F23129C3ED7F}" type="datetimeFigureOut">
              <a:rPr lang="en-IN" smtClean="0"/>
              <a:t>02-09-2023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769C8-CAF4-40D3-8030-E4CBA76D8444}" type="slidenum">
              <a:rPr lang="en-IN" smtClean="0"/>
              <a:t>‹#›</a:t>
            </a:fld>
            <a:endParaRPr lang="en-IN"/>
          </a:p>
        </p:txBody>
      </p:sp>
    </p:spTree>
    <p:extLst>
      <p:ext uri="{BB962C8B-B14F-4D97-AF65-F5344CB8AC3E}">
        <p14:creationId xmlns:p14="http://schemas.microsoft.com/office/powerpoint/2010/main" val="3906097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A25420B-3D0C-4429-8724-F23129C3ED7F}" type="datetimeFigureOut">
              <a:rPr lang="en-IN" smtClean="0"/>
              <a:t>02-09-2023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51769C8-CAF4-40D3-8030-E4CBA76D8444}" type="slidenum">
              <a:rPr lang="en-IN" smtClean="0"/>
              <a:t>‹#›</a:t>
            </a:fld>
            <a:endParaRPr lang="en-IN"/>
          </a:p>
        </p:txBody>
      </p:sp>
    </p:spTree>
    <p:extLst>
      <p:ext uri="{BB962C8B-B14F-4D97-AF65-F5344CB8AC3E}">
        <p14:creationId xmlns:p14="http://schemas.microsoft.com/office/powerpoint/2010/main" val="513006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25420B-3D0C-4429-8724-F23129C3ED7F}" type="datetimeFigureOut">
              <a:rPr lang="en-IN" smtClean="0"/>
              <a:t>02-09-2023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769C8-CAF4-40D3-8030-E4CBA76D8444}" type="slidenum">
              <a:rPr lang="en-IN" smtClean="0"/>
              <a:t>‹#›</a:t>
            </a:fld>
            <a:endParaRPr lang="en-IN"/>
          </a:p>
        </p:txBody>
      </p:sp>
    </p:spTree>
    <p:extLst>
      <p:ext uri="{BB962C8B-B14F-4D97-AF65-F5344CB8AC3E}">
        <p14:creationId xmlns:p14="http://schemas.microsoft.com/office/powerpoint/2010/main" val="3681037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25420B-3D0C-4429-8724-F23129C3ED7F}" type="datetimeFigureOut">
              <a:rPr lang="en-IN" smtClean="0"/>
              <a:t>02-09-2023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51769C8-CAF4-40D3-8030-E4CBA76D8444}" type="slidenum">
              <a:rPr lang="en-IN" smtClean="0"/>
              <a:t>‹#›</a:t>
            </a:fld>
            <a:endParaRPr lang="en-IN"/>
          </a:p>
        </p:txBody>
      </p:sp>
    </p:spTree>
    <p:extLst>
      <p:ext uri="{BB962C8B-B14F-4D97-AF65-F5344CB8AC3E}">
        <p14:creationId xmlns:p14="http://schemas.microsoft.com/office/powerpoint/2010/main" val="515457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25420B-3D0C-4429-8724-F23129C3ED7F}" type="datetimeFigureOut">
              <a:rPr lang="en-IN" smtClean="0"/>
              <a:t>02-09-2023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1769C8-CAF4-40D3-8030-E4CBA76D8444}" type="slidenum">
              <a:rPr lang="en-IN" smtClean="0"/>
              <a:t>‹#›</a:t>
            </a:fld>
            <a:endParaRPr lang="en-IN"/>
          </a:p>
        </p:txBody>
      </p:sp>
    </p:spTree>
    <p:extLst>
      <p:ext uri="{BB962C8B-B14F-4D97-AF65-F5344CB8AC3E}">
        <p14:creationId xmlns:p14="http://schemas.microsoft.com/office/powerpoint/2010/main" val="308554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25420B-3D0C-4429-8724-F23129C3ED7F}" type="datetimeFigureOut">
              <a:rPr lang="en-IN" smtClean="0"/>
              <a:t>02-09-2023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1769C8-CAF4-40D3-8030-E4CBA76D8444}" type="slidenum">
              <a:rPr lang="en-IN" smtClean="0"/>
              <a:t>‹#›</a:t>
            </a:fld>
            <a:endParaRPr lang="en-IN"/>
          </a:p>
        </p:txBody>
      </p:sp>
    </p:spTree>
    <p:extLst>
      <p:ext uri="{BB962C8B-B14F-4D97-AF65-F5344CB8AC3E}">
        <p14:creationId xmlns:p14="http://schemas.microsoft.com/office/powerpoint/2010/main" val="126714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25420B-3D0C-4429-8724-F23129C3ED7F}" type="datetimeFigureOut">
              <a:rPr lang="en-IN" smtClean="0"/>
              <a:t>02-09-2023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1769C8-CAF4-40D3-8030-E4CBA76D8444}" type="slidenum">
              <a:rPr lang="en-IN" smtClean="0"/>
              <a:t>‹#›</a:t>
            </a:fld>
            <a:endParaRPr lang="en-IN"/>
          </a:p>
        </p:txBody>
      </p:sp>
    </p:spTree>
    <p:extLst>
      <p:ext uri="{BB962C8B-B14F-4D97-AF65-F5344CB8AC3E}">
        <p14:creationId xmlns:p14="http://schemas.microsoft.com/office/powerpoint/2010/main" val="1458234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25420B-3D0C-4429-8724-F23129C3ED7F}" type="datetimeFigureOut">
              <a:rPr lang="en-IN" smtClean="0"/>
              <a:t>02-09-2023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51769C8-CAF4-40D3-8030-E4CBA76D8444}" type="slidenum">
              <a:rPr lang="en-IN" smtClean="0"/>
              <a:t>‹#›</a:t>
            </a:fld>
            <a:endParaRPr lang="en-IN"/>
          </a:p>
        </p:txBody>
      </p:sp>
    </p:spTree>
    <p:extLst>
      <p:ext uri="{BB962C8B-B14F-4D97-AF65-F5344CB8AC3E}">
        <p14:creationId xmlns:p14="http://schemas.microsoft.com/office/powerpoint/2010/main" val="2825696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25420B-3D0C-4429-8724-F23129C3ED7F}" type="datetimeFigureOut">
              <a:rPr lang="en-IN" smtClean="0"/>
              <a:t>02-09-2023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51769C8-CAF4-40D3-8030-E4CBA76D8444}" type="slidenum">
              <a:rPr lang="en-IN" smtClean="0"/>
              <a:t>‹#›</a:t>
            </a:fld>
            <a:endParaRPr lang="en-IN"/>
          </a:p>
        </p:txBody>
      </p:sp>
    </p:spTree>
    <p:extLst>
      <p:ext uri="{BB962C8B-B14F-4D97-AF65-F5344CB8AC3E}">
        <p14:creationId xmlns:p14="http://schemas.microsoft.com/office/powerpoint/2010/main" val="3573676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25420B-3D0C-4429-8724-F23129C3ED7F}" type="datetimeFigureOut">
              <a:rPr lang="en-IN" smtClean="0"/>
              <a:t>02-09-2023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51769C8-CAF4-40D3-8030-E4CBA76D8444}" type="slidenum">
              <a:rPr lang="en-IN" smtClean="0"/>
              <a:t>‹#›</a:t>
            </a:fld>
            <a:endParaRPr lang="en-IN"/>
          </a:p>
        </p:txBody>
      </p:sp>
    </p:spTree>
    <p:extLst>
      <p:ext uri="{BB962C8B-B14F-4D97-AF65-F5344CB8AC3E}">
        <p14:creationId xmlns:p14="http://schemas.microsoft.com/office/powerpoint/2010/main" val="162187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A25420B-3D0C-4429-8724-F23129C3ED7F}" type="datetimeFigureOut">
              <a:rPr lang="en-IN" smtClean="0"/>
              <a:t>02-09-2023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51769C8-CAF4-40D3-8030-E4CBA76D8444}" type="slidenum">
              <a:rPr lang="en-IN" smtClean="0"/>
              <a:t>‹#›</a:t>
            </a:fld>
            <a:endParaRPr lang="en-IN"/>
          </a:p>
        </p:txBody>
      </p:sp>
    </p:spTree>
    <p:extLst>
      <p:ext uri="{BB962C8B-B14F-4D97-AF65-F5344CB8AC3E}">
        <p14:creationId xmlns:p14="http://schemas.microsoft.com/office/powerpoint/2010/main" val="29490584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82AFF-F730-4152-DBEF-80BFB2B163C4}"/>
              </a:ext>
            </a:extLst>
          </p:cNvPr>
          <p:cNvSpPr>
            <a:spLocks noGrp="1"/>
          </p:cNvSpPr>
          <p:nvPr>
            <p:ph type="ctrTitle"/>
          </p:nvPr>
        </p:nvSpPr>
        <p:spPr>
          <a:xfrm>
            <a:off x="1346848" y="452286"/>
            <a:ext cx="8825658" cy="2677648"/>
          </a:xfrm>
        </p:spPr>
        <p:txBody>
          <a:bodyPr/>
          <a:lstStyle/>
          <a:p>
            <a:r>
              <a:rPr lang="en-IN" b="1" u="sng" dirty="0"/>
              <a:t>Personal Dairy            Management</a:t>
            </a:r>
          </a:p>
        </p:txBody>
      </p:sp>
      <p:sp>
        <p:nvSpPr>
          <p:cNvPr id="3" name="Subtitle 2">
            <a:extLst>
              <a:ext uri="{FF2B5EF4-FFF2-40B4-BE49-F238E27FC236}">
                <a16:creationId xmlns:a16="http://schemas.microsoft.com/office/drawing/2014/main" id="{B8AB42A2-7900-E82E-D03E-EFE58123C8F9}"/>
              </a:ext>
            </a:extLst>
          </p:cNvPr>
          <p:cNvSpPr>
            <a:spLocks noGrp="1"/>
          </p:cNvSpPr>
          <p:nvPr>
            <p:ph type="subTitle" idx="1"/>
          </p:nvPr>
        </p:nvSpPr>
        <p:spPr>
          <a:xfrm>
            <a:off x="903095" y="3970114"/>
            <a:ext cx="8825658" cy="2268879"/>
          </a:xfrm>
        </p:spPr>
        <p:txBody>
          <a:bodyPr>
            <a:normAutofit lnSpcReduction="10000"/>
          </a:bodyPr>
          <a:lstStyle/>
          <a:p>
            <a:r>
              <a:rPr lang="en-US" sz="2000" b="1" dirty="0">
                <a:solidFill>
                  <a:schemeClr val="bg1"/>
                </a:solidFill>
                <a:highlight>
                  <a:srgbClr val="000000"/>
                </a:highlight>
              </a:rPr>
              <a:t>OUR TEAM MEMBERS</a:t>
            </a:r>
          </a:p>
          <a:p>
            <a:r>
              <a:rPr lang="en-US" b="1" dirty="0">
                <a:solidFill>
                  <a:schemeClr val="tx1"/>
                </a:solidFill>
                <a:highlight>
                  <a:srgbClr val="C0C0C0"/>
                </a:highlight>
              </a:rPr>
              <a:t>4MT21CS001   A NARESH BHAIRAV</a:t>
            </a:r>
          </a:p>
          <a:p>
            <a:r>
              <a:rPr lang="en-US" b="1" dirty="0">
                <a:solidFill>
                  <a:schemeClr val="tx1"/>
                </a:solidFill>
                <a:highlight>
                  <a:srgbClr val="C0C0C0"/>
                </a:highlight>
              </a:rPr>
              <a:t>4MT21CS005   ABHISHEK VERNEKAR</a:t>
            </a:r>
          </a:p>
          <a:p>
            <a:r>
              <a:rPr lang="en-US" b="1" dirty="0">
                <a:solidFill>
                  <a:schemeClr val="tx1"/>
                </a:solidFill>
                <a:highlight>
                  <a:srgbClr val="C0C0C0"/>
                </a:highlight>
              </a:rPr>
              <a:t>4MT21CS020   ALLAN VERNON MATHIAS</a:t>
            </a:r>
          </a:p>
          <a:p>
            <a:r>
              <a:rPr lang="en-US" b="1" dirty="0">
                <a:solidFill>
                  <a:schemeClr val="tx1"/>
                </a:solidFill>
                <a:highlight>
                  <a:srgbClr val="C0C0C0"/>
                </a:highlight>
              </a:rPr>
              <a:t>4MT21CS040   CHETHAN V</a:t>
            </a:r>
          </a:p>
          <a:p>
            <a:r>
              <a:rPr lang="en-IN" b="1" dirty="0">
                <a:solidFill>
                  <a:schemeClr val="tx1"/>
                </a:solidFill>
                <a:highlight>
                  <a:srgbClr val="C0C0C0"/>
                </a:highlight>
              </a:rPr>
              <a:t>4MT21CS045   DHANANJAYA KUMAR SHETTY</a:t>
            </a:r>
          </a:p>
        </p:txBody>
      </p:sp>
      <p:sp>
        <p:nvSpPr>
          <p:cNvPr id="4" name="TextBox 3">
            <a:extLst>
              <a:ext uri="{FF2B5EF4-FFF2-40B4-BE49-F238E27FC236}">
                <a16:creationId xmlns:a16="http://schemas.microsoft.com/office/drawing/2014/main" id="{0B2558A8-F655-18CA-0DCD-03D578320CA0}"/>
              </a:ext>
            </a:extLst>
          </p:cNvPr>
          <p:cNvSpPr txBox="1"/>
          <p:nvPr/>
        </p:nvSpPr>
        <p:spPr>
          <a:xfrm>
            <a:off x="3729171" y="3129934"/>
            <a:ext cx="2662664" cy="369332"/>
          </a:xfrm>
          <a:prstGeom prst="rect">
            <a:avLst/>
          </a:prstGeom>
          <a:noFill/>
        </p:spPr>
        <p:txBody>
          <a:bodyPr wrap="square" rtlCol="0">
            <a:spAutoFit/>
          </a:bodyPr>
          <a:lstStyle/>
          <a:p>
            <a:r>
              <a:rPr lang="en-US" b="1" dirty="0">
                <a:solidFill>
                  <a:schemeClr val="accent6">
                    <a:lumMod val="50000"/>
                  </a:schemeClr>
                </a:solidFill>
                <a:highlight>
                  <a:srgbClr val="000000"/>
                </a:highlight>
              </a:rPr>
              <a:t>PROJECT ID : CP029</a:t>
            </a:r>
            <a:endParaRPr lang="en-IN" b="1" dirty="0">
              <a:solidFill>
                <a:schemeClr val="accent6">
                  <a:lumMod val="50000"/>
                </a:schemeClr>
              </a:solidFill>
              <a:highlight>
                <a:srgbClr val="000000"/>
              </a:highlight>
            </a:endParaRPr>
          </a:p>
        </p:txBody>
      </p:sp>
    </p:spTree>
    <p:extLst>
      <p:ext uri="{BB962C8B-B14F-4D97-AF65-F5344CB8AC3E}">
        <p14:creationId xmlns:p14="http://schemas.microsoft.com/office/powerpoint/2010/main" val="1449398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988F1-5A49-F567-A7F2-DC22AAE19B74}"/>
              </a:ext>
            </a:extLst>
          </p:cNvPr>
          <p:cNvSpPr>
            <a:spLocks noGrp="1"/>
          </p:cNvSpPr>
          <p:nvPr>
            <p:ph type="title"/>
          </p:nvPr>
        </p:nvSpPr>
        <p:spPr>
          <a:xfrm>
            <a:off x="1154954" y="973668"/>
            <a:ext cx="8688293" cy="586191"/>
          </a:xfrm>
        </p:spPr>
        <p:txBody>
          <a:bodyPr>
            <a:normAutofit fontScale="90000"/>
          </a:bodyPr>
          <a:lstStyle/>
          <a:p>
            <a:pPr algn="ctr"/>
            <a:r>
              <a:rPr lang="en-US" sz="3600" b="1" u="sng" dirty="0">
                <a:solidFill>
                  <a:srgbClr val="FF0000"/>
                </a:solidFill>
              </a:rPr>
              <a:t>CODE EXPLANATION</a:t>
            </a:r>
            <a:endParaRPr lang="en-IN" sz="3600" b="1" u="sng" dirty="0">
              <a:solidFill>
                <a:srgbClr val="FF0000"/>
              </a:solidFill>
            </a:endParaRPr>
          </a:p>
        </p:txBody>
      </p:sp>
      <p:sp>
        <p:nvSpPr>
          <p:cNvPr id="3" name="Content Placeholder 2">
            <a:extLst>
              <a:ext uri="{FF2B5EF4-FFF2-40B4-BE49-F238E27FC236}">
                <a16:creationId xmlns:a16="http://schemas.microsoft.com/office/drawing/2014/main" id="{1BBF7B72-C000-49C1-E7E2-FC3CFE75DE52}"/>
              </a:ext>
            </a:extLst>
          </p:cNvPr>
          <p:cNvSpPr>
            <a:spLocks noGrp="1"/>
          </p:cNvSpPr>
          <p:nvPr>
            <p:ph idx="1"/>
          </p:nvPr>
        </p:nvSpPr>
        <p:spPr>
          <a:xfrm>
            <a:off x="266700" y="2286000"/>
            <a:ext cx="11658600" cy="4572000"/>
          </a:xfrm>
        </p:spPr>
        <p:txBody>
          <a:bodyPr>
            <a:normAutofit fontScale="92500" lnSpcReduction="10000"/>
          </a:bodyPr>
          <a:lstStyle/>
          <a:p>
            <a:pPr>
              <a:buFont typeface="Wingdings" panose="05000000000000000000" pitchFamily="2" charset="2"/>
              <a:buChar char="v"/>
            </a:pPr>
            <a:r>
              <a:rPr lang="en-IN" sz="2400" b="1" dirty="0">
                <a:solidFill>
                  <a:schemeClr val="tx1"/>
                </a:solidFill>
                <a:latin typeface="Calibri" panose="020F0502020204030204" pitchFamily="34" charset="0"/>
              </a:rPr>
              <a:t>Struct Definition:</a:t>
            </a:r>
          </a:p>
          <a:p>
            <a:r>
              <a:rPr lang="en-US" sz="2100" dirty="0">
                <a:solidFill>
                  <a:schemeClr val="tx1"/>
                </a:solidFill>
                <a:latin typeface="Calibri" panose="020F0502020204030204" pitchFamily="34" charset="0"/>
              </a:rPr>
              <a:t> The program defines a structure called Record to represent diary entries. Each entry consists of an integer id, a string date and a string content</a:t>
            </a:r>
            <a:r>
              <a:rPr lang="en-US" sz="2400" dirty="0">
                <a:solidFill>
                  <a:schemeClr val="tx1"/>
                </a:solidFill>
                <a:latin typeface="Calibri" panose="020F0502020204030204" pitchFamily="34" charset="0"/>
              </a:rPr>
              <a:t>.</a:t>
            </a:r>
          </a:p>
          <a:p>
            <a:pPr>
              <a:buFont typeface="Wingdings" panose="05000000000000000000" pitchFamily="2" charset="2"/>
              <a:buChar char="v"/>
            </a:pPr>
            <a:r>
              <a:rPr lang="en-IN" sz="2400" b="1" dirty="0">
                <a:solidFill>
                  <a:schemeClr val="tx1"/>
                </a:solidFill>
                <a:latin typeface="Calibri" panose="020F0502020204030204" pitchFamily="34" charset="0"/>
              </a:rPr>
              <a:t>Function </a:t>
            </a:r>
            <a:r>
              <a:rPr lang="en-IN" sz="2400" b="1" dirty="0" err="1">
                <a:solidFill>
                  <a:schemeClr val="tx1"/>
                </a:solidFill>
                <a:latin typeface="Calibri" panose="020F0502020204030204" pitchFamily="34" charset="0"/>
              </a:rPr>
              <a:t>addRecord</a:t>
            </a:r>
            <a:r>
              <a:rPr lang="en-IN" sz="2400" b="1" dirty="0">
                <a:solidFill>
                  <a:schemeClr val="tx1"/>
                </a:solidFill>
                <a:latin typeface="Calibri" panose="020F0502020204030204" pitchFamily="34" charset="0"/>
              </a:rPr>
              <a:t>:</a:t>
            </a:r>
          </a:p>
          <a:p>
            <a:r>
              <a:rPr lang="en-US" sz="2000" dirty="0">
                <a:solidFill>
                  <a:schemeClr val="tx1"/>
                </a:solidFill>
                <a:latin typeface="Calibri" panose="020F0502020204030204" pitchFamily="34" charset="0"/>
              </a:rPr>
              <a:t>This function adds a new record to the diary.</a:t>
            </a:r>
          </a:p>
          <a:p>
            <a:r>
              <a:rPr lang="en-US" sz="2000" dirty="0">
                <a:solidFill>
                  <a:schemeClr val="tx1"/>
                </a:solidFill>
                <a:latin typeface="Calibri" panose="020F0502020204030204" pitchFamily="34" charset="0"/>
              </a:rPr>
              <a:t>It checks if the diary is full (limited to 100 records) and displays an error message if it is.</a:t>
            </a:r>
          </a:p>
          <a:p>
            <a:r>
              <a:rPr lang="en-US" sz="2000" dirty="0">
                <a:solidFill>
                  <a:schemeClr val="tx1"/>
                </a:solidFill>
                <a:latin typeface="Calibri" panose="020F0502020204030204" pitchFamily="34" charset="0"/>
              </a:rPr>
              <a:t>It prompts the user to input a date and content for the new record, increments the record count, and assigns a unique ID to the new record.</a:t>
            </a:r>
          </a:p>
          <a:p>
            <a:pPr>
              <a:buFont typeface="Wingdings" panose="05000000000000000000" pitchFamily="2" charset="2"/>
              <a:buChar char="v"/>
            </a:pPr>
            <a:r>
              <a:rPr lang="en-IN" sz="2600" b="1" dirty="0">
                <a:solidFill>
                  <a:schemeClr val="tx1"/>
                </a:solidFill>
                <a:latin typeface="Calibri" panose="020F0502020204030204" pitchFamily="34" charset="0"/>
              </a:rPr>
              <a:t>Function </a:t>
            </a:r>
            <a:r>
              <a:rPr lang="en-IN" sz="2600" b="1" dirty="0" err="1">
                <a:solidFill>
                  <a:schemeClr val="tx1"/>
                </a:solidFill>
                <a:latin typeface="Calibri" panose="020F0502020204030204" pitchFamily="34" charset="0"/>
              </a:rPr>
              <a:t>deleteRecord</a:t>
            </a:r>
            <a:r>
              <a:rPr lang="en-IN" sz="2600" b="1" dirty="0">
                <a:solidFill>
                  <a:schemeClr val="tx1"/>
                </a:solidFill>
                <a:latin typeface="Calibri" panose="020F0502020204030204" pitchFamily="34" charset="0"/>
              </a:rPr>
              <a:t>:</a:t>
            </a:r>
          </a:p>
          <a:p>
            <a:r>
              <a:rPr lang="en-US" sz="1900" dirty="0">
                <a:solidFill>
                  <a:schemeClr val="tx1"/>
                </a:solidFill>
                <a:latin typeface="Calibri" panose="020F0502020204030204" pitchFamily="34" charset="0"/>
              </a:rPr>
              <a:t>This function deletes a record from the diary based on the provided id.</a:t>
            </a:r>
          </a:p>
          <a:p>
            <a:r>
              <a:rPr lang="en-US" sz="1900" dirty="0">
                <a:solidFill>
                  <a:schemeClr val="tx1"/>
                </a:solidFill>
                <a:latin typeface="Calibri" panose="020F0502020204030204" pitchFamily="34" charset="0"/>
              </a:rPr>
              <a:t>It checks if the provided id is valid (between 1 and the current record count).</a:t>
            </a:r>
          </a:p>
          <a:p>
            <a:r>
              <a:rPr lang="en-US" sz="1900" dirty="0">
                <a:solidFill>
                  <a:schemeClr val="tx1"/>
                </a:solidFill>
                <a:latin typeface="Calibri" panose="020F0502020204030204" pitchFamily="34" charset="0"/>
              </a:rPr>
              <a:t>If the id is valid, it shifts all records after the deleted one to fill the gap and decrements the IDs accordingly.</a:t>
            </a:r>
          </a:p>
          <a:p>
            <a:endParaRPr lang="en-US" sz="1900" dirty="0">
              <a:latin typeface="Calibri" panose="020F0502020204030204" pitchFamily="34" charset="0"/>
            </a:endParaRPr>
          </a:p>
          <a:p>
            <a:pPr marL="0" indent="0">
              <a:buNone/>
            </a:pPr>
            <a:endParaRPr lang="en-US" sz="2400" dirty="0">
              <a:latin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96028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F8AFC2-011D-DC6E-BF87-F7BF2A164908}"/>
              </a:ext>
            </a:extLst>
          </p:cNvPr>
          <p:cNvSpPr>
            <a:spLocks noGrp="1"/>
          </p:cNvSpPr>
          <p:nvPr>
            <p:ph idx="4294967295"/>
          </p:nvPr>
        </p:nvSpPr>
        <p:spPr>
          <a:xfrm>
            <a:off x="94130" y="196476"/>
            <a:ext cx="11712388" cy="6285005"/>
          </a:xfrm>
        </p:spPr>
        <p:txBody>
          <a:bodyPr>
            <a:normAutofit fontScale="92500" lnSpcReduction="20000"/>
          </a:bodyPr>
          <a:lstStyle/>
          <a:p>
            <a:pPr>
              <a:buFont typeface="Wingdings" panose="05000000000000000000" pitchFamily="2" charset="2"/>
              <a:buChar char="v"/>
            </a:pPr>
            <a:r>
              <a:rPr lang="en-IN" sz="3000" b="1" dirty="0">
                <a:solidFill>
                  <a:schemeClr val="tx1"/>
                </a:solidFill>
                <a:latin typeface="Calibri" panose="020F0502020204030204" pitchFamily="34" charset="0"/>
              </a:rPr>
              <a:t>Function </a:t>
            </a:r>
            <a:r>
              <a:rPr lang="en-IN" sz="3000" b="1" dirty="0" err="1">
                <a:solidFill>
                  <a:schemeClr val="tx1"/>
                </a:solidFill>
                <a:latin typeface="Calibri" panose="020F0502020204030204" pitchFamily="34" charset="0"/>
              </a:rPr>
              <a:t>deleteRecord</a:t>
            </a:r>
            <a:r>
              <a:rPr lang="en-IN" sz="3000" b="1" dirty="0">
                <a:solidFill>
                  <a:schemeClr val="tx1"/>
                </a:solidFill>
                <a:latin typeface="Calibri" panose="020F0502020204030204" pitchFamily="34" charset="0"/>
              </a:rPr>
              <a:t>:</a:t>
            </a:r>
          </a:p>
          <a:p>
            <a:r>
              <a:rPr lang="en-US" sz="2400" dirty="0">
                <a:solidFill>
                  <a:schemeClr val="tx1"/>
                </a:solidFill>
                <a:latin typeface="Calibri" panose="020F0502020204030204" pitchFamily="34" charset="0"/>
              </a:rPr>
              <a:t>This function deletes a record from the diary based on the provided id.</a:t>
            </a:r>
          </a:p>
          <a:p>
            <a:r>
              <a:rPr lang="en-US" sz="2400" dirty="0">
                <a:solidFill>
                  <a:schemeClr val="tx1"/>
                </a:solidFill>
                <a:latin typeface="Calibri" panose="020F0502020204030204" pitchFamily="34" charset="0"/>
              </a:rPr>
              <a:t>It checks if the provided id is valid (between 1 and the current record count).</a:t>
            </a:r>
          </a:p>
          <a:p>
            <a:r>
              <a:rPr lang="en-US" sz="2400" dirty="0">
                <a:solidFill>
                  <a:schemeClr val="tx1"/>
                </a:solidFill>
                <a:latin typeface="Calibri" panose="020F0502020204030204" pitchFamily="34" charset="0"/>
              </a:rPr>
              <a:t>If the id is valid, it shifts all records after the deleted one to fill the gap and decrements the IDs accordingly.</a:t>
            </a:r>
          </a:p>
          <a:p>
            <a:pPr>
              <a:buFont typeface="Wingdings" panose="05000000000000000000" pitchFamily="2" charset="2"/>
              <a:buChar char="v"/>
            </a:pPr>
            <a:r>
              <a:rPr lang="en-IN" sz="3000" b="1" u="sng" dirty="0">
                <a:solidFill>
                  <a:schemeClr val="tx1"/>
                </a:solidFill>
              </a:rPr>
              <a:t>Function </a:t>
            </a:r>
            <a:r>
              <a:rPr lang="en-IN" sz="3000" b="1" u="sng" dirty="0" err="1">
                <a:solidFill>
                  <a:schemeClr val="tx1"/>
                </a:solidFill>
              </a:rPr>
              <a:t>updateRecord</a:t>
            </a:r>
            <a:r>
              <a:rPr lang="en-IN" sz="3000" b="1" u="sng" dirty="0">
                <a:solidFill>
                  <a:schemeClr val="tx1"/>
                </a:solidFill>
              </a:rPr>
              <a:t>:</a:t>
            </a:r>
          </a:p>
          <a:p>
            <a:r>
              <a:rPr lang="en-US" sz="2200" dirty="0">
                <a:solidFill>
                  <a:schemeClr val="tx1"/>
                </a:solidFill>
              </a:rPr>
              <a:t>This function updates an existing record in the diary based on the provided id.</a:t>
            </a:r>
          </a:p>
          <a:p>
            <a:r>
              <a:rPr lang="en-US" sz="2200" dirty="0">
                <a:solidFill>
                  <a:schemeClr val="tx1"/>
                </a:solidFill>
              </a:rPr>
              <a:t>It checks if the provided id is valid.</a:t>
            </a:r>
          </a:p>
          <a:p>
            <a:r>
              <a:rPr lang="en-US" sz="2200" dirty="0">
                <a:solidFill>
                  <a:schemeClr val="tx1"/>
                </a:solidFill>
              </a:rPr>
              <a:t>It prompts the user to enter a new date and content for the selected record</a:t>
            </a:r>
          </a:p>
          <a:p>
            <a:pPr>
              <a:buFont typeface="Wingdings" panose="05000000000000000000" pitchFamily="2" charset="2"/>
              <a:buChar char="v"/>
            </a:pPr>
            <a:r>
              <a:rPr lang="en-IN" sz="3000" b="1" u="sng" dirty="0">
                <a:solidFill>
                  <a:schemeClr val="tx1"/>
                </a:solidFill>
                <a:latin typeface="Calibri" panose="020F0502020204030204" pitchFamily="34" charset="0"/>
              </a:rPr>
              <a:t>Function </a:t>
            </a:r>
            <a:r>
              <a:rPr lang="en-IN" sz="3000" b="1" u="sng" dirty="0" err="1">
                <a:solidFill>
                  <a:schemeClr val="tx1"/>
                </a:solidFill>
                <a:latin typeface="Calibri" panose="020F0502020204030204" pitchFamily="34" charset="0"/>
              </a:rPr>
              <a:t>saveRecordsToFile</a:t>
            </a:r>
            <a:r>
              <a:rPr lang="en-IN" sz="3000" b="1" u="sng" dirty="0">
                <a:solidFill>
                  <a:schemeClr val="tx1"/>
                </a:solidFill>
                <a:latin typeface="Calibri" panose="020F0502020204030204" pitchFamily="34" charset="0"/>
              </a:rPr>
              <a:t>:</a:t>
            </a:r>
          </a:p>
          <a:p>
            <a:r>
              <a:rPr lang="en-US" sz="2200" dirty="0">
                <a:solidFill>
                  <a:schemeClr val="tx1"/>
                </a:solidFill>
                <a:latin typeface="Calibri" panose="020F0502020204030204" pitchFamily="34" charset="0"/>
              </a:rPr>
              <a:t>This function saves the diary records to a text file named "diary.txt."</a:t>
            </a:r>
          </a:p>
          <a:p>
            <a:r>
              <a:rPr lang="en-US" sz="2200" dirty="0">
                <a:solidFill>
                  <a:schemeClr val="tx1"/>
                </a:solidFill>
                <a:latin typeface="Calibri" panose="020F0502020204030204" pitchFamily="34" charset="0"/>
              </a:rPr>
              <a:t>It opens the file in write mode and writes the records in a specific format (ID, date, content) for each line.</a:t>
            </a:r>
          </a:p>
          <a:p>
            <a:pPr>
              <a:buFont typeface="Wingdings" panose="05000000000000000000" pitchFamily="2" charset="2"/>
              <a:buChar char="v"/>
            </a:pPr>
            <a:r>
              <a:rPr lang="en-IN" sz="3000" b="1" u="sng" dirty="0">
                <a:solidFill>
                  <a:schemeClr val="tx1"/>
                </a:solidFill>
                <a:latin typeface="Calibri" panose="020F0502020204030204" pitchFamily="34" charset="0"/>
              </a:rPr>
              <a:t>Function </a:t>
            </a:r>
            <a:r>
              <a:rPr lang="en-IN" sz="3000" b="1" u="sng" dirty="0" err="1">
                <a:solidFill>
                  <a:schemeClr val="tx1"/>
                </a:solidFill>
                <a:latin typeface="Calibri" panose="020F0502020204030204" pitchFamily="34" charset="0"/>
              </a:rPr>
              <a:t>viewRecords</a:t>
            </a:r>
            <a:r>
              <a:rPr lang="en-IN" sz="3000" b="1" u="sng" dirty="0">
                <a:solidFill>
                  <a:schemeClr val="tx1"/>
                </a:solidFill>
                <a:latin typeface="Calibri" panose="020F0502020204030204" pitchFamily="34" charset="0"/>
              </a:rPr>
              <a:t>:</a:t>
            </a:r>
          </a:p>
          <a:p>
            <a:r>
              <a:rPr lang="en-US" sz="2200" dirty="0">
                <a:solidFill>
                  <a:schemeClr val="tx1"/>
                </a:solidFill>
                <a:latin typeface="Calibri" panose="020F0502020204030204" pitchFamily="34" charset="0"/>
              </a:rPr>
              <a:t>This function displays all the records in the diary to the console.</a:t>
            </a:r>
          </a:p>
          <a:p>
            <a:r>
              <a:rPr lang="en-US" sz="2200" dirty="0">
                <a:solidFill>
                  <a:schemeClr val="tx1"/>
                </a:solidFill>
                <a:latin typeface="Calibri" panose="020F0502020204030204" pitchFamily="34" charset="0"/>
              </a:rPr>
              <a:t>It iterates through the records and prints their ID, date, and content.</a:t>
            </a:r>
          </a:p>
          <a:p>
            <a:endParaRPr lang="en-IN" dirty="0"/>
          </a:p>
        </p:txBody>
      </p:sp>
    </p:spTree>
    <p:extLst>
      <p:ext uri="{BB962C8B-B14F-4D97-AF65-F5344CB8AC3E}">
        <p14:creationId xmlns:p14="http://schemas.microsoft.com/office/powerpoint/2010/main" val="3169867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0027A3-F2D9-A191-9D3D-3C648A87D5D2}"/>
              </a:ext>
            </a:extLst>
          </p:cNvPr>
          <p:cNvSpPr>
            <a:spLocks noGrp="1"/>
          </p:cNvSpPr>
          <p:nvPr>
            <p:ph type="title"/>
          </p:nvPr>
        </p:nvSpPr>
        <p:spPr/>
        <p:txBody>
          <a:bodyPr/>
          <a:lstStyle/>
          <a:p>
            <a:r>
              <a:rPr lang="en-IN" sz="3200" b="1" u="sng" dirty="0">
                <a:latin typeface="Calibri" panose="020F0502020204030204" pitchFamily="34" charset="0"/>
              </a:rPr>
              <a:t>Main Function:</a:t>
            </a:r>
            <a:endParaRPr lang="en-IN" sz="3200" b="1" u="sng" dirty="0"/>
          </a:p>
        </p:txBody>
      </p:sp>
      <p:sp>
        <p:nvSpPr>
          <p:cNvPr id="5" name="Content Placeholder 4">
            <a:extLst>
              <a:ext uri="{FF2B5EF4-FFF2-40B4-BE49-F238E27FC236}">
                <a16:creationId xmlns:a16="http://schemas.microsoft.com/office/drawing/2014/main" id="{EB22EC3A-79A6-6F65-06A4-D69A349B196C}"/>
              </a:ext>
            </a:extLst>
          </p:cNvPr>
          <p:cNvSpPr>
            <a:spLocks noGrp="1"/>
          </p:cNvSpPr>
          <p:nvPr>
            <p:ph idx="1"/>
          </p:nvPr>
        </p:nvSpPr>
        <p:spPr>
          <a:xfrm>
            <a:off x="1035424" y="2259107"/>
            <a:ext cx="10515600" cy="4437528"/>
          </a:xfrm>
        </p:spPr>
        <p:txBody>
          <a:bodyPr>
            <a:normAutofit fontScale="55000" lnSpcReduction="20000"/>
          </a:bodyPr>
          <a:lstStyle/>
          <a:p>
            <a:pPr>
              <a:lnSpc>
                <a:spcPct val="120000"/>
              </a:lnSpc>
            </a:pPr>
            <a:r>
              <a:rPr lang="en-US" sz="3200" b="1" dirty="0">
                <a:solidFill>
                  <a:schemeClr val="tx1"/>
                </a:solidFill>
                <a:latin typeface="Calibri" panose="020F0502020204030204" pitchFamily="34" charset="0"/>
              </a:rPr>
              <a:t>The main function initializes an array of Record structures called diary with a capacity for 100 records and initializes </a:t>
            </a:r>
            <a:r>
              <a:rPr lang="en-US" sz="3200" b="1" dirty="0" err="1">
                <a:solidFill>
                  <a:schemeClr val="tx1"/>
                </a:solidFill>
                <a:latin typeface="Calibri" panose="020F0502020204030204" pitchFamily="34" charset="0"/>
              </a:rPr>
              <a:t>recordCount</a:t>
            </a:r>
            <a:r>
              <a:rPr lang="en-US" sz="3200" b="1" dirty="0">
                <a:solidFill>
                  <a:schemeClr val="tx1"/>
                </a:solidFill>
                <a:latin typeface="Calibri" panose="020F0502020204030204" pitchFamily="34" charset="0"/>
              </a:rPr>
              <a:t> to keep track of the current number of records.</a:t>
            </a:r>
          </a:p>
          <a:p>
            <a:pPr>
              <a:lnSpc>
                <a:spcPct val="120000"/>
              </a:lnSpc>
            </a:pPr>
            <a:r>
              <a:rPr lang="en-US" sz="3200" b="1" dirty="0">
                <a:solidFill>
                  <a:schemeClr val="tx1"/>
                </a:solidFill>
                <a:latin typeface="Calibri" panose="020F0502020204030204" pitchFamily="34" charset="0"/>
              </a:rPr>
              <a:t>It attempts to load existing diary records from a file ("diary.txt") into the diary array when the program starts.</a:t>
            </a:r>
          </a:p>
          <a:p>
            <a:pPr>
              <a:lnSpc>
                <a:spcPct val="120000"/>
              </a:lnSpc>
            </a:pPr>
            <a:r>
              <a:rPr lang="en-US" sz="3200" b="1" dirty="0">
                <a:solidFill>
                  <a:schemeClr val="tx1"/>
                </a:solidFill>
                <a:latin typeface="Calibri" panose="020F0502020204030204" pitchFamily="34" charset="0"/>
              </a:rPr>
              <a:t>Inside a loop, it presents a menu of options to the user:</a:t>
            </a:r>
          </a:p>
          <a:p>
            <a:pPr>
              <a:lnSpc>
                <a:spcPct val="120000"/>
              </a:lnSpc>
            </a:pPr>
            <a:endParaRPr lang="en" sz="3200" b="1" dirty="0">
              <a:solidFill>
                <a:schemeClr val="tx1"/>
              </a:solidFill>
              <a:latin typeface="Calibri" panose="020F0502020204030204" pitchFamily="34" charset="0"/>
            </a:endParaRPr>
          </a:p>
          <a:p>
            <a:pPr marL="0" indent="0">
              <a:buNone/>
            </a:pPr>
            <a:r>
              <a:rPr lang="en-US" sz="3200" b="1" dirty="0">
                <a:solidFill>
                  <a:schemeClr val="tx1"/>
                </a:solidFill>
                <a:latin typeface="Calibri" panose="020F0502020204030204" pitchFamily="34" charset="0"/>
              </a:rPr>
              <a:t>Option 1: Add a new record</a:t>
            </a:r>
          </a:p>
          <a:p>
            <a:pPr marL="0" indent="0">
              <a:buNone/>
            </a:pPr>
            <a:r>
              <a:rPr lang="en-US" sz="3200" b="1" dirty="0">
                <a:solidFill>
                  <a:schemeClr val="tx1"/>
                </a:solidFill>
                <a:latin typeface="Calibri" panose="020F0502020204030204" pitchFamily="34" charset="0"/>
              </a:rPr>
              <a:t>Option 2: Delete a record by ID</a:t>
            </a:r>
          </a:p>
          <a:p>
            <a:pPr marL="0" indent="0">
              <a:buNone/>
            </a:pPr>
            <a:r>
              <a:rPr lang="en-US" sz="3200" b="1" dirty="0">
                <a:solidFill>
                  <a:schemeClr val="tx1"/>
                </a:solidFill>
                <a:latin typeface="Calibri" panose="020F0502020204030204" pitchFamily="34" charset="0"/>
              </a:rPr>
              <a:t>Option 3: Update a record by ID</a:t>
            </a:r>
          </a:p>
          <a:p>
            <a:pPr marL="0" indent="0">
              <a:buNone/>
            </a:pPr>
            <a:r>
              <a:rPr lang="en-US" sz="3200" b="1" dirty="0">
                <a:solidFill>
                  <a:schemeClr val="tx1"/>
                </a:solidFill>
                <a:latin typeface="Calibri" panose="020F0502020204030204" pitchFamily="34" charset="0"/>
              </a:rPr>
              <a:t>Option 4: View all records</a:t>
            </a:r>
          </a:p>
          <a:p>
            <a:pPr marL="0" indent="0">
              <a:buNone/>
            </a:pPr>
            <a:r>
              <a:rPr lang="en-US" sz="3200" b="1" dirty="0">
                <a:solidFill>
                  <a:schemeClr val="tx1"/>
                </a:solidFill>
                <a:latin typeface="Calibri" panose="020F0502020204030204" pitchFamily="34" charset="0"/>
              </a:rPr>
              <a:t>Option 5: Save records to a file</a:t>
            </a:r>
          </a:p>
          <a:p>
            <a:pPr marL="0" indent="0">
              <a:buNone/>
            </a:pPr>
            <a:r>
              <a:rPr lang="en-US" sz="3200" b="1" dirty="0">
                <a:solidFill>
                  <a:schemeClr val="tx1"/>
                </a:solidFill>
                <a:latin typeface="Calibri" panose="020F0502020204030204" pitchFamily="34" charset="0"/>
              </a:rPr>
              <a:t>Option 6: Exit the program</a:t>
            </a:r>
          </a:p>
          <a:p>
            <a:endParaRPr lang="en-IN" dirty="0"/>
          </a:p>
        </p:txBody>
      </p:sp>
    </p:spTree>
    <p:extLst>
      <p:ext uri="{BB962C8B-B14F-4D97-AF65-F5344CB8AC3E}">
        <p14:creationId xmlns:p14="http://schemas.microsoft.com/office/powerpoint/2010/main" val="2933309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0119C-6558-6808-D91C-7F9E704D0691}"/>
              </a:ext>
            </a:extLst>
          </p:cNvPr>
          <p:cNvSpPr>
            <a:spLocks noGrp="1"/>
          </p:cNvSpPr>
          <p:nvPr>
            <p:ph type="title"/>
          </p:nvPr>
        </p:nvSpPr>
        <p:spPr/>
        <p:txBody>
          <a:bodyPr/>
          <a:lstStyle/>
          <a:p>
            <a:pPr algn="ctr"/>
            <a:r>
              <a:rPr lang="en-US" sz="3200" b="1" u="sng" dirty="0">
                <a:solidFill>
                  <a:schemeClr val="bg1"/>
                </a:solidFill>
                <a:latin typeface="Calibri" panose="020F0502020204030204" pitchFamily="34" charset="0"/>
              </a:rPr>
              <a:t>Requirements for Personal Diary Management System:</a:t>
            </a:r>
            <a:endParaRPr lang="en-IN" sz="3200" b="1" u="sng" dirty="0">
              <a:solidFill>
                <a:schemeClr val="bg1"/>
              </a:solidFill>
            </a:endParaRPr>
          </a:p>
        </p:txBody>
      </p:sp>
      <p:sp>
        <p:nvSpPr>
          <p:cNvPr id="3" name="Content Placeholder 2">
            <a:extLst>
              <a:ext uri="{FF2B5EF4-FFF2-40B4-BE49-F238E27FC236}">
                <a16:creationId xmlns:a16="http://schemas.microsoft.com/office/drawing/2014/main" id="{C9527C52-0DD1-7282-41BF-8427D9BE1334}"/>
              </a:ext>
            </a:extLst>
          </p:cNvPr>
          <p:cNvSpPr>
            <a:spLocks noGrp="1"/>
          </p:cNvSpPr>
          <p:nvPr>
            <p:ph idx="1"/>
          </p:nvPr>
        </p:nvSpPr>
        <p:spPr>
          <a:xfrm>
            <a:off x="820271" y="2286001"/>
            <a:ext cx="10300447" cy="4356846"/>
          </a:xfrm>
        </p:spPr>
        <p:txBody>
          <a:bodyPr>
            <a:normAutofit/>
          </a:bodyPr>
          <a:lstStyle/>
          <a:p>
            <a:r>
              <a:rPr lang="en-US" sz="2200" b="1" dirty="0">
                <a:solidFill>
                  <a:schemeClr val="tx1"/>
                </a:solidFill>
                <a:latin typeface="Calibri" panose="020F0502020204030204" pitchFamily="34" charset="0"/>
              </a:rPr>
              <a:t>User Authentication: The system should provide user authentication to ensure that only authorized individuals can access and modify personal data.</a:t>
            </a:r>
          </a:p>
          <a:p>
            <a:r>
              <a:rPr lang="en-US" sz="2200" b="1" dirty="0">
                <a:solidFill>
                  <a:schemeClr val="tx1"/>
                </a:solidFill>
                <a:latin typeface="Calibri" panose="020F0502020204030204" pitchFamily="34" charset="0"/>
              </a:rPr>
              <a:t>User Profile: Users should be able to create and manage their profiles, including personal details like name, contact information, date of birth, and address.</a:t>
            </a:r>
          </a:p>
          <a:p>
            <a:r>
              <a:rPr lang="en-US" sz="2200" b="1" dirty="0">
                <a:solidFill>
                  <a:schemeClr val="tx1"/>
                </a:solidFill>
                <a:latin typeface="Calibri" panose="020F0502020204030204" pitchFamily="34" charset="0"/>
              </a:rPr>
              <a:t>Record Entry: Users should be able to add new diary entries or records on a daily, weekly, or custom basis. Each entry may include text, images, or other multimedia content.</a:t>
            </a:r>
          </a:p>
          <a:p>
            <a:r>
              <a:rPr lang="en-US" sz="2200" b="1" dirty="0">
                <a:solidFill>
                  <a:schemeClr val="tx1"/>
                </a:solidFill>
                <a:latin typeface="Calibri" panose="020F0502020204030204" pitchFamily="34" charset="0"/>
              </a:rPr>
              <a:t>Search and Retrieval: Users should be able to search for and retrieve specific diary entries based on keywords, dates, or categories.</a:t>
            </a:r>
          </a:p>
          <a:p>
            <a:r>
              <a:rPr lang="en-US" sz="2200" b="1" dirty="0">
                <a:solidFill>
                  <a:schemeClr val="tx1"/>
                </a:solidFill>
                <a:latin typeface="Calibri" panose="020F0502020204030204" pitchFamily="34" charset="0"/>
              </a:rPr>
              <a:t>Categories and Tags: Users should be able to categorize and tag diary entries for easy organization and retrieval.</a:t>
            </a:r>
          </a:p>
          <a:p>
            <a:endParaRPr lang="en-IN" sz="2200" b="1" dirty="0">
              <a:solidFill>
                <a:schemeClr val="tx1"/>
              </a:solidFill>
            </a:endParaRPr>
          </a:p>
        </p:txBody>
      </p:sp>
    </p:spTree>
    <p:extLst>
      <p:ext uri="{BB962C8B-B14F-4D97-AF65-F5344CB8AC3E}">
        <p14:creationId xmlns:p14="http://schemas.microsoft.com/office/powerpoint/2010/main" val="1675881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E05D6-7A15-A8B9-572D-A388A2F191B8}"/>
              </a:ext>
            </a:extLst>
          </p:cNvPr>
          <p:cNvSpPr>
            <a:spLocks noGrp="1"/>
          </p:cNvSpPr>
          <p:nvPr>
            <p:ph type="title"/>
          </p:nvPr>
        </p:nvSpPr>
        <p:spPr/>
        <p:txBody>
          <a:bodyPr/>
          <a:lstStyle/>
          <a:p>
            <a:r>
              <a:rPr lang="en-US" sz="3200" b="1" u="sng" dirty="0">
                <a:latin typeface="Calibri" panose="020F0502020204030204" pitchFamily="34" charset="0"/>
              </a:rPr>
              <a:t>Uses of Personal Diary Management System:</a:t>
            </a:r>
            <a:endParaRPr lang="en-IN" sz="3200" b="1" u="sng" dirty="0"/>
          </a:p>
        </p:txBody>
      </p:sp>
      <p:sp>
        <p:nvSpPr>
          <p:cNvPr id="3" name="Content Placeholder 2">
            <a:extLst>
              <a:ext uri="{FF2B5EF4-FFF2-40B4-BE49-F238E27FC236}">
                <a16:creationId xmlns:a16="http://schemas.microsoft.com/office/drawing/2014/main" id="{6B844E63-D003-0653-6F2A-3A2B509AFEE2}"/>
              </a:ext>
            </a:extLst>
          </p:cNvPr>
          <p:cNvSpPr>
            <a:spLocks noGrp="1"/>
          </p:cNvSpPr>
          <p:nvPr>
            <p:ph idx="1"/>
          </p:nvPr>
        </p:nvSpPr>
        <p:spPr>
          <a:xfrm>
            <a:off x="739588" y="2501152"/>
            <a:ext cx="11174506" cy="4639235"/>
          </a:xfrm>
        </p:spPr>
        <p:txBody>
          <a:bodyPr>
            <a:normAutofit/>
          </a:bodyPr>
          <a:lstStyle/>
          <a:p>
            <a:r>
              <a:rPr lang="en-US" sz="2200" b="1" dirty="0">
                <a:solidFill>
                  <a:schemeClr val="tx1"/>
                </a:solidFill>
                <a:latin typeface="Calibri" panose="020F0502020204030204" pitchFamily="34" charset="0"/>
              </a:rPr>
              <a:t>Journaling: Individuals can use the system to maintain a personal journal, documenting their thoughts, feelings, and daily experiences.</a:t>
            </a:r>
          </a:p>
          <a:p>
            <a:r>
              <a:rPr lang="en-US" sz="2200" b="1" dirty="0">
                <a:solidFill>
                  <a:schemeClr val="tx1"/>
                </a:solidFill>
                <a:latin typeface="Calibri" panose="020F0502020204030204" pitchFamily="34" charset="0"/>
              </a:rPr>
              <a:t>Goal Tracking: Users can set and track personal goals and milestones, recording their progress over time.</a:t>
            </a:r>
          </a:p>
          <a:p>
            <a:r>
              <a:rPr lang="en-US" sz="2200" b="1" dirty="0">
                <a:solidFill>
                  <a:schemeClr val="tx1"/>
                </a:solidFill>
                <a:latin typeface="Calibri" panose="020F0502020204030204" pitchFamily="34" charset="0"/>
              </a:rPr>
              <a:t>Memory Preservation: The system serves as a digital repository for memories, allowing users to store photos, videos, and notes.</a:t>
            </a:r>
          </a:p>
          <a:p>
            <a:r>
              <a:rPr lang="en-US" sz="2200" b="1" dirty="0">
                <a:solidFill>
                  <a:schemeClr val="tx1"/>
                </a:solidFill>
                <a:latin typeface="Calibri" panose="020F0502020204030204" pitchFamily="34" charset="0"/>
              </a:rPr>
              <a:t>Time Management: By recording daily activities and schedules, users can improve time management and productivity.</a:t>
            </a:r>
          </a:p>
          <a:p>
            <a:r>
              <a:rPr lang="en-US" sz="2200" b="1" dirty="0">
                <a:solidFill>
                  <a:schemeClr val="tx1"/>
                </a:solidFill>
                <a:latin typeface="Calibri" panose="020F0502020204030204" pitchFamily="34" charset="0"/>
              </a:rPr>
              <a:t>Reflection and Self-Improvement: A personal diary can facilitate self-reflection, helping users gain insights into their emotions and behaviors and work on personal development</a:t>
            </a:r>
            <a:r>
              <a:rPr lang="en-US" sz="2200" dirty="0">
                <a:latin typeface="Calibri" panose="020F0502020204030204" pitchFamily="34" charset="0"/>
              </a:rPr>
              <a:t>.</a:t>
            </a:r>
          </a:p>
          <a:p>
            <a:endParaRPr lang="en-IN" dirty="0"/>
          </a:p>
        </p:txBody>
      </p:sp>
    </p:spTree>
    <p:extLst>
      <p:ext uri="{BB962C8B-B14F-4D97-AF65-F5344CB8AC3E}">
        <p14:creationId xmlns:p14="http://schemas.microsoft.com/office/powerpoint/2010/main" val="1718673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B68A2-A59A-8975-F1C0-AC3EFC5D5CA2}"/>
              </a:ext>
            </a:extLst>
          </p:cNvPr>
          <p:cNvSpPr>
            <a:spLocks noGrp="1"/>
          </p:cNvSpPr>
          <p:nvPr>
            <p:ph type="title"/>
          </p:nvPr>
        </p:nvSpPr>
        <p:spPr>
          <a:xfrm>
            <a:off x="1187076" y="838200"/>
            <a:ext cx="8761413" cy="706964"/>
          </a:xfrm>
        </p:spPr>
        <p:txBody>
          <a:bodyPr/>
          <a:lstStyle/>
          <a:p>
            <a:r>
              <a:rPr lang="en-US" sz="3200" b="1" u="sng" dirty="0">
                <a:latin typeface="Calibri" panose="020F0502020204030204" pitchFamily="34" charset="0"/>
              </a:rPr>
              <a:t>Explaining the concept of a Personal Diary Management System:</a:t>
            </a:r>
            <a:endParaRPr lang="en-IN" sz="3200" b="1" u="sng" dirty="0"/>
          </a:p>
        </p:txBody>
      </p:sp>
      <p:sp>
        <p:nvSpPr>
          <p:cNvPr id="3" name="Content Placeholder 2">
            <a:extLst>
              <a:ext uri="{FF2B5EF4-FFF2-40B4-BE49-F238E27FC236}">
                <a16:creationId xmlns:a16="http://schemas.microsoft.com/office/drawing/2014/main" id="{59265EEC-3511-9298-245F-B28835172E87}"/>
              </a:ext>
            </a:extLst>
          </p:cNvPr>
          <p:cNvSpPr>
            <a:spLocks noGrp="1"/>
          </p:cNvSpPr>
          <p:nvPr>
            <p:ph idx="1"/>
          </p:nvPr>
        </p:nvSpPr>
        <p:spPr>
          <a:xfrm>
            <a:off x="457200" y="2603499"/>
            <a:ext cx="11080376" cy="4039347"/>
          </a:xfrm>
        </p:spPr>
        <p:txBody>
          <a:bodyPr>
            <a:normAutofit lnSpcReduction="10000"/>
          </a:bodyPr>
          <a:lstStyle/>
          <a:p>
            <a:r>
              <a:rPr lang="en-US" sz="2000" b="1" dirty="0">
                <a:solidFill>
                  <a:schemeClr val="tx1"/>
                </a:solidFill>
                <a:latin typeface="Calibri" panose="020F0502020204030204" pitchFamily="34" charset="0"/>
              </a:rPr>
              <a:t>Digital Record Keeping: A Personal Diary Management System is a digital platform that allows individuals to maintain and organize their personal records and information in a convenient and structured manner.</a:t>
            </a:r>
          </a:p>
          <a:p>
            <a:r>
              <a:rPr lang="en-US" sz="2000" b="1" dirty="0">
                <a:solidFill>
                  <a:schemeClr val="tx1"/>
                </a:solidFill>
                <a:latin typeface="Calibri" panose="020F0502020204030204" pitchFamily="34" charset="0"/>
              </a:rPr>
              <a:t>User Profiles: Users can create and manage their personal profiles within the system, inputting details such as their name, contact information, date of birth, and address. This creates a personalized space for data management.</a:t>
            </a:r>
          </a:p>
          <a:p>
            <a:r>
              <a:rPr lang="en-US" sz="2000" b="1" dirty="0">
                <a:solidFill>
                  <a:schemeClr val="tx1"/>
                </a:solidFill>
                <a:latin typeface="Calibri" panose="020F0502020204030204" pitchFamily="34" charset="0"/>
              </a:rPr>
              <a:t>Daily Journaling: Users can make daily, weekly, or custom diary entries, recording their thoughts, emotions, experiences, and events. These entries can include text, multimedia content, or even attachments like photos or videos.</a:t>
            </a:r>
          </a:p>
          <a:p>
            <a:r>
              <a:rPr lang="en-US" sz="2000" b="1" dirty="0">
                <a:solidFill>
                  <a:schemeClr val="tx1"/>
                </a:solidFill>
                <a:latin typeface="Calibri" panose="020F0502020204030204" pitchFamily="34" charset="0"/>
              </a:rPr>
              <a:t>Organization and Retrieval: The system provides tools for organizing entries through categories and tags, making it easier for users to retrieve specific records based on keywords, dates, or themes. This organization simplifies the process of finding and reflecting on past entries.</a:t>
            </a:r>
          </a:p>
          <a:p>
            <a:endParaRPr lang="en-IN" dirty="0"/>
          </a:p>
        </p:txBody>
      </p:sp>
    </p:spTree>
    <p:extLst>
      <p:ext uri="{BB962C8B-B14F-4D97-AF65-F5344CB8AC3E}">
        <p14:creationId xmlns:p14="http://schemas.microsoft.com/office/powerpoint/2010/main" val="1141716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C6F471-03D6-1823-68F6-244C2143BE4F}"/>
              </a:ext>
            </a:extLst>
          </p:cNvPr>
          <p:cNvSpPr txBox="1"/>
          <p:nvPr/>
        </p:nvSpPr>
        <p:spPr>
          <a:xfrm>
            <a:off x="161366" y="606121"/>
            <a:ext cx="11349316" cy="5509200"/>
          </a:xfrm>
          <a:prstGeom prst="rect">
            <a:avLst/>
          </a:prstGeom>
          <a:noFill/>
        </p:spPr>
        <p:txBody>
          <a:bodyPr wrap="square">
            <a:spAutoFit/>
          </a:bodyPr>
          <a:lstStyle/>
          <a:p>
            <a:r>
              <a:rPr lang="en-US" sz="2800" b="1" u="sng" dirty="0">
                <a:latin typeface="Calibri" panose="020F0502020204030204" pitchFamily="34" charset="0"/>
              </a:rPr>
              <a:t>Privacy and Sharing: </a:t>
            </a:r>
            <a:r>
              <a:rPr lang="en-US" sz="2400" dirty="0">
                <a:latin typeface="Calibri" panose="020F0502020204030204" pitchFamily="34" charset="0"/>
              </a:rPr>
              <a:t>Users have control over the privacy of their entries. They can choose to keep certain entries private or share them with specific individuals, maintaining confidentiality and security. This feature is particularly important for sensitive or personal content.</a:t>
            </a:r>
          </a:p>
          <a:p>
            <a:r>
              <a:rPr lang="en-US" sz="2800" b="1" u="sng" dirty="0">
                <a:latin typeface="Calibri" panose="020F0502020204030204" pitchFamily="34" charset="0"/>
              </a:rPr>
              <a:t>Multifaceted Uses</a:t>
            </a:r>
            <a:r>
              <a:rPr lang="en-US" sz="2400" b="1" dirty="0">
                <a:latin typeface="Calibri" panose="020F0502020204030204" pitchFamily="34" charset="0"/>
              </a:rPr>
              <a:t>: </a:t>
            </a:r>
            <a:r>
              <a:rPr lang="en-US" sz="2400" dirty="0">
                <a:latin typeface="Calibri" panose="020F0502020204030204" pitchFamily="34" charset="0"/>
              </a:rPr>
              <a:t>The system serves a variety of purposes, including journaling, goal tracking, memory preservation, time management, and self-reflection. It helps individuals document their lives, track progress, and gain insights into their personal growth and development.</a:t>
            </a:r>
          </a:p>
          <a:p>
            <a:r>
              <a:rPr lang="en-US" sz="2800" b="1" u="sng" dirty="0">
                <a:latin typeface="Calibri" panose="020F0502020204030204" pitchFamily="34" charset="0"/>
              </a:rPr>
              <a:t>Structured Data Entry: </a:t>
            </a:r>
            <a:r>
              <a:rPr lang="en-US" sz="2400" dirty="0">
                <a:latin typeface="Calibri" panose="020F0502020204030204" pitchFamily="34" charset="0"/>
              </a:rPr>
              <a:t>The system typically provides structured templates or forms for data entry, ensuring that users capture relevant details consistently. This can include fields for date and time stamps, location, and mood.</a:t>
            </a:r>
          </a:p>
          <a:p>
            <a:r>
              <a:rPr lang="en-US" sz="2800" b="1" u="sng" dirty="0">
                <a:latin typeface="Calibri" panose="020F0502020204030204" pitchFamily="34" charset="0"/>
              </a:rPr>
              <a:t>Customization: </a:t>
            </a:r>
            <a:r>
              <a:rPr lang="en-US" sz="2400" dirty="0">
                <a:latin typeface="Calibri" panose="020F0502020204030204" pitchFamily="34" charset="0"/>
              </a:rPr>
              <a:t>Users can often customize the appearance and organization of their diary, such as choosing themes, fonts, and layouts. This personalization enhances the user experience and encourages engagement.</a:t>
            </a:r>
          </a:p>
        </p:txBody>
      </p:sp>
    </p:spTree>
    <p:extLst>
      <p:ext uri="{BB962C8B-B14F-4D97-AF65-F5344CB8AC3E}">
        <p14:creationId xmlns:p14="http://schemas.microsoft.com/office/powerpoint/2010/main" val="41103104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125</TotalTime>
  <Words>1070</Words>
  <Application>Microsoft Office PowerPoint</Application>
  <PresentationFormat>Widescreen</PresentationFormat>
  <Paragraphs>66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Wingdings</vt:lpstr>
      <vt:lpstr>Wingdings 3</vt:lpstr>
      <vt:lpstr>Ion Boardroom</vt:lpstr>
      <vt:lpstr>Personal Dairy            Management</vt:lpstr>
      <vt:lpstr>CODE EXPLANATION</vt:lpstr>
      <vt:lpstr>PowerPoint Presentation</vt:lpstr>
      <vt:lpstr>Main Function:</vt:lpstr>
      <vt:lpstr>Requirements for Personal Diary Management System:</vt:lpstr>
      <vt:lpstr>Uses of Personal Diary Management System:</vt:lpstr>
      <vt:lpstr>Explaining the concept of a Personal Diary Management System: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Dairy Management</dc:title>
  <dc:creator>Anshad Anshu</dc:creator>
  <cp:lastModifiedBy>Anshad Anshu</cp:lastModifiedBy>
  <cp:revision>2</cp:revision>
  <dcterms:created xsi:type="dcterms:W3CDTF">2023-09-02T14:00:11Z</dcterms:created>
  <dcterms:modified xsi:type="dcterms:W3CDTF">2023-09-02T16:05:48Z</dcterms:modified>
</cp:coreProperties>
</file>