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0"/>
  </p:notesMasterIdLst>
  <p:sldIdLst>
    <p:sldId id="256" r:id="rId2"/>
    <p:sldId id="405" r:id="rId3"/>
    <p:sldId id="336" r:id="rId4"/>
    <p:sldId id="339" r:id="rId5"/>
    <p:sldId id="337" r:id="rId6"/>
    <p:sldId id="257" r:id="rId7"/>
    <p:sldId id="258" r:id="rId8"/>
    <p:sldId id="259" r:id="rId9"/>
    <p:sldId id="284" r:id="rId10"/>
    <p:sldId id="283" r:id="rId11"/>
    <p:sldId id="285" r:id="rId12"/>
    <p:sldId id="260" r:id="rId13"/>
    <p:sldId id="261" r:id="rId14"/>
    <p:sldId id="264" r:id="rId15"/>
    <p:sldId id="286" r:id="rId16"/>
    <p:sldId id="266" r:id="rId17"/>
    <p:sldId id="265" r:id="rId18"/>
    <p:sldId id="287" r:id="rId19"/>
    <p:sldId id="289" r:id="rId20"/>
    <p:sldId id="290" r:id="rId21"/>
    <p:sldId id="288" r:id="rId22"/>
    <p:sldId id="291" r:id="rId23"/>
    <p:sldId id="309" r:id="rId24"/>
    <p:sldId id="292" r:id="rId25"/>
    <p:sldId id="295" r:id="rId26"/>
    <p:sldId id="296" r:id="rId27"/>
    <p:sldId id="293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10" r:id="rId41"/>
    <p:sldId id="332" r:id="rId42"/>
    <p:sldId id="311" r:id="rId43"/>
    <p:sldId id="312" r:id="rId44"/>
    <p:sldId id="313" r:id="rId45"/>
    <p:sldId id="314" r:id="rId46"/>
    <p:sldId id="315" r:id="rId47"/>
    <p:sldId id="440" r:id="rId48"/>
    <p:sldId id="366" r:id="rId49"/>
    <p:sldId id="367" r:id="rId50"/>
    <p:sldId id="317" r:id="rId51"/>
    <p:sldId id="321" r:id="rId52"/>
    <p:sldId id="318" r:id="rId53"/>
    <p:sldId id="322" r:id="rId54"/>
    <p:sldId id="441" r:id="rId55"/>
    <p:sldId id="328" r:id="rId56"/>
    <p:sldId id="323" r:id="rId57"/>
    <p:sldId id="442" r:id="rId58"/>
    <p:sldId id="364" r:id="rId59"/>
    <p:sldId id="333" r:id="rId60"/>
    <p:sldId id="334" r:id="rId61"/>
    <p:sldId id="341" r:id="rId62"/>
    <p:sldId id="342" r:id="rId63"/>
    <p:sldId id="368" r:id="rId64"/>
    <p:sldId id="369" r:id="rId65"/>
    <p:sldId id="362" r:id="rId66"/>
    <p:sldId id="449" r:id="rId67"/>
    <p:sldId id="363" r:id="rId68"/>
    <p:sldId id="443" r:id="rId69"/>
    <p:sldId id="338" r:id="rId70"/>
    <p:sldId id="365" r:id="rId71"/>
    <p:sldId id="340" r:id="rId72"/>
    <p:sldId id="451" r:id="rId73"/>
    <p:sldId id="343" r:id="rId74"/>
    <p:sldId id="361" r:id="rId75"/>
    <p:sldId id="448" r:id="rId76"/>
    <p:sldId id="450" r:id="rId77"/>
    <p:sldId id="377" r:id="rId78"/>
    <p:sldId id="370" r:id="rId79"/>
    <p:sldId id="329" r:id="rId80"/>
    <p:sldId id="335" r:id="rId81"/>
    <p:sldId id="344" r:id="rId82"/>
    <p:sldId id="345" r:id="rId83"/>
    <p:sldId id="359" r:id="rId84"/>
    <p:sldId id="371" r:id="rId85"/>
    <p:sldId id="375" r:id="rId86"/>
    <p:sldId id="372" r:id="rId87"/>
    <p:sldId id="373" r:id="rId88"/>
    <p:sldId id="374" r:id="rId89"/>
  </p:sldIdLst>
  <p:sldSz cx="9144000" cy="6858000" type="screen4x3"/>
  <p:notesSz cx="6858000" cy="8916988"/>
  <p:defaultTextStyle>
    <a:defPPr>
      <a:defRPr lang="en-GB"/>
    </a:defPPr>
    <a:lvl1pPr algn="ctr" defTabSz="457200" rtl="0" fontAlgn="base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1pPr>
    <a:lvl2pPr marL="457200" algn="ctr" defTabSz="457200" rtl="0" fontAlgn="base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2pPr>
    <a:lvl3pPr marL="914400" algn="ctr" defTabSz="457200" rtl="0" fontAlgn="base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3pPr>
    <a:lvl4pPr marL="1371600" algn="ctr" defTabSz="457200" rtl="0" fontAlgn="base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4pPr>
    <a:lvl5pPr marL="1828800" algn="ctr" defTabSz="457200" rtl="0" fontAlgn="base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dyumn Sharma" initials="P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6797" autoAdjust="0"/>
  </p:normalViewPr>
  <p:slideViewPr>
    <p:cSldViewPr>
      <p:cViewPr varScale="1">
        <p:scale>
          <a:sx n="67" d="100"/>
          <a:sy n="67" d="100"/>
        </p:scale>
        <p:origin x="-139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2"/>
    </p:cViewPr>
  </p:sorter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adyumn\WIP\Machine%20Learning\Miscellaneous\RentalsInAndheriEast\Rentals_WorkingFi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Avg cost</c:v>
          </c:tx>
          <c:marker>
            <c:symbol val="none"/>
          </c:marker>
          <c:cat>
            <c:numRef>
              <c:f>'Step 2'!$F$7:$F$58</c:f>
              <c:numCache>
                <c:formatCode>General</c:formatCode>
                <c:ptCount val="52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</c:numCache>
            </c:numRef>
          </c:cat>
          <c:val>
            <c:numRef>
              <c:f>'Step 2'!$G$7:$G$58</c:f>
              <c:numCache>
                <c:formatCode>General</c:formatCode>
                <c:ptCount val="52"/>
                <c:pt idx="0">
                  <c:v>402.61829333333333</c:v>
                </c:pt>
                <c:pt idx="1">
                  <c:v>369.93815839999996</c:v>
                </c:pt>
                <c:pt idx="2">
                  <c:v>338.86982826666667</c:v>
                </c:pt>
                <c:pt idx="3">
                  <c:v>309.41330293333334</c:v>
                </c:pt>
                <c:pt idx="4">
                  <c:v>281.56858239999997</c:v>
                </c:pt>
                <c:pt idx="5">
                  <c:v>255.33566666666667</c:v>
                </c:pt>
                <c:pt idx="6">
                  <c:v>230.71455573333333</c:v>
                </c:pt>
                <c:pt idx="7">
                  <c:v>207.7052496</c:v>
                </c:pt>
                <c:pt idx="8">
                  <c:v>186.30774826666669</c:v>
                </c:pt>
                <c:pt idx="9">
                  <c:v>166.52205173333331</c:v>
                </c:pt>
                <c:pt idx="10">
                  <c:v>148.34816000000001</c:v>
                </c:pt>
                <c:pt idx="11">
                  <c:v>131.78607306666666</c:v>
                </c:pt>
                <c:pt idx="12">
                  <c:v>116.83579093333334</c:v>
                </c:pt>
                <c:pt idx="13">
                  <c:v>103.4973136</c:v>
                </c:pt>
                <c:pt idx="14">
                  <c:v>91.770641066666656</c:v>
                </c:pt>
                <c:pt idx="15">
                  <c:v>81.655773333333329</c:v>
                </c:pt>
                <c:pt idx="16">
                  <c:v>73.152710400000004</c:v>
                </c:pt>
                <c:pt idx="17">
                  <c:v>66.261452266666666</c:v>
                </c:pt>
                <c:pt idx="18">
                  <c:v>60.98199893333333</c:v>
                </c:pt>
                <c:pt idx="19">
                  <c:v>57.314350399999995</c:v>
                </c:pt>
                <c:pt idx="20">
                  <c:v>55.258506666666662</c:v>
                </c:pt>
                <c:pt idx="21">
                  <c:v>54.814467733333338</c:v>
                </c:pt>
                <c:pt idx="22">
                  <c:v>55.982233600000001</c:v>
                </c:pt>
                <c:pt idx="23">
                  <c:v>58.761804266666665</c:v>
                </c:pt>
                <c:pt idx="24">
                  <c:v>63.153179733333332</c:v>
                </c:pt>
                <c:pt idx="25">
                  <c:v>69.156360000000006</c:v>
                </c:pt>
                <c:pt idx="26">
                  <c:v>76.771345066666669</c:v>
                </c:pt>
                <c:pt idx="27">
                  <c:v>85.998134933333333</c:v>
                </c:pt>
                <c:pt idx="28">
                  <c:v>96.836729599999998</c:v>
                </c:pt>
                <c:pt idx="29">
                  <c:v>109.28712906666667</c:v>
                </c:pt>
                <c:pt idx="30">
                  <c:v>123.34933333333333</c:v>
                </c:pt>
                <c:pt idx="31">
                  <c:v>139.02334240000002</c:v>
                </c:pt>
                <c:pt idx="32">
                  <c:v>156.30915626666669</c:v>
                </c:pt>
                <c:pt idx="33">
                  <c:v>175.20677493333335</c:v>
                </c:pt>
                <c:pt idx="34">
                  <c:v>195.7161984</c:v>
                </c:pt>
                <c:pt idx="35">
                  <c:v>217.83742666666666</c:v>
                </c:pt>
                <c:pt idx="36">
                  <c:v>241.57045973333331</c:v>
                </c:pt>
                <c:pt idx="37">
                  <c:v>266.91529759999997</c:v>
                </c:pt>
                <c:pt idx="38">
                  <c:v>293.87194026666663</c:v>
                </c:pt>
                <c:pt idx="39">
                  <c:v>322.44038773333335</c:v>
                </c:pt>
                <c:pt idx="40">
                  <c:v>352.62063999999998</c:v>
                </c:pt>
                <c:pt idx="41">
                  <c:v>384.41269706666668</c:v>
                </c:pt>
                <c:pt idx="42">
                  <c:v>417.81655893333334</c:v>
                </c:pt>
                <c:pt idx="43">
                  <c:v>452.83222560000002</c:v>
                </c:pt>
                <c:pt idx="44">
                  <c:v>489.45969706666665</c:v>
                </c:pt>
                <c:pt idx="45">
                  <c:v>527.69897333333336</c:v>
                </c:pt>
                <c:pt idx="46">
                  <c:v>567.55005440000002</c:v>
                </c:pt>
                <c:pt idx="47">
                  <c:v>609.01294026666665</c:v>
                </c:pt>
                <c:pt idx="48">
                  <c:v>652.08763093333323</c:v>
                </c:pt>
                <c:pt idx="49">
                  <c:v>696.7741264</c:v>
                </c:pt>
                <c:pt idx="50">
                  <c:v>743.07242666666662</c:v>
                </c:pt>
                <c:pt idx="51">
                  <c:v>790.9825317333333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250-4BD7-A95A-3BE48FDD4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096640"/>
        <c:axId val="133401984"/>
      </c:lineChart>
      <c:catAx>
        <c:axId val="146096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3401984"/>
        <c:crosses val="autoZero"/>
        <c:auto val="1"/>
        <c:lblAlgn val="ctr"/>
        <c:lblOffset val="100"/>
        <c:noMultiLvlLbl val="0"/>
      </c:catAx>
      <c:valAx>
        <c:axId val="1334019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6096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AutoShape 1"/>
          <p:cNvSpPr>
            <a:spLocks noChangeArrowheads="1"/>
          </p:cNvSpPr>
          <p:nvPr/>
        </p:nvSpPr>
        <p:spPr bwMode="auto">
          <a:xfrm>
            <a:off x="0" y="0"/>
            <a:ext cx="6858000" cy="8916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23" name="AutoShape 2"/>
          <p:cNvSpPr>
            <a:spLocks noChangeArrowheads="1"/>
          </p:cNvSpPr>
          <p:nvPr/>
        </p:nvSpPr>
        <p:spPr bwMode="auto">
          <a:xfrm>
            <a:off x="0" y="0"/>
            <a:ext cx="6858000" cy="8916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2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668338"/>
            <a:ext cx="4454525" cy="33416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235450"/>
            <a:ext cx="5483225" cy="401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467725"/>
            <a:ext cx="29686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467725"/>
            <a:ext cx="29686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7A83CFB-55F0-41C5-87A1-10EE14BE6B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047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660F1DC5-0E09-495A-9BCF-45B0804AE075}" type="slidenum">
              <a:rPr lang="en-GB" sz="1200" smtClean="0">
                <a:solidFill>
                  <a:srgbClr val="000000"/>
                </a:solidFill>
              </a:rPr>
              <a:pPr eaLnBrk="1" hangingPunct="1"/>
              <a:t>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200150" y="668338"/>
            <a:ext cx="4457700" cy="3343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235450"/>
            <a:ext cx="5484813" cy="4013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200150" y="668338"/>
            <a:ext cx="4456113" cy="33432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7A83CFB-55F0-41C5-87A1-10EE14BE6B0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35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7A83CFB-55F0-41C5-87A1-10EE14BE6B0E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6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4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6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0"/>
            <a:ext cx="2170112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1113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00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3625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1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3625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143000"/>
            <a:ext cx="8074025" cy="5334000"/>
          </a:xfrm>
        </p:spPr>
        <p:txBody>
          <a:bodyPr/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6021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75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6081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396081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4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2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80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63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54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pragatisoftwar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36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740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9" name="Line 10"/>
          <p:cNvSpPr>
            <a:spLocks noChangeShapeType="1"/>
          </p:cNvSpPr>
          <p:nvPr/>
        </p:nvSpPr>
        <p:spPr bwMode="auto">
          <a:xfrm>
            <a:off x="304800" y="762000"/>
            <a:ext cx="86106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6553200"/>
            <a:ext cx="9144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algn="l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ts val="688"/>
              </a:spcBef>
              <a:defRPr/>
            </a:pPr>
            <a:r>
              <a:rPr lang="en-GB" sz="1100"/>
              <a:t>Pragati Software Pvt. Ltd.,</a:t>
            </a:r>
            <a:r>
              <a:rPr lang="en-GB" sz="1100" i="1"/>
              <a:t> </a:t>
            </a:r>
            <a:r>
              <a:rPr lang="en-GB" sz="1100"/>
              <a:t>312, Lok Center, Marol-Maroshi Road, Marol, Andheri (East), Mumbai 400 059. </a:t>
            </a:r>
            <a:r>
              <a:rPr lang="en-GB" sz="1100">
                <a:solidFill>
                  <a:srgbClr val="CCCCFF"/>
                </a:solidFill>
                <a:hlinkClick r:id="rId16"/>
              </a:rPr>
              <a:t>www.pragatisoftware.com</a:t>
            </a:r>
            <a:r>
              <a:rPr lang="en-GB" sz="1100"/>
              <a:t> </a:t>
            </a:r>
            <a:fld id="{E310541F-BD0C-4778-A987-1418FF381949}" type="slidenum">
              <a:rPr lang="en-GB" sz="1100" smtClean="0"/>
              <a:pPr algn="ctr">
                <a:lnSpc>
                  <a:spcPct val="100000"/>
                </a:lnSpc>
                <a:spcBef>
                  <a:spcPts val="688"/>
                </a:spcBef>
                <a:defRPr/>
              </a:pPr>
              <a:t>‹#›</a:t>
            </a:fld>
            <a:r>
              <a:rPr lang="en-GB" sz="110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>
          <a:solidFill>
            <a:srgbClr val="00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>
          <a:solidFill>
            <a:srgbClr val="00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>
          <a:solidFill>
            <a:srgbClr val="00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>
          <a:solidFill>
            <a:srgbClr val="00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>
          <a:solidFill>
            <a:srgbClr val="00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>
          <a:solidFill>
            <a:srgbClr val="00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>
          <a:solidFill>
            <a:srgbClr val="00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>
          <a:solidFill>
            <a:srgbClr val="00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9725" indent="-339725" algn="l" defTabSz="457200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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GyfmzuR4d4&amp;t=5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getting_started/10min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Machine Learning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457200" lvl="1" indent="0" algn="ctr" eaLnBrk="1" hangingPunct="1">
              <a:spcBef>
                <a:spcPts val="700"/>
              </a:spcBef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800" dirty="0"/>
              <a:t>Pradyumn Sharma</a:t>
            </a:r>
          </a:p>
          <a:p>
            <a:pPr marL="457200" lvl="1" indent="0" algn="ctr" eaLnBrk="1" hangingPunct="1">
              <a:spcBef>
                <a:spcPts val="700"/>
              </a:spcBef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2800" dirty="0" err="1"/>
              <a:t>Pragati</a:t>
            </a:r>
            <a:r>
              <a:rPr lang="en-GB" sz="2800" dirty="0"/>
              <a:t> Software </a:t>
            </a:r>
            <a:r>
              <a:rPr lang="en-GB" sz="2800" dirty="0" err="1"/>
              <a:t>Pvt.</a:t>
            </a:r>
            <a:r>
              <a:rPr lang="en-GB" sz="2800" dirty="0"/>
              <a:t> Ltd.</a:t>
            </a:r>
          </a:p>
          <a:p>
            <a:pPr marL="457200" lvl="1" indent="0" algn="ctr" eaLnBrk="1" hangingPunct="1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>
                <a:solidFill>
                  <a:srgbClr val="3333CC"/>
                </a:solidFill>
              </a:rPr>
              <a:t>www.pragatisoftware.com</a:t>
            </a:r>
          </a:p>
          <a:p>
            <a:pPr marL="457200" lvl="1" indent="0" algn="ctr" eaLnBrk="1" hangingPunct="1">
              <a:buFont typeface="Wingdings" pitchFamily="2" charset="2"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dirty="0">
                <a:solidFill>
                  <a:srgbClr val="3333CC"/>
                </a:solidFill>
              </a:rPr>
              <a:t>pradyumn.sharma@pragatisoftware.com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8077200" y="6324600"/>
            <a:ext cx="762000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ts val="625"/>
              </a:spcBef>
            </a:pPr>
            <a:r>
              <a:rPr lang="en-GB" sz="1000" dirty="0">
                <a:solidFill>
                  <a:srgbClr val="000000"/>
                </a:solidFill>
              </a:rPr>
              <a:t>???.??.??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143000"/>
            <a:ext cx="4648200" cy="5334000"/>
          </a:xfrm>
        </p:spPr>
        <p:txBody>
          <a:bodyPr/>
          <a:lstStyle/>
          <a:p>
            <a:r>
              <a:rPr lang="en-US" dirty="0"/>
              <a:t>x = area of a house</a:t>
            </a:r>
          </a:p>
          <a:p>
            <a:r>
              <a:rPr lang="en-US" dirty="0"/>
              <a:t>y = rent</a:t>
            </a:r>
          </a:p>
          <a:p>
            <a:r>
              <a:rPr lang="en-US" dirty="0"/>
              <a:t>(x, y) = one training example</a:t>
            </a:r>
          </a:p>
          <a:p>
            <a:r>
              <a:rPr lang="en-US" dirty="0"/>
              <a:t>(x</a:t>
            </a:r>
            <a:r>
              <a:rPr lang="en-US" baseline="30000" dirty="0"/>
              <a:t>(i)</a:t>
            </a:r>
            <a:r>
              <a:rPr lang="en-US" dirty="0"/>
              <a:t>, y</a:t>
            </a:r>
            <a:r>
              <a:rPr lang="en-US" baseline="30000" dirty="0"/>
              <a:t>(i)</a:t>
            </a:r>
            <a:r>
              <a:rPr lang="en-US" dirty="0"/>
              <a:t>) = </a:t>
            </a:r>
            <a:r>
              <a:rPr lang="en-US" i="1" dirty="0"/>
              <a:t>i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training example</a:t>
            </a:r>
          </a:p>
          <a:p>
            <a:r>
              <a:rPr lang="en-US" dirty="0"/>
              <a:t>m = number of training examples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14400"/>
            <a:ext cx="2195592" cy="562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3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2DFAC324-76C7-4AD2-9397-98D44AA29A8B}"/>
              </a:ext>
            </a:extLst>
          </p:cNvPr>
          <p:cNvGrpSpPr/>
          <p:nvPr/>
        </p:nvGrpSpPr>
        <p:grpSpPr>
          <a:xfrm>
            <a:off x="762000" y="1219200"/>
            <a:ext cx="7620002" cy="4419601"/>
            <a:chOff x="1064533" y="1600200"/>
            <a:chExt cx="6405334" cy="2986541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042565D3-6C03-4581-8683-A48555107FB8}"/>
                </a:ext>
              </a:extLst>
            </p:cNvPr>
            <p:cNvSpPr/>
            <p:nvPr/>
          </p:nvSpPr>
          <p:spPr bwMode="auto">
            <a:xfrm>
              <a:off x="3505200" y="1600200"/>
              <a:ext cx="1676400" cy="6096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marL="0" marR="0" indent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Training set</a:t>
              </a:r>
              <a:endParaRPr kumimoji="0" lang="en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9EC53E6-01C3-4879-BD81-A725A7551059}"/>
                </a:ext>
              </a:extLst>
            </p:cNvPr>
            <p:cNvSpPr/>
            <p:nvPr/>
          </p:nvSpPr>
          <p:spPr bwMode="auto">
            <a:xfrm>
              <a:off x="3505200" y="2808513"/>
              <a:ext cx="1676400" cy="6096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marL="0" marR="0" indent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Learning Algorithm </a:t>
              </a:r>
              <a:endParaRPr kumimoji="0" lang="en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B12222F-52DA-42A9-A1E9-FE129316EB06}"/>
                </a:ext>
              </a:extLst>
            </p:cNvPr>
            <p:cNvSpPr/>
            <p:nvPr/>
          </p:nvSpPr>
          <p:spPr bwMode="auto">
            <a:xfrm>
              <a:off x="1064533" y="3977141"/>
              <a:ext cx="1676400" cy="6096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marL="0" marR="0" indent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Size of house (x)</a:t>
              </a:r>
              <a:endParaRPr kumimoji="0" lang="en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BBB09A-415C-4726-B1BD-B10959AA0D3E}"/>
                </a:ext>
              </a:extLst>
            </p:cNvPr>
            <p:cNvSpPr/>
            <p:nvPr/>
          </p:nvSpPr>
          <p:spPr bwMode="auto">
            <a:xfrm>
              <a:off x="3429000" y="3977141"/>
              <a:ext cx="1676400" cy="6096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marL="0" marR="0" indent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Hypothesis</a:t>
              </a:r>
            </a:p>
            <a:p>
              <a:pPr marL="0" marR="0" indent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(h)</a:t>
              </a:r>
              <a:endParaRPr kumimoji="0" lang="en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9FEE7AD5-9D61-4276-A6C7-5C4A7BF6FE76}"/>
                </a:ext>
              </a:extLst>
            </p:cNvPr>
            <p:cNvSpPr/>
            <p:nvPr/>
          </p:nvSpPr>
          <p:spPr bwMode="auto">
            <a:xfrm>
              <a:off x="5793467" y="3948339"/>
              <a:ext cx="1676400" cy="6096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1pPr>
              <a:lvl2pPr marL="4572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2pPr>
              <a:lvl3pPr marL="9144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3pPr>
              <a:lvl4pPr marL="13716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4pPr>
              <a:lvl5pPr marL="1828800" algn="ctr" defTabSz="45720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marL="0" marR="0" indent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Expected Rent (y)</a:t>
              </a:r>
              <a:endParaRPr kumimoji="0" lang="en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3B04769C-EBDC-43E5-84F5-50A54039C56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 bwMode="auto">
            <a:xfrm>
              <a:off x="4343400" y="2209800"/>
              <a:ext cx="0" cy="59871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2865DF7B-4B29-4532-B901-B36252024F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43400" y="3418113"/>
              <a:ext cx="0" cy="59871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854DD2B6-90B7-4436-9E39-DDDCA36000B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 bwMode="auto">
            <a:xfrm>
              <a:off x="2740933" y="4281941"/>
              <a:ext cx="688067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DDAB9601-A080-45C2-BA48-6FB667205C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281941"/>
              <a:ext cx="688067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594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33401" y="1143000"/>
                <a:ext cx="3429000" cy="5334000"/>
              </a:xfrm>
            </p:spPr>
            <p:txBody>
              <a:bodyPr/>
              <a:lstStyle/>
              <a:p>
                <a:r>
                  <a:rPr lang="en-US" dirty="0"/>
                  <a:t>Given the value of an input variable (size of a house), estimate the value of output variable (expected rent).</a:t>
                </a:r>
              </a:p>
              <a:p>
                <a:r>
                  <a:rPr lang="en-US" dirty="0"/>
                  <a:t>Hypothesis: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 we choose the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?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143000"/>
                <a:ext cx="3429000" cy="5334000"/>
              </a:xfrm>
              <a:blipFill rotWithShape="1">
                <a:blip r:embed="rId2"/>
                <a:stretch>
                  <a:fillRect l="-2491" t="-1600" r="-4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66800"/>
            <a:ext cx="49053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 flipV="1">
            <a:off x="4343400" y="2057400"/>
            <a:ext cx="3733800" cy="2438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929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33401" y="1143000"/>
                <a:ext cx="2819399" cy="2209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Objective: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close to y for our training examples (x, y).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143000"/>
                <a:ext cx="2819399" cy="2209800"/>
              </a:xfrm>
              <a:blipFill rotWithShape="1">
                <a:blip r:embed="rId3"/>
                <a:stretch>
                  <a:fillRect l="-3463" t="-3867" r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789453" y="990601"/>
            <a:ext cx="2522043" cy="1905000"/>
            <a:chOff x="3789453" y="990601"/>
            <a:chExt cx="2522043" cy="19050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9453" y="990601"/>
              <a:ext cx="2522043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 bwMode="auto">
            <a:xfrm flipV="1">
              <a:off x="4114800" y="1943101"/>
              <a:ext cx="1905000" cy="7238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6393356" y="990601"/>
            <a:ext cx="2522043" cy="1905000"/>
            <a:chOff x="6393356" y="990601"/>
            <a:chExt cx="2522043" cy="19050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356" y="990601"/>
              <a:ext cx="2522043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 bwMode="auto">
            <a:xfrm flipV="1">
              <a:off x="6705600" y="1943101"/>
              <a:ext cx="1828800" cy="36194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1143000" y="3352800"/>
            <a:ext cx="2522043" cy="1905000"/>
            <a:chOff x="1143000" y="3352800"/>
            <a:chExt cx="2522043" cy="19050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352800"/>
              <a:ext cx="2522043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Straight Connector 15"/>
            <p:cNvCxnSpPr/>
            <p:nvPr/>
          </p:nvCxnSpPr>
          <p:spPr bwMode="auto">
            <a:xfrm>
              <a:off x="1447800" y="3733800"/>
              <a:ext cx="1905000" cy="13716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3789452" y="3352800"/>
            <a:ext cx="2522043" cy="1905000"/>
            <a:chOff x="3789452" y="3352800"/>
            <a:chExt cx="2522043" cy="190500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9452" y="3352800"/>
              <a:ext cx="2522043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Straight Connector 17"/>
            <p:cNvCxnSpPr/>
            <p:nvPr/>
          </p:nvCxnSpPr>
          <p:spPr bwMode="auto">
            <a:xfrm>
              <a:off x="4114800" y="4467384"/>
              <a:ext cx="19050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Group 8"/>
          <p:cNvGrpSpPr/>
          <p:nvPr/>
        </p:nvGrpSpPr>
        <p:grpSpPr>
          <a:xfrm>
            <a:off x="6393355" y="3352800"/>
            <a:ext cx="2522043" cy="1905000"/>
            <a:chOff x="6393355" y="3352800"/>
            <a:chExt cx="2522043" cy="190500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355" y="3352800"/>
              <a:ext cx="2522043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Straight Connector 19"/>
            <p:cNvCxnSpPr/>
            <p:nvPr/>
          </p:nvCxnSpPr>
          <p:spPr bwMode="auto">
            <a:xfrm flipV="1">
              <a:off x="6553200" y="3810000"/>
              <a:ext cx="1981200" cy="1295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663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Function: One Candidate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idx="1"/>
              </p:nvPr>
            </p:nvSpPr>
            <p:spPr>
              <a:xfrm>
                <a:off x="533401" y="1143000"/>
                <a:ext cx="3124200" cy="5334000"/>
              </a:xfrm>
            </p:spPr>
            <p:txBody>
              <a:bodyPr/>
              <a:lstStyle/>
              <a:p>
                <a:r>
                  <a:rPr lang="en-US" dirty="0"/>
                  <a:t>What if we consider </a:t>
                </a:r>
                <a:br>
                  <a:rPr lang="en-US" dirty="0"/>
                </a:br>
                <a:r>
                  <a:rPr lang="en-US" dirty="0"/>
                  <a:t>cost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– y for all training examples …</a:t>
                </a:r>
              </a:p>
              <a:p>
                <a:r>
                  <a:rPr lang="en-US" dirty="0"/>
                  <a:t>… and try to minimize the average cost?</a:t>
                </a:r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143000"/>
                <a:ext cx="3124200" cy="5334000"/>
              </a:xfrm>
              <a:blipFill rotWithShape="1">
                <a:blip r:embed="rId2"/>
                <a:stretch>
                  <a:fillRect l="-2734" t="-1600" r="-3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1"/>
            <a:ext cx="5257799" cy="397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4343400" y="1676400"/>
            <a:ext cx="4191000" cy="2743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3400" y="5105400"/>
                <a:ext cx="8229600" cy="999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05400"/>
                <a:ext cx="8229600" cy="9997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Formula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81998" cy="1447800"/>
          </a:xfrm>
        </p:spPr>
        <p:txBody>
          <a:bodyPr/>
          <a:lstStyle/>
          <a:p>
            <a:r>
              <a:rPr lang="en-US" dirty="0"/>
              <a:t>That, as we can see, can give us poorly fitting lines.</a:t>
            </a:r>
            <a:endParaRPr lang="en-IN" dirty="0"/>
          </a:p>
          <a:p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24000" y="2080778"/>
            <a:ext cx="5867400" cy="4396222"/>
            <a:chOff x="1219200" y="2057399"/>
            <a:chExt cx="6324600" cy="477722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057399"/>
              <a:ext cx="6324600" cy="4777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 bwMode="auto">
            <a:xfrm flipV="1">
              <a:off x="2057400" y="4572000"/>
              <a:ext cx="4724400" cy="533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102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Manually Regressing, Using MS Excel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Open the file Rentals_WorkingFile.xls</a:t>
                </a:r>
              </a:p>
              <a:p>
                <a:r>
                  <a:rPr lang="en-US" dirty="0"/>
                  <a:t>“Raw data” sheet has, well, the raw data, with one input variable (size), and one output variable (rent).</a:t>
                </a:r>
              </a:p>
              <a:p>
                <a:r>
                  <a:rPr lang="en-US" dirty="0"/>
                  <a:t>In sheet “Step 1”: </a:t>
                </a:r>
              </a:p>
              <a:p>
                <a:pPr lvl="1"/>
                <a:r>
                  <a:rPr lang="en-US" dirty="0"/>
                  <a:t>Enter the formula for cost</a:t>
                </a:r>
              </a:p>
              <a:p>
                <a:pPr lvl="1"/>
                <a:r>
                  <a:rPr lang="en-US" dirty="0"/>
                  <a:t>Play around with different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, and see the impact on average cost.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57" t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3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Cost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599" cy="2971800"/>
              </a:xfrm>
            </p:spPr>
            <p:txBody>
              <a:bodyPr/>
              <a:lstStyle/>
              <a:p>
                <a:r>
                  <a:rPr lang="en-US" dirty="0"/>
                  <a:t>Cost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taken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Called “Squared error”</a:t>
                </a:r>
              </a:p>
              <a:p>
                <a:r>
                  <a:rPr lang="en-US" dirty="0"/>
                  <a:t>Cost function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−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Minimize J</a:t>
                </a:r>
                <a:endParaRPr lang="en-IN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599" cy="2971800"/>
              </a:xfrm>
              <a:blipFill rotWithShape="1">
                <a:blip r:embed="rId2"/>
                <a:stretch>
                  <a:fillRect l="-10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419600" y="3510366"/>
            <a:ext cx="4419600" cy="2971800"/>
            <a:chOff x="1219200" y="2057399"/>
            <a:chExt cx="6324600" cy="4777223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057399"/>
              <a:ext cx="6324600" cy="4777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/>
            <p:nvPr/>
          </p:nvCxnSpPr>
          <p:spPr bwMode="auto">
            <a:xfrm flipV="1">
              <a:off x="2057400" y="4572000"/>
              <a:ext cx="4724400" cy="533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933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Manually Regressing, Using MS Excel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2: </a:t>
                </a:r>
              </a:p>
              <a:p>
                <a:pPr lvl="1"/>
                <a:r>
                  <a:rPr lang="en-US" dirty="0"/>
                  <a:t>put in formula for cost, play around with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, and see the impact on average cost.</a:t>
                </a:r>
              </a:p>
              <a:p>
                <a:pPr lvl="1"/>
                <a:r>
                  <a:rPr lang="en-US" dirty="0"/>
                  <a:t>with the same formula for cost, and a fixed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, and varying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, see the impact on average cost in data table.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7" t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8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Impact of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on 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26" b="-4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254413"/>
              </p:ext>
            </p:extLst>
          </p:nvPr>
        </p:nvGraphicFramePr>
        <p:xfrm>
          <a:off x="914400" y="1219200"/>
          <a:ext cx="7239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19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examples, diagrams, and even code snippets have been taken (as is, or with some modifications) primarily from the following sources:</a:t>
            </a:r>
          </a:p>
          <a:p>
            <a:pPr lvl="1"/>
            <a:r>
              <a:rPr lang="en-US" dirty="0"/>
              <a:t>scikitlearn.org</a:t>
            </a:r>
          </a:p>
          <a:p>
            <a:pPr lvl="1"/>
            <a:r>
              <a:rPr lang="en-US" dirty="0"/>
              <a:t>Machine Learning course by Andrew Ng on coursera.org</a:t>
            </a:r>
          </a:p>
          <a:p>
            <a:pPr lvl="1"/>
            <a:r>
              <a:rPr lang="en-US" dirty="0"/>
              <a:t>en.wikipedia.org</a:t>
            </a:r>
          </a:p>
          <a:p>
            <a:pPr lvl="1"/>
            <a:r>
              <a:rPr lang="en-US" dirty="0"/>
              <a:t>kaggle.com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Impact of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on 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26" b="-4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hamm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4" y="1066799"/>
            <a:ext cx="6226175" cy="412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5470469"/>
            <a:ext cx="81534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source: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</a:rPr>
              <a:t>http://www.heavenlyhammocks.co.za/product_info.php?products_id=30</a:t>
            </a:r>
          </a:p>
        </p:txBody>
      </p:sp>
    </p:spTree>
    <p:extLst>
      <p:ext uri="{BB962C8B-B14F-4D97-AF65-F5344CB8AC3E}">
        <p14:creationId xmlns:p14="http://schemas.microsoft.com/office/powerpoint/2010/main" val="6478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Hypothesis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 baseline="-2500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i="1" baseline="-2500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i="1" baseline="-2500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b="1" dirty="0"/>
                  <a:t>Cost function</a:t>
                </a:r>
                <a:endParaRPr lang="en-US" dirty="0"/>
              </a:p>
              <a:p>
                <a:pPr marL="403225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−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/>
                  <a:t>Objective</a:t>
                </a:r>
              </a:p>
              <a:p>
                <a:pPr marL="0" indent="0">
                  <a:buNone/>
                </a:pPr>
                <a:r>
                  <a:rPr lang="en-US" dirty="0"/>
                  <a:t>	Minimize J</a:t>
                </a:r>
              </a:p>
              <a:p>
                <a:pPr marL="0" indent="0">
                  <a:buNone/>
                </a:pPr>
                <a:r>
                  <a:rPr lang="en-US" b="1" dirty="0"/>
                  <a:t>Algorithm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:r>
                  <a:rPr lang="en-US" dirty="0"/>
                  <a:t>Start with some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IN" dirty="0"/>
                  <a:t> (say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= 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IN" dirty="0"/>
                  <a:t> = 0)</a:t>
                </a:r>
              </a:p>
              <a:p>
                <a:pPr marL="0" indent="0">
                  <a:buNone/>
                </a:pPr>
                <a:r>
                  <a:rPr lang="en-US" dirty="0"/>
                  <a:t>	Repeat until convergence {</a:t>
                </a:r>
              </a:p>
              <a:p>
                <a:pPr marL="0" indent="0">
                  <a:buNone/>
                </a:pPr>
                <a:r>
                  <a:rPr lang="en-US" dirty="0"/>
                  <a:t>		simultaneously update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≔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−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  (for j = 0 and j = 1)</a:t>
                </a:r>
              </a:p>
              <a:p>
                <a:pPr marL="0" indent="0">
                  <a:buNone/>
                </a:pPr>
                <a:r>
                  <a:rPr lang="en-US" dirty="0"/>
                  <a:t>	}</a:t>
                </a:r>
                <a:br>
                  <a:rPr lang="en-US" dirty="0"/>
                </a:br>
                <a:r>
                  <a:rPr lang="en-US" dirty="0"/>
                  <a:t>	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8" t="-1600" b="-10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2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Updates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074025" cy="5334000"/>
              </a:xfrm>
            </p:spPr>
            <p:txBody>
              <a:bodyPr/>
              <a:lstStyle/>
              <a:p>
                <a:r>
                  <a:rPr lang="en-US" dirty="0"/>
                  <a:t>Correct: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𝑡𝑒𝑚𝑝</m:t>
                      </m:r>
                      <m:r>
                        <a:rPr lang="en-US" sz="2400" i="1">
                          <a:latin typeface="Cambria Math"/>
                        </a:rPr>
                        <m:t>0≔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−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  <a:ea typeface="Cambria Math"/>
                        </a:rPr>
                        <m:t>J</m:t>
                      </m:r>
                      <m:r>
                        <a:rPr lang="en-US" sz="240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𝜕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𝑡𝑒𝑚𝑝</m:t>
                      </m:r>
                      <m:r>
                        <a:rPr lang="en-US" sz="2400" i="1">
                          <a:latin typeface="Cambria Math"/>
                        </a:rPr>
                        <m:t>1≔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−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  <a:ea typeface="Cambria Math"/>
                        </a:rPr>
                        <m:t>J</m:t>
                      </m:r>
                      <m:r>
                        <a:rPr lang="en-US" sz="240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≔</m:t>
                      </m:r>
                      <m:r>
                        <a:rPr lang="en-US" sz="2400" i="1">
                          <a:latin typeface="Cambria Math"/>
                        </a:rPr>
                        <m:t>𝑡𝑒𝑚𝑝</m:t>
                      </m:r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≔</m:t>
                      </m:r>
                      <m:r>
                        <a:rPr lang="en-US" sz="2400" i="1">
                          <a:latin typeface="Cambria Math"/>
                        </a:rPr>
                        <m:t>𝑡𝑒𝑚𝑝</m:t>
                      </m:r>
                      <m:r>
                        <a:rPr lang="en-US" sz="24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Incorrect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≔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−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  <a:ea typeface="Cambria Math"/>
                        </a:rPr>
                        <m:t>J</m:t>
                      </m:r>
                      <m:r>
                        <a:rPr lang="en-US" sz="240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pPr marL="403225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≔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−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  <a:ea typeface="Cambria Math"/>
                        </a:rPr>
                        <m:t>J</m:t>
                      </m:r>
                      <m:r>
                        <a:rPr lang="en-US" sz="240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074025" cy="5334000"/>
              </a:xfrm>
              <a:blipFill rotWithShape="1">
                <a:blip r:embed="rId2"/>
                <a:stretch>
                  <a:fillRect l="-1208" t="-1600" b="-266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Updates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Applying partial derivatives, the simultaneous updates become: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</a:rPr>
                        <m:t>:</m:t>
                      </m:r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pt-BR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: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pt-BR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  <a:p>
                <a:pPr marL="400050" lvl="1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8" t="-1600" r="-76" b="-43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0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26" b="-5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074025" cy="1600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the slope of the curve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the slope of the curve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 is the learning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074025" cy="1600200"/>
              </a:xfrm>
              <a:blipFill rotWithShape="1">
                <a:blip r:embed="rId3"/>
                <a:stretch>
                  <a:fillRect l="-1057" b="-103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625290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Gradient Descent using MS Excel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sheet titled “Step 3”:</a:t>
                </a:r>
              </a:p>
              <a:p>
                <a:pPr lvl="1"/>
                <a:r>
                  <a:rPr lang="en-US" dirty="0"/>
                  <a:t>Start with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Put in formulas for estimate, cost, error, error * x</a:t>
                </a:r>
              </a:p>
              <a:p>
                <a:pPr lvl="1"/>
                <a:r>
                  <a:rPr lang="en-US" dirty="0"/>
                  <a:t>Put in formulas for average error, average (error * x)</a:t>
                </a:r>
              </a:p>
              <a:p>
                <a:pPr lvl="1"/>
                <a:r>
                  <a:rPr lang="en-US" dirty="0"/>
                  <a:t>Manually run a few iterations of gradient descent logic, and see the impact on the chart plotted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7" t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2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Gradient Descent using Java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Run the Java program provided to you for Gradient Descent.</a:t>
                </a:r>
              </a:p>
              <a:p>
                <a:r>
                  <a:rPr lang="en-US" dirty="0"/>
                  <a:t>Tinker with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, iterations, and see the impact on results.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7" t="-1600" r="-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Rate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26" b="-4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too small, gradient descent can be too slow</a:t>
                </a:r>
                <a:r>
                  <a:rPr lang="en-IN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too large, gradient descent can overshoot the minimum and fail to converge, or may even diverge.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57" t="-1600" r="-1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625290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7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Linear Algebra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	3 x 4 Matrix					4 x 2 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𝑒𝑛𝑡𝑟𝑦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𝑖𝑛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𝑡h𝑒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𝑡h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𝑟𝑜𝑤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𝑡h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𝑐𝑜𝑙𝑢𝑚𝑛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∴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34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8" t="-343" b="-72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1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Giving computers the ability to learn without being explicitly programmed with some knowledge.</a:t>
            </a:r>
          </a:p>
          <a:p>
            <a:r>
              <a:rPr lang="en-US" dirty="0"/>
              <a:t>A computer program is said to </a:t>
            </a:r>
            <a:r>
              <a:rPr lang="en-US" i="1" dirty="0"/>
              <a:t>learn</a:t>
            </a:r>
            <a:r>
              <a:rPr lang="en-US" dirty="0"/>
              <a:t> from experience E with respect to some task T and some performance measures P, if</a:t>
            </a:r>
            <a:br>
              <a:rPr lang="en-US" dirty="0"/>
            </a:br>
            <a:r>
              <a:rPr lang="en-US" dirty="0"/>
              <a:t>		its performance on 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		as measured by P</a:t>
            </a:r>
            <a:br>
              <a:rPr lang="en-IN" dirty="0"/>
            </a:br>
            <a:r>
              <a:rPr lang="en-IN" dirty="0"/>
              <a:t>		improves with experience E.</a:t>
            </a:r>
          </a:p>
        </p:txBody>
      </p:sp>
    </p:spTree>
    <p:extLst>
      <p:ext uri="{BB962C8B-B14F-4D97-AF65-F5344CB8AC3E}">
        <p14:creationId xmlns:p14="http://schemas.microsoft.com/office/powerpoint/2010/main" val="30171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Vector: n x 1 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𝑡h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𝑒𝑙𝑒𝑚𝑒𝑛𝑡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=20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8" t="-6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2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IN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8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0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x Matrix Multiplication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4987" y="4262072"/>
                <a:ext cx="8074025" cy="198632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/>
                  </a:rPr>
                  <a:t>m x n matrix can be multiplied with n x p 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987" y="4262072"/>
                <a:ext cx="8074025" cy="1986328"/>
              </a:xfrm>
              <a:blipFill rotWithShape="1">
                <a:blip r:embed="rId2"/>
                <a:stretch>
                  <a:fillRect l="-1208" t="-4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333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9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x Vector Multiplication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Figure out yourself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2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x Matrix Multiplication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Non-commutative.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A</m:t>
                      </m:r>
                      <m:r>
                        <a:rPr lang="en-US" sz="2400" i="0">
                          <a:latin typeface="Cambria Math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B</m:t>
                      </m:r>
                      <m:r>
                        <a:rPr lang="en-US" sz="2400" i="0">
                          <a:latin typeface="Cambria Math"/>
                        </a:rPr>
                        <m:t> 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  <a:ea typeface="Cambria Math"/>
                        </a:rPr>
                        <m:t>B</m:t>
                      </m:r>
                      <m:r>
                        <a:rPr lang="en-US" sz="2400" i="0">
                          <a:latin typeface="Cambria Math"/>
                          <a:ea typeface="Cambria Math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  <a:ea typeface="Cambria Math"/>
                        </a:rPr>
                        <m:t>A</m:t>
                      </m:r>
                    </m:oMath>
                  </m:oMathPara>
                </a14:m>
                <a:endParaRPr lang="en-IN" sz="2400" dirty="0"/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56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pPr marL="400050" lvl="1" indent="0">
                  <a:buNone/>
                </a:pPr>
                <a:endParaRPr lang="en-IN" sz="2400" dirty="0"/>
              </a:p>
              <a:p>
                <a:pPr marL="400050" lvl="1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8" t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x Matric Multiplication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Associative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A</m:t>
                          </m:r>
                          <m:r>
                            <a:rPr lang="en-US" i="0">
                              <a:latin typeface="Cambria Math"/>
                            </a:rPr>
                            <m:t> ∗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∗</m:t>
                      </m:r>
                      <m:r>
                        <a:rPr lang="en-US" i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/>
                        </a:rPr>
                        <m:t>C</m:t>
                      </m:r>
                      <m:r>
                        <a:rPr lang="en-US" i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 ∗(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B</m:t>
                      </m:r>
                      <m:r>
                        <a:rPr lang="en-US" b="0" i="0" smtClean="0">
                          <a:latin typeface="Cambria Math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87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111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142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87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111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142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8" t="-1600" b="-36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𝐼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𝑜𝑟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any matrix A (using an appropriately sized Identify Matrix),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.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𝐼</m:t>
                      </m:r>
                      <m:r>
                        <a:rPr lang="en-US" sz="2400" i="1">
                          <a:latin typeface="Cambria Math"/>
                        </a:rPr>
                        <m:t>. 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8" t="-1600" r="-13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2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a Matrix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    5 ∗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=1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 all numbers have an inverse.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 is undefined.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A is an m x m matrix, and it has an Inverse.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∗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8" b="-98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4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Matrix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5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Prerequisites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more about </a:t>
            </a:r>
            <a:r>
              <a:rPr lang="en-US" dirty="0" err="1"/>
              <a:t>Maths</a:t>
            </a:r>
            <a:r>
              <a:rPr lang="en-US" dirty="0"/>
              <a:t> than about Python or any libraries. More specifically, at least some basics of :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Calculus</a:t>
            </a:r>
          </a:p>
          <a:p>
            <a:pPr lvl="1"/>
            <a:r>
              <a:rPr lang="en-US" dirty="0"/>
              <a:t>Probability</a:t>
            </a:r>
          </a:p>
          <a:p>
            <a:pPr lvl="1"/>
            <a:r>
              <a:rPr lang="en-US" dirty="0"/>
              <a:t>Statistics</a:t>
            </a:r>
            <a:endParaRPr lang="en-IN" dirty="0"/>
          </a:p>
          <a:p>
            <a:r>
              <a:rPr lang="en-IN" dirty="0">
                <a:hlinkClick r:id="rId2"/>
              </a:rPr>
              <a:t>https://www.youtube.com/watch?v=tGyfmzuR4d4&amp;t=5s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2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Getting Started with ML in Python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Python.</a:t>
            </a:r>
          </a:p>
          <a:p>
            <a:r>
              <a:rPr lang="en-US" dirty="0"/>
              <a:t>Download libraries: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r>
              <a:rPr lang="en-US" dirty="0"/>
              <a:t>Download </a:t>
            </a:r>
            <a:r>
              <a:rPr lang="en-US" dirty="0" err="1"/>
              <a:t>jupyter</a:t>
            </a:r>
            <a:r>
              <a:rPr lang="en-US" dirty="0"/>
              <a:t>.</a:t>
            </a:r>
          </a:p>
          <a:p>
            <a:r>
              <a:rPr lang="en-US" dirty="0"/>
              <a:t>We’ll use </a:t>
            </a:r>
            <a:r>
              <a:rPr lang="en-US" dirty="0" err="1"/>
              <a:t>jupyter</a:t>
            </a:r>
            <a:r>
              <a:rPr lang="en-US" dirty="0"/>
              <a:t> notebook for browser-based, incremental execution of commands.</a:t>
            </a:r>
          </a:p>
          <a:p>
            <a:r>
              <a:rPr lang="en-US" dirty="0"/>
              <a:t>Use any text editor for editing the source files (such as Sublime Text).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8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4025" cy="1524000"/>
          </a:xfrm>
        </p:spPr>
        <p:txBody>
          <a:bodyPr/>
          <a:lstStyle/>
          <a:p>
            <a:r>
              <a:rPr lang="en-US" dirty="0"/>
              <a:t>Copy the file “rentals.csv” to your computer.</a:t>
            </a:r>
            <a:endParaRPr lang="en-IN" dirty="0"/>
          </a:p>
          <a:p>
            <a:r>
              <a:rPr lang="en-US" dirty="0"/>
              <a:t>Start writing the code in </a:t>
            </a:r>
            <a:r>
              <a:rPr lang="en-US" dirty="0" err="1"/>
              <a:t>jupyter</a:t>
            </a:r>
            <a:r>
              <a:rPr lang="en-US" dirty="0"/>
              <a:t> notebook or any text editor.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0545" y="2057400"/>
            <a:ext cx="80740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9725" indent="-339725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4572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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import pandas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full_data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</a:rPr>
              <a:t>pandas.read_csv</a:t>
            </a:r>
            <a:r>
              <a:rPr lang="en-US" dirty="0">
                <a:latin typeface="Consolas" pitchFamily="49" charset="0"/>
              </a:rPr>
              <a:t> ("./rentals.csv")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print (</a:t>
            </a:r>
            <a:r>
              <a:rPr lang="en-US" dirty="0" err="1">
                <a:latin typeface="Consolas" pitchFamily="49" charset="0"/>
              </a:rPr>
              <a:t>full_data</a:t>
            </a:r>
            <a:r>
              <a:rPr lang="en-US" dirty="0">
                <a:latin typeface="Consolas" pitchFamily="49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60" y="3008586"/>
            <a:ext cx="4257940" cy="369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6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(pandas.pydata.org) is an open-source library that provides data structures and data analysis tools.</a:t>
            </a:r>
          </a:p>
          <a:p>
            <a:r>
              <a:rPr lang="en-IN" dirty="0">
                <a:hlinkClick r:id="rId2"/>
              </a:rPr>
              <a:t>http://pandas.pydata.org/pandas-docs/stable/getting_started/10min.html</a:t>
            </a:r>
            <a:r>
              <a:rPr lang="en-IN" dirty="0"/>
              <a:t>: 10 minutes to Pandas.</a:t>
            </a:r>
          </a:p>
        </p:txBody>
      </p:sp>
    </p:spTree>
    <p:extLst>
      <p:ext uri="{BB962C8B-B14F-4D97-AF65-F5344CB8AC3E}">
        <p14:creationId xmlns:p14="http://schemas.microsoft.com/office/powerpoint/2010/main" val="6191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Panda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</a:rPr>
              <a:t>full_data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full_data.dtypes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full_data.head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r>
              <a:rPr lang="en-US" dirty="0" err="1">
                <a:latin typeface="Consolas" pitchFamily="49" charset="0"/>
              </a:rPr>
              <a:t>full_data.head</a:t>
            </a:r>
            <a:r>
              <a:rPr lang="en-US" dirty="0">
                <a:latin typeface="Consolas" pitchFamily="49" charset="0"/>
              </a:rPr>
              <a:t>(10)</a:t>
            </a:r>
          </a:p>
          <a:p>
            <a:r>
              <a:rPr lang="en-US" dirty="0" err="1">
                <a:latin typeface="Consolas" pitchFamily="49" charset="0"/>
              </a:rPr>
              <a:t>full_data.tail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r>
              <a:rPr lang="en-US" dirty="0" err="1">
                <a:latin typeface="Consolas" pitchFamily="49" charset="0"/>
              </a:rPr>
              <a:t>full_data.tail</a:t>
            </a:r>
            <a:r>
              <a:rPr lang="en-US" dirty="0">
                <a:latin typeface="Consolas" pitchFamily="49" charset="0"/>
              </a:rPr>
              <a:t>(10)</a:t>
            </a:r>
          </a:p>
          <a:p>
            <a:r>
              <a:rPr lang="en-US" dirty="0" err="1">
                <a:latin typeface="Consolas" pitchFamily="49" charset="0"/>
              </a:rPr>
              <a:t>full_data.columns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full_data.describe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r>
              <a:rPr lang="en-US" dirty="0" err="1">
                <a:latin typeface="Consolas" pitchFamily="49" charset="0"/>
              </a:rPr>
              <a:t>full_data.T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full_data.sort_values</a:t>
            </a:r>
            <a:r>
              <a:rPr lang="en-US" dirty="0">
                <a:latin typeface="Consolas" pitchFamily="49" charset="0"/>
              </a:rPr>
              <a:t>(by="cost")</a:t>
            </a:r>
          </a:p>
          <a:p>
            <a:r>
              <a:rPr lang="en-US" dirty="0" err="1">
                <a:latin typeface="Consolas" pitchFamily="49" charset="0"/>
              </a:rPr>
              <a:t>full_data.cost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full_data</a:t>
            </a:r>
            <a:r>
              <a:rPr lang="en-US" dirty="0">
                <a:latin typeface="Consolas" pitchFamily="49" charset="0"/>
              </a:rPr>
              <a:t>[“cost”]	-- same as </a:t>
            </a:r>
            <a:r>
              <a:rPr lang="en-US" dirty="0" err="1">
                <a:latin typeface="Consolas" pitchFamily="49" charset="0"/>
              </a:rPr>
              <a:t>full_data.cost</a:t>
            </a:r>
            <a:endParaRPr lang="en-US" dirty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Panda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</a:rPr>
              <a:t>full_data</a:t>
            </a:r>
            <a:r>
              <a:rPr lang="en-US" dirty="0">
                <a:latin typeface="Consolas" pitchFamily="49" charset="0"/>
              </a:rPr>
              <a:t>[0:5]</a:t>
            </a:r>
          </a:p>
          <a:p>
            <a:r>
              <a:rPr lang="en-US" dirty="0" err="1">
                <a:latin typeface="Consolas" pitchFamily="49" charset="0"/>
              </a:rPr>
              <a:t>full_data</a:t>
            </a:r>
            <a:r>
              <a:rPr lang="en-US" dirty="0">
                <a:latin typeface="Consolas" pitchFamily="49" charset="0"/>
              </a:rPr>
              <a:t>[:5]</a:t>
            </a:r>
          </a:p>
          <a:p>
            <a:r>
              <a:rPr lang="en-US" dirty="0" err="1">
                <a:latin typeface="Consolas" pitchFamily="49" charset="0"/>
              </a:rPr>
              <a:t>full_data</a:t>
            </a:r>
            <a:r>
              <a:rPr lang="en-US" dirty="0">
                <a:latin typeface="Consolas" pitchFamily="49" charset="0"/>
              </a:rPr>
              <a:t>[3:6]</a:t>
            </a:r>
          </a:p>
          <a:p>
            <a:r>
              <a:rPr lang="en-US" dirty="0" err="1">
                <a:latin typeface="Consolas" pitchFamily="49" charset="0"/>
              </a:rPr>
              <a:t>full_data.loc</a:t>
            </a:r>
            <a:r>
              <a:rPr lang="en-US" dirty="0">
                <a:latin typeface="Consolas" pitchFamily="49" charset="0"/>
              </a:rPr>
              <a:t>[3:6]</a:t>
            </a:r>
          </a:p>
          <a:p>
            <a:r>
              <a:rPr lang="en-IN" dirty="0" err="1">
                <a:latin typeface="Consolas" pitchFamily="49" charset="0"/>
              </a:rPr>
              <a:t>full_data.loc</a:t>
            </a:r>
            <a:r>
              <a:rPr lang="en-IN" dirty="0">
                <a:latin typeface="Consolas" pitchFamily="49" charset="0"/>
              </a:rPr>
              <a:t>[:, ["area", "cost"]]</a:t>
            </a:r>
          </a:p>
          <a:p>
            <a:r>
              <a:rPr lang="en-IN" dirty="0">
                <a:latin typeface="Consolas" pitchFamily="49" charset="0"/>
              </a:rPr>
              <a:t>y = </a:t>
            </a:r>
            <a:r>
              <a:rPr lang="en-IN" dirty="0" err="1">
                <a:latin typeface="Consolas" pitchFamily="49" charset="0"/>
              </a:rPr>
              <a:t>full_data.loc</a:t>
            </a:r>
            <a:r>
              <a:rPr lang="en-IN" dirty="0">
                <a:latin typeface="Consolas" pitchFamily="49" charset="0"/>
              </a:rPr>
              <a:t>[:, ["area", "cost"]]</a:t>
            </a:r>
          </a:p>
          <a:p>
            <a:r>
              <a:rPr lang="en-IN" dirty="0" err="1">
                <a:latin typeface="Consolas" pitchFamily="49" charset="0"/>
              </a:rPr>
              <a:t>full_data.loc</a:t>
            </a:r>
            <a:r>
              <a:rPr lang="en-IN" dirty="0">
                <a:latin typeface="Consolas" pitchFamily="49" charset="0"/>
              </a:rPr>
              <a:t>[3:6, ["area", "cost"]]</a:t>
            </a:r>
          </a:p>
          <a:p>
            <a:r>
              <a:rPr lang="en-US" dirty="0" err="1">
                <a:latin typeface="Consolas" pitchFamily="49" charset="0"/>
              </a:rPr>
              <a:t>full_data.iloc</a:t>
            </a:r>
            <a:r>
              <a:rPr lang="en-US" dirty="0">
                <a:latin typeface="Consolas" pitchFamily="49" charset="0"/>
              </a:rPr>
              <a:t>[3]</a:t>
            </a:r>
          </a:p>
          <a:p>
            <a:r>
              <a:rPr lang="en-IN" dirty="0" err="1">
                <a:latin typeface="Consolas" pitchFamily="49" charset="0"/>
              </a:rPr>
              <a:t>full_data.iloc</a:t>
            </a:r>
            <a:r>
              <a:rPr lang="en-IN" dirty="0">
                <a:latin typeface="Consolas" pitchFamily="49" charset="0"/>
              </a:rPr>
              <a:t>[3:6,1:3]</a:t>
            </a:r>
          </a:p>
          <a:p>
            <a:r>
              <a:rPr lang="en-IN" dirty="0" err="1">
                <a:latin typeface="Consolas" pitchFamily="49" charset="0"/>
              </a:rPr>
              <a:t>full_data.iloc</a:t>
            </a:r>
            <a:r>
              <a:rPr lang="en-IN" dirty="0">
                <a:latin typeface="Consolas" pitchFamily="49" charset="0"/>
              </a:rPr>
              <a:t>[:, [0,3]]</a:t>
            </a:r>
          </a:p>
          <a:p>
            <a:r>
              <a:rPr lang="en-IN" dirty="0" err="1">
                <a:latin typeface="Consolas" pitchFamily="49" charset="0"/>
              </a:rPr>
              <a:t>full_data.iloc</a:t>
            </a:r>
            <a:r>
              <a:rPr lang="en-IN" dirty="0">
                <a:latin typeface="Consolas" pitchFamily="49" charset="0"/>
              </a:rPr>
              <a:t>[1,1]</a:t>
            </a:r>
          </a:p>
          <a:p>
            <a:r>
              <a:rPr lang="en-IN" dirty="0">
                <a:latin typeface="Consolas" pitchFamily="49" charset="0"/>
              </a:rPr>
              <a:t>full_data.at[1,"bedrooms"]=11</a:t>
            </a:r>
          </a:p>
          <a:p>
            <a:r>
              <a:rPr lang="en-IN" dirty="0" err="1">
                <a:latin typeface="Consolas" pitchFamily="49" charset="0"/>
              </a:rPr>
              <a:t>full_data.iat</a:t>
            </a:r>
            <a:r>
              <a:rPr lang="en-IN" dirty="0">
                <a:latin typeface="Consolas" pitchFamily="49" charset="0"/>
              </a:rPr>
              <a:t>[1, 1]=22</a:t>
            </a:r>
          </a:p>
        </p:txBody>
      </p:sp>
    </p:spTree>
    <p:extLst>
      <p:ext uri="{BB962C8B-B14F-4D97-AF65-F5344CB8AC3E}">
        <p14:creationId xmlns:p14="http://schemas.microsoft.com/office/powerpoint/2010/main" val="11103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Panda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full_data.mean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IN" dirty="0" err="1">
                <a:latin typeface="Consolas" panose="020B0609020204030204" pitchFamily="49" charset="0"/>
              </a:rPr>
              <a:t>fd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 err="1">
                <a:latin typeface="Consolas" panose="020B0609020204030204" pitchFamily="49" charset="0"/>
              </a:rPr>
              <a:t>full_data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 err="1">
                <a:latin typeface="Consolas" panose="020B0609020204030204" pitchFamily="49" charset="0"/>
              </a:rPr>
              <a:t>fd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 err="1">
                <a:latin typeface="Consolas" panose="020B0609020204030204" pitchFamily="49" charset="0"/>
              </a:rPr>
              <a:t>fd.mean</a:t>
            </a:r>
            <a:r>
              <a:rPr lang="en-IN" dirty="0">
                <a:latin typeface="Consolas" panose="020B0609020204030204" pitchFamily="49" charset="0"/>
              </a:rPr>
              <a:t>(0)</a:t>
            </a:r>
          </a:p>
          <a:p>
            <a:r>
              <a:rPr lang="en-IN" dirty="0" err="1">
                <a:latin typeface="Consolas" panose="020B0609020204030204" pitchFamily="49" charset="0"/>
              </a:rPr>
              <a:t>fd.to_csv</a:t>
            </a:r>
            <a:r>
              <a:rPr lang="en-IN" dirty="0">
                <a:latin typeface="Consolas" panose="020B0609020204030204" pitchFamily="49" charset="0"/>
              </a:rPr>
              <a:t>("./junk.txt")</a:t>
            </a:r>
          </a:p>
          <a:p>
            <a:r>
              <a:rPr lang="en-IN" dirty="0" err="1">
                <a:latin typeface="Consolas" panose="020B0609020204030204" pitchFamily="49" charset="0"/>
              </a:rPr>
              <a:t>pandas.read_excel</a:t>
            </a:r>
            <a:r>
              <a:rPr lang="en-IN" dirty="0">
                <a:latin typeface="Consolas" panose="020B0609020204030204" pitchFamily="49" charset="0"/>
              </a:rPr>
              <a:t>("./junk.xlsx", </a:t>
            </a:r>
            <a:r>
              <a:rPr lang="en-IN" dirty="0" err="1">
                <a:latin typeface="Consolas" panose="020B0609020204030204" pitchFamily="49" charset="0"/>
              </a:rPr>
              <a:t>sheet_name</a:t>
            </a:r>
            <a:r>
              <a:rPr lang="en-IN" dirty="0">
                <a:latin typeface="Consolas" panose="020B0609020204030204" pitchFamily="49" charset="0"/>
              </a:rPr>
              <a:t> = "Raw data")</a:t>
            </a:r>
          </a:p>
        </p:txBody>
      </p:sp>
    </p:spTree>
    <p:extLst>
      <p:ext uri="{BB962C8B-B14F-4D97-AF65-F5344CB8AC3E}">
        <p14:creationId xmlns:p14="http://schemas.microsoft.com/office/powerpoint/2010/main" val="38574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print('\</a:t>
            </a:r>
            <a:r>
              <a:rPr lang="en-IN" dirty="0" err="1">
                <a:latin typeface="Consolas" panose="020B0609020204030204" pitchFamily="49" charset="0"/>
              </a:rPr>
              <a:t>nfull_data</a:t>
            </a:r>
            <a:r>
              <a:rPr lang="en-IN" dirty="0">
                <a:latin typeface="Consolas" panose="020B0609020204030204" pitchFamily="49" charset="0"/>
              </a:rPr>
              <a:t> :: \n',</a:t>
            </a:r>
            <a:r>
              <a:rPr lang="en-IN" dirty="0" err="1">
                <a:latin typeface="Consolas" panose="020B0609020204030204" pitchFamily="49" charset="0"/>
              </a:rPr>
              <a:t>full_data.shape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print('\</a:t>
            </a:r>
            <a:r>
              <a:rPr lang="en-IN" dirty="0" err="1">
                <a:latin typeface="Consolas" panose="020B0609020204030204" pitchFamily="49" charset="0"/>
              </a:rPr>
              <a:t>nfull_data.head</a:t>
            </a:r>
            <a:r>
              <a:rPr lang="en-IN" dirty="0">
                <a:latin typeface="Consolas" panose="020B0609020204030204" pitchFamily="49" charset="0"/>
              </a:rPr>
              <a:t> :: \n',</a:t>
            </a:r>
            <a:r>
              <a:rPr lang="en-IN" dirty="0" err="1">
                <a:latin typeface="Consolas" panose="020B0609020204030204" pitchFamily="49" charset="0"/>
              </a:rPr>
              <a:t>full_data.head</a:t>
            </a:r>
            <a:r>
              <a:rPr lang="en-IN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print('\</a:t>
            </a:r>
            <a:r>
              <a:rPr lang="en-IN" dirty="0" err="1">
                <a:latin typeface="Consolas" panose="020B0609020204030204" pitchFamily="49" charset="0"/>
              </a:rPr>
              <a:t>nfull_data.tail</a:t>
            </a:r>
            <a:r>
              <a:rPr lang="en-IN" dirty="0">
                <a:latin typeface="Consolas" panose="020B0609020204030204" pitchFamily="49" charset="0"/>
              </a:rPr>
              <a:t> :: \n',</a:t>
            </a:r>
            <a:r>
              <a:rPr lang="en-IN" dirty="0" err="1">
                <a:latin typeface="Consolas" panose="020B0609020204030204" pitchFamily="49" charset="0"/>
              </a:rPr>
              <a:t>full_data.tail</a:t>
            </a:r>
            <a:r>
              <a:rPr lang="en-IN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print('\</a:t>
            </a:r>
            <a:r>
              <a:rPr lang="en-IN" dirty="0" err="1">
                <a:latin typeface="Consolas" panose="020B0609020204030204" pitchFamily="49" charset="0"/>
              </a:rPr>
              <a:t>nfull_data.describe</a:t>
            </a:r>
            <a:r>
              <a:rPr lang="en-IN" dirty="0">
                <a:latin typeface="Consolas" panose="020B0609020204030204" pitchFamily="49" charset="0"/>
              </a:rPr>
              <a:t> :: \n',</a:t>
            </a:r>
            <a:r>
              <a:rPr lang="en-IN" dirty="0" err="1">
                <a:latin typeface="Consolas" panose="020B0609020204030204" pitchFamily="49" charset="0"/>
              </a:rPr>
              <a:t>full_data.describe</a:t>
            </a:r>
            <a:r>
              <a:rPr lang="en-IN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from </a:t>
            </a:r>
            <a:r>
              <a:rPr lang="en-IN" dirty="0" err="1">
                <a:latin typeface="Consolas" panose="020B0609020204030204" pitchFamily="49" charset="0"/>
              </a:rPr>
              <a:t>pandas.plotting</a:t>
            </a:r>
            <a:r>
              <a:rPr lang="en-IN" dirty="0">
                <a:latin typeface="Consolas" panose="020B0609020204030204" pitchFamily="49" charset="0"/>
              </a:rPr>
              <a:t> import </a:t>
            </a:r>
            <a:r>
              <a:rPr lang="en-IN" dirty="0" err="1">
                <a:latin typeface="Consolas" panose="020B0609020204030204" pitchFamily="49" charset="0"/>
              </a:rPr>
              <a:t>scatter_matrix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full_data.plot</a:t>
            </a:r>
            <a:r>
              <a:rPr lang="en-IN" dirty="0">
                <a:latin typeface="Consolas" panose="020B0609020204030204" pitchFamily="49" charset="0"/>
              </a:rPr>
              <a:t>(kind='</a:t>
            </a:r>
            <a:r>
              <a:rPr lang="en-IN" dirty="0" err="1">
                <a:latin typeface="Consolas" panose="020B0609020204030204" pitchFamily="49" charset="0"/>
              </a:rPr>
              <a:t>box',subplots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 err="1">
                <a:latin typeface="Consolas" panose="020B0609020204030204" pitchFamily="49" charset="0"/>
              </a:rPr>
              <a:t>True,layout</a:t>
            </a:r>
            <a:r>
              <a:rPr lang="en-IN" dirty="0">
                <a:latin typeface="Consolas" panose="020B0609020204030204" pitchFamily="49" charset="0"/>
              </a:rPr>
              <a:t>=(2,2),</a:t>
            </a:r>
            <a:r>
              <a:rPr lang="en-IN" dirty="0" err="1">
                <a:latin typeface="Consolas" panose="020B0609020204030204" pitchFamily="49" charset="0"/>
              </a:rPr>
              <a:t>sharex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 err="1">
                <a:latin typeface="Consolas" panose="020B0609020204030204" pitchFamily="49" charset="0"/>
              </a:rPr>
              <a:t>False,sharey</a:t>
            </a:r>
            <a:r>
              <a:rPr lang="en-IN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scatter_matrix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full_data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02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= having a random probability distribution that may be analyzed statistically but may not be predicted precisely.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7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Linear Regression (e.g., predict price of a house)</a:t>
            </a:r>
          </a:p>
          <a:p>
            <a:pPr lvl="1"/>
            <a:r>
              <a:rPr lang="en-US" dirty="0"/>
              <a:t>Logistic Regression / Classification (e.g., is a </a:t>
            </a:r>
            <a:r>
              <a:rPr lang="en-US" dirty="0" err="1"/>
              <a:t>tumour</a:t>
            </a:r>
            <a:r>
              <a:rPr lang="en-US" dirty="0"/>
              <a:t> malignant?)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 (relate news items)</a:t>
            </a:r>
          </a:p>
          <a:p>
            <a:pPr lvl="1"/>
            <a:r>
              <a:rPr lang="en-US" dirty="0"/>
              <a:t>Non-clustering (separate different voices in a crowded room)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Required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rentals = </a:t>
            </a:r>
            <a:r>
              <a:rPr lang="en-IN" sz="1800" dirty="0" err="1">
                <a:latin typeface="Consolas" panose="020B0609020204030204" pitchFamily="49" charset="0"/>
              </a:rPr>
              <a:t>pandas.DataFrame</a:t>
            </a:r>
            <a:r>
              <a:rPr lang="en-IN" sz="1800" dirty="0">
                <a:latin typeface="Consolas" panose="020B0609020204030204" pitchFamily="49" charset="0"/>
              </a:rPr>
              <a:t> ({'area':fd.area,'cost':</a:t>
            </a:r>
            <a:r>
              <a:rPr lang="en-IN" sz="1800" dirty="0" err="1">
                <a:latin typeface="Consolas" panose="020B0609020204030204" pitchFamily="49" charset="0"/>
              </a:rPr>
              <a:t>fd.cost</a:t>
            </a:r>
            <a:r>
              <a:rPr lang="en-IN" sz="1800" dirty="0">
                <a:latin typeface="Consolas" panose="020B0609020204030204" pitchFamily="49" charset="0"/>
              </a:rPr>
              <a:t>})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666093"/>
            <a:ext cx="1762125" cy="483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8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Open-source, Machine Learning library in Python. </a:t>
            </a:r>
          </a:p>
          <a:p>
            <a:r>
              <a:rPr lang="en-IN" dirty="0">
                <a:hlinkClick r:id="rId2"/>
              </a:rPr>
              <a:t>https://scikit-learn.org/stable/index.html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6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Set Split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4025" cy="99060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from </a:t>
            </a:r>
            <a:r>
              <a:rPr lang="en-IN" sz="2000" dirty="0" err="1">
                <a:latin typeface="Consolas" panose="020B0609020204030204" pitchFamily="49" charset="0"/>
              </a:rPr>
              <a:t>sklearn.model_selection</a:t>
            </a:r>
            <a:r>
              <a:rPr lang="en-IN" sz="2000" dirty="0">
                <a:latin typeface="Consolas" panose="020B0609020204030204" pitchFamily="49" charset="0"/>
              </a:rPr>
              <a:t> import </a:t>
            </a:r>
            <a:r>
              <a:rPr lang="en-IN" sz="2000" dirty="0" err="1">
                <a:latin typeface="Consolas" panose="020B0609020204030204" pitchFamily="49" charset="0"/>
              </a:rPr>
              <a:t>train_test_split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train, test = </a:t>
            </a:r>
            <a:r>
              <a:rPr lang="en-IN" sz="2000" dirty="0" err="1">
                <a:latin typeface="Consolas" panose="020B0609020204030204" pitchFamily="49" charset="0"/>
              </a:rPr>
              <a:t>train_test_split</a:t>
            </a:r>
            <a:r>
              <a:rPr lang="en-IN" sz="2000" dirty="0">
                <a:latin typeface="Consolas" panose="020B0609020204030204" pitchFamily="49" charset="0"/>
              </a:rPr>
              <a:t> (rentals, </a:t>
            </a:r>
            <a:r>
              <a:rPr lang="en-IN" sz="2000" dirty="0" err="1">
                <a:latin typeface="Consolas" panose="020B0609020204030204" pitchFamily="49" charset="0"/>
              </a:rPr>
              <a:t>test_size</a:t>
            </a:r>
            <a:r>
              <a:rPr lang="en-IN" sz="2000" dirty="0">
                <a:latin typeface="Consolas" panose="020B0609020204030204" pitchFamily="49" charset="0"/>
              </a:rPr>
              <a:t>=0.2)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14550"/>
            <a:ext cx="2438400" cy="439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089258"/>
            <a:ext cx="2381250" cy="447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3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Features (x) and Results (y)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err="1">
                <a:latin typeface="Consolas" panose="020B0609020204030204" pitchFamily="49" charset="0"/>
              </a:rPr>
              <a:t>trainX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 err="1">
                <a:latin typeface="Consolas" panose="020B0609020204030204" pitchFamily="49" charset="0"/>
              </a:rPr>
              <a:t>pandas.DataFrame</a:t>
            </a:r>
            <a:r>
              <a:rPr lang="en-IN" sz="2000" dirty="0">
                <a:latin typeface="Consolas" panose="020B0609020204030204" pitchFamily="49" charset="0"/>
              </a:rPr>
              <a:t> ({'area': train['area']})</a:t>
            </a:r>
          </a:p>
          <a:p>
            <a:pPr marL="0" indent="0">
              <a:buNone/>
            </a:pPr>
            <a:r>
              <a:rPr lang="en-IN" sz="2000" dirty="0" err="1">
                <a:latin typeface="Consolas" panose="020B0609020204030204" pitchFamily="49" charset="0"/>
              </a:rPr>
              <a:t>trainY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 err="1">
                <a:latin typeface="Consolas" panose="020B0609020204030204" pitchFamily="49" charset="0"/>
              </a:rPr>
              <a:t>pandas.DataFrame</a:t>
            </a:r>
            <a:r>
              <a:rPr lang="en-IN" sz="2000" dirty="0">
                <a:latin typeface="Consolas" panose="020B0609020204030204" pitchFamily="49" charset="0"/>
              </a:rPr>
              <a:t> ({'cost': train['cost']})</a:t>
            </a:r>
          </a:p>
          <a:p>
            <a:pPr marL="0" indent="0">
              <a:buNone/>
            </a:pPr>
            <a:r>
              <a:rPr lang="en-IN" sz="2000" dirty="0" err="1">
                <a:latin typeface="Consolas" panose="020B0609020204030204" pitchFamily="49" charset="0"/>
              </a:rPr>
              <a:t>testX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 err="1">
                <a:latin typeface="Consolas" panose="020B0609020204030204" pitchFamily="49" charset="0"/>
              </a:rPr>
              <a:t>pandas.DataFrame</a:t>
            </a:r>
            <a:r>
              <a:rPr lang="en-IN" sz="2000" dirty="0">
                <a:latin typeface="Consolas" panose="020B0609020204030204" pitchFamily="49" charset="0"/>
              </a:rPr>
              <a:t> ({'area': test['area']})</a:t>
            </a:r>
          </a:p>
          <a:p>
            <a:pPr marL="0" indent="0">
              <a:buNone/>
            </a:pPr>
            <a:r>
              <a:rPr lang="en-IN" sz="2000" dirty="0" err="1">
                <a:latin typeface="Consolas" panose="020B0609020204030204" pitchFamily="49" charset="0"/>
              </a:rPr>
              <a:t>testY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 err="1">
                <a:latin typeface="Consolas" panose="020B0609020204030204" pitchFamily="49" charset="0"/>
              </a:rPr>
              <a:t>pandas.DataFrame</a:t>
            </a:r>
            <a:r>
              <a:rPr lang="en-IN" sz="2000" dirty="0">
                <a:latin typeface="Consolas" panose="020B0609020204030204" pitchFamily="49" charset="0"/>
              </a:rPr>
              <a:t> ({'cost': test['cost']})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1371600" cy="37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27283"/>
            <a:ext cx="1371600" cy="371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27283"/>
            <a:ext cx="1295400" cy="376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27283"/>
            <a:ext cx="1447800" cy="378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Splitting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err="1">
                <a:latin typeface="Consolas" panose="020B0609020204030204" pitchFamily="49" charset="0"/>
              </a:rPr>
              <a:t>dataX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 err="1">
                <a:latin typeface="Consolas" panose="020B0609020204030204" pitchFamily="49" charset="0"/>
              </a:rPr>
              <a:t>pandas.DataFrame</a:t>
            </a:r>
            <a:r>
              <a:rPr lang="en-IN" sz="2000" dirty="0">
                <a:latin typeface="Consolas" panose="020B0609020204030204" pitchFamily="49" charset="0"/>
              </a:rPr>
              <a:t> ({'area':</a:t>
            </a:r>
            <a:r>
              <a:rPr lang="en-IN" sz="2000" dirty="0" err="1">
                <a:latin typeface="Consolas" panose="020B0609020204030204" pitchFamily="49" charset="0"/>
              </a:rPr>
              <a:t>full_data.area</a:t>
            </a:r>
            <a:r>
              <a:rPr lang="en-IN" sz="20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IN" sz="2000" dirty="0" err="1">
                <a:latin typeface="Consolas" panose="020B0609020204030204" pitchFamily="49" charset="0"/>
              </a:rPr>
              <a:t>dataY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 err="1">
                <a:latin typeface="Consolas" panose="020B0609020204030204" pitchFamily="49" charset="0"/>
              </a:rPr>
              <a:t>pandas.DataFrame</a:t>
            </a:r>
            <a:r>
              <a:rPr lang="en-IN" sz="2000" dirty="0">
                <a:latin typeface="Consolas" panose="020B0609020204030204" pitchFamily="49" charset="0"/>
              </a:rPr>
              <a:t> ({'cost':</a:t>
            </a:r>
            <a:r>
              <a:rPr lang="en-IN" sz="2000" dirty="0" err="1">
                <a:latin typeface="Consolas" panose="020B0609020204030204" pitchFamily="49" charset="0"/>
              </a:rPr>
              <a:t>full_data.cost</a:t>
            </a:r>
            <a:r>
              <a:rPr lang="en-IN" sz="20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from </a:t>
            </a:r>
            <a:r>
              <a:rPr lang="en-IN" sz="2000" dirty="0" err="1">
                <a:latin typeface="Consolas" panose="020B0609020204030204" pitchFamily="49" charset="0"/>
              </a:rPr>
              <a:t>sklearn.model_selection</a:t>
            </a:r>
            <a:r>
              <a:rPr lang="en-IN" sz="2000" dirty="0">
                <a:latin typeface="Consolas" panose="020B0609020204030204" pitchFamily="49" charset="0"/>
              </a:rPr>
              <a:t> import </a:t>
            </a:r>
            <a:r>
              <a:rPr lang="en-IN" sz="2000" dirty="0" err="1">
                <a:latin typeface="Consolas" panose="020B0609020204030204" pitchFamily="49" charset="0"/>
              </a:rPr>
              <a:t>train_test_split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Consolas" panose="020B0609020204030204" pitchFamily="49" charset="0"/>
              </a:rPr>
              <a:t>trainX</a:t>
            </a:r>
            <a:r>
              <a:rPr lang="en-IN" sz="2000" dirty="0">
                <a:latin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</a:rPr>
              <a:t>testX</a:t>
            </a:r>
            <a:r>
              <a:rPr lang="en-IN" sz="2000" dirty="0">
                <a:latin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</a:rPr>
              <a:t>trainY</a:t>
            </a:r>
            <a:r>
              <a:rPr lang="en-IN" sz="2000" dirty="0">
                <a:latin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</a:rPr>
              <a:t>testY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 err="1">
                <a:latin typeface="Consolas" panose="020B0609020204030204" pitchFamily="49" charset="0"/>
              </a:rPr>
              <a:t>train_test_split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 err="1">
                <a:latin typeface="Consolas" panose="020B0609020204030204" pitchFamily="49" charset="0"/>
              </a:rPr>
              <a:t>dataX</a:t>
            </a:r>
            <a:r>
              <a:rPr lang="en-IN" sz="2000" dirty="0">
                <a:latin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</a:rPr>
              <a:t>dataY,test_size</a:t>
            </a:r>
            <a:r>
              <a:rPr lang="en-IN" sz="2000" dirty="0">
                <a:latin typeface="Consolas" panose="020B0609020204030204" pitchFamily="49" charset="0"/>
              </a:rPr>
              <a:t> = 0.20, </a:t>
            </a:r>
            <a:r>
              <a:rPr lang="en-IN" sz="2000" dirty="0" err="1">
                <a:latin typeface="Consolas" panose="020B0609020204030204" pitchFamily="49" charset="0"/>
              </a:rPr>
              <a:t>random_state</a:t>
            </a:r>
            <a:r>
              <a:rPr lang="en-IN" sz="2000" dirty="0">
                <a:latin typeface="Consolas" panose="020B0609020204030204" pitchFamily="49" charset="0"/>
              </a:rPr>
              <a:t> = 11)</a:t>
            </a:r>
          </a:p>
        </p:txBody>
      </p:sp>
    </p:spTree>
    <p:extLst>
      <p:ext uri="{BB962C8B-B14F-4D97-AF65-F5344CB8AC3E}">
        <p14:creationId xmlns:p14="http://schemas.microsoft.com/office/powerpoint/2010/main" val="26681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SGDRegressor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Gradient Descent </a:t>
            </a:r>
            <a:r>
              <a:rPr lang="en-US" dirty="0" err="1"/>
              <a:t>Regressor</a:t>
            </a:r>
            <a:r>
              <a:rPr lang="en-US" dirty="0"/>
              <a:t>.</a:t>
            </a:r>
          </a:p>
          <a:p>
            <a:r>
              <a:rPr lang="en-US" dirty="0"/>
              <a:t>A simple and efficient algorithm for linear regression. </a:t>
            </a:r>
          </a:p>
          <a:p>
            <a:r>
              <a:rPr lang="en-US" dirty="0"/>
              <a:t>Scales very well for very large datasets (such as 10^5 rows) and very large number of features (such as 10^5).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8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 define the model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from </a:t>
            </a:r>
            <a:r>
              <a:rPr lang="en-IN" dirty="0" err="1">
                <a:latin typeface="Consolas" panose="020B0609020204030204" pitchFamily="49" charset="0"/>
              </a:rPr>
              <a:t>sklearn.linear_model</a:t>
            </a:r>
            <a:r>
              <a:rPr lang="en-IN" dirty="0">
                <a:latin typeface="Consolas" panose="020B0609020204030204" pitchFamily="49" charset="0"/>
              </a:rPr>
              <a:t> import </a:t>
            </a:r>
            <a:r>
              <a:rPr lang="en-IN" dirty="0" err="1">
                <a:latin typeface="Consolas" panose="020B0609020204030204" pitchFamily="49" charset="0"/>
              </a:rPr>
              <a:t>SGDRegressor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reg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 err="1">
                <a:latin typeface="Consolas" panose="020B0609020204030204" pitchFamily="49" charset="0"/>
              </a:rPr>
              <a:t>SGDRegressor</a:t>
            </a:r>
            <a:r>
              <a:rPr lang="en-IN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4025" cy="9906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 train the model</a:t>
            </a: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reg.fit</a:t>
            </a:r>
            <a:r>
              <a:rPr lang="en-IN" dirty="0">
                <a:latin typeface="Consolas" panose="020B0609020204030204" pitchFamily="49" charset="0"/>
              </a:rPr>
              <a:t> (</a:t>
            </a:r>
            <a:r>
              <a:rPr lang="en-IN" dirty="0" err="1">
                <a:latin typeface="Consolas" panose="020B0609020204030204" pitchFamily="49" charset="0"/>
              </a:rPr>
              <a:t>trainX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 err="1">
                <a:latin typeface="Consolas" panose="020B0609020204030204" pitchFamily="49" charset="0"/>
              </a:rPr>
              <a:t>trainY.values.ravel</a:t>
            </a:r>
            <a:r>
              <a:rPr lang="en-IN" dirty="0">
                <a:latin typeface="Consolas" panose="020B0609020204030204" pitchFamily="49" charset="0"/>
              </a:rPr>
              <a:t>())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343150"/>
            <a:ext cx="91344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6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print ('Coefficients: \n', </a:t>
            </a:r>
            <a:r>
              <a:rPr lang="en-IN" sz="2000" dirty="0" err="1">
                <a:latin typeface="Consolas" panose="020B0609020204030204" pitchFamily="49" charset="0"/>
              </a:rPr>
              <a:t>reg.coef</a:t>
            </a:r>
            <a:r>
              <a:rPr lang="en-IN" sz="2000" dirty="0">
                <a:latin typeface="Consolas" panose="020B0609020204030204" pitchFamily="49" charset="0"/>
              </a:rPr>
              <a:t>_)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print ('Intercept: \n', </a:t>
            </a:r>
            <a:r>
              <a:rPr lang="en-IN" sz="2000" dirty="0" err="1">
                <a:latin typeface="Consolas" panose="020B0609020204030204" pitchFamily="49" charset="0"/>
              </a:rPr>
              <a:t>reg.intercept</a:t>
            </a:r>
            <a:r>
              <a:rPr lang="en-IN" sz="2000" dirty="0">
                <a:latin typeface="Consolas" panose="020B0609020204030204" pitchFamily="49" charset="0"/>
              </a:rPr>
              <a:t>_)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print('\n iterations ran : \n',</a:t>
            </a:r>
            <a:r>
              <a:rPr lang="en-IN" sz="2000" dirty="0" err="1">
                <a:latin typeface="Consolas" panose="020B0609020204030204" pitchFamily="49" charset="0"/>
              </a:rPr>
              <a:t>reg.n_iter</a:t>
            </a:r>
            <a:r>
              <a:rPr lang="en-IN" sz="2000" dirty="0">
                <a:latin typeface="Consolas" panose="020B0609020204030204" pitchFamily="49" charset="0"/>
              </a:rPr>
              <a:t>_);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print (</a:t>
            </a:r>
            <a:r>
              <a:rPr lang="en-US" sz="2000" dirty="0" err="1">
                <a:latin typeface="Consolas" panose="020B0609020204030204" pitchFamily="49" charset="0"/>
              </a:rPr>
              <a:t>reg.score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testX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testY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  <a:endParaRPr lang="en-IN" sz="2000" dirty="0">
              <a:latin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1749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9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 (Coefficient of Determination)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399" cy="2895600"/>
          </a:xfrm>
        </p:spPr>
        <p:txBody>
          <a:bodyPr/>
          <a:lstStyle/>
          <a:p>
            <a:r>
              <a:rPr lang="en-US" dirty="0" err="1"/>
              <a:t>CoD</a:t>
            </a:r>
            <a:r>
              <a:rPr lang="en-US" dirty="0"/>
              <a:t>: a measure of how much change in output variable (y) is explained by changes in the input variable (x)</a:t>
            </a:r>
          </a:p>
          <a:p>
            <a:r>
              <a:rPr lang="en-US" dirty="0"/>
              <a:t>If the actual values of the dependent variable are y1, y2, … </a:t>
            </a:r>
            <a:r>
              <a:rPr lang="en-US" dirty="0" err="1"/>
              <a:t>yn</a:t>
            </a:r>
            <a:r>
              <a:rPr lang="en-US" dirty="0"/>
              <a:t>,</a:t>
            </a:r>
          </a:p>
          <a:p>
            <a:r>
              <a:rPr lang="en-US" dirty="0"/>
              <a:t>And the predicted values are f1, f2, … </a:t>
            </a:r>
            <a:r>
              <a:rPr lang="en-US" dirty="0" err="1"/>
              <a:t>fn</a:t>
            </a:r>
            <a:endParaRPr lang="en-US" dirty="0"/>
          </a:p>
          <a:p>
            <a:endParaRPr lang="en-IN" dirty="0"/>
          </a:p>
        </p:txBody>
      </p:sp>
      <p:pic>
        <p:nvPicPr>
          <p:cNvPr id="1026" name="Picture 2" descr="https://upload.wikimedia.org/wikipedia/commons/thumb/8/86/Coefficient_of_Determination.svg/400px-Coefficient_of_Determin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{\bar {y}}={\frac {1}{n}}\sum _{i=1}^{n}y_{i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{\bar {y}}={\frac {1}{n}}\sum _{i=1}^{n}y_{i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{\bar {y}}={\frac {1}{n}}\sum _{i=1}^{n}y_{i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Rentals in </a:t>
            </a:r>
            <a:r>
              <a:rPr lang="en-US" dirty="0" err="1"/>
              <a:t>Andheri</a:t>
            </a:r>
            <a:r>
              <a:rPr lang="en-US" dirty="0"/>
              <a:t> East, Mumbai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0446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29200" y="1524000"/>
            <a:ext cx="3880066" cy="757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Source: www.housing.com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27-Oct-2017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9" y="914400"/>
            <a:ext cx="8093501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9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Gradient Descent Work Well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Tweak eta0 (learning rate)</a:t>
            </a:r>
          </a:p>
          <a:p>
            <a:r>
              <a:rPr lang="en-US" dirty="0"/>
              <a:t>Observe changes in J after each iteration (with verbose = 1), and if required, change eta0, </a:t>
            </a:r>
            <a:r>
              <a:rPr lang="en-US" dirty="0" err="1"/>
              <a:t>max_iter</a:t>
            </a:r>
            <a:r>
              <a:rPr lang="en-US" dirty="0"/>
              <a:t>, </a:t>
            </a:r>
            <a:r>
              <a:rPr lang="en-US" dirty="0" err="1"/>
              <a:t>tol</a:t>
            </a:r>
            <a:r>
              <a:rPr lang="en-US" dirty="0"/>
              <a:t>.</a:t>
            </a:r>
          </a:p>
          <a:p>
            <a:r>
              <a:rPr lang="en-US" dirty="0" err="1"/>
              <a:t>tol</a:t>
            </a:r>
            <a:r>
              <a:rPr lang="en-US" dirty="0"/>
              <a:t>: tolerance; if the change in the cost function between iterations is smaller than this value, no more iterations are run.</a:t>
            </a:r>
          </a:p>
          <a:p>
            <a:r>
              <a:rPr lang="en-US" dirty="0"/>
              <a:t>shuffle: True or False. Default is True. If True, the data is shuffled in each iteration. This is recommended, but initially, to benchmark the results against a standard dataset, you may like to temporarily set it to False.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reg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 err="1">
                <a:latin typeface="Consolas" panose="020B0609020204030204" pitchFamily="49" charset="0"/>
              </a:rPr>
              <a:t>SGDRegressor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max_iter</a:t>
            </a:r>
            <a:r>
              <a:rPr lang="en-IN" dirty="0">
                <a:latin typeface="Consolas" panose="020B0609020204030204" pitchFamily="49" charset="0"/>
              </a:rPr>
              <a:t>=1000, eta0=0.0000001, </a:t>
            </a:r>
            <a:r>
              <a:rPr lang="en-IN" dirty="0" err="1">
                <a:latin typeface="Consolas" panose="020B0609020204030204" pitchFamily="49" charset="0"/>
              </a:rPr>
              <a:t>tol</a:t>
            </a:r>
            <a:r>
              <a:rPr lang="en-IN" dirty="0">
                <a:latin typeface="Consolas" panose="020B0609020204030204" pitchFamily="49" charset="0"/>
              </a:rPr>
              <a:t>=1000, shuffle=False)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Tweaking Learning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sufficiently small learning rate, J should decrease on each iteration.</a:t>
            </a:r>
          </a:p>
          <a:p>
            <a:r>
              <a:rPr lang="en-US" dirty="0"/>
              <a:t>But if it is too small, gradient descent can be slow to converge.</a:t>
            </a: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0" y="3200401"/>
            <a:ext cx="2563454" cy="190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30" y="3200402"/>
            <a:ext cx="2558428" cy="190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30" y="3200401"/>
            <a:ext cx="2541670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3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Random Splits Every Time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399"/>
            <a:ext cx="2237862" cy="572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40675"/>
            <a:ext cx="2248386" cy="572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0674"/>
            <a:ext cx="2209801" cy="567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3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Same Split Every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train, test = </a:t>
            </a:r>
            <a:r>
              <a:rPr lang="en-IN" dirty="0" err="1"/>
              <a:t>train_test_split</a:t>
            </a:r>
            <a:r>
              <a:rPr lang="en-IN" dirty="0"/>
              <a:t> (rentals,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b="1" dirty="0" err="1"/>
              <a:t>random_state</a:t>
            </a:r>
            <a:r>
              <a:rPr lang="en-IN" b="1" dirty="0"/>
              <a:t> = 9</a:t>
            </a:r>
            <a:r>
              <a:rPr lang="en-IN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2286000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4" y="2349062"/>
            <a:ext cx="2238375" cy="416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7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 predict for the test data</a:t>
            </a: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yhat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 err="1">
                <a:latin typeface="Consolas" panose="020B0609020204030204" pitchFamily="49" charset="0"/>
              </a:rPr>
              <a:t>reg.predict</a:t>
            </a:r>
            <a:r>
              <a:rPr lang="en-IN" dirty="0">
                <a:latin typeface="Consolas" panose="020B0609020204030204" pitchFamily="49" charset="0"/>
              </a:rPr>
              <a:t> (</a:t>
            </a:r>
            <a:r>
              <a:rPr lang="en-IN" dirty="0" err="1">
                <a:latin typeface="Consolas" panose="020B0609020204030204" pitchFamily="49" charset="0"/>
              </a:rPr>
              <a:t>testX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result = </a:t>
            </a:r>
            <a:r>
              <a:rPr lang="en-IN" dirty="0" err="1">
                <a:latin typeface="Consolas" panose="020B0609020204030204" pitchFamily="49" charset="0"/>
              </a:rPr>
              <a:t>pandas.DataFrame</a:t>
            </a:r>
            <a:r>
              <a:rPr lang="en-IN" dirty="0">
                <a:latin typeface="Consolas" panose="020B0609020204030204" pitchFamily="49" charset="0"/>
              </a:rPr>
              <a:t>({'predictions': </a:t>
            </a:r>
            <a:r>
              <a:rPr lang="en-IN" dirty="0" err="1">
                <a:latin typeface="Consolas" panose="020B0609020204030204" pitchFamily="49" charset="0"/>
              </a:rPr>
              <a:t>yhat</a:t>
            </a:r>
            <a:r>
              <a:rPr lang="en-IN" dirty="0">
                <a:latin typeface="Consolas" panose="020B0609020204030204" pitchFamily="49" charset="0"/>
              </a:rPr>
              <a:t>, 'actual': </a:t>
            </a:r>
            <a:r>
              <a:rPr lang="en-IN" dirty="0" err="1">
                <a:latin typeface="Consolas" panose="020B0609020204030204" pitchFamily="49" charset="0"/>
              </a:rPr>
              <a:t>testY.values</a:t>
            </a:r>
            <a:r>
              <a:rPr lang="en-IN" dirty="0">
                <a:latin typeface="Consolas" panose="020B0609020204030204" pitchFamily="49" charset="0"/>
              </a:rPr>
              <a:t>[:,0]})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print (</a:t>
            </a:r>
            <a:r>
              <a:rPr lang="en-IN" dirty="0" err="1">
                <a:latin typeface="Consolas" panose="020B0609020204030204" pitchFamily="49" charset="0"/>
              </a:rPr>
              <a:t>result.head</a:t>
            </a:r>
            <a:r>
              <a:rPr lang="en-IN" dirty="0">
                <a:latin typeface="Consolas" panose="020B0609020204030204" pitchFamily="49" charset="0"/>
              </a:rPr>
              <a:t>(10))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0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for User-Supplied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choice = 'y'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while choice == 'y':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	area = input('\</a:t>
            </a:r>
            <a:r>
              <a:rPr lang="en-IN" sz="1800" dirty="0" err="1">
                <a:latin typeface="Consolas" panose="020B0609020204030204" pitchFamily="49" charset="0"/>
              </a:rPr>
              <a:t>nEnter</a:t>
            </a:r>
            <a:r>
              <a:rPr lang="en-IN" sz="1800" dirty="0">
                <a:latin typeface="Consolas" panose="020B0609020204030204" pitchFamily="49" charset="0"/>
              </a:rPr>
              <a:t> Area  :: ')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customTestX</a:t>
            </a:r>
            <a:r>
              <a:rPr lang="en-IN" sz="1800" dirty="0">
                <a:latin typeface="Consolas" panose="020B0609020204030204" pitchFamily="49" charset="0"/>
              </a:rPr>
              <a:t> = </a:t>
            </a:r>
            <a:r>
              <a:rPr lang="en-IN" sz="1800" dirty="0" err="1">
                <a:latin typeface="Consolas" panose="020B0609020204030204" pitchFamily="49" charset="0"/>
              </a:rPr>
              <a:t>pandas.DataFrame</a:t>
            </a:r>
            <a:r>
              <a:rPr lang="en-IN" sz="1800" dirty="0">
                <a:latin typeface="Consolas" panose="020B0609020204030204" pitchFamily="49" charset="0"/>
              </a:rPr>
              <a:t>({'area': area }, index=[0])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yhat</a:t>
            </a:r>
            <a:r>
              <a:rPr lang="en-IN" sz="1800" dirty="0">
                <a:latin typeface="Consolas" panose="020B0609020204030204" pitchFamily="49" charset="0"/>
              </a:rPr>
              <a:t> = </a:t>
            </a:r>
            <a:r>
              <a:rPr lang="en-IN" sz="1800" dirty="0" err="1">
                <a:latin typeface="Consolas" panose="020B0609020204030204" pitchFamily="49" charset="0"/>
              </a:rPr>
              <a:t>model.predict</a:t>
            </a:r>
            <a:r>
              <a:rPr lang="en-IN" sz="1800" dirty="0">
                <a:latin typeface="Consolas" panose="020B0609020204030204" pitchFamily="49" charset="0"/>
              </a:rPr>
              <a:t> (</a:t>
            </a:r>
            <a:r>
              <a:rPr lang="en-IN" sz="1800" dirty="0" err="1">
                <a:latin typeface="Consolas" panose="020B0609020204030204" pitchFamily="49" charset="0"/>
              </a:rPr>
              <a:t>customTestX</a:t>
            </a:r>
            <a:r>
              <a:rPr lang="en-IN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	print('\</a:t>
            </a:r>
            <a:r>
              <a:rPr lang="en-IN" sz="1800" dirty="0" err="1">
                <a:latin typeface="Consolas" panose="020B0609020204030204" pitchFamily="49" charset="0"/>
              </a:rPr>
              <a:t>nPrediction</a:t>
            </a:r>
            <a:r>
              <a:rPr lang="en-IN" sz="1800" dirty="0">
                <a:latin typeface="Consolas" panose="020B0609020204030204" pitchFamily="49" charset="0"/>
              </a:rPr>
              <a:t> result :: ',</a:t>
            </a:r>
            <a:r>
              <a:rPr lang="en-IN" sz="1800" dirty="0" err="1">
                <a:latin typeface="Consolas" panose="020B0609020204030204" pitchFamily="49" charset="0"/>
              </a:rPr>
              <a:t>yhat</a:t>
            </a:r>
            <a:r>
              <a:rPr lang="en-IN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</a:rPr>
              <a:t>	choice = input('\</a:t>
            </a:r>
            <a:r>
              <a:rPr lang="en-IN" sz="1800" dirty="0" err="1">
                <a:latin typeface="Consolas" panose="020B0609020204030204" pitchFamily="49" charset="0"/>
              </a:rPr>
              <a:t>ndo</a:t>
            </a:r>
            <a:r>
              <a:rPr lang="en-IN" sz="1800" dirty="0">
                <a:latin typeface="Consolas" panose="020B0609020204030204" pitchFamily="49" charset="0"/>
              </a:rPr>
              <a:t> you want to continue ? y-n :: ')</a:t>
            </a:r>
          </a:p>
        </p:txBody>
      </p:sp>
    </p:spTree>
    <p:extLst>
      <p:ext uri="{BB962C8B-B14F-4D97-AF65-F5344CB8AC3E}">
        <p14:creationId xmlns:p14="http://schemas.microsoft.com/office/powerpoint/2010/main" val="9327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from </a:t>
            </a:r>
            <a:r>
              <a:rPr lang="en-IN" sz="2000" dirty="0" err="1">
                <a:latin typeface="Consolas" panose="020B0609020204030204" pitchFamily="49" charset="0"/>
              </a:rPr>
              <a:t>sklearn.metrics</a:t>
            </a:r>
            <a:r>
              <a:rPr lang="en-IN" sz="2000" dirty="0">
                <a:latin typeface="Consolas" panose="020B0609020204030204" pitchFamily="49" charset="0"/>
              </a:rPr>
              <a:t> import </a:t>
            </a:r>
            <a:r>
              <a:rPr lang="en-IN" sz="2000" dirty="0" err="1">
                <a:latin typeface="Consolas" panose="020B0609020204030204" pitchFamily="49" charset="0"/>
              </a:rPr>
              <a:t>mean_squared_error</a:t>
            </a:r>
            <a:r>
              <a:rPr lang="en-IN" sz="2000" dirty="0">
                <a:latin typeface="Consolas" panose="020B0609020204030204" pitchFamily="49" charset="0"/>
              </a:rPr>
              <a:t>, r2_score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print ('Mean squared error: \n', </a:t>
            </a:r>
            <a:r>
              <a:rPr lang="en-IN" sz="2000" dirty="0" err="1">
                <a:latin typeface="Consolas" panose="020B0609020204030204" pitchFamily="49" charset="0"/>
              </a:rPr>
              <a:t>mean_squared_error</a:t>
            </a:r>
            <a:r>
              <a:rPr lang="en-IN" sz="2000" dirty="0">
                <a:latin typeface="Consolas" panose="020B0609020204030204" pitchFamily="49" charset="0"/>
              </a:rPr>
              <a:t> (</a:t>
            </a:r>
            <a:r>
              <a:rPr lang="en-IN" sz="2000" dirty="0" err="1">
                <a:latin typeface="Consolas" panose="020B0609020204030204" pitchFamily="49" charset="0"/>
              </a:rPr>
              <a:t>testY</a:t>
            </a:r>
            <a:r>
              <a:rPr lang="en-IN" sz="2000" dirty="0">
                <a:latin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</a:rPr>
              <a:t>yhat</a:t>
            </a:r>
            <a:r>
              <a:rPr lang="en-IN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print ('Variance score: \n', r2_score (</a:t>
            </a:r>
            <a:r>
              <a:rPr lang="en-IN" sz="2000" dirty="0" err="1">
                <a:latin typeface="Consolas" panose="020B0609020204030204" pitchFamily="49" charset="0"/>
              </a:rPr>
              <a:t>testY</a:t>
            </a:r>
            <a:r>
              <a:rPr lang="en-IN" sz="2000" dirty="0">
                <a:latin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</a:rPr>
              <a:t>yhat</a:t>
            </a:r>
            <a:r>
              <a:rPr lang="en-IN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Gradient Descent using number of bedrooms also.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Gradient Descent for diabetes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1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sure that the features are on a similar scale.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X1 (area) from 0 – 2000</a:t>
            </a:r>
            <a:endParaRPr lang="en-IN" dirty="0"/>
          </a:p>
          <a:p>
            <a:pPr lvl="1"/>
            <a:r>
              <a:rPr lang="en-US" dirty="0"/>
              <a:t>X2 (bedrooms) from 0 – 5</a:t>
            </a:r>
          </a:p>
          <a:p>
            <a:r>
              <a:rPr lang="en-US" dirty="0"/>
              <a:t>Convert</a:t>
            </a:r>
          </a:p>
          <a:p>
            <a:pPr lvl="1"/>
            <a:r>
              <a:rPr lang="en-US" dirty="0"/>
              <a:t>X1 = area / 2000</a:t>
            </a:r>
          </a:p>
          <a:p>
            <a:pPr lvl="1"/>
            <a:r>
              <a:rPr lang="en-US" dirty="0"/>
              <a:t>X2 = bedrooms / 5</a:t>
            </a:r>
          </a:p>
          <a:p>
            <a:r>
              <a:rPr lang="en-US" dirty="0"/>
              <a:t>What is the range of values of the new factors?</a:t>
            </a:r>
          </a:p>
        </p:txBody>
      </p:sp>
    </p:spTree>
    <p:extLst>
      <p:ext uri="{BB962C8B-B14F-4D97-AF65-F5344CB8AC3E}">
        <p14:creationId xmlns:p14="http://schemas.microsoft.com/office/powerpoint/2010/main" val="41916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Rentals in </a:t>
            </a:r>
            <a:r>
              <a:rPr lang="en-US" dirty="0" err="1"/>
              <a:t>Andheri</a:t>
            </a:r>
            <a:r>
              <a:rPr lang="en-US" dirty="0"/>
              <a:t> East, Mumbai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08" y="838200"/>
            <a:ext cx="4495800" cy="575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5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 of Feature Scaling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4025" cy="2514600"/>
          </a:xfrm>
        </p:spPr>
        <p:txBody>
          <a:bodyPr/>
          <a:lstStyle/>
          <a:p>
            <a:r>
              <a:rPr lang="en-US" dirty="0"/>
              <a:t>Data normalization (mean normalization)</a:t>
            </a:r>
          </a:p>
          <a:p>
            <a:pPr lvl="1"/>
            <a:r>
              <a:rPr lang="en-US" dirty="0"/>
              <a:t>X1 = area – average (area) / 2000. </a:t>
            </a:r>
          </a:p>
          <a:p>
            <a:pPr lvl="1"/>
            <a:r>
              <a:rPr lang="en-US" dirty="0"/>
              <a:t>Approximate range?</a:t>
            </a:r>
          </a:p>
          <a:p>
            <a:r>
              <a:rPr lang="en-US" dirty="0"/>
              <a:t>Data standardization</a:t>
            </a:r>
          </a:p>
          <a:p>
            <a:pPr lvl="1"/>
            <a:r>
              <a:rPr lang="en-US" dirty="0"/>
              <a:t>Shifting the distribution of each attribute to have a mean of zero, and a standard deviation of one.</a:t>
            </a:r>
          </a:p>
          <a:p>
            <a:pPr lvl="1"/>
            <a:r>
              <a:rPr lang="en-US" dirty="0"/>
              <a:t>Approximate range?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42468"/>
            <a:ext cx="256299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31779" y="5366468"/>
            <a:ext cx="25629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Standard deviation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Standardization in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33400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from </a:t>
            </a:r>
            <a:r>
              <a:rPr lang="en-IN" dirty="0" err="1">
                <a:latin typeface="Consolas" panose="020B0609020204030204" pitchFamily="49" charset="0"/>
              </a:rPr>
              <a:t>sklearn.preprocessing</a:t>
            </a:r>
            <a:r>
              <a:rPr lang="en-IN" dirty="0">
                <a:latin typeface="Consolas" panose="020B0609020204030204" pitchFamily="49" charset="0"/>
              </a:rPr>
              <a:t> import </a:t>
            </a:r>
            <a:r>
              <a:rPr lang="en-IN" dirty="0" err="1">
                <a:latin typeface="Consolas" panose="020B0609020204030204" pitchFamily="49" charset="0"/>
              </a:rPr>
              <a:t>StandardScaler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scaler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 err="1">
                <a:latin typeface="Consolas" panose="020B0609020204030204" pitchFamily="49" charset="0"/>
              </a:rPr>
              <a:t>StandardScaler</a:t>
            </a:r>
            <a:r>
              <a:rPr lang="en-IN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trainX</a:t>
            </a:r>
            <a:r>
              <a:rPr lang="en-IN" dirty="0">
                <a:latin typeface="Consolas" panose="020B0609020204030204" pitchFamily="49" charset="0"/>
              </a:rPr>
              <a:t> =</a:t>
            </a:r>
            <a:r>
              <a:rPr lang="en-IN" dirty="0" err="1">
                <a:latin typeface="Consolas" panose="020B0609020204030204" pitchFamily="49" charset="0"/>
              </a:rPr>
              <a:t>scaler.fit_transform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trainX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testX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 err="1">
                <a:latin typeface="Consolas" panose="020B0609020204030204" pitchFamily="49" charset="0"/>
              </a:rPr>
              <a:t>scaler.fit_transform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testX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59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of User-Supplied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choice = 'y'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while choice == 'y':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area = input('\</a:t>
            </a:r>
            <a:r>
              <a:rPr lang="en-IN" sz="2000" dirty="0" err="1">
                <a:latin typeface="Consolas" panose="020B0609020204030204" pitchFamily="49" charset="0"/>
              </a:rPr>
              <a:t>nEnter</a:t>
            </a:r>
            <a:r>
              <a:rPr lang="en-IN" sz="2000" dirty="0">
                <a:latin typeface="Consolas" panose="020B0609020204030204" pitchFamily="49" charset="0"/>
              </a:rPr>
              <a:t> Area  :: ')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bedrooms = input('\</a:t>
            </a:r>
            <a:r>
              <a:rPr lang="en-IN" sz="2000" dirty="0" err="1">
                <a:latin typeface="Consolas" panose="020B0609020204030204" pitchFamily="49" charset="0"/>
              </a:rPr>
              <a:t>nEnter</a:t>
            </a:r>
            <a:r>
              <a:rPr lang="en-IN" sz="2000" dirty="0">
                <a:latin typeface="Consolas" panose="020B0609020204030204" pitchFamily="49" charset="0"/>
              </a:rPr>
              <a:t> Bedrooms  :: ')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customTestX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 err="1">
                <a:latin typeface="Consolas" panose="020B0609020204030204" pitchFamily="49" charset="0"/>
              </a:rPr>
              <a:t>pandas.DataFrame</a:t>
            </a:r>
            <a:r>
              <a:rPr lang="en-IN" sz="2000" dirty="0">
                <a:latin typeface="Consolas" panose="020B0609020204030204" pitchFamily="49" charset="0"/>
              </a:rPr>
              <a:t>({'area': area </a:t>
            </a:r>
            <a:r>
              <a:rPr lang="en-IN" sz="2000" dirty="0" smtClean="0">
                <a:latin typeface="Consolas" panose="020B0609020204030204" pitchFamily="49" charset="0"/>
              </a:rPr>
              <a:t>, \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	'bedrooms</a:t>
            </a:r>
            <a:r>
              <a:rPr lang="en-IN" sz="2000" dirty="0">
                <a:latin typeface="Consolas" panose="020B0609020204030204" pitchFamily="49" charset="0"/>
              </a:rPr>
              <a:t>': bedrooms }, index=[0])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yhat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 err="1">
                <a:latin typeface="Consolas" panose="020B0609020204030204" pitchFamily="49" charset="0"/>
              </a:rPr>
              <a:t>model.predict</a:t>
            </a:r>
            <a:r>
              <a:rPr lang="en-IN" sz="2000" dirty="0">
                <a:latin typeface="Consolas" panose="020B0609020204030204" pitchFamily="49" charset="0"/>
              </a:rPr>
              <a:t> (</a:t>
            </a:r>
            <a:r>
              <a:rPr lang="en-IN" sz="2000" dirty="0" err="1" smtClean="0">
                <a:latin typeface="Consolas" panose="020B0609020204030204" pitchFamily="49" charset="0"/>
              </a:rPr>
              <a:t>scaler.fit_transform</a:t>
            </a:r>
            <a:r>
              <a:rPr lang="en-IN" sz="2000" dirty="0" smtClean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	(</a:t>
            </a:r>
            <a:r>
              <a:rPr lang="en-IN" sz="2000" dirty="0" err="1">
                <a:latin typeface="Consolas" panose="020B0609020204030204" pitchFamily="49" charset="0"/>
              </a:rPr>
              <a:t>customTestX</a:t>
            </a:r>
            <a:r>
              <a:rPr lang="en-IN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print('\</a:t>
            </a:r>
            <a:r>
              <a:rPr lang="en-IN" sz="2000" dirty="0" err="1">
                <a:latin typeface="Consolas" panose="020B0609020204030204" pitchFamily="49" charset="0"/>
              </a:rPr>
              <a:t>nPrediction</a:t>
            </a:r>
            <a:r>
              <a:rPr lang="en-IN" sz="2000" dirty="0">
                <a:latin typeface="Consolas" panose="020B0609020204030204" pitchFamily="49" charset="0"/>
              </a:rPr>
              <a:t> result :: ',</a:t>
            </a:r>
            <a:r>
              <a:rPr lang="en-IN" sz="2000" dirty="0" err="1">
                <a:latin typeface="Consolas" panose="020B0609020204030204" pitchFamily="49" charset="0"/>
              </a:rPr>
              <a:t>yhat</a:t>
            </a:r>
            <a:r>
              <a:rPr lang="en-IN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choice = input('\</a:t>
            </a:r>
            <a:r>
              <a:rPr lang="en-IN" sz="2000" dirty="0" err="1">
                <a:latin typeface="Consolas" panose="020B0609020204030204" pitchFamily="49" charset="0"/>
              </a:rPr>
              <a:t>ndo</a:t>
            </a:r>
            <a:r>
              <a:rPr lang="en-IN" sz="2000" dirty="0">
                <a:latin typeface="Consolas" panose="020B0609020204030204" pitchFamily="49" charset="0"/>
              </a:rPr>
              <a:t> you want to continue ? y-n :: ')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print('End')</a:t>
            </a:r>
          </a:p>
        </p:txBody>
      </p:sp>
    </p:spTree>
    <p:extLst>
      <p:ext uri="{BB962C8B-B14F-4D97-AF65-F5344CB8AC3E}">
        <p14:creationId xmlns:p14="http://schemas.microsoft.com/office/powerpoint/2010/main" val="21164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rentals depend (better) on:</a:t>
            </a:r>
          </a:p>
          <a:p>
            <a:pPr lvl="1"/>
            <a:r>
              <a:rPr lang="en-US" dirty="0"/>
              <a:t>Spaciousness of house (area / bedrooms)</a:t>
            </a:r>
          </a:p>
          <a:p>
            <a:pPr lvl="1"/>
            <a:r>
              <a:rPr lang="en-US" dirty="0"/>
              <a:t>Bedroom-square</a:t>
            </a:r>
          </a:p>
          <a:p>
            <a:pPr lvl="1"/>
            <a:r>
              <a:rPr lang="en-US" dirty="0"/>
              <a:t>Square root of bedrooms</a:t>
            </a:r>
          </a:p>
          <a:p>
            <a:pPr lvl="1"/>
            <a:r>
              <a:rPr lang="en-US" dirty="0"/>
              <a:t>Other such powers of x?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8814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3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higher powers of features, feature scaling becomes even more important.</a:t>
            </a:r>
          </a:p>
          <a:p>
            <a:r>
              <a:rPr lang="en-US" dirty="0"/>
              <a:t>You can:</a:t>
            </a:r>
          </a:p>
          <a:p>
            <a:pPr lvl="1"/>
            <a:r>
              <a:rPr lang="en-US" dirty="0"/>
              <a:t>Manually generate the required powers of features, or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PolynomialFeatures</a:t>
            </a:r>
            <a:r>
              <a:rPr lang="en-US" dirty="0"/>
              <a:t> class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6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Polynomial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import </a:t>
            </a:r>
            <a:r>
              <a:rPr lang="en-IN" dirty="0" err="1">
                <a:latin typeface="Consolas" panose="020B0609020204030204" pitchFamily="49" charset="0"/>
              </a:rPr>
              <a:t>numpy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full_data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 err="1">
                <a:latin typeface="Consolas" panose="020B0609020204030204" pitchFamily="49" charset="0"/>
              </a:rPr>
              <a:t>pandas.DataFrame</a:t>
            </a:r>
            <a:r>
              <a:rPr lang="en-IN" dirty="0">
                <a:latin typeface="Consolas" panose="020B0609020204030204" pitchFamily="49" charset="0"/>
              </a:rPr>
              <a:t> ({'area':</a:t>
            </a:r>
            <a:r>
              <a:rPr lang="en-IN" dirty="0" err="1">
                <a:latin typeface="Consolas" panose="020B0609020204030204" pitchFamily="49" charset="0"/>
              </a:rPr>
              <a:t>full_data.area</a:t>
            </a:r>
            <a:r>
              <a:rPr lang="en-IN" dirty="0">
                <a:latin typeface="Consolas" panose="020B0609020204030204" pitchFamily="49" charset="0"/>
              </a:rPr>
              <a:t>, 'bedrooms':</a:t>
            </a:r>
            <a:r>
              <a:rPr lang="en-IN" dirty="0" err="1">
                <a:latin typeface="Consolas" panose="020B0609020204030204" pitchFamily="49" charset="0"/>
              </a:rPr>
              <a:t>full_data.bedrooms</a:t>
            </a:r>
            <a:r>
              <a:rPr lang="en-IN" dirty="0">
                <a:latin typeface="Consolas" panose="020B0609020204030204" pitchFamily="49" charset="0"/>
              </a:rPr>
              <a:t>, '</a:t>
            </a:r>
            <a:r>
              <a:rPr lang="en-IN" dirty="0" err="1">
                <a:latin typeface="Consolas" panose="020B0609020204030204" pitchFamily="49" charset="0"/>
              </a:rPr>
              <a:t>br</a:t>
            </a:r>
            <a:r>
              <a:rPr lang="en-IN" dirty="0">
                <a:latin typeface="Consolas" panose="020B0609020204030204" pitchFamily="49" charset="0"/>
              </a:rPr>
              <a:t>-square' : </a:t>
            </a:r>
            <a:r>
              <a:rPr lang="en-IN" dirty="0" err="1">
                <a:latin typeface="Consolas" panose="020B0609020204030204" pitchFamily="49" charset="0"/>
              </a:rPr>
              <a:t>full_data.bedrooms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 err="1">
                <a:latin typeface="Consolas" panose="020B0609020204030204" pitchFamily="49" charset="0"/>
              </a:rPr>
              <a:t>full_data.bedrooms</a:t>
            </a:r>
            <a:r>
              <a:rPr lang="en-IN" dirty="0">
                <a:latin typeface="Consolas" panose="020B0609020204030204" pitchFamily="49" charset="0"/>
              </a:rPr>
              <a:t> ,'</a:t>
            </a:r>
            <a:r>
              <a:rPr lang="en-IN" dirty="0" err="1">
                <a:latin typeface="Consolas" panose="020B0609020204030204" pitchFamily="49" charset="0"/>
              </a:rPr>
              <a:t>br</a:t>
            </a:r>
            <a:r>
              <a:rPr lang="en-IN" dirty="0">
                <a:latin typeface="Consolas" panose="020B0609020204030204" pitchFamily="49" charset="0"/>
              </a:rPr>
              <a:t>-root' : </a:t>
            </a:r>
            <a:r>
              <a:rPr lang="en-IN" dirty="0" err="1">
                <a:latin typeface="Consolas" panose="020B0609020204030204" pitchFamily="49" charset="0"/>
              </a:rPr>
              <a:t>numpy.sqrt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full_data.bedrooms</a:t>
            </a:r>
            <a:r>
              <a:rPr lang="en-IN" dirty="0">
                <a:latin typeface="Consolas" panose="020B0609020204030204" pitchFamily="49" charset="0"/>
              </a:rPr>
              <a:t>) , 'spacious' :</a:t>
            </a:r>
            <a:r>
              <a:rPr lang="en-IN" dirty="0" err="1">
                <a:latin typeface="Consolas" panose="020B0609020204030204" pitchFamily="49" charset="0"/>
              </a:rPr>
              <a:t>full_data.area</a:t>
            </a:r>
            <a:r>
              <a:rPr lang="en-IN" dirty="0">
                <a:latin typeface="Consolas" panose="020B0609020204030204" pitchFamily="49" charset="0"/>
              </a:rPr>
              <a:t> / </a:t>
            </a:r>
            <a:r>
              <a:rPr lang="en-IN" dirty="0" err="1">
                <a:latin typeface="Consolas" panose="020B0609020204030204" pitchFamily="49" charset="0"/>
              </a:rPr>
              <a:t>full_data.bedrooms</a:t>
            </a:r>
            <a:r>
              <a:rPr lang="en-IN" dirty="0">
                <a:latin typeface="Consolas" panose="020B0609020204030204" pitchFamily="49" charset="0"/>
              </a:rPr>
              <a:t> , 'cost':</a:t>
            </a:r>
            <a:r>
              <a:rPr lang="en-IN" dirty="0" err="1">
                <a:latin typeface="Consolas" panose="020B0609020204030204" pitchFamily="49" charset="0"/>
              </a:rPr>
              <a:t>full_data.cost</a:t>
            </a:r>
            <a:r>
              <a:rPr lang="en-IN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9886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Polynomial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from </a:t>
            </a:r>
            <a:r>
              <a:rPr lang="en-IN" dirty="0" err="1">
                <a:latin typeface="Consolas" panose="020B0609020204030204" pitchFamily="49" charset="0"/>
              </a:rPr>
              <a:t>sklearn.preprocessing</a:t>
            </a:r>
            <a:r>
              <a:rPr lang="en-IN" dirty="0">
                <a:latin typeface="Consolas" panose="020B0609020204030204" pitchFamily="49" charset="0"/>
              </a:rPr>
              <a:t> import </a:t>
            </a:r>
            <a:r>
              <a:rPr lang="en-IN" dirty="0" err="1">
                <a:latin typeface="Consolas" panose="020B0609020204030204" pitchFamily="49" charset="0"/>
              </a:rPr>
              <a:t>PolynomialFeatures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poly = </a:t>
            </a:r>
            <a:r>
              <a:rPr lang="en-IN" dirty="0" err="1">
                <a:latin typeface="Consolas" panose="020B0609020204030204" pitchFamily="49" charset="0"/>
              </a:rPr>
              <a:t>PolynomialFeatures</a:t>
            </a:r>
            <a:r>
              <a:rPr lang="en-IN" dirty="0">
                <a:latin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trainX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 err="1">
                <a:latin typeface="Consolas" panose="020B0609020204030204" pitchFamily="49" charset="0"/>
              </a:rPr>
              <a:t>poly.fit_transform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trainX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 err="1">
                <a:latin typeface="Consolas" panose="020B0609020204030204" pitchFamily="49" charset="0"/>
              </a:rPr>
              <a:t>testX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 err="1">
                <a:latin typeface="Consolas" panose="020B0609020204030204" pitchFamily="49" charset="0"/>
              </a:rPr>
              <a:t>poly.fit_transform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testX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0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alternative approach to gradient descent.</a:t>
                </a:r>
              </a:p>
              <a:p>
                <a:r>
                  <a:rPr lang="en-US" dirty="0"/>
                  <a:t>Method to solve for theta analytically.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650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750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247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	y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33000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55000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10500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∗(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7" t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33800" y="3124200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8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4728175"/>
                  </p:ext>
                </p:extLst>
              </p:nvPr>
            </p:nvGraphicFramePr>
            <p:xfrm>
              <a:off x="533400" y="1143000"/>
              <a:ext cx="8074026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26402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Gradient Descent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Normal</a:t>
                          </a:r>
                          <a:r>
                            <a:rPr lang="en-US" sz="2400" baseline="0" dirty="0"/>
                            <a:t> Equation</a:t>
                          </a:r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Need to choose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dirty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400" i="1" dirty="0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oMath>
                          </a14:m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No need to choose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dirty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400" i="1" dirty="0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oMath>
                          </a14:m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Needs many iterations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Does not need iterations</a:t>
                          </a:r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Feature scaling improves performance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No need to do feature scaling</a:t>
                          </a:r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Works well even if n is very large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Inverting a (n</a:t>
                          </a:r>
                          <a:r>
                            <a:rPr lang="en-US" sz="2400" baseline="0" dirty="0"/>
                            <a:t> * n) matrix is O(n^3). Therefore, slow if n is very large.(such as 10,000)</a:t>
                          </a:r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Works well for more sophisticated algorithms such as logistic regression also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Does not work for</a:t>
                          </a:r>
                          <a:r>
                            <a:rPr lang="en-US" sz="2400" baseline="0" dirty="0"/>
                            <a:t> logistic regression and other more sophisticated algorithms</a:t>
                          </a:r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NA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matrices are not invertible; will not work in those cases.</a:t>
                          </a:r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4728175"/>
                  </p:ext>
                </p:extLst>
              </p:nvPr>
            </p:nvGraphicFramePr>
            <p:xfrm>
              <a:off x="533400" y="1143000"/>
              <a:ext cx="8074026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/>
                    <a:gridCol w="4264026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Gradient Descent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Normal</a:t>
                          </a:r>
                          <a:r>
                            <a:rPr lang="en-US" sz="2400" baseline="0" dirty="0" smtClean="0"/>
                            <a:t> Equation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0" t="-110667" r="-111840" b="-10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9557" t="-110667" b="-100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Needs many iterations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Does not need iterations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Feature scaling improves performance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No need to do feature scaling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Works well even if n is very large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Inverting a (n</a:t>
                          </a:r>
                          <a:r>
                            <a:rPr lang="en-US" sz="2400" baseline="0" dirty="0" smtClean="0"/>
                            <a:t> * n) matrix is O(n^3). Therefore, slow if n is very large.(such as 10,000)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Works well for more sophisticated algorithms such as logistic regression also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Does not work for</a:t>
                          </a:r>
                          <a:r>
                            <a:rPr lang="en-US" sz="2400" baseline="0" dirty="0" smtClean="0"/>
                            <a:t> logistic regression and other more sophisticated algorithms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NA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Some matrices are not invertible; will not work in those cases.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72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LinearRegression</a:t>
            </a:r>
            <a:r>
              <a:rPr lang="en-US" dirty="0"/>
              <a:t> class provides another implementation of the ordinary least squares linear regression.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</a:rPr>
              <a:t># define the model</a:t>
            </a: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</a:rPr>
              <a:t>from </a:t>
            </a:r>
            <a:r>
              <a:rPr lang="en-IN" sz="2000" dirty="0" err="1">
                <a:latin typeface="Consolas" pitchFamily="49" charset="0"/>
              </a:rPr>
              <a:t>sklearn.linear_model</a:t>
            </a:r>
            <a:r>
              <a:rPr lang="en-IN" sz="2000" dirty="0">
                <a:latin typeface="Consolas" pitchFamily="49" charset="0"/>
              </a:rPr>
              <a:t> import </a:t>
            </a:r>
            <a:r>
              <a:rPr lang="en-IN" sz="2000" dirty="0" err="1">
                <a:latin typeface="Consolas" pitchFamily="49" charset="0"/>
              </a:rPr>
              <a:t>LinearRegression</a:t>
            </a:r>
            <a:endParaRPr lang="en-IN" sz="20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Consolas" pitchFamily="49" charset="0"/>
              </a:rPr>
              <a:t>reg</a:t>
            </a:r>
            <a:r>
              <a:rPr lang="en-IN" sz="2000" dirty="0">
                <a:latin typeface="Consolas" pitchFamily="49" charset="0"/>
              </a:rPr>
              <a:t> = </a:t>
            </a:r>
            <a:r>
              <a:rPr lang="en-IN" sz="2000" dirty="0" err="1">
                <a:latin typeface="Consolas" pitchFamily="49" charset="0"/>
              </a:rPr>
              <a:t>LinearRegression</a:t>
            </a:r>
            <a:r>
              <a:rPr lang="en-IN" sz="2000" dirty="0"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endParaRPr lang="en-IN" sz="20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</a:rPr>
              <a:t># train the model</a:t>
            </a:r>
          </a:p>
          <a:p>
            <a:pPr marL="0" indent="0">
              <a:buNone/>
            </a:pPr>
            <a:r>
              <a:rPr lang="en-IN" sz="2000" dirty="0" err="1">
                <a:latin typeface="Consolas" pitchFamily="49" charset="0"/>
              </a:rPr>
              <a:t>reg.fit</a:t>
            </a:r>
            <a:r>
              <a:rPr lang="en-IN" sz="2000" dirty="0">
                <a:latin typeface="Consolas" pitchFamily="49" charset="0"/>
              </a:rPr>
              <a:t> (</a:t>
            </a:r>
            <a:r>
              <a:rPr lang="en-IN" sz="2000" dirty="0" err="1">
                <a:latin typeface="Consolas" pitchFamily="49" charset="0"/>
              </a:rPr>
              <a:t>trainX</a:t>
            </a:r>
            <a:r>
              <a:rPr lang="en-IN" sz="2000" dirty="0">
                <a:latin typeface="Consolas" pitchFamily="49" charset="0"/>
              </a:rPr>
              <a:t>, </a:t>
            </a:r>
            <a:r>
              <a:rPr lang="en-IN" sz="2000" dirty="0" err="1">
                <a:latin typeface="Consolas" pitchFamily="49" charset="0"/>
              </a:rPr>
              <a:t>trainY</a:t>
            </a:r>
            <a:r>
              <a:rPr lang="en-IN" sz="2000" dirty="0"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</a:rPr>
              <a:t>r2 = </a:t>
            </a:r>
            <a:r>
              <a:rPr lang="en-IN" sz="2000" dirty="0" err="1">
                <a:latin typeface="Consolas" pitchFamily="49" charset="0"/>
              </a:rPr>
              <a:t>reg.score</a:t>
            </a:r>
            <a:r>
              <a:rPr lang="en-IN" sz="2000" dirty="0">
                <a:latin typeface="Consolas" pitchFamily="49" charset="0"/>
              </a:rPr>
              <a:t>(</a:t>
            </a:r>
            <a:r>
              <a:rPr lang="en-IN" sz="2000" dirty="0" err="1">
                <a:latin typeface="Consolas" pitchFamily="49" charset="0"/>
              </a:rPr>
              <a:t>testX</a:t>
            </a:r>
            <a:r>
              <a:rPr lang="en-IN" sz="2000" dirty="0">
                <a:latin typeface="Consolas" pitchFamily="49" charset="0"/>
              </a:rPr>
              <a:t>, </a:t>
            </a:r>
            <a:r>
              <a:rPr lang="en-IN" sz="2000" dirty="0" err="1">
                <a:latin typeface="Consolas" pitchFamily="49" charset="0"/>
              </a:rPr>
              <a:t>testY</a:t>
            </a:r>
            <a:r>
              <a:rPr lang="en-IN" sz="2000" dirty="0"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Consolas" pitchFamily="49" charset="0"/>
              </a:rPr>
              <a:t>print ('r2: \n', r2)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4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x Rent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4" y="914400"/>
            <a:ext cx="7467600" cy="564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/>
          <p:nvPr/>
        </p:nvCxnSpPr>
        <p:spPr bwMode="auto">
          <a:xfrm flipV="1">
            <a:off x="2286000" y="2286000"/>
            <a:ext cx="5105400" cy="3276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4038600" y="4450596"/>
            <a:ext cx="0" cy="16454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828800" y="4450596"/>
            <a:ext cx="22098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111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Least Squares (OLS) regression has the BLUE property</a:t>
            </a:r>
          </a:p>
          <a:p>
            <a:pPr lvl="1"/>
            <a:r>
              <a:rPr lang="en-US" b="1" dirty="0"/>
              <a:t>Best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b="1" dirty="0"/>
              <a:t>Unbiased</a:t>
            </a:r>
          </a:p>
          <a:p>
            <a:pPr lvl="1"/>
            <a:r>
              <a:rPr lang="en-US" dirty="0"/>
              <a:t>Estimates</a:t>
            </a:r>
          </a:p>
          <a:p>
            <a:r>
              <a:rPr lang="en-US" dirty="0"/>
              <a:t>Unbiased?</a:t>
            </a:r>
          </a:p>
          <a:p>
            <a:pPr lvl="1"/>
            <a:r>
              <a:rPr lang="en-US" dirty="0"/>
              <a:t>If we run regression multiple times over different subsets of data, the coefficients are always close to the average of these coefficients across all runs. </a:t>
            </a:r>
          </a:p>
          <a:p>
            <a:pPr lvl="1"/>
            <a:r>
              <a:rPr lang="en-US" dirty="0"/>
              <a:t>In other words, variance in the coefficients is very low.</a:t>
            </a:r>
          </a:p>
          <a:p>
            <a:r>
              <a:rPr lang="en-US" dirty="0"/>
              <a:t>But if there is high </a:t>
            </a:r>
            <a:r>
              <a:rPr lang="en-IN" dirty="0" err="1"/>
              <a:t>collinearity</a:t>
            </a:r>
            <a:r>
              <a:rPr lang="en-US" dirty="0"/>
              <a:t> among the features, the variance in the coefficients becomes high. This is high bias.</a:t>
            </a:r>
          </a:p>
          <a:p>
            <a:r>
              <a:rPr lang="en-US" dirty="0" err="1"/>
              <a:t>Collinearity</a:t>
            </a:r>
            <a:r>
              <a:rPr lang="en-US" dirty="0"/>
              <a:t>: the features having high correlation among themselves.</a:t>
            </a:r>
          </a:p>
        </p:txBody>
      </p:sp>
    </p:spTree>
    <p:extLst>
      <p:ext uri="{BB962C8B-B14F-4D97-AF65-F5344CB8AC3E}">
        <p14:creationId xmlns:p14="http://schemas.microsoft.com/office/powerpoint/2010/main" val="41066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eliminate this bias?</a:t>
            </a:r>
          </a:p>
          <a:p>
            <a:r>
              <a:rPr lang="en-US" dirty="0"/>
              <a:t>We don’t want the coefficients to become too big.</a:t>
            </a:r>
          </a:p>
          <a:p>
            <a:r>
              <a:rPr lang="en-US" dirty="0"/>
              <a:t>Ridge regression minimizes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		sum of OLS,</a:t>
            </a:r>
            <a:br>
              <a:rPr lang="en-IN" dirty="0"/>
            </a:br>
            <a:r>
              <a:rPr lang="en-IN" dirty="0"/>
              <a:t>		such that</a:t>
            </a:r>
            <a:br>
              <a:rPr lang="en-IN" dirty="0"/>
            </a:br>
            <a:r>
              <a:rPr lang="en-IN" dirty="0"/>
              <a:t>		the sum of squares of coefficients &lt;= c^2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where c is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634" y="3358056"/>
            <a:ext cx="33242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4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981200"/>
            <a:ext cx="90106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0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from </a:t>
            </a:r>
            <a:r>
              <a:rPr lang="en-IN" dirty="0" err="1">
                <a:latin typeface="Consolas" panose="020B0609020204030204" pitchFamily="49" charset="0"/>
              </a:rPr>
              <a:t>sklearn.linear_model</a:t>
            </a:r>
            <a:r>
              <a:rPr lang="en-IN" dirty="0">
                <a:latin typeface="Consolas" panose="020B0609020204030204" pitchFamily="49" charset="0"/>
              </a:rPr>
              <a:t> import Ridge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model = Ridge (alpha = 1)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all features have a meaningful impact on the outcome? How do we reduce the number of features from the model without a significant impact on the quality of predictions.</a:t>
            </a:r>
          </a:p>
          <a:p>
            <a:r>
              <a:rPr lang="en-US" dirty="0"/>
              <a:t>This is where Lasso Regression comes 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2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4025" cy="990600"/>
          </a:xfrm>
        </p:spPr>
        <p:txBody>
          <a:bodyPr/>
          <a:lstStyle/>
          <a:p>
            <a:r>
              <a:rPr lang="en-US" dirty="0"/>
              <a:t>This is a linear model trained with L1 prior as </a:t>
            </a:r>
            <a:r>
              <a:rPr lang="en-US" dirty="0" err="1"/>
              <a:t>regularizer</a:t>
            </a:r>
            <a:r>
              <a:rPr lang="en-US" dirty="0"/>
              <a:t>.</a:t>
            </a:r>
          </a:p>
          <a:p>
            <a:r>
              <a:rPr lang="en-US" dirty="0"/>
              <a:t>L1 is the sum of all the coefficients (L2 is the sum of OLS).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9474"/>
            <a:ext cx="9144000" cy="361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3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147763"/>
            <a:ext cx="49149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0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sparsifies</a:t>
            </a:r>
            <a:r>
              <a:rPr lang="en-US" dirty="0"/>
              <a:t> the vector of coefficients. In simpler terms, it makes some coefficients zero if they have a very small impact on the outcome.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from </a:t>
            </a:r>
            <a:r>
              <a:rPr lang="en-IN" dirty="0" err="1">
                <a:latin typeface="Consolas" panose="020B0609020204030204" pitchFamily="49" charset="0"/>
              </a:rPr>
              <a:t>sklearn.linear_model</a:t>
            </a:r>
            <a:r>
              <a:rPr lang="en-IN" dirty="0">
                <a:latin typeface="Consolas" panose="020B0609020204030204" pitchFamily="49" charset="0"/>
              </a:rPr>
              <a:t> import Lasso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model = Lasso 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3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 input variable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08688"/>
            <a:ext cx="1828800" cy="46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1676400"/>
            <a:ext cx="49053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4138612" y="2667000"/>
            <a:ext cx="3733800" cy="2438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93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PradyumnTheme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Default Design">
      <a:majorFont>
        <a:latin typeface="Tahoma"/>
        <a:ea typeface="Arial Unicode MS"/>
        <a:cs typeface="Arial Unicode MS"/>
      </a:majorFont>
      <a:minorFont>
        <a:latin typeface="Times New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42399</TotalTime>
  <Words>3260</Words>
  <Application>Microsoft Office PowerPoint</Application>
  <PresentationFormat>On-screen Show (4:3)</PresentationFormat>
  <Paragraphs>469</Paragraphs>
  <Slides>88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Default Design</vt:lpstr>
      <vt:lpstr>Machine Learning</vt:lpstr>
      <vt:lpstr>Acknowledgements</vt:lpstr>
      <vt:lpstr>What is Machine Learning?</vt:lpstr>
      <vt:lpstr>Machine Learning Prerequisites</vt:lpstr>
      <vt:lpstr>Some Terminology</vt:lpstr>
      <vt:lpstr>Rentals in Andheri East, Mumbai</vt:lpstr>
      <vt:lpstr>Rentals in Andheri East, Mumbai</vt:lpstr>
      <vt:lpstr>Area x Rent</vt:lpstr>
      <vt:lpstr>Univariate Linear Regression</vt:lpstr>
      <vt:lpstr>Notation</vt:lpstr>
      <vt:lpstr>Learning Algorithm</vt:lpstr>
      <vt:lpstr>Hypothesis</vt:lpstr>
      <vt:lpstr>Hypothesis</vt:lpstr>
      <vt:lpstr>Cost Function: One Candidate</vt:lpstr>
      <vt:lpstr>Cost Function Formula</vt:lpstr>
      <vt:lpstr>Lab: Manually Regressing, Using MS Excel</vt:lpstr>
      <vt:lpstr>Alternative Cost Function</vt:lpstr>
      <vt:lpstr>Lab: Manually Regressing, Using MS Excel</vt:lpstr>
      <vt:lpstr>Impact of Changes in θ_1  on J(θ_1)</vt:lpstr>
      <vt:lpstr>Impact of Changes in θ_0  and θ_1  on J(θ_0, θ_1)</vt:lpstr>
      <vt:lpstr>Gradient Descent</vt:lpstr>
      <vt:lpstr>Simultaneous Updates</vt:lpstr>
      <vt:lpstr>Simultaneous Updates</vt:lpstr>
      <vt:lpstr>What are α and ∂/(∂θ_0 )</vt:lpstr>
      <vt:lpstr>Lab: Gradient Descent using MS Excel</vt:lpstr>
      <vt:lpstr>Lab: Gradient Descent using Java</vt:lpstr>
      <vt:lpstr>Learning Rate (α)</vt:lpstr>
      <vt:lpstr>Linear Algebra</vt:lpstr>
      <vt:lpstr>Matrices</vt:lpstr>
      <vt:lpstr>Vectors</vt:lpstr>
      <vt:lpstr>Matrix Addition</vt:lpstr>
      <vt:lpstr>Scalar Multiplication</vt:lpstr>
      <vt:lpstr>Matrix x Matrix Multiplication</vt:lpstr>
      <vt:lpstr>Matrix x Vector Multiplication</vt:lpstr>
      <vt:lpstr>Matrix x Matrix Multiplication Properties</vt:lpstr>
      <vt:lpstr>Matrix x Matric Multiplication Properties</vt:lpstr>
      <vt:lpstr>Identity Matrix</vt:lpstr>
      <vt:lpstr>Inverse of a Matrix</vt:lpstr>
      <vt:lpstr>Transpose of a Matrix</vt:lpstr>
      <vt:lpstr>Getting Started with ML in Python</vt:lpstr>
      <vt:lpstr>Setup Instructions</vt:lpstr>
      <vt:lpstr>The Basics</vt:lpstr>
      <vt:lpstr>Pandas</vt:lpstr>
      <vt:lpstr>Some Panda Commands</vt:lpstr>
      <vt:lpstr>Some More Panda Commands</vt:lpstr>
      <vt:lpstr>Some More Panda Commands</vt:lpstr>
      <vt:lpstr>Understanding the Data</vt:lpstr>
      <vt:lpstr>Linear Regression</vt:lpstr>
      <vt:lpstr>Stochastic Gradient Descent</vt:lpstr>
      <vt:lpstr>Extracting the Required Columns</vt:lpstr>
      <vt:lpstr>scikit-learn</vt:lpstr>
      <vt:lpstr>Training and Testing Set Split</vt:lpstr>
      <vt:lpstr>Separating Features (x) and Results (y)</vt:lpstr>
      <vt:lpstr>Alternative Splitting</vt:lpstr>
      <vt:lpstr>SGDRegressor</vt:lpstr>
      <vt:lpstr>Defining the Model</vt:lpstr>
      <vt:lpstr>Training the Model</vt:lpstr>
      <vt:lpstr>Evaluating the Results</vt:lpstr>
      <vt:lpstr>R-Squared (Coefficient of Determination)</vt:lpstr>
      <vt:lpstr>Coefficient of Determination</vt:lpstr>
      <vt:lpstr>Making Gradient Descent Work Well</vt:lpstr>
      <vt:lpstr>Tweaking Learning Rate</vt:lpstr>
      <vt:lpstr>Different Random Splits Every Time</vt:lpstr>
      <vt:lpstr>Ensuring Same Split Every Time</vt:lpstr>
      <vt:lpstr>Making Predictions</vt:lpstr>
      <vt:lpstr>Predictions for User-Supplied Data</vt:lpstr>
      <vt:lpstr>Model Properties</vt:lpstr>
      <vt:lpstr>Exercises</vt:lpstr>
      <vt:lpstr>Feature Scaling</vt:lpstr>
      <vt:lpstr>Common Techniques of Feature Scaling</vt:lpstr>
      <vt:lpstr>Data Standardization in scikit-learn</vt:lpstr>
      <vt:lpstr>Feature Scaling of User-Supplied Data</vt:lpstr>
      <vt:lpstr>Polynomial Regression</vt:lpstr>
      <vt:lpstr>Polynomial Regression</vt:lpstr>
      <vt:lpstr>Manually Computing Polynomial Expressions</vt:lpstr>
      <vt:lpstr>Generating Polynomial Expressions</vt:lpstr>
      <vt:lpstr>Normal Equation Method</vt:lpstr>
      <vt:lpstr>Comparison</vt:lpstr>
      <vt:lpstr>Linear Regression in scikit-learn</vt:lpstr>
      <vt:lpstr>Ridge Regression</vt:lpstr>
      <vt:lpstr>Ridge Regression</vt:lpstr>
      <vt:lpstr>Ridge Regression</vt:lpstr>
      <vt:lpstr>Ridge Regression</vt:lpstr>
      <vt:lpstr>Ridge Regression</vt:lpstr>
      <vt:lpstr>Feature Selection</vt:lpstr>
      <vt:lpstr>Lasso Regression</vt:lpstr>
      <vt:lpstr>Lasso Regression</vt:lpstr>
      <vt:lpstr>Lasso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Extreme Programming</dc:title>
  <dc:creator>Pradyumn</dc:creator>
  <cp:lastModifiedBy>Pradyumn Sharma</cp:lastModifiedBy>
  <cp:revision>462</cp:revision>
  <dcterms:modified xsi:type="dcterms:W3CDTF">2019-02-14T03:47:59Z</dcterms:modified>
</cp:coreProperties>
</file>