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4" r:id="rId10"/>
    <p:sldId id="263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7325F-69C7-45F9-8771-96F78037D5E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1849B-3A9E-4494-B8C7-3A31E865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1849B-3A9E-4494-B8C7-3A31E86556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82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1849B-3A9E-4494-B8C7-3A31E86556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82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1849B-3A9E-4494-B8C7-3A31E86556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82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1849B-3A9E-4494-B8C7-3A31E86556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8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1849B-3A9E-4494-B8C7-3A31E86556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82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1849B-3A9E-4494-B8C7-3A31E86556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82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1849B-3A9E-4494-B8C7-3A31E86556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82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1849B-3A9E-4494-B8C7-3A31E86556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82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1849B-3A9E-4494-B8C7-3A31E86556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82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1849B-3A9E-4494-B8C7-3A31E86556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82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1849B-3A9E-4494-B8C7-3A31E86556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82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1849B-3A9E-4494-B8C7-3A31E86556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8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CE8-924F-4BCD-B8B6-EAAD51519E2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AA9A-834F-434A-920A-E5B54A737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5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CE8-924F-4BCD-B8B6-EAAD51519E2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AA9A-834F-434A-920A-E5B54A737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5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CE8-924F-4BCD-B8B6-EAAD51519E2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AA9A-834F-434A-920A-E5B54A737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3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CE8-924F-4BCD-B8B6-EAAD51519E2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AA9A-834F-434A-920A-E5B54A737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7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CE8-924F-4BCD-B8B6-EAAD51519E2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AA9A-834F-434A-920A-E5B54A737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8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CE8-924F-4BCD-B8B6-EAAD51519E2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AA9A-834F-434A-920A-E5B54A737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CE8-924F-4BCD-B8B6-EAAD51519E2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AA9A-834F-434A-920A-E5B54A737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1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CE8-924F-4BCD-B8B6-EAAD51519E2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AA9A-834F-434A-920A-E5B54A737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1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CE8-924F-4BCD-B8B6-EAAD51519E2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AA9A-834F-434A-920A-E5B54A737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8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CE8-924F-4BCD-B8B6-EAAD51519E2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AA9A-834F-434A-920A-E5B54A737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4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CE8-924F-4BCD-B8B6-EAAD51519E2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AA9A-834F-434A-920A-E5B54A737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0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FFCE8-924F-4BCD-B8B6-EAAD51519E2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AA9A-834F-434A-920A-E5B54A737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3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Troubleshooting – PART 1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Customer Info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VM Connector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Naresh Saladi</a:t>
            </a:r>
          </a:p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" y="76200"/>
            <a:ext cx="2638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555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19400" y="94129"/>
            <a:ext cx="6019800" cy="1048871"/>
          </a:xfrm>
        </p:spPr>
        <p:txBody>
          <a:bodyPr/>
          <a:lstStyle/>
          <a:p>
            <a:r>
              <a:rPr lang="en-US" dirty="0" smtClean="0"/>
              <a:t>Arch &amp; Design Concepts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1600200"/>
            <a:ext cx="6400800" cy="37338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API First Design Approach</a:t>
            </a:r>
            <a:endParaRPr lang="en-US" dirty="0" smtClean="0">
              <a:solidFill>
                <a:schemeClr val="accent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API Led Connectivity</a:t>
            </a:r>
            <a:endParaRPr lang="en-US" dirty="0" smtClean="0">
              <a:solidFill>
                <a:schemeClr val="accent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Three Layer Architecture</a:t>
            </a:r>
            <a:endParaRPr lang="en-US" dirty="0" smtClean="0">
              <a:solidFill>
                <a:schemeClr val="accent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Design Patterns – Industry Standards</a:t>
            </a:r>
            <a:endParaRPr lang="en-US" dirty="0" smtClean="0">
              <a:solidFill>
                <a:schemeClr val="accent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" y="76200"/>
            <a:ext cx="2638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91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19400" y="94129"/>
            <a:ext cx="6019800" cy="1048871"/>
          </a:xfrm>
        </p:spPr>
        <p:txBody>
          <a:bodyPr/>
          <a:lstStyle/>
          <a:p>
            <a:r>
              <a:rPr lang="en-US" dirty="0" smtClean="0"/>
              <a:t>Logical Architecture</a:t>
            </a:r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" y="76200"/>
            <a:ext cx="2638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328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19400" y="94129"/>
            <a:ext cx="6019800" cy="10488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 Design – System APIs</a:t>
            </a:r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" y="76200"/>
            <a:ext cx="2638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43088"/>
            <a:ext cx="70866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50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19400" y="94129"/>
            <a:ext cx="6019800" cy="1048871"/>
          </a:xfrm>
        </p:spPr>
        <p:txBody>
          <a:bodyPr/>
          <a:lstStyle/>
          <a:p>
            <a:r>
              <a:rPr lang="en-US" dirty="0" smtClean="0"/>
              <a:t>How To ??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1600200"/>
            <a:ext cx="6400800" cy="37338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Execute App in Debug Mode – Understand flow and objects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Performed Memory Profiling to assess memory footprint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Analyzed heap dump and garbage collections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Identified timing between publishing and consuming messages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" y="76200"/>
            <a:ext cx="2638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14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19400" y="94129"/>
            <a:ext cx="6019800" cy="1048871"/>
          </a:xfrm>
        </p:spPr>
        <p:txBody>
          <a:bodyPr/>
          <a:lstStyle/>
          <a:p>
            <a:r>
              <a:rPr lang="en-US" dirty="0" smtClean="0"/>
              <a:t>Heap Dump- </a:t>
            </a:r>
            <a:r>
              <a:rPr lang="en-US" dirty="0" err="1" smtClean="0"/>
              <a:t>YourKit</a:t>
            </a:r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" y="76200"/>
            <a:ext cx="2638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914400" y="1219200"/>
            <a:ext cx="6934200" cy="128143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838200" y="2743200"/>
            <a:ext cx="7162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5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19400" y="94129"/>
            <a:ext cx="6019800" cy="1048871"/>
          </a:xfrm>
        </p:spPr>
        <p:txBody>
          <a:bodyPr/>
          <a:lstStyle/>
          <a:p>
            <a:r>
              <a:rPr lang="en-US" dirty="0" smtClean="0"/>
              <a:t>Root Cause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1295400"/>
            <a:ext cx="6400800" cy="441960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Garbage Collection not running frequently with default ParallelGC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Multiple Customer Objects with duplicate string created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Customer Retrieve and publishing at 1 second interval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Consumption at 5 second interval and timeouts after 5 seconds(drops)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Requests dropping when server crashes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accent1"/>
              </a:solidFill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" y="76200"/>
            <a:ext cx="2638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49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19400" y="94129"/>
            <a:ext cx="6019800" cy="1048871"/>
          </a:xfrm>
        </p:spPr>
        <p:txBody>
          <a:bodyPr/>
          <a:lstStyle/>
          <a:p>
            <a:r>
              <a:rPr lang="en-US" dirty="0" smtClean="0"/>
              <a:t>Suggested Approach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8200" y="1447800"/>
            <a:ext cx="6400800" cy="3733800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Add G1GC Garbage Collector and use String Deduplication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Reduce consumption interval from 5 seconds to 1 second along with timeout 1 second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Changed queue type from transient to </a:t>
            </a:r>
            <a:r>
              <a:rPr lang="en-US" dirty="0" smtClean="0">
                <a:solidFill>
                  <a:schemeClr val="accent1"/>
                </a:solidFill>
              </a:rPr>
              <a:t>persistent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Set Payload to null to remove dangling references</a:t>
            </a:r>
            <a:endParaRPr lang="en-US" dirty="0" smtClean="0">
              <a:solidFill>
                <a:schemeClr val="accent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Alternate design from Publisher-Consumer pattern to Publisher-Listener if requirement has no requirements for conditional consumption and asynchronous behavior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Alternate design to leverage flow references if processing within same application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" y="76200"/>
            <a:ext cx="2638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45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19400" y="94129"/>
            <a:ext cx="6019800" cy="1048871"/>
          </a:xfrm>
        </p:spPr>
        <p:txBody>
          <a:bodyPr>
            <a:normAutofit/>
          </a:bodyPr>
          <a:lstStyle/>
          <a:p>
            <a:r>
              <a:rPr lang="en-US" dirty="0" smtClean="0"/>
              <a:t>Post-Changes Capture</a:t>
            </a:r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" y="76200"/>
            <a:ext cx="2638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1219200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-Xmx150m -Xms150m -M-XX:-</a:t>
            </a:r>
            <a:r>
              <a:rPr lang="en-US" dirty="0" err="1"/>
              <a:t>UseBiasedLocking</a:t>
            </a:r>
            <a:r>
              <a:rPr lang="en-US" dirty="0"/>
              <a:t> -M-</a:t>
            </a:r>
            <a:r>
              <a:rPr lang="en-US" dirty="0" err="1"/>
              <a:t>Dfile.encoding</a:t>
            </a:r>
            <a:r>
              <a:rPr lang="en-US" dirty="0"/>
              <a:t>=UTF-8 -M-XX:+UseG1GC -M-XX:+</a:t>
            </a:r>
            <a:r>
              <a:rPr lang="en-US" dirty="0" err="1"/>
              <a:t>UseStringDeduplication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914400" y="2286000"/>
            <a:ext cx="7543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2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19400" y="94129"/>
            <a:ext cx="6019800" cy="1048871"/>
          </a:xfrm>
        </p:spPr>
        <p:txBody>
          <a:bodyPr>
            <a:normAutofit/>
          </a:bodyPr>
          <a:lstStyle/>
          <a:p>
            <a:r>
              <a:rPr lang="en-US" dirty="0" smtClean="0"/>
              <a:t>Flow Design - Solution</a:t>
            </a:r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" y="76200"/>
            <a:ext cx="2638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7762"/>
            <a:ext cx="7924800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01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API </a:t>
            </a:r>
            <a:r>
              <a:rPr lang="en-US" dirty="0" smtClean="0">
                <a:latin typeface="Berlin Sans FB Demi" panose="020E0802020502020306" pitchFamily="34" charset="0"/>
              </a:rPr>
              <a:t>– </a:t>
            </a:r>
            <a:r>
              <a:rPr lang="en-US" dirty="0" smtClean="0">
                <a:latin typeface="Berlin Sans FB Demi" panose="020E0802020502020306" pitchFamily="34" charset="0"/>
              </a:rPr>
              <a:t>Integrations – Part2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Social API– App Network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Anypoint Platform/Studio</a:t>
            </a:r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Naresh Saladi</a:t>
            </a:r>
          </a:p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" y="76200"/>
            <a:ext cx="2638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5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19400" y="94129"/>
            <a:ext cx="6019800" cy="10488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Social API – Business Case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1600200"/>
            <a:ext cx="6400800" cy="37338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Multiple socia</a:t>
            </a:r>
            <a:r>
              <a:rPr lang="en-US" dirty="0" smtClean="0">
                <a:solidFill>
                  <a:schemeClr val="accent1"/>
                </a:solidFill>
              </a:rPr>
              <a:t>l-media platforms</a:t>
            </a:r>
          </a:p>
          <a:p>
            <a:pPr lvl="1" algn="l"/>
            <a:r>
              <a:rPr lang="en-US" dirty="0" smtClean="0">
                <a:solidFill>
                  <a:schemeClr val="accent1"/>
                </a:solidFill>
              </a:rPr>
              <a:t>Twitter,Facebook,Instigram,Youtube,WhatsApp</a:t>
            </a:r>
            <a:endParaRPr lang="en-US" dirty="0">
              <a:solidFill>
                <a:schemeClr val="accent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Multiple versions of APIs for each platform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Zero integration between platforms</a:t>
            </a:r>
            <a:endParaRPr lang="en-US" dirty="0" smtClean="0">
              <a:solidFill>
                <a:schemeClr val="accent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" y="76200"/>
            <a:ext cx="2638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37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252</Words>
  <Application>Microsoft Office PowerPoint</Application>
  <PresentationFormat>On-screen Show (4:3)</PresentationFormat>
  <Paragraphs>56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Troubleshooting – PART 1</vt:lpstr>
      <vt:lpstr>How To ??</vt:lpstr>
      <vt:lpstr>Heap Dump- YourKit</vt:lpstr>
      <vt:lpstr>Root Cause Analysis</vt:lpstr>
      <vt:lpstr>Suggested Approach</vt:lpstr>
      <vt:lpstr>Post-Changes Capture</vt:lpstr>
      <vt:lpstr>Flow Design - Solution</vt:lpstr>
      <vt:lpstr>API – Integrations – Part2</vt:lpstr>
      <vt:lpstr>Social API – Business Case</vt:lpstr>
      <vt:lpstr>Arch &amp; Design Concepts</vt:lpstr>
      <vt:lpstr>Logical Architecture</vt:lpstr>
      <vt:lpstr>Flow Design – System APIs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Troubleshooting – PART 1</dc:title>
  <dc:creator>Akshat Saladi</dc:creator>
  <cp:lastModifiedBy>Akshat Saladi</cp:lastModifiedBy>
  <cp:revision>12</cp:revision>
  <dcterms:created xsi:type="dcterms:W3CDTF">2020-11-02T17:39:34Z</dcterms:created>
  <dcterms:modified xsi:type="dcterms:W3CDTF">2020-11-02T20:38:10Z</dcterms:modified>
</cp:coreProperties>
</file>