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88" r:id="rId4"/>
    <p:sldId id="259" r:id="rId5"/>
    <p:sldId id="292" r:id="rId6"/>
    <p:sldId id="291" r:id="rId7"/>
    <p:sldId id="290" r:id="rId8"/>
    <p:sldId id="265" r:id="rId9"/>
    <p:sldId id="293" r:id="rId10"/>
    <p:sldId id="294" r:id="rId11"/>
    <p:sldId id="295" r:id="rId12"/>
    <p:sldId id="289" r:id="rId13"/>
    <p:sldId id="263" r:id="rId14"/>
    <p:sldId id="275" r:id="rId15"/>
  </p:sldIdLst>
  <p:sldSz cx="9144000" cy="5143500" type="screen16x9"/>
  <p:notesSz cx="6858000" cy="9144000"/>
  <p:embeddedFontLst>
    <p:embeddedFont>
      <p:font typeface="Bahnschrift Light" panose="020B0502040204020203" pitchFamily="34" charset="0"/>
      <p:regular r:id="rId17"/>
    </p:embeddedFont>
    <p:embeddedFont>
      <p:font typeface="Lexend Deca" panose="020B0604020202020204" charset="0"/>
      <p:regular r:id="rId18"/>
      <p:bold r:id="rId19"/>
    </p:embeddedFont>
    <p:embeddedFont>
      <p:font typeface="Work Sans"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7202A-7BCD-4E89-B999-8F5BF3CBC13F}">
  <a:tblStyle styleId="{0267202A-7BCD-4E89-B999-8F5BF3CBC1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08" d="100"/>
          <a:sy n="108" d="100"/>
        </p:scale>
        <p:origin x="715"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8253e8d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8253e8d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8253e8d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8253e8d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90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f8253e8d2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f8253e8d2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f87a5ccf0f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f87a5ccf0f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f87a5ccf0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f87a5ccf0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f87a5ccf0f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f87a5ccf0f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558050"/>
            <a:ext cx="4325400" cy="17490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5200"/>
              <a:buNone/>
              <a:defRPr sz="52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720000" y="3245938"/>
            <a:ext cx="4230300" cy="49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TITLE_1_1">
    <p:spTree>
      <p:nvGrpSpPr>
        <p:cNvPr id="1" name="Shape 206"/>
        <p:cNvGrpSpPr/>
        <p:nvPr/>
      </p:nvGrpSpPr>
      <p:grpSpPr>
        <a:xfrm>
          <a:off x="0" y="0"/>
          <a:ext cx="0" cy="0"/>
          <a:chOff x="0" y="0"/>
          <a:chExt cx="0" cy="0"/>
        </a:xfrm>
      </p:grpSpPr>
      <p:sp>
        <p:nvSpPr>
          <p:cNvPr id="207" name="Google Shape;207;p2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AND_TWO_COLUMNS_2_1_1_1">
    <p:spTree>
      <p:nvGrpSpPr>
        <p:cNvPr id="1" name="Shape 211"/>
        <p:cNvGrpSpPr/>
        <p:nvPr/>
      </p:nvGrpSpPr>
      <p:grpSpPr>
        <a:xfrm>
          <a:off x="0" y="0"/>
          <a:ext cx="0" cy="0"/>
          <a:chOff x="0" y="0"/>
          <a:chExt cx="0" cy="0"/>
        </a:xfrm>
      </p:grpSpPr>
      <p:sp>
        <p:nvSpPr>
          <p:cNvPr id="212" name="Google Shape;212;p25"/>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8" name="Google Shape;28;p4"/>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body" idx="1"/>
          </p:nvPr>
        </p:nvSpPr>
        <p:spPr>
          <a:xfrm>
            <a:off x="4252400" y="1389600"/>
            <a:ext cx="4701900" cy="3179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rgbClr val="595959"/>
              </a:buClr>
              <a:buSzPts val="1600"/>
              <a:buAutoNum type="arabicPeriod"/>
              <a:defRPr/>
            </a:lvl1pPr>
            <a:lvl2pPr marL="914400" lvl="1" indent="-317500">
              <a:spcBef>
                <a:spcPts val="0"/>
              </a:spcBef>
              <a:spcAft>
                <a:spcPts val="0"/>
              </a:spcAft>
              <a:buClr>
                <a:srgbClr val="595959"/>
              </a:buClr>
              <a:buSzPts val="1400"/>
              <a:buFont typeface="Anaheim"/>
              <a:buAutoNum type="alphaLcPeriod"/>
              <a:defRPr/>
            </a:lvl2pPr>
            <a:lvl3pPr marL="1371600" lvl="2" indent="-317500">
              <a:spcBef>
                <a:spcPts val="0"/>
              </a:spcBef>
              <a:spcAft>
                <a:spcPts val="0"/>
              </a:spcAft>
              <a:buClr>
                <a:srgbClr val="595959"/>
              </a:buClr>
              <a:buSzPts val="1400"/>
              <a:buFont typeface="Anaheim"/>
              <a:buAutoNum type="romanLcPeriod"/>
              <a:defRPr/>
            </a:lvl3pPr>
            <a:lvl4pPr marL="1828800" lvl="3" indent="-317500">
              <a:spcBef>
                <a:spcPts val="0"/>
              </a:spcBef>
              <a:spcAft>
                <a:spcPts val="0"/>
              </a:spcAft>
              <a:buClr>
                <a:srgbClr val="595959"/>
              </a:buClr>
              <a:buSzPts val="1400"/>
              <a:buFont typeface="Anaheim"/>
              <a:buAutoNum type="arabicPeriod"/>
              <a:defRPr/>
            </a:lvl4pPr>
            <a:lvl5pPr marL="2286000" lvl="4" indent="-317500">
              <a:spcBef>
                <a:spcPts val="0"/>
              </a:spcBef>
              <a:spcAft>
                <a:spcPts val="0"/>
              </a:spcAft>
              <a:buClr>
                <a:srgbClr val="595959"/>
              </a:buClr>
              <a:buSzPts val="1400"/>
              <a:buFont typeface="Anaheim"/>
              <a:buAutoNum type="alphaLcPeriod"/>
              <a:defRPr/>
            </a:lvl5pPr>
            <a:lvl6pPr marL="2743200" lvl="5" indent="-317500">
              <a:spcBef>
                <a:spcPts val="0"/>
              </a:spcBef>
              <a:spcAft>
                <a:spcPts val="0"/>
              </a:spcAft>
              <a:buClr>
                <a:srgbClr val="595959"/>
              </a:buClr>
              <a:buSzPts val="1400"/>
              <a:buFont typeface="Anaheim"/>
              <a:buAutoNum type="romanLcPeriod"/>
              <a:defRPr/>
            </a:lvl6pPr>
            <a:lvl7pPr marL="3200400" lvl="6" indent="-317500">
              <a:spcBef>
                <a:spcPts val="0"/>
              </a:spcBef>
              <a:spcAft>
                <a:spcPts val="0"/>
              </a:spcAft>
              <a:buClr>
                <a:srgbClr val="595959"/>
              </a:buClr>
              <a:buSzPts val="1400"/>
              <a:buFont typeface="Anaheim"/>
              <a:buAutoNum type="arabicPeriod"/>
              <a:defRPr/>
            </a:lvl7pPr>
            <a:lvl8pPr marL="3657600" lvl="7" indent="-317500">
              <a:spcBef>
                <a:spcPts val="0"/>
              </a:spcBef>
              <a:spcAft>
                <a:spcPts val="0"/>
              </a:spcAft>
              <a:buClr>
                <a:srgbClr val="595959"/>
              </a:buClr>
              <a:buSzPts val="1400"/>
              <a:buFont typeface="Anaheim"/>
              <a:buAutoNum type="alphaLcPeriod"/>
              <a:defRPr/>
            </a:lvl8pPr>
            <a:lvl9pPr marL="4114800" lvl="8" indent="-317500">
              <a:spcBef>
                <a:spcPts val="0"/>
              </a:spcBef>
              <a:spcAft>
                <a:spcPts val="0"/>
              </a:spcAft>
              <a:buClr>
                <a:srgbClr val="595959"/>
              </a:buClr>
              <a:buSzPts val="1400"/>
              <a:buFont typeface="Anaheim"/>
              <a:buAutoNum type="romanLcPeriod"/>
              <a:defRPr/>
            </a:lvl9pPr>
          </a:lstStyle>
          <a:p>
            <a:endParaRPr/>
          </a:p>
        </p:txBody>
      </p:sp>
      <p:sp>
        <p:nvSpPr>
          <p:cNvPr id="49" name="Google Shape;49;p7"/>
          <p:cNvSpPr txBox="1">
            <a:spLocks noGrp="1"/>
          </p:cNvSpPr>
          <p:nvPr>
            <p:ph type="title"/>
          </p:nvPr>
        </p:nvSpPr>
        <p:spPr>
          <a:xfrm>
            <a:off x="1056075" y="2340213"/>
            <a:ext cx="27918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ctrTitle"/>
          </p:nvPr>
        </p:nvSpPr>
        <p:spPr>
          <a:xfrm>
            <a:off x="480507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58" name="Google Shape;58;p9"/>
          <p:cNvSpPr txBox="1">
            <a:spLocks noGrp="1"/>
          </p:cNvSpPr>
          <p:nvPr>
            <p:ph type="subTitle" idx="1"/>
          </p:nvPr>
        </p:nvSpPr>
        <p:spPr>
          <a:xfrm>
            <a:off x="4730700" y="2896025"/>
            <a:ext cx="3693300" cy="11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9" name="Google Shape;59;p9"/>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1734825" y="1632775"/>
            <a:ext cx="5674500" cy="1589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2718550" y="3256225"/>
            <a:ext cx="3724800" cy="688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8" name="Google Shape;68;p11"/>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73"/>
        <p:cNvGrpSpPr/>
        <p:nvPr/>
      </p:nvGrpSpPr>
      <p:grpSpPr>
        <a:xfrm>
          <a:off x="0" y="0"/>
          <a:ext cx="0" cy="0"/>
          <a:chOff x="0" y="0"/>
          <a:chExt cx="0" cy="0"/>
        </a:xfrm>
      </p:grpSpPr>
      <p:sp>
        <p:nvSpPr>
          <p:cNvPr id="74" name="Google Shape;74;p13"/>
          <p:cNvSpPr/>
          <p:nvPr/>
        </p:nvSpPr>
        <p:spPr>
          <a:xfrm flipH="1">
            <a:off x="-2525" y="4603500"/>
            <a:ext cx="9158700" cy="540000"/>
          </a:xfrm>
          <a:prstGeom prst="round2SameRect">
            <a:avLst>
              <a:gd name="adj1" fmla="val 50000"/>
              <a:gd name="adj2" fmla="val 0"/>
            </a:avLst>
          </a:prstGeom>
          <a:solidFill>
            <a:schemeClr val="dk2"/>
          </a:solidFill>
          <a:ln>
            <a:noFill/>
          </a:ln>
          <a:effectLst>
            <a:outerShdw blurRad="57150" dist="19050" dir="142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8" name="Google Shape;78;p13"/>
          <p:cNvSpPr txBox="1">
            <a:spLocks noGrp="1"/>
          </p:cNvSpPr>
          <p:nvPr>
            <p:ph type="subTitle" idx="1"/>
          </p:nvPr>
        </p:nvSpPr>
        <p:spPr>
          <a:xfrm>
            <a:off x="1692250" y="2116067"/>
            <a:ext cx="2615700" cy="726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9" name="Google Shape;79;p13"/>
          <p:cNvSpPr txBox="1">
            <a:spLocks noGrp="1"/>
          </p:cNvSpPr>
          <p:nvPr>
            <p:ph type="subTitle" idx="2"/>
          </p:nvPr>
        </p:nvSpPr>
        <p:spPr>
          <a:xfrm>
            <a:off x="1692250" y="160371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0" name="Google Shape;80;p13"/>
          <p:cNvSpPr txBox="1">
            <a:spLocks noGrp="1"/>
          </p:cNvSpPr>
          <p:nvPr>
            <p:ph type="title" idx="3" hasCustomPrompt="1"/>
          </p:nvPr>
        </p:nvSpPr>
        <p:spPr>
          <a:xfrm>
            <a:off x="643800" y="1368043"/>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subTitle" idx="4"/>
          </p:nvPr>
        </p:nvSpPr>
        <p:spPr>
          <a:xfrm>
            <a:off x="1692250" y="3682317"/>
            <a:ext cx="2615700" cy="72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2" name="Google Shape;82;p13"/>
          <p:cNvSpPr txBox="1">
            <a:spLocks noGrp="1"/>
          </p:cNvSpPr>
          <p:nvPr>
            <p:ph type="subTitle" idx="5"/>
          </p:nvPr>
        </p:nvSpPr>
        <p:spPr>
          <a:xfrm>
            <a:off x="1692250" y="3169963"/>
            <a:ext cx="29298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rtl="0">
              <a:spcBef>
                <a:spcPts val="0"/>
              </a:spcBef>
              <a:spcAft>
                <a:spcPts val="0"/>
              </a:spcAft>
              <a:buSzPts val="2000"/>
              <a:buFont typeface="Lexend Deca"/>
              <a:buNone/>
              <a:defRPr sz="2000" b="1">
                <a:latin typeface="Lexend Deca"/>
                <a:ea typeface="Lexend Deca"/>
                <a:cs typeface="Lexend Deca"/>
                <a:sym typeface="Lexend Deca"/>
              </a:defRPr>
            </a:lvl2pPr>
            <a:lvl3pPr lvl="2" rtl="0">
              <a:spcBef>
                <a:spcPts val="0"/>
              </a:spcBef>
              <a:spcAft>
                <a:spcPts val="0"/>
              </a:spcAft>
              <a:buSzPts val="2000"/>
              <a:buFont typeface="Lexend Deca"/>
              <a:buNone/>
              <a:defRPr sz="2000" b="1">
                <a:latin typeface="Lexend Deca"/>
                <a:ea typeface="Lexend Deca"/>
                <a:cs typeface="Lexend Deca"/>
                <a:sym typeface="Lexend Deca"/>
              </a:defRPr>
            </a:lvl3pPr>
            <a:lvl4pPr lvl="3" rtl="0">
              <a:spcBef>
                <a:spcPts val="0"/>
              </a:spcBef>
              <a:spcAft>
                <a:spcPts val="0"/>
              </a:spcAft>
              <a:buSzPts val="2000"/>
              <a:buFont typeface="Lexend Deca"/>
              <a:buNone/>
              <a:defRPr sz="2000" b="1">
                <a:latin typeface="Lexend Deca"/>
                <a:ea typeface="Lexend Deca"/>
                <a:cs typeface="Lexend Deca"/>
                <a:sym typeface="Lexend Deca"/>
              </a:defRPr>
            </a:lvl4pPr>
            <a:lvl5pPr lvl="4" rtl="0">
              <a:spcBef>
                <a:spcPts val="0"/>
              </a:spcBef>
              <a:spcAft>
                <a:spcPts val="0"/>
              </a:spcAft>
              <a:buSzPts val="2000"/>
              <a:buFont typeface="Lexend Deca"/>
              <a:buNone/>
              <a:defRPr sz="2000" b="1">
                <a:latin typeface="Lexend Deca"/>
                <a:ea typeface="Lexend Deca"/>
                <a:cs typeface="Lexend Deca"/>
                <a:sym typeface="Lexend Deca"/>
              </a:defRPr>
            </a:lvl5pPr>
            <a:lvl6pPr lvl="5" rtl="0">
              <a:spcBef>
                <a:spcPts val="0"/>
              </a:spcBef>
              <a:spcAft>
                <a:spcPts val="0"/>
              </a:spcAft>
              <a:buSzPts val="2000"/>
              <a:buFont typeface="Lexend Deca"/>
              <a:buNone/>
              <a:defRPr sz="2000" b="1">
                <a:latin typeface="Lexend Deca"/>
                <a:ea typeface="Lexend Deca"/>
                <a:cs typeface="Lexend Deca"/>
                <a:sym typeface="Lexend Deca"/>
              </a:defRPr>
            </a:lvl6pPr>
            <a:lvl7pPr lvl="6" rtl="0">
              <a:spcBef>
                <a:spcPts val="0"/>
              </a:spcBef>
              <a:spcAft>
                <a:spcPts val="0"/>
              </a:spcAft>
              <a:buSzPts val="2000"/>
              <a:buFont typeface="Lexend Deca"/>
              <a:buNone/>
              <a:defRPr sz="2000" b="1">
                <a:latin typeface="Lexend Deca"/>
                <a:ea typeface="Lexend Deca"/>
                <a:cs typeface="Lexend Deca"/>
                <a:sym typeface="Lexend Deca"/>
              </a:defRPr>
            </a:lvl7pPr>
            <a:lvl8pPr lvl="7" rtl="0">
              <a:spcBef>
                <a:spcPts val="0"/>
              </a:spcBef>
              <a:spcAft>
                <a:spcPts val="0"/>
              </a:spcAft>
              <a:buSzPts val="2000"/>
              <a:buFont typeface="Lexend Deca"/>
              <a:buNone/>
              <a:defRPr sz="2000" b="1">
                <a:latin typeface="Lexend Deca"/>
                <a:ea typeface="Lexend Deca"/>
                <a:cs typeface="Lexend Deca"/>
                <a:sym typeface="Lexend Deca"/>
              </a:defRPr>
            </a:lvl8pPr>
            <a:lvl9pPr lvl="8"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3" name="Google Shape;83;p13"/>
          <p:cNvSpPr txBox="1">
            <a:spLocks noGrp="1"/>
          </p:cNvSpPr>
          <p:nvPr>
            <p:ph type="title" idx="6" hasCustomPrompt="1"/>
          </p:nvPr>
        </p:nvSpPr>
        <p:spPr>
          <a:xfrm>
            <a:off x="643800" y="2925868"/>
            <a:ext cx="12267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6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4" name="Google Shape;84;p13"/>
          <p:cNvSpPr txBox="1">
            <a:spLocks noGrp="1"/>
          </p:cNvSpPr>
          <p:nvPr>
            <p:ph type="subTitle" idx="7"/>
          </p:nvPr>
        </p:nvSpPr>
        <p:spPr>
          <a:xfrm flipH="1">
            <a:off x="4836050" y="211606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5" name="Google Shape;85;p13"/>
          <p:cNvSpPr txBox="1">
            <a:spLocks noGrp="1"/>
          </p:cNvSpPr>
          <p:nvPr>
            <p:ph type="subTitle" idx="8"/>
          </p:nvPr>
        </p:nvSpPr>
        <p:spPr>
          <a:xfrm flipH="1">
            <a:off x="4521950" y="160371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6" name="Google Shape;86;p13"/>
          <p:cNvSpPr txBox="1">
            <a:spLocks noGrp="1"/>
          </p:cNvSpPr>
          <p:nvPr>
            <p:ph type="title" idx="9" hasCustomPrompt="1"/>
          </p:nvPr>
        </p:nvSpPr>
        <p:spPr>
          <a:xfrm flipH="1">
            <a:off x="7273500" y="1368043"/>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87" name="Google Shape;87;p13"/>
          <p:cNvSpPr txBox="1">
            <a:spLocks noGrp="1"/>
          </p:cNvSpPr>
          <p:nvPr>
            <p:ph type="subTitle" idx="13"/>
          </p:nvPr>
        </p:nvSpPr>
        <p:spPr>
          <a:xfrm flipH="1">
            <a:off x="4836050" y="3682317"/>
            <a:ext cx="2615700" cy="72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8" name="Google Shape;88;p13"/>
          <p:cNvSpPr txBox="1">
            <a:spLocks noGrp="1"/>
          </p:cNvSpPr>
          <p:nvPr>
            <p:ph type="subTitle" idx="14"/>
          </p:nvPr>
        </p:nvSpPr>
        <p:spPr>
          <a:xfrm flipH="1">
            <a:off x="4521950" y="3169963"/>
            <a:ext cx="2929800" cy="43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b="1">
                <a:solidFill>
                  <a:schemeClr val="lt1"/>
                </a:solidFill>
                <a:latin typeface="Lexend Deca"/>
                <a:ea typeface="Lexend Deca"/>
                <a:cs typeface="Lexend Deca"/>
                <a:sym typeface="Lexend Deca"/>
              </a:defRPr>
            </a:lvl1pPr>
            <a:lvl2pPr lvl="1" algn="r" rtl="0">
              <a:spcBef>
                <a:spcPts val="0"/>
              </a:spcBef>
              <a:spcAft>
                <a:spcPts val="0"/>
              </a:spcAft>
              <a:buSzPts val="2000"/>
              <a:buFont typeface="Lexend Deca"/>
              <a:buNone/>
              <a:defRPr sz="2000" b="1">
                <a:latin typeface="Lexend Deca"/>
                <a:ea typeface="Lexend Deca"/>
                <a:cs typeface="Lexend Deca"/>
                <a:sym typeface="Lexend Deca"/>
              </a:defRPr>
            </a:lvl2pPr>
            <a:lvl3pPr lvl="2" algn="r" rtl="0">
              <a:spcBef>
                <a:spcPts val="0"/>
              </a:spcBef>
              <a:spcAft>
                <a:spcPts val="0"/>
              </a:spcAft>
              <a:buSzPts val="2000"/>
              <a:buFont typeface="Lexend Deca"/>
              <a:buNone/>
              <a:defRPr sz="2000" b="1">
                <a:latin typeface="Lexend Deca"/>
                <a:ea typeface="Lexend Deca"/>
                <a:cs typeface="Lexend Deca"/>
                <a:sym typeface="Lexend Deca"/>
              </a:defRPr>
            </a:lvl3pPr>
            <a:lvl4pPr lvl="3" algn="r" rtl="0">
              <a:spcBef>
                <a:spcPts val="0"/>
              </a:spcBef>
              <a:spcAft>
                <a:spcPts val="0"/>
              </a:spcAft>
              <a:buSzPts val="2000"/>
              <a:buFont typeface="Lexend Deca"/>
              <a:buNone/>
              <a:defRPr sz="2000" b="1">
                <a:latin typeface="Lexend Deca"/>
                <a:ea typeface="Lexend Deca"/>
                <a:cs typeface="Lexend Deca"/>
                <a:sym typeface="Lexend Deca"/>
              </a:defRPr>
            </a:lvl4pPr>
            <a:lvl5pPr lvl="4" algn="r" rtl="0">
              <a:spcBef>
                <a:spcPts val="0"/>
              </a:spcBef>
              <a:spcAft>
                <a:spcPts val="0"/>
              </a:spcAft>
              <a:buSzPts val="2000"/>
              <a:buFont typeface="Lexend Deca"/>
              <a:buNone/>
              <a:defRPr sz="2000" b="1">
                <a:latin typeface="Lexend Deca"/>
                <a:ea typeface="Lexend Deca"/>
                <a:cs typeface="Lexend Deca"/>
                <a:sym typeface="Lexend Deca"/>
              </a:defRPr>
            </a:lvl5pPr>
            <a:lvl6pPr lvl="5" algn="r" rtl="0">
              <a:spcBef>
                <a:spcPts val="0"/>
              </a:spcBef>
              <a:spcAft>
                <a:spcPts val="0"/>
              </a:spcAft>
              <a:buSzPts val="2000"/>
              <a:buFont typeface="Lexend Deca"/>
              <a:buNone/>
              <a:defRPr sz="2000" b="1">
                <a:latin typeface="Lexend Deca"/>
                <a:ea typeface="Lexend Deca"/>
                <a:cs typeface="Lexend Deca"/>
                <a:sym typeface="Lexend Deca"/>
              </a:defRPr>
            </a:lvl6pPr>
            <a:lvl7pPr lvl="6" algn="r" rtl="0">
              <a:spcBef>
                <a:spcPts val="0"/>
              </a:spcBef>
              <a:spcAft>
                <a:spcPts val="0"/>
              </a:spcAft>
              <a:buSzPts val="2000"/>
              <a:buFont typeface="Lexend Deca"/>
              <a:buNone/>
              <a:defRPr sz="2000" b="1">
                <a:latin typeface="Lexend Deca"/>
                <a:ea typeface="Lexend Deca"/>
                <a:cs typeface="Lexend Deca"/>
                <a:sym typeface="Lexend Deca"/>
              </a:defRPr>
            </a:lvl7pPr>
            <a:lvl8pPr lvl="7" algn="r" rtl="0">
              <a:spcBef>
                <a:spcPts val="0"/>
              </a:spcBef>
              <a:spcAft>
                <a:spcPts val="0"/>
              </a:spcAft>
              <a:buSzPts val="2000"/>
              <a:buFont typeface="Lexend Deca"/>
              <a:buNone/>
              <a:defRPr sz="2000" b="1">
                <a:latin typeface="Lexend Deca"/>
                <a:ea typeface="Lexend Deca"/>
                <a:cs typeface="Lexend Deca"/>
                <a:sym typeface="Lexend Deca"/>
              </a:defRPr>
            </a:lvl8pPr>
            <a:lvl9pPr lvl="8" algn="r" rtl="0">
              <a:spcBef>
                <a:spcPts val="0"/>
              </a:spcBef>
              <a:spcAft>
                <a:spcPts val="0"/>
              </a:spcAft>
              <a:buSzPts val="2000"/>
              <a:buFont typeface="Lexend Deca"/>
              <a:buNone/>
              <a:defRPr sz="2000" b="1">
                <a:latin typeface="Lexend Deca"/>
                <a:ea typeface="Lexend Deca"/>
                <a:cs typeface="Lexend Deca"/>
                <a:sym typeface="Lexend Deca"/>
              </a:defRPr>
            </a:lvl9pPr>
          </a:lstStyle>
          <a:p>
            <a:endParaRPr/>
          </a:p>
        </p:txBody>
      </p:sp>
      <p:sp>
        <p:nvSpPr>
          <p:cNvPr id="89" name="Google Shape;89;p13"/>
          <p:cNvSpPr txBox="1">
            <a:spLocks noGrp="1"/>
          </p:cNvSpPr>
          <p:nvPr>
            <p:ph type="title" idx="15" hasCustomPrompt="1"/>
          </p:nvPr>
        </p:nvSpPr>
        <p:spPr>
          <a:xfrm flipH="1">
            <a:off x="7273500" y="2925868"/>
            <a:ext cx="1226700" cy="69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36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2">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flipH="1">
            <a:off x="1662625" y="1926700"/>
            <a:ext cx="26763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13" name="Google Shape;113;p16"/>
          <p:cNvSpPr txBox="1">
            <a:spLocks noGrp="1"/>
          </p:cNvSpPr>
          <p:nvPr>
            <p:ph type="subTitle" idx="1"/>
          </p:nvPr>
        </p:nvSpPr>
        <p:spPr>
          <a:xfrm flipH="1">
            <a:off x="720000" y="2896025"/>
            <a:ext cx="3693300" cy="11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4" name="Google Shape;114;p16"/>
          <p:cNvSpPr/>
          <p:nvPr/>
        </p:nvSpPr>
        <p:spPr>
          <a:xfrm>
            <a:off x="-2525" y="-4875"/>
            <a:ext cx="9158700" cy="93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2525" y="329650"/>
            <a:ext cx="9158700" cy="726900"/>
          </a:xfrm>
          <a:prstGeom prst="round2SameRect">
            <a:avLst>
              <a:gd name="adj1" fmla="val 50000"/>
              <a:gd name="adj2" fmla="val 0"/>
            </a:avLst>
          </a:prstGeom>
          <a:solidFill>
            <a:schemeClr val="lt2"/>
          </a:solidFill>
          <a:ln>
            <a:noFill/>
          </a:ln>
          <a:effectLst>
            <a:outerShdw blurRad="57150" dist="190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flipH="1">
            <a:off x="-2525" y="4416600"/>
            <a:ext cx="9158700" cy="726900"/>
          </a:xfrm>
          <a:prstGeom prst="round2SameRect">
            <a:avLst>
              <a:gd name="adj1" fmla="val 50000"/>
              <a:gd name="adj2" fmla="val 0"/>
            </a:avLst>
          </a:prstGeom>
          <a:solidFill>
            <a:schemeClr val="lt2"/>
          </a:solidFill>
          <a:ln>
            <a:noFill/>
          </a:ln>
          <a:effectLst>
            <a:outerShdw blurRad="57150" dist="19050" dir="14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706250" y="4563150"/>
            <a:ext cx="7189200" cy="433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77500" y="368825"/>
            <a:ext cx="7346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marL="914400" lvl="1"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marL="1371600" lvl="2"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marL="1828800" lvl="3"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marL="2286000" lvl="4"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marL="2743200" lvl="5"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marL="3200400" lvl="6"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marL="3657600" lvl="7"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marL="4114800" lvl="8"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58" r:id="rId7"/>
    <p:sldLayoutId id="2147483659" r:id="rId8"/>
    <p:sldLayoutId id="2147483662"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www.thebluediamondgallery.com/wooden-tile/c/customer.html"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fitsmallbusiness.com/best-customer-database-softwar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p:nvPr/>
        </p:nvSpPr>
        <p:spPr>
          <a:xfrm>
            <a:off x="706250" y="3246350"/>
            <a:ext cx="4266900" cy="433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txBox="1">
            <a:spLocks noGrp="1"/>
          </p:cNvSpPr>
          <p:nvPr>
            <p:ph type="subTitle" idx="1"/>
          </p:nvPr>
        </p:nvSpPr>
        <p:spPr>
          <a:xfrm>
            <a:off x="720000" y="3245938"/>
            <a:ext cx="4230300" cy="4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EXPOSYS PROJECT</a:t>
            </a:r>
            <a:endParaRPr dirty="0"/>
          </a:p>
        </p:txBody>
      </p:sp>
      <p:grpSp>
        <p:nvGrpSpPr>
          <p:cNvPr id="229" name="Google Shape;229;p29"/>
          <p:cNvGrpSpPr/>
          <p:nvPr/>
        </p:nvGrpSpPr>
        <p:grpSpPr>
          <a:xfrm>
            <a:off x="7526973" y="530839"/>
            <a:ext cx="332201" cy="324420"/>
            <a:chOff x="3380213" y="4209475"/>
            <a:chExt cx="403450" cy="394000"/>
          </a:xfrm>
        </p:grpSpPr>
        <p:sp>
          <p:nvSpPr>
            <p:cNvPr id="230" name="Google Shape;230;p29"/>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9"/>
          <p:cNvGrpSpPr/>
          <p:nvPr/>
        </p:nvGrpSpPr>
        <p:grpSpPr>
          <a:xfrm>
            <a:off x="8054864" y="531011"/>
            <a:ext cx="369126" cy="324424"/>
            <a:chOff x="4467200" y="877100"/>
            <a:chExt cx="481825" cy="423475"/>
          </a:xfrm>
        </p:grpSpPr>
        <p:sp>
          <p:nvSpPr>
            <p:cNvPr id="234" name="Google Shape;234;p29"/>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 name="Google Shape;235;p29"/>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 name="Google Shape;236;p29"/>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 name="Google Shape;237;p29"/>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 name="Google Shape;238;p29"/>
          <p:cNvGrpSpPr/>
          <p:nvPr/>
        </p:nvGrpSpPr>
        <p:grpSpPr>
          <a:xfrm>
            <a:off x="8054884" y="4613755"/>
            <a:ext cx="332212" cy="332592"/>
            <a:chOff x="6674938" y="1490925"/>
            <a:chExt cx="393850" cy="394300"/>
          </a:xfrm>
        </p:grpSpPr>
        <p:sp>
          <p:nvSpPr>
            <p:cNvPr id="239" name="Google Shape;239;p29"/>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9"/>
          <p:cNvGrpSpPr/>
          <p:nvPr/>
        </p:nvGrpSpPr>
        <p:grpSpPr>
          <a:xfrm>
            <a:off x="7495358" y="4615864"/>
            <a:ext cx="332239" cy="328589"/>
            <a:chOff x="3385438" y="2850425"/>
            <a:chExt cx="398225" cy="393850"/>
          </a:xfrm>
        </p:grpSpPr>
        <p:sp>
          <p:nvSpPr>
            <p:cNvPr id="247" name="Google Shape;247;p29"/>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9"/>
          <p:cNvGrpSpPr/>
          <p:nvPr/>
        </p:nvGrpSpPr>
        <p:grpSpPr>
          <a:xfrm>
            <a:off x="5777388" y="1251949"/>
            <a:ext cx="2656075" cy="2969256"/>
            <a:chOff x="5777388" y="1251949"/>
            <a:chExt cx="2656075" cy="2969256"/>
          </a:xfrm>
        </p:grpSpPr>
        <p:sp>
          <p:nvSpPr>
            <p:cNvPr id="252" name="Google Shape;252;p29"/>
            <p:cNvSpPr/>
            <p:nvPr/>
          </p:nvSpPr>
          <p:spPr>
            <a:xfrm>
              <a:off x="5939224" y="3178369"/>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flipH="1">
              <a:off x="6092665" y="3787458"/>
              <a:ext cx="2178935" cy="43374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5939213" y="221515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flipH="1">
              <a:off x="6092638" y="1251949"/>
              <a:ext cx="2179000" cy="787867"/>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8271638" y="1565188"/>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5777388" y="2528375"/>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5777388" y="3314550"/>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8271638" y="3923613"/>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9"/>
          <p:cNvSpPr txBox="1"/>
          <p:nvPr/>
        </p:nvSpPr>
        <p:spPr>
          <a:xfrm>
            <a:off x="833325" y="4563150"/>
            <a:ext cx="34095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Lexend Deca"/>
                <a:ea typeface="Lexend Deca"/>
                <a:cs typeface="Lexend Deca"/>
                <a:sym typeface="Lexend Deca"/>
              </a:rPr>
              <a:t>Write your message</a:t>
            </a:r>
            <a:endParaRPr sz="1600" dirty="0">
              <a:solidFill>
                <a:schemeClr val="lt1"/>
              </a:solidFill>
              <a:latin typeface="Lexend Deca"/>
              <a:ea typeface="Lexend Deca"/>
              <a:cs typeface="Lexend Deca"/>
              <a:sym typeface="Lexend Deca"/>
            </a:endParaRPr>
          </a:p>
        </p:txBody>
      </p:sp>
      <p:sp>
        <p:nvSpPr>
          <p:cNvPr id="2" name="TextBox 1">
            <a:extLst>
              <a:ext uri="{FF2B5EF4-FFF2-40B4-BE49-F238E27FC236}">
                <a16:creationId xmlns:a16="http://schemas.microsoft.com/office/drawing/2014/main" id="{C2F23CC8-A525-4F0C-8D33-7DEDBE1C8D9C}"/>
              </a:ext>
            </a:extLst>
          </p:cNvPr>
          <p:cNvSpPr txBox="1"/>
          <p:nvPr/>
        </p:nvSpPr>
        <p:spPr>
          <a:xfrm>
            <a:off x="751368" y="1515244"/>
            <a:ext cx="5320005" cy="1692771"/>
          </a:xfrm>
          <a:prstGeom prst="rect">
            <a:avLst/>
          </a:prstGeom>
          <a:noFill/>
        </p:spPr>
        <p:txBody>
          <a:bodyPr wrap="square" rtlCol="0">
            <a:spAutoFit/>
          </a:bodyPr>
          <a:lstStyle/>
          <a:p>
            <a:r>
              <a:rPr lang="en-IN" sz="3000" b="1" dirty="0">
                <a:solidFill>
                  <a:schemeClr val="dk1"/>
                </a:solidFill>
                <a:latin typeface="Lexend Deca"/>
                <a:sym typeface="Lexend Deca"/>
              </a:rPr>
              <a:t>PROFIT PREDICTION</a:t>
            </a:r>
          </a:p>
          <a:p>
            <a:r>
              <a:rPr lang="en-IN" sz="3000" b="1" dirty="0">
                <a:solidFill>
                  <a:schemeClr val="dk1"/>
                </a:solidFill>
                <a:latin typeface="Lexend Deca"/>
                <a:sym typeface="Lexend Deca"/>
              </a:rPr>
              <a:t>           WI</a:t>
            </a:r>
            <a:r>
              <a:rPr lang="en-IN" sz="3000" b="1" dirty="0">
                <a:solidFill>
                  <a:schemeClr val="dk2"/>
                </a:solidFill>
                <a:latin typeface="Lexend Deca"/>
              </a:rPr>
              <a:t>TH</a:t>
            </a:r>
          </a:p>
          <a:p>
            <a:r>
              <a:rPr lang="en-IN" sz="3000" b="1" dirty="0">
                <a:solidFill>
                  <a:schemeClr val="dk2"/>
                </a:solidFill>
                <a:latin typeface="Lexend Deca"/>
                <a:sym typeface="Lexend Deca"/>
              </a:rPr>
              <a:t>MACHINE LEARNING</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EE3F1-82DA-4FF7-9B67-6EC2D1475012}"/>
              </a:ext>
            </a:extLst>
          </p:cNvPr>
          <p:cNvSpPr>
            <a:spLocks noGrp="1"/>
          </p:cNvSpPr>
          <p:nvPr>
            <p:ph type="title"/>
          </p:nvPr>
        </p:nvSpPr>
        <p:spPr/>
        <p:txBody>
          <a:bodyPr/>
          <a:lstStyle/>
          <a:p>
            <a:r>
              <a:rPr lang="en-IN" sz="2000" dirty="0"/>
              <a:t>Box Plot Visualization</a:t>
            </a:r>
          </a:p>
        </p:txBody>
      </p:sp>
      <p:pic>
        <p:nvPicPr>
          <p:cNvPr id="7" name="Picture 6">
            <a:extLst>
              <a:ext uri="{FF2B5EF4-FFF2-40B4-BE49-F238E27FC236}">
                <a16:creationId xmlns:a16="http://schemas.microsoft.com/office/drawing/2014/main" id="{E6DCCE86-D96C-4F7B-B6BB-07DD48BF5554}"/>
              </a:ext>
            </a:extLst>
          </p:cNvPr>
          <p:cNvPicPr>
            <a:picLocks noChangeAspect="1"/>
          </p:cNvPicPr>
          <p:nvPr/>
        </p:nvPicPr>
        <p:blipFill>
          <a:blip r:embed="rId2"/>
          <a:stretch>
            <a:fillRect/>
          </a:stretch>
        </p:blipFill>
        <p:spPr>
          <a:xfrm>
            <a:off x="3912433" y="1430313"/>
            <a:ext cx="4796852" cy="2751943"/>
          </a:xfrm>
          <a:prstGeom prst="rect">
            <a:avLst/>
          </a:prstGeom>
        </p:spPr>
      </p:pic>
    </p:spTree>
    <p:extLst>
      <p:ext uri="{BB962C8B-B14F-4D97-AF65-F5344CB8AC3E}">
        <p14:creationId xmlns:p14="http://schemas.microsoft.com/office/powerpoint/2010/main" val="281457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6F393E-524A-475D-BCA0-6032020B457F}"/>
              </a:ext>
            </a:extLst>
          </p:cNvPr>
          <p:cNvSpPr>
            <a:spLocks noGrp="1"/>
          </p:cNvSpPr>
          <p:nvPr>
            <p:ph type="title"/>
          </p:nvPr>
        </p:nvSpPr>
        <p:spPr/>
        <p:txBody>
          <a:bodyPr/>
          <a:lstStyle/>
          <a:p>
            <a:r>
              <a:rPr lang="en-IN" sz="2000" dirty="0"/>
              <a:t>Correlation Heatmap</a:t>
            </a:r>
          </a:p>
        </p:txBody>
      </p:sp>
      <p:pic>
        <p:nvPicPr>
          <p:cNvPr id="5" name="Picture 4">
            <a:extLst>
              <a:ext uri="{FF2B5EF4-FFF2-40B4-BE49-F238E27FC236}">
                <a16:creationId xmlns:a16="http://schemas.microsoft.com/office/drawing/2014/main" id="{613CA535-178A-4989-A489-0F3B349BF56A}"/>
              </a:ext>
            </a:extLst>
          </p:cNvPr>
          <p:cNvPicPr>
            <a:picLocks noChangeAspect="1"/>
          </p:cNvPicPr>
          <p:nvPr/>
        </p:nvPicPr>
        <p:blipFill>
          <a:blip r:embed="rId2"/>
          <a:stretch>
            <a:fillRect/>
          </a:stretch>
        </p:blipFill>
        <p:spPr>
          <a:xfrm>
            <a:off x="3847875" y="1181432"/>
            <a:ext cx="5023394" cy="3158222"/>
          </a:xfrm>
          <a:prstGeom prst="rect">
            <a:avLst/>
          </a:prstGeom>
        </p:spPr>
      </p:pic>
    </p:spTree>
    <p:extLst>
      <p:ext uri="{BB962C8B-B14F-4D97-AF65-F5344CB8AC3E}">
        <p14:creationId xmlns:p14="http://schemas.microsoft.com/office/powerpoint/2010/main" val="290408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2DECA3-274B-4EEF-A67F-BBB9B3A40AB2}"/>
              </a:ext>
            </a:extLst>
          </p:cNvPr>
          <p:cNvSpPr>
            <a:spLocks noGrp="1"/>
          </p:cNvSpPr>
          <p:nvPr>
            <p:ph type="body" idx="1"/>
          </p:nvPr>
        </p:nvSpPr>
        <p:spPr>
          <a:xfrm>
            <a:off x="633652" y="2009763"/>
            <a:ext cx="7346401" cy="1862173"/>
          </a:xfrm>
        </p:spPr>
        <p:txBody>
          <a:bodyPr/>
          <a:lstStyle/>
          <a:p>
            <a:r>
              <a:rPr lang="en-US" sz="1400" dirty="0"/>
              <a:t>Companies want to obtain a better understanding of the customers they're after. </a:t>
            </a:r>
          </a:p>
          <a:p>
            <a:pPr marL="127000" indent="0">
              <a:buNone/>
            </a:pPr>
            <a:endParaRPr lang="en-US" sz="1400" dirty="0"/>
          </a:p>
          <a:p>
            <a:r>
              <a:rPr lang="en-US" sz="1400" dirty="0"/>
              <a:t>As a result,</a:t>
            </a:r>
            <a:r>
              <a:rPr lang="en-US" sz="1800" b="0" i="0" u="none" strike="noStrike" baseline="0" dirty="0">
                <a:solidFill>
                  <a:srgbClr val="000000"/>
                </a:solidFill>
                <a:latin typeface="Arial" panose="020B0604020202020204" pitchFamily="34" charset="0"/>
              </a:rPr>
              <a:t> </a:t>
            </a:r>
            <a:r>
              <a:rPr lang="en-US" sz="1400" dirty="0"/>
              <a:t>model trained dataset, machine learning algorithms such as linear regression, ridge regression, lasso regression, and elastic net regression were applied. </a:t>
            </a:r>
          </a:p>
          <a:p>
            <a:pPr marL="127000" indent="0">
              <a:buNone/>
            </a:pPr>
            <a:endParaRPr lang="en-US" sz="1400" dirty="0"/>
          </a:p>
          <a:p>
            <a:r>
              <a:rPr lang="en-US" sz="1400" dirty="0"/>
              <a:t>Businesses may acquire a better grasp of client preferences as well as the needs. </a:t>
            </a:r>
          </a:p>
        </p:txBody>
      </p:sp>
      <p:sp>
        <p:nvSpPr>
          <p:cNvPr id="3" name="Title 2">
            <a:extLst>
              <a:ext uri="{FF2B5EF4-FFF2-40B4-BE49-F238E27FC236}">
                <a16:creationId xmlns:a16="http://schemas.microsoft.com/office/drawing/2014/main" id="{806FBC9D-5737-4149-843B-A68EFEC8D34B}"/>
              </a:ext>
            </a:extLst>
          </p:cNvPr>
          <p:cNvSpPr>
            <a:spLocks noGrp="1"/>
          </p:cNvSpPr>
          <p:nvPr>
            <p:ph type="title"/>
          </p:nvPr>
        </p:nvSpPr>
        <p:spPr>
          <a:xfrm>
            <a:off x="1037453" y="422220"/>
            <a:ext cx="7346400" cy="465482"/>
          </a:xfrm>
        </p:spPr>
        <p:txBody>
          <a:bodyPr/>
          <a:lstStyle/>
          <a:p>
            <a:pPr>
              <a:buSzPts val="3500"/>
            </a:pPr>
            <a:r>
              <a:rPr lang="en-IN" sz="2000" dirty="0">
                <a:solidFill>
                  <a:schemeClr val="lt1"/>
                </a:solidFill>
              </a:rPr>
              <a:t>Implementation</a:t>
            </a:r>
          </a:p>
        </p:txBody>
      </p:sp>
      <p:sp>
        <p:nvSpPr>
          <p:cNvPr id="4" name="TextBox 3">
            <a:extLst>
              <a:ext uri="{FF2B5EF4-FFF2-40B4-BE49-F238E27FC236}">
                <a16:creationId xmlns:a16="http://schemas.microsoft.com/office/drawing/2014/main" id="{D5E8AFA2-6419-4751-A615-DCF6B6A3048B}"/>
              </a:ext>
            </a:extLst>
          </p:cNvPr>
          <p:cNvSpPr txBox="1"/>
          <p:nvPr/>
        </p:nvSpPr>
        <p:spPr>
          <a:xfrm>
            <a:off x="774236" y="1294844"/>
            <a:ext cx="2970132" cy="307777"/>
          </a:xfrm>
          <a:prstGeom prst="rect">
            <a:avLst/>
          </a:prstGeom>
          <a:noFill/>
        </p:spPr>
        <p:txBody>
          <a:bodyPr wrap="square" rtlCol="0">
            <a:spAutoFit/>
          </a:bodyPr>
          <a:lstStyle/>
          <a:p>
            <a:r>
              <a:rPr lang="en-IN" dirty="0"/>
              <a:t>GOALS OF THE PROJECT:</a:t>
            </a:r>
          </a:p>
        </p:txBody>
      </p:sp>
    </p:spTree>
    <p:extLst>
      <p:ext uri="{BB962C8B-B14F-4D97-AF65-F5344CB8AC3E}">
        <p14:creationId xmlns:p14="http://schemas.microsoft.com/office/powerpoint/2010/main" val="299806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6"/>
          <p:cNvSpPr/>
          <p:nvPr/>
        </p:nvSpPr>
        <p:spPr>
          <a:xfrm>
            <a:off x="4568157" y="1367488"/>
            <a:ext cx="2958816" cy="806175"/>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txBox="1">
            <a:spLocks noGrp="1"/>
          </p:cNvSpPr>
          <p:nvPr>
            <p:ph type="ctrTitle"/>
          </p:nvPr>
        </p:nvSpPr>
        <p:spPr>
          <a:xfrm>
            <a:off x="4819058" y="1394075"/>
            <a:ext cx="2676300" cy="7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Conculsion</a:t>
            </a:r>
            <a:endParaRPr dirty="0">
              <a:solidFill>
                <a:schemeClr val="lt1"/>
              </a:solidFill>
            </a:endParaRPr>
          </a:p>
        </p:txBody>
      </p:sp>
      <p:sp>
        <p:nvSpPr>
          <p:cNvPr id="480" name="Google Shape;480;p36"/>
          <p:cNvSpPr txBox="1">
            <a:spLocks noGrp="1"/>
          </p:cNvSpPr>
          <p:nvPr>
            <p:ph type="subTitle" idx="1"/>
          </p:nvPr>
        </p:nvSpPr>
        <p:spPr>
          <a:xfrm>
            <a:off x="4277377" y="2441060"/>
            <a:ext cx="4453210" cy="1838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ML model that can predict a company's profit value based on its R&amp;D Spend, Administration Cost, and Marketing Spend, Lasso regression gave the highest accuracy among these four algorithms.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In the above model trained dataset, machine learning algorithms such as linear regression, ridge regression, lasso regression, and elastic net regression were applied.</a:t>
            </a:r>
          </a:p>
          <a:p>
            <a:pPr marL="0" lvl="0" indent="0" algn="l" rtl="0">
              <a:spcBef>
                <a:spcPts val="0"/>
              </a:spcBef>
              <a:spcAft>
                <a:spcPts val="0"/>
              </a:spcAft>
              <a:buNone/>
            </a:pPr>
            <a:endParaRPr lang="en-US" sz="1200" dirty="0"/>
          </a:p>
        </p:txBody>
      </p:sp>
      <p:pic>
        <p:nvPicPr>
          <p:cNvPr id="481" name="Google Shape;481;p36"/>
          <p:cNvPicPr preferRelativeResize="0"/>
          <p:nvPr/>
        </p:nvPicPr>
        <p:blipFill rotWithShape="1">
          <a:blip r:embed="rId3">
            <a:alphaModFix/>
          </a:blip>
          <a:srcRect l="14113" r="25415"/>
          <a:stretch/>
        </p:blipFill>
        <p:spPr>
          <a:xfrm>
            <a:off x="677450" y="475606"/>
            <a:ext cx="433800" cy="433800"/>
          </a:xfrm>
          <a:prstGeom prst="ellipse">
            <a:avLst/>
          </a:prstGeom>
          <a:noFill/>
          <a:ln w="28575" cap="flat" cmpd="sng">
            <a:solidFill>
              <a:schemeClr val="lt1"/>
            </a:solidFill>
            <a:prstDash val="solid"/>
            <a:round/>
            <a:headEnd type="none" w="sm" len="sm"/>
            <a:tailEnd type="none" w="sm" len="sm"/>
          </a:ln>
        </p:spPr>
      </p:pic>
      <p:grpSp>
        <p:nvGrpSpPr>
          <p:cNvPr id="482" name="Google Shape;482;p36"/>
          <p:cNvGrpSpPr/>
          <p:nvPr/>
        </p:nvGrpSpPr>
        <p:grpSpPr>
          <a:xfrm>
            <a:off x="8098779" y="530839"/>
            <a:ext cx="332201" cy="324420"/>
            <a:chOff x="3380213" y="4209475"/>
            <a:chExt cx="403450" cy="394000"/>
          </a:xfrm>
        </p:grpSpPr>
        <p:sp>
          <p:nvSpPr>
            <p:cNvPr id="483" name="Google Shape;483;p36"/>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36"/>
          <p:cNvSpPr/>
          <p:nvPr/>
        </p:nvSpPr>
        <p:spPr>
          <a:xfrm rot="-2700000">
            <a:off x="311017" y="590568"/>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6"/>
          <p:cNvGrpSpPr/>
          <p:nvPr/>
        </p:nvGrpSpPr>
        <p:grpSpPr>
          <a:xfrm>
            <a:off x="8567203" y="530839"/>
            <a:ext cx="501845" cy="324424"/>
            <a:chOff x="4467200" y="877100"/>
            <a:chExt cx="481825" cy="423475"/>
          </a:xfrm>
        </p:grpSpPr>
        <p:sp>
          <p:nvSpPr>
            <p:cNvPr id="487" name="Google Shape;487;p36"/>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8" name="Google Shape;488;p36"/>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9" name="Google Shape;489;p36"/>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0" name="Google Shape;490;p36"/>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1" name="Google Shape;491;p36"/>
          <p:cNvGrpSpPr/>
          <p:nvPr/>
        </p:nvGrpSpPr>
        <p:grpSpPr>
          <a:xfrm>
            <a:off x="8054884" y="4613755"/>
            <a:ext cx="332212" cy="332592"/>
            <a:chOff x="6674938" y="1490925"/>
            <a:chExt cx="393850" cy="394300"/>
          </a:xfrm>
        </p:grpSpPr>
        <p:sp>
          <p:nvSpPr>
            <p:cNvPr id="492" name="Google Shape;492;p36"/>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6"/>
          <p:cNvGrpSpPr/>
          <p:nvPr/>
        </p:nvGrpSpPr>
        <p:grpSpPr>
          <a:xfrm>
            <a:off x="7495358" y="4615864"/>
            <a:ext cx="332239" cy="328589"/>
            <a:chOff x="3385438" y="2850425"/>
            <a:chExt cx="398225" cy="393850"/>
          </a:xfrm>
        </p:grpSpPr>
        <p:sp>
          <p:nvSpPr>
            <p:cNvPr id="500" name="Google Shape;500;p36"/>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36"/>
          <p:cNvSpPr txBox="1"/>
          <p:nvPr/>
        </p:nvSpPr>
        <p:spPr>
          <a:xfrm>
            <a:off x="1111250" y="439494"/>
            <a:ext cx="7729368" cy="493800"/>
          </a:xfrm>
          <a:prstGeom prst="rect">
            <a:avLst/>
          </a:prstGeom>
          <a:noFill/>
          <a:ln>
            <a:noFill/>
          </a:ln>
        </p:spPr>
        <p:txBody>
          <a:bodyPr spcFirstLastPara="1" wrap="square" lIns="91425" tIns="91425" rIns="91425" bIns="91425" anchor="t" anchorCtr="0">
            <a:noAutofit/>
          </a:bodyPr>
          <a:lstStyle/>
          <a:p>
            <a:r>
              <a:rPr lang="en-IN" sz="2000" b="1" dirty="0">
                <a:solidFill>
                  <a:schemeClr val="lt1"/>
                </a:solidFill>
                <a:latin typeface="Lexend Deca"/>
                <a:sym typeface="Lexend Deca"/>
              </a:rPr>
              <a:t>PROFIT PREDICTION WITH MACHINE LEARNING</a:t>
            </a:r>
          </a:p>
          <a:p>
            <a:pPr marL="0" lvl="0" indent="0" algn="l" rtl="0">
              <a:spcBef>
                <a:spcPts val="0"/>
              </a:spcBef>
              <a:spcAft>
                <a:spcPts val="0"/>
              </a:spcAft>
              <a:buNone/>
            </a:pPr>
            <a:endParaRPr sz="2000" b="1" dirty="0">
              <a:solidFill>
                <a:schemeClr val="lt1"/>
              </a:solidFill>
              <a:latin typeface="Lexend Deca"/>
              <a:ea typeface="Lexend Deca"/>
              <a:cs typeface="Lexend Deca"/>
              <a:sym typeface="Lexend Deca"/>
            </a:endParaRPr>
          </a:p>
        </p:txBody>
      </p:sp>
      <p:sp>
        <p:nvSpPr>
          <p:cNvPr id="505" name="Google Shape;505;p36"/>
          <p:cNvSpPr txBox="1"/>
          <p:nvPr/>
        </p:nvSpPr>
        <p:spPr>
          <a:xfrm>
            <a:off x="833325" y="4563150"/>
            <a:ext cx="34095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Lexend Deca"/>
                <a:ea typeface="Lexend Deca"/>
                <a:cs typeface="Lexend Deca"/>
                <a:sym typeface="Lexend Deca"/>
              </a:rPr>
              <a:t>Write your message</a:t>
            </a:r>
            <a:endParaRPr sz="1700" b="1">
              <a:solidFill>
                <a:schemeClr val="lt1"/>
              </a:solidFill>
              <a:latin typeface="Lexend Deca"/>
              <a:ea typeface="Lexend Deca"/>
              <a:cs typeface="Lexend Deca"/>
              <a:sym typeface="Lexend Deca"/>
            </a:endParaRPr>
          </a:p>
        </p:txBody>
      </p:sp>
      <p:sp>
        <p:nvSpPr>
          <p:cNvPr id="506" name="Google Shape;506;p36"/>
          <p:cNvSpPr/>
          <p:nvPr/>
        </p:nvSpPr>
        <p:spPr>
          <a:xfrm>
            <a:off x="4430993" y="2012285"/>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txBox="1"/>
          <p:nvPr/>
        </p:nvSpPr>
        <p:spPr>
          <a:xfrm>
            <a:off x="6749673" y="1078025"/>
            <a:ext cx="777300" cy="290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chemeClr val="dk2"/>
                </a:solidFill>
                <a:latin typeface="Lexend Deca"/>
                <a:ea typeface="Lexend Deca"/>
                <a:cs typeface="Lexend Deca"/>
                <a:sym typeface="Lexend Deca"/>
              </a:rPr>
              <a:t>11:25 AM</a:t>
            </a:r>
            <a:endParaRPr sz="1000">
              <a:solidFill>
                <a:schemeClr val="dk2"/>
              </a:solidFill>
              <a:latin typeface="Lexend Deca"/>
              <a:ea typeface="Lexend Deca"/>
              <a:cs typeface="Lexend Deca"/>
              <a:sym typeface="Lexend Deca"/>
            </a:endParaRPr>
          </a:p>
        </p:txBody>
      </p:sp>
      <p:pic>
        <p:nvPicPr>
          <p:cNvPr id="508" name="Google Shape;508;p36"/>
          <p:cNvPicPr preferRelativeResize="0"/>
          <p:nvPr/>
        </p:nvPicPr>
        <p:blipFill>
          <a:blip r:embed="rId4">
            <a:extLst>
              <a:ext uri="{837473B0-CC2E-450A-ABE3-18F120FF3D39}">
                <a1611:picAttrSrcUrl xmlns:a1611="http://schemas.microsoft.com/office/drawing/2016/11/main" r:id="rId5"/>
              </a:ext>
            </a:extLst>
          </a:blip>
          <a:srcRect l="16667" r="16667"/>
          <a:stretch/>
        </p:blipFill>
        <p:spPr>
          <a:xfrm>
            <a:off x="1185751" y="1367488"/>
            <a:ext cx="2768100" cy="2768100"/>
          </a:xfrm>
          <a:prstGeom prst="ellipse">
            <a:avLst/>
          </a:prstGeom>
          <a:noFill/>
          <a:ln w="114300" cap="flat" cmpd="sng">
            <a:solidFill>
              <a:schemeClr val="accent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8"/>
          <p:cNvSpPr/>
          <p:nvPr/>
        </p:nvSpPr>
        <p:spPr>
          <a:xfrm>
            <a:off x="1029680" y="1786424"/>
            <a:ext cx="6689441" cy="1331592"/>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txBox="1">
            <a:spLocks noGrp="1"/>
          </p:cNvSpPr>
          <p:nvPr>
            <p:ph type="title"/>
          </p:nvPr>
        </p:nvSpPr>
        <p:spPr>
          <a:xfrm>
            <a:off x="1619549" y="1632775"/>
            <a:ext cx="6036718" cy="15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THANK YOU!</a:t>
            </a:r>
            <a:endParaRPr sz="6600" dirty="0"/>
          </a:p>
        </p:txBody>
      </p:sp>
      <p:sp>
        <p:nvSpPr>
          <p:cNvPr id="915" name="Google Shape;915;p48"/>
          <p:cNvSpPr txBox="1">
            <a:spLocks noGrp="1"/>
          </p:cNvSpPr>
          <p:nvPr>
            <p:ph type="subTitle" idx="1"/>
          </p:nvPr>
        </p:nvSpPr>
        <p:spPr>
          <a:xfrm>
            <a:off x="3931467" y="3216214"/>
            <a:ext cx="3724800" cy="4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Hope you liked our presentation!</a:t>
            </a:r>
            <a:endParaRPr dirty="0"/>
          </a:p>
        </p:txBody>
      </p:sp>
      <p:sp>
        <p:nvSpPr>
          <p:cNvPr id="917" name="Google Shape;917;p48"/>
          <p:cNvSpPr/>
          <p:nvPr/>
        </p:nvSpPr>
        <p:spPr>
          <a:xfrm>
            <a:off x="1029675" y="2342475"/>
            <a:ext cx="220082" cy="219504"/>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8" name="Google Shape;918;p48"/>
          <p:cNvPicPr preferRelativeResize="0"/>
          <p:nvPr/>
        </p:nvPicPr>
        <p:blipFill rotWithShape="1">
          <a:blip r:embed="rId3">
            <a:alphaModFix/>
          </a:blip>
          <a:srcRect l="14113" r="25415"/>
          <a:stretch/>
        </p:blipFill>
        <p:spPr>
          <a:xfrm>
            <a:off x="616425" y="476108"/>
            <a:ext cx="433800" cy="433800"/>
          </a:xfrm>
          <a:prstGeom prst="ellipse">
            <a:avLst/>
          </a:prstGeom>
          <a:noFill/>
          <a:ln w="28575" cap="flat" cmpd="sng">
            <a:solidFill>
              <a:schemeClr val="lt1"/>
            </a:solidFill>
            <a:prstDash val="solid"/>
            <a:round/>
            <a:headEnd type="none" w="sm" len="sm"/>
            <a:tailEnd type="none" w="sm" len="sm"/>
          </a:ln>
        </p:spPr>
      </p:pic>
      <p:grpSp>
        <p:nvGrpSpPr>
          <p:cNvPr id="919" name="Google Shape;919;p48"/>
          <p:cNvGrpSpPr/>
          <p:nvPr/>
        </p:nvGrpSpPr>
        <p:grpSpPr>
          <a:xfrm>
            <a:off x="123608" y="530752"/>
            <a:ext cx="8918419" cy="324596"/>
            <a:chOff x="720002" y="530839"/>
            <a:chExt cx="7703988" cy="324596"/>
          </a:xfrm>
        </p:grpSpPr>
        <p:grpSp>
          <p:nvGrpSpPr>
            <p:cNvPr id="920" name="Google Shape;920;p48"/>
            <p:cNvGrpSpPr/>
            <p:nvPr/>
          </p:nvGrpSpPr>
          <p:grpSpPr>
            <a:xfrm>
              <a:off x="7526973" y="530839"/>
              <a:ext cx="332201" cy="324420"/>
              <a:chOff x="3380213" y="4209475"/>
              <a:chExt cx="403450" cy="394000"/>
            </a:xfrm>
          </p:grpSpPr>
          <p:sp>
            <p:nvSpPr>
              <p:cNvPr id="921" name="Google Shape;921;p48"/>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48"/>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48"/>
            <p:cNvGrpSpPr/>
            <p:nvPr/>
          </p:nvGrpSpPr>
          <p:grpSpPr>
            <a:xfrm>
              <a:off x="8054864" y="531011"/>
              <a:ext cx="369126" cy="324424"/>
              <a:chOff x="4467200" y="877100"/>
              <a:chExt cx="481825" cy="423475"/>
            </a:xfrm>
          </p:grpSpPr>
          <p:sp>
            <p:nvSpPr>
              <p:cNvPr id="925" name="Google Shape;925;p48"/>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6" name="Google Shape;926;p48"/>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7" name="Google Shape;927;p48"/>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8" name="Google Shape;928;p48"/>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29" name="Google Shape;929;p48"/>
          <p:cNvGrpSpPr/>
          <p:nvPr/>
        </p:nvGrpSpPr>
        <p:grpSpPr>
          <a:xfrm>
            <a:off x="8054884" y="4613755"/>
            <a:ext cx="332212" cy="332592"/>
            <a:chOff x="6674938" y="1490925"/>
            <a:chExt cx="393850" cy="394300"/>
          </a:xfrm>
        </p:grpSpPr>
        <p:sp>
          <p:nvSpPr>
            <p:cNvPr id="930" name="Google Shape;930;p48"/>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8"/>
          <p:cNvGrpSpPr/>
          <p:nvPr/>
        </p:nvGrpSpPr>
        <p:grpSpPr>
          <a:xfrm>
            <a:off x="7495358" y="4615864"/>
            <a:ext cx="332239" cy="328589"/>
            <a:chOff x="3385438" y="2850425"/>
            <a:chExt cx="398225" cy="393850"/>
          </a:xfrm>
        </p:grpSpPr>
        <p:sp>
          <p:nvSpPr>
            <p:cNvPr id="938" name="Google Shape;938;p48"/>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8"/>
          <p:cNvSpPr txBox="1"/>
          <p:nvPr/>
        </p:nvSpPr>
        <p:spPr>
          <a:xfrm>
            <a:off x="1036643" y="435507"/>
            <a:ext cx="7452252" cy="493800"/>
          </a:xfrm>
          <a:prstGeom prst="rect">
            <a:avLst/>
          </a:prstGeom>
          <a:noFill/>
          <a:ln>
            <a:noFill/>
          </a:ln>
        </p:spPr>
        <p:txBody>
          <a:bodyPr spcFirstLastPara="1" wrap="square" lIns="91425" tIns="91425" rIns="91425" bIns="91425" anchor="t" anchorCtr="0">
            <a:noAutofit/>
          </a:bodyPr>
          <a:lstStyle/>
          <a:p>
            <a:r>
              <a:rPr lang="en-IN" sz="2000" b="1" dirty="0">
                <a:solidFill>
                  <a:schemeClr val="lt1"/>
                </a:solidFill>
                <a:latin typeface="Lexend Deca"/>
                <a:sym typeface="Lexend Deca"/>
              </a:rPr>
              <a:t>PROFIT PREDICTION WITH MACHINE LEARNING</a:t>
            </a:r>
          </a:p>
        </p:txBody>
      </p:sp>
      <p:sp>
        <p:nvSpPr>
          <p:cNvPr id="943" name="Google Shape;943;p48"/>
          <p:cNvSpPr txBox="1"/>
          <p:nvPr/>
        </p:nvSpPr>
        <p:spPr>
          <a:xfrm>
            <a:off x="833325" y="4563150"/>
            <a:ext cx="34095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Lexend Deca"/>
                <a:ea typeface="Lexend Deca"/>
                <a:cs typeface="Lexend Deca"/>
                <a:sym typeface="Lexend Deca"/>
              </a:rPr>
              <a:t>Write your message</a:t>
            </a:r>
            <a:endParaRPr sz="1700" b="1">
              <a:solidFill>
                <a:schemeClr val="lt1"/>
              </a:solidFill>
              <a:latin typeface="Lexend Deca"/>
              <a:ea typeface="Lexend Deca"/>
              <a:cs typeface="Lexend Deca"/>
              <a:sym typeface="Lexend De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p:nvPr/>
        </p:nvSpPr>
        <p:spPr>
          <a:xfrm flipH="1">
            <a:off x="4653438" y="1533537"/>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flipH="1">
            <a:off x="4653438" y="3097687"/>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418163" y="1533537"/>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 of contents</a:t>
            </a:r>
            <a:endParaRPr>
              <a:solidFill>
                <a:schemeClr val="lt1"/>
              </a:solidFill>
            </a:endParaRPr>
          </a:p>
        </p:txBody>
      </p:sp>
      <p:sp>
        <p:nvSpPr>
          <p:cNvPr id="287" name="Google Shape;287;p31"/>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txBox="1">
            <a:spLocks noGrp="1"/>
          </p:cNvSpPr>
          <p:nvPr>
            <p:ph type="subTitle" idx="8"/>
          </p:nvPr>
        </p:nvSpPr>
        <p:spPr>
          <a:xfrm flipH="1">
            <a:off x="5453028" y="1603713"/>
            <a:ext cx="1998722" cy="431100"/>
          </a:xfrm>
          <a:prstGeom prst="rect">
            <a:avLst/>
          </a:prstGeom>
        </p:spPr>
        <p:txBody>
          <a:bodyPr spcFirstLastPara="1" wrap="square" lIns="91425" tIns="91425" rIns="91425" bIns="91425" anchor="t" anchorCtr="0">
            <a:noAutofit/>
          </a:bodyPr>
          <a:lstStyle/>
          <a:p>
            <a:pPr marL="0" lvl="0" indent="0"/>
            <a:r>
              <a:rPr lang="en-IN" sz="1600" dirty="0"/>
              <a:t>Existing Method</a:t>
            </a:r>
            <a:endParaRPr sz="1600" dirty="0"/>
          </a:p>
        </p:txBody>
      </p:sp>
      <p:sp>
        <p:nvSpPr>
          <p:cNvPr id="290" name="Google Shape;290;p31"/>
          <p:cNvSpPr txBox="1">
            <a:spLocks noGrp="1"/>
          </p:cNvSpPr>
          <p:nvPr>
            <p:ph type="subTitle" idx="2"/>
          </p:nvPr>
        </p:nvSpPr>
        <p:spPr>
          <a:xfrm>
            <a:off x="1692250" y="1603713"/>
            <a:ext cx="2463499" cy="431100"/>
          </a:xfrm>
          <a:prstGeom prst="rect">
            <a:avLst/>
          </a:prstGeom>
        </p:spPr>
        <p:txBody>
          <a:bodyPr spcFirstLastPara="1" wrap="square" lIns="91425" tIns="91425" rIns="91425" bIns="91425" anchor="t" anchorCtr="0">
            <a:noAutofit/>
          </a:bodyPr>
          <a:lstStyle/>
          <a:p>
            <a:pPr marL="0" indent="0"/>
            <a:r>
              <a:rPr lang="en-IN" sz="1600" dirty="0"/>
              <a:t>Introduction</a:t>
            </a:r>
            <a:endParaRPr sz="1600" dirty="0"/>
          </a:p>
        </p:txBody>
      </p:sp>
      <p:sp>
        <p:nvSpPr>
          <p:cNvPr id="292" name="Google Shape;292;p31"/>
          <p:cNvSpPr txBox="1">
            <a:spLocks noGrp="1"/>
          </p:cNvSpPr>
          <p:nvPr>
            <p:ph type="title" idx="3"/>
          </p:nvPr>
        </p:nvSpPr>
        <p:spPr>
          <a:xfrm>
            <a:off x="643800" y="1368043"/>
            <a:ext cx="12267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93" name="Google Shape;293;p31"/>
          <p:cNvSpPr txBox="1">
            <a:spLocks noGrp="1"/>
          </p:cNvSpPr>
          <p:nvPr>
            <p:ph type="title" idx="9"/>
          </p:nvPr>
        </p:nvSpPr>
        <p:spPr>
          <a:xfrm flipH="1">
            <a:off x="7273500" y="1368043"/>
            <a:ext cx="1226700" cy="69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294" name="Google Shape;294;p31"/>
          <p:cNvSpPr/>
          <p:nvPr/>
        </p:nvSpPr>
        <p:spPr>
          <a:xfrm>
            <a:off x="1418163" y="3097687"/>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txBox="1">
            <a:spLocks noGrp="1"/>
          </p:cNvSpPr>
          <p:nvPr>
            <p:ph type="subTitle" idx="5"/>
          </p:nvPr>
        </p:nvSpPr>
        <p:spPr>
          <a:xfrm>
            <a:off x="1701696" y="3192898"/>
            <a:ext cx="2870304" cy="439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t>Proposed method</a:t>
            </a:r>
            <a:endParaRPr sz="1600" dirty="0"/>
          </a:p>
        </p:txBody>
      </p:sp>
      <p:sp>
        <p:nvSpPr>
          <p:cNvPr id="297" name="Google Shape;297;p31"/>
          <p:cNvSpPr txBox="1">
            <a:spLocks noGrp="1"/>
          </p:cNvSpPr>
          <p:nvPr>
            <p:ph type="title" idx="6"/>
          </p:nvPr>
        </p:nvSpPr>
        <p:spPr>
          <a:xfrm>
            <a:off x="643800" y="2925868"/>
            <a:ext cx="12267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98" name="Google Shape;298;p31"/>
          <p:cNvSpPr txBox="1">
            <a:spLocks noGrp="1"/>
          </p:cNvSpPr>
          <p:nvPr>
            <p:ph type="subTitle" idx="14"/>
          </p:nvPr>
        </p:nvSpPr>
        <p:spPr>
          <a:xfrm flipH="1">
            <a:off x="5853494" y="3169963"/>
            <a:ext cx="1598255" cy="431100"/>
          </a:xfrm>
          <a:prstGeom prst="rect">
            <a:avLst/>
          </a:prstGeom>
        </p:spPr>
        <p:txBody>
          <a:bodyPr spcFirstLastPara="1" wrap="square" lIns="91425" tIns="91425" rIns="91425" bIns="91425" anchor="t" anchorCtr="0">
            <a:noAutofit/>
          </a:bodyPr>
          <a:lstStyle/>
          <a:p>
            <a:pPr marL="0" indent="0"/>
            <a:r>
              <a:rPr lang="en-IN" sz="1600" dirty="0"/>
              <a:t>Methodology</a:t>
            </a:r>
            <a:endParaRPr sz="1600" dirty="0"/>
          </a:p>
        </p:txBody>
      </p:sp>
      <p:sp>
        <p:nvSpPr>
          <p:cNvPr id="299" name="Google Shape;299;p31"/>
          <p:cNvSpPr txBox="1">
            <a:spLocks noGrp="1"/>
          </p:cNvSpPr>
          <p:nvPr>
            <p:ph type="title" idx="15"/>
          </p:nvPr>
        </p:nvSpPr>
        <p:spPr>
          <a:xfrm flipH="1">
            <a:off x="7273500" y="2925868"/>
            <a:ext cx="1226700" cy="69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grpSp>
        <p:nvGrpSpPr>
          <p:cNvPr id="300" name="Google Shape;300;p31"/>
          <p:cNvGrpSpPr/>
          <p:nvPr/>
        </p:nvGrpSpPr>
        <p:grpSpPr>
          <a:xfrm>
            <a:off x="7526973" y="530839"/>
            <a:ext cx="897018" cy="324596"/>
            <a:chOff x="7526973" y="530839"/>
            <a:chExt cx="897018" cy="324596"/>
          </a:xfrm>
        </p:grpSpPr>
        <p:grpSp>
          <p:nvGrpSpPr>
            <p:cNvPr id="301" name="Google Shape;301;p31"/>
            <p:cNvGrpSpPr/>
            <p:nvPr/>
          </p:nvGrpSpPr>
          <p:grpSpPr>
            <a:xfrm>
              <a:off x="7526973" y="530839"/>
              <a:ext cx="332201" cy="324420"/>
              <a:chOff x="3380213" y="4209475"/>
              <a:chExt cx="403450" cy="394000"/>
            </a:xfrm>
          </p:grpSpPr>
          <p:sp>
            <p:nvSpPr>
              <p:cNvPr id="302" name="Google Shape;302;p31"/>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31"/>
            <p:cNvGrpSpPr/>
            <p:nvPr/>
          </p:nvGrpSpPr>
          <p:grpSpPr>
            <a:xfrm>
              <a:off x="8054864" y="531011"/>
              <a:ext cx="369126" cy="324424"/>
              <a:chOff x="4467200" y="877100"/>
              <a:chExt cx="481825" cy="423475"/>
            </a:xfrm>
          </p:grpSpPr>
          <p:sp>
            <p:nvSpPr>
              <p:cNvPr id="305" name="Google Shape;305;p31"/>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6" name="Google Shape;306;p31"/>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7" name="Google Shape;307;p31"/>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8" name="Google Shape;308;p31"/>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p:nvPr/>
        </p:nvSpPr>
        <p:spPr>
          <a:xfrm flipH="1">
            <a:off x="4577138" y="2164402"/>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41863" y="2164402"/>
            <a:ext cx="3164513" cy="629907"/>
          </a:xfrm>
          <a:custGeom>
            <a:avLst/>
            <a:gdLst/>
            <a:ahLst/>
            <a:cxnLst/>
            <a:rect l="l" t="t" r="r" b="b"/>
            <a:pathLst>
              <a:path w="66436" h="13225" extrusionOk="0">
                <a:moveTo>
                  <a:pt x="210" y="0"/>
                </a:moveTo>
                <a:cubicBezTo>
                  <a:pt x="123" y="0"/>
                  <a:pt x="54" y="52"/>
                  <a:pt x="19" y="140"/>
                </a:cubicBezTo>
                <a:cubicBezTo>
                  <a:pt x="1" y="210"/>
                  <a:pt x="35" y="296"/>
                  <a:pt x="105" y="331"/>
                </a:cubicBezTo>
                <a:lnTo>
                  <a:pt x="4659" y="3245"/>
                </a:lnTo>
                <a:lnTo>
                  <a:pt x="4659" y="10782"/>
                </a:lnTo>
                <a:cubicBezTo>
                  <a:pt x="4659" y="12125"/>
                  <a:pt x="5758" y="13225"/>
                  <a:pt x="7102" y="13225"/>
                </a:cubicBezTo>
                <a:lnTo>
                  <a:pt x="63993" y="13225"/>
                </a:lnTo>
                <a:cubicBezTo>
                  <a:pt x="65337" y="13225"/>
                  <a:pt x="66436" y="12125"/>
                  <a:pt x="66436" y="10782"/>
                </a:cubicBezTo>
                <a:lnTo>
                  <a:pt x="66436" y="2443"/>
                </a:lnTo>
                <a:cubicBezTo>
                  <a:pt x="66436" y="1099"/>
                  <a:pt x="65337" y="0"/>
                  <a:pt x="6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txBox="1">
            <a:spLocks noGrp="1"/>
          </p:cNvSpPr>
          <p:nvPr>
            <p:ph type="title"/>
          </p:nvPr>
        </p:nvSpPr>
        <p:spPr>
          <a:xfrm>
            <a:off x="1077500" y="368825"/>
            <a:ext cx="734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Table of contents</a:t>
            </a:r>
            <a:endParaRPr dirty="0">
              <a:solidFill>
                <a:schemeClr val="lt1"/>
              </a:solidFill>
            </a:endParaRPr>
          </a:p>
        </p:txBody>
      </p:sp>
      <p:sp>
        <p:nvSpPr>
          <p:cNvPr id="287" name="Google Shape;287;p31"/>
          <p:cNvSpPr/>
          <p:nvPr/>
        </p:nvSpPr>
        <p:spPr>
          <a:xfrm rot="-2700000">
            <a:off x="761762" y="59115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txBox="1">
            <a:spLocks noGrp="1"/>
          </p:cNvSpPr>
          <p:nvPr>
            <p:ph type="subTitle" idx="8"/>
          </p:nvPr>
        </p:nvSpPr>
        <p:spPr>
          <a:xfrm flipH="1">
            <a:off x="4445650" y="2234578"/>
            <a:ext cx="2929800" cy="43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Conclusion</a:t>
            </a:r>
            <a:endParaRPr dirty="0"/>
          </a:p>
        </p:txBody>
      </p:sp>
      <p:sp>
        <p:nvSpPr>
          <p:cNvPr id="290" name="Google Shape;290;p31"/>
          <p:cNvSpPr txBox="1">
            <a:spLocks noGrp="1"/>
          </p:cNvSpPr>
          <p:nvPr>
            <p:ph type="subTitle" idx="2"/>
          </p:nvPr>
        </p:nvSpPr>
        <p:spPr>
          <a:xfrm>
            <a:off x="1615950" y="2259840"/>
            <a:ext cx="2929800" cy="4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Implementation</a:t>
            </a:r>
            <a:endParaRPr dirty="0"/>
          </a:p>
        </p:txBody>
      </p:sp>
      <p:sp>
        <p:nvSpPr>
          <p:cNvPr id="292" name="Google Shape;292;p31"/>
          <p:cNvSpPr txBox="1">
            <a:spLocks noGrp="1"/>
          </p:cNvSpPr>
          <p:nvPr>
            <p:ph type="title" idx="3"/>
          </p:nvPr>
        </p:nvSpPr>
        <p:spPr>
          <a:xfrm>
            <a:off x="567500" y="1998908"/>
            <a:ext cx="12267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293" name="Google Shape;293;p31"/>
          <p:cNvSpPr txBox="1">
            <a:spLocks noGrp="1"/>
          </p:cNvSpPr>
          <p:nvPr>
            <p:ph type="title" idx="9"/>
          </p:nvPr>
        </p:nvSpPr>
        <p:spPr>
          <a:xfrm flipH="1">
            <a:off x="7197200" y="1998908"/>
            <a:ext cx="1226700" cy="69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06</a:t>
            </a:r>
            <a:endParaRPr dirty="0"/>
          </a:p>
        </p:txBody>
      </p:sp>
      <p:sp>
        <p:nvSpPr>
          <p:cNvPr id="298" name="Google Shape;298;p31"/>
          <p:cNvSpPr txBox="1">
            <a:spLocks noGrp="1"/>
          </p:cNvSpPr>
          <p:nvPr>
            <p:ph type="subTitle" idx="14"/>
          </p:nvPr>
        </p:nvSpPr>
        <p:spPr>
          <a:xfrm flipH="1">
            <a:off x="4445650" y="3800828"/>
            <a:ext cx="2929800" cy="43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Methodology</a:t>
            </a:r>
            <a:endParaRPr dirty="0"/>
          </a:p>
        </p:txBody>
      </p:sp>
      <p:grpSp>
        <p:nvGrpSpPr>
          <p:cNvPr id="300" name="Google Shape;300;p31"/>
          <p:cNvGrpSpPr/>
          <p:nvPr/>
        </p:nvGrpSpPr>
        <p:grpSpPr>
          <a:xfrm>
            <a:off x="7526973" y="530839"/>
            <a:ext cx="897018" cy="324596"/>
            <a:chOff x="7526973" y="530839"/>
            <a:chExt cx="897018" cy="324596"/>
          </a:xfrm>
        </p:grpSpPr>
        <p:grpSp>
          <p:nvGrpSpPr>
            <p:cNvPr id="301" name="Google Shape;301;p31"/>
            <p:cNvGrpSpPr/>
            <p:nvPr/>
          </p:nvGrpSpPr>
          <p:grpSpPr>
            <a:xfrm>
              <a:off x="7526973" y="530839"/>
              <a:ext cx="332201" cy="324420"/>
              <a:chOff x="3380213" y="4209475"/>
              <a:chExt cx="403450" cy="394000"/>
            </a:xfrm>
          </p:grpSpPr>
          <p:sp>
            <p:nvSpPr>
              <p:cNvPr id="302" name="Google Shape;302;p31"/>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31"/>
            <p:cNvGrpSpPr/>
            <p:nvPr/>
          </p:nvGrpSpPr>
          <p:grpSpPr>
            <a:xfrm>
              <a:off x="8054864" y="531011"/>
              <a:ext cx="369126" cy="324424"/>
              <a:chOff x="4467200" y="877100"/>
              <a:chExt cx="481825" cy="423475"/>
            </a:xfrm>
          </p:grpSpPr>
          <p:sp>
            <p:nvSpPr>
              <p:cNvPr id="305" name="Google Shape;305;p31"/>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6" name="Google Shape;306;p31"/>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7" name="Google Shape;307;p31"/>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8" name="Google Shape;308;p31"/>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129410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p:nvPr/>
        </p:nvSpPr>
        <p:spPr>
          <a:xfrm>
            <a:off x="441267" y="1756579"/>
            <a:ext cx="3127857" cy="1985967"/>
          </a:xfrm>
          <a:custGeom>
            <a:avLst/>
            <a:gdLst/>
            <a:ahLst/>
            <a:cxnLst/>
            <a:rect l="l" t="t" r="r" b="b"/>
            <a:pathLst>
              <a:path w="44577" h="24025" extrusionOk="0">
                <a:moveTo>
                  <a:pt x="212" y="0"/>
                </a:moveTo>
                <a:cubicBezTo>
                  <a:pt x="124" y="0"/>
                  <a:pt x="54" y="53"/>
                  <a:pt x="19" y="140"/>
                </a:cubicBezTo>
                <a:cubicBezTo>
                  <a:pt x="1" y="210"/>
                  <a:pt x="37" y="297"/>
                  <a:pt x="107" y="332"/>
                </a:cubicBezTo>
                <a:lnTo>
                  <a:pt x="4660" y="3245"/>
                </a:lnTo>
                <a:lnTo>
                  <a:pt x="4660" y="21582"/>
                </a:lnTo>
                <a:cubicBezTo>
                  <a:pt x="4660" y="22925"/>
                  <a:pt x="5760" y="24024"/>
                  <a:pt x="7102" y="24024"/>
                </a:cubicBezTo>
                <a:lnTo>
                  <a:pt x="42134" y="24024"/>
                </a:lnTo>
                <a:cubicBezTo>
                  <a:pt x="43478" y="24024"/>
                  <a:pt x="44577" y="22925"/>
                  <a:pt x="44577" y="21582"/>
                </a:cubicBezTo>
                <a:lnTo>
                  <a:pt x="44577" y="2443"/>
                </a:lnTo>
                <a:cubicBezTo>
                  <a:pt x="44577" y="1100"/>
                  <a:pt x="43478" y="0"/>
                  <a:pt x="42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txBox="1">
            <a:spLocks noGrp="1"/>
          </p:cNvSpPr>
          <p:nvPr>
            <p:ph type="title"/>
          </p:nvPr>
        </p:nvSpPr>
        <p:spPr>
          <a:xfrm>
            <a:off x="902878" y="2340213"/>
            <a:ext cx="2579163" cy="65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Introduction</a:t>
            </a:r>
            <a:endParaRPr sz="2800" dirty="0">
              <a:solidFill>
                <a:schemeClr val="lt1"/>
              </a:solidFill>
            </a:endParaRPr>
          </a:p>
        </p:txBody>
      </p:sp>
      <p:sp>
        <p:nvSpPr>
          <p:cNvPr id="316" name="Google Shape;316;p32"/>
          <p:cNvSpPr/>
          <p:nvPr/>
        </p:nvSpPr>
        <p:spPr>
          <a:xfrm rot="-2700000">
            <a:off x="471201" y="594167"/>
            <a:ext cx="207049" cy="203877"/>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17" name="Google Shape;317;p32"/>
          <p:cNvPicPr preferRelativeResize="0"/>
          <p:nvPr/>
        </p:nvPicPr>
        <p:blipFill rotWithShape="1">
          <a:blip r:embed="rId3">
            <a:alphaModFix/>
          </a:blip>
          <a:srcRect l="14113" r="25415"/>
          <a:stretch/>
        </p:blipFill>
        <p:spPr>
          <a:xfrm>
            <a:off x="799394" y="476150"/>
            <a:ext cx="433800" cy="433800"/>
          </a:xfrm>
          <a:prstGeom prst="ellipse">
            <a:avLst/>
          </a:prstGeom>
          <a:noFill/>
          <a:ln w="28575" cap="flat" cmpd="sng">
            <a:solidFill>
              <a:schemeClr val="lt1"/>
            </a:solidFill>
            <a:prstDash val="solid"/>
            <a:round/>
            <a:headEnd type="none" w="sm" len="sm"/>
            <a:tailEnd type="none" w="sm" len="sm"/>
          </a:ln>
        </p:spPr>
      </p:pic>
      <p:grpSp>
        <p:nvGrpSpPr>
          <p:cNvPr id="318" name="Google Shape;318;p32"/>
          <p:cNvGrpSpPr/>
          <p:nvPr/>
        </p:nvGrpSpPr>
        <p:grpSpPr>
          <a:xfrm>
            <a:off x="8103996" y="556539"/>
            <a:ext cx="897018" cy="324596"/>
            <a:chOff x="7526973" y="530839"/>
            <a:chExt cx="897018" cy="324596"/>
          </a:xfrm>
        </p:grpSpPr>
        <p:grpSp>
          <p:nvGrpSpPr>
            <p:cNvPr id="319" name="Google Shape;319;p32"/>
            <p:cNvGrpSpPr/>
            <p:nvPr/>
          </p:nvGrpSpPr>
          <p:grpSpPr>
            <a:xfrm>
              <a:off x="7526973" y="530839"/>
              <a:ext cx="332201" cy="324420"/>
              <a:chOff x="3380213" y="4209475"/>
              <a:chExt cx="403450" cy="394000"/>
            </a:xfrm>
          </p:grpSpPr>
          <p:sp>
            <p:nvSpPr>
              <p:cNvPr id="320" name="Google Shape;320;p32"/>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32"/>
            <p:cNvGrpSpPr/>
            <p:nvPr/>
          </p:nvGrpSpPr>
          <p:grpSpPr>
            <a:xfrm>
              <a:off x="8054864" y="531011"/>
              <a:ext cx="369126" cy="324424"/>
              <a:chOff x="4467200" y="877100"/>
              <a:chExt cx="481825" cy="423475"/>
            </a:xfrm>
          </p:grpSpPr>
          <p:sp>
            <p:nvSpPr>
              <p:cNvPr id="323" name="Google Shape;323;p32"/>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 name="Google Shape;324;p32"/>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 name="Google Shape;325;p32"/>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6" name="Google Shape;326;p32"/>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27" name="Google Shape;327;p32"/>
          <p:cNvGrpSpPr/>
          <p:nvPr/>
        </p:nvGrpSpPr>
        <p:grpSpPr>
          <a:xfrm>
            <a:off x="8054884" y="4613755"/>
            <a:ext cx="332212" cy="332592"/>
            <a:chOff x="6674938" y="1490925"/>
            <a:chExt cx="393850" cy="394300"/>
          </a:xfrm>
        </p:grpSpPr>
        <p:sp>
          <p:nvSpPr>
            <p:cNvPr id="328" name="Google Shape;328;p32"/>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2"/>
          <p:cNvGrpSpPr/>
          <p:nvPr/>
        </p:nvGrpSpPr>
        <p:grpSpPr>
          <a:xfrm>
            <a:off x="7495358" y="4615864"/>
            <a:ext cx="332239" cy="328589"/>
            <a:chOff x="3385438" y="2850425"/>
            <a:chExt cx="398225" cy="393850"/>
          </a:xfrm>
        </p:grpSpPr>
        <p:sp>
          <p:nvSpPr>
            <p:cNvPr id="336" name="Google Shape;336;p32"/>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2"/>
          <p:cNvSpPr/>
          <p:nvPr/>
        </p:nvSpPr>
        <p:spPr>
          <a:xfrm>
            <a:off x="414135" y="2571750"/>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txBox="1"/>
          <p:nvPr/>
        </p:nvSpPr>
        <p:spPr>
          <a:xfrm>
            <a:off x="1233194" y="460129"/>
            <a:ext cx="7267537" cy="493800"/>
          </a:xfrm>
          <a:prstGeom prst="rect">
            <a:avLst/>
          </a:prstGeom>
          <a:noFill/>
          <a:ln>
            <a:noFill/>
          </a:ln>
        </p:spPr>
        <p:txBody>
          <a:bodyPr spcFirstLastPara="1" wrap="square" lIns="91425" tIns="91425" rIns="91425" bIns="91425" anchor="t" anchorCtr="0">
            <a:noAutofit/>
          </a:bodyPr>
          <a:lstStyle/>
          <a:p>
            <a:r>
              <a:rPr lang="en-IN" sz="2000" b="1" dirty="0">
                <a:solidFill>
                  <a:schemeClr val="lt1"/>
                </a:solidFill>
                <a:latin typeface="Lexend Deca"/>
                <a:sym typeface="Lexend Deca"/>
              </a:rPr>
              <a:t>PROFIT PREDICTION WITH MACHINE LEARNING</a:t>
            </a:r>
          </a:p>
          <a:p>
            <a:pPr marL="0" lvl="0" indent="0" algn="l" rtl="0">
              <a:spcBef>
                <a:spcPts val="0"/>
              </a:spcBef>
              <a:spcAft>
                <a:spcPts val="0"/>
              </a:spcAft>
              <a:buNone/>
            </a:pPr>
            <a:endParaRPr lang="en-IN" sz="2000" b="1" dirty="0">
              <a:solidFill>
                <a:schemeClr val="lt1"/>
              </a:solidFill>
              <a:latin typeface="Lexend Deca"/>
              <a:ea typeface="Lexend Deca"/>
              <a:cs typeface="Lexend Deca"/>
              <a:sym typeface="Lexend Deca"/>
            </a:endParaRPr>
          </a:p>
        </p:txBody>
      </p:sp>
      <p:sp>
        <p:nvSpPr>
          <p:cNvPr id="342" name="Google Shape;342;p32"/>
          <p:cNvSpPr txBox="1"/>
          <p:nvPr/>
        </p:nvSpPr>
        <p:spPr>
          <a:xfrm>
            <a:off x="833325" y="4563150"/>
            <a:ext cx="34095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Lexend Deca"/>
                <a:ea typeface="Lexend Deca"/>
                <a:cs typeface="Lexend Deca"/>
                <a:sym typeface="Lexend Deca"/>
              </a:rPr>
              <a:t>Write your message</a:t>
            </a:r>
            <a:endParaRPr sz="1700" b="1">
              <a:solidFill>
                <a:schemeClr val="lt1"/>
              </a:solidFill>
              <a:latin typeface="Lexend Deca"/>
              <a:ea typeface="Lexend Deca"/>
              <a:cs typeface="Lexend Deca"/>
              <a:sym typeface="Lexend Deca"/>
            </a:endParaRPr>
          </a:p>
        </p:txBody>
      </p:sp>
      <p:sp>
        <p:nvSpPr>
          <p:cNvPr id="343" name="Google Shape;343;p32"/>
          <p:cNvSpPr txBox="1"/>
          <p:nvPr/>
        </p:nvSpPr>
        <p:spPr>
          <a:xfrm>
            <a:off x="2704740" y="1465879"/>
            <a:ext cx="777300" cy="290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dk2"/>
                </a:solidFill>
                <a:latin typeface="Lexend Deca"/>
                <a:ea typeface="Lexend Deca"/>
                <a:cs typeface="Lexend Deca"/>
                <a:sym typeface="Lexend Deca"/>
              </a:rPr>
              <a:t>11:25 AM</a:t>
            </a:r>
            <a:endParaRPr sz="1000" dirty="0">
              <a:solidFill>
                <a:schemeClr val="dk2"/>
              </a:solidFill>
              <a:latin typeface="Lexend Deca"/>
              <a:ea typeface="Lexend Deca"/>
              <a:cs typeface="Lexend Deca"/>
              <a:sym typeface="Lexend Deca"/>
            </a:endParaRPr>
          </a:p>
        </p:txBody>
      </p:sp>
      <p:sp>
        <p:nvSpPr>
          <p:cNvPr id="6" name="TextBox 5">
            <a:extLst>
              <a:ext uri="{FF2B5EF4-FFF2-40B4-BE49-F238E27FC236}">
                <a16:creationId xmlns:a16="http://schemas.microsoft.com/office/drawing/2014/main" id="{37887289-CE4A-4E75-9BD9-9F7244B9AEF4}"/>
              </a:ext>
            </a:extLst>
          </p:cNvPr>
          <p:cNvSpPr txBox="1"/>
          <p:nvPr/>
        </p:nvSpPr>
        <p:spPr>
          <a:xfrm>
            <a:off x="3785195" y="1215377"/>
            <a:ext cx="4925144" cy="3046988"/>
          </a:xfrm>
          <a:prstGeom prst="rect">
            <a:avLst/>
          </a:prstGeom>
          <a:noFill/>
        </p:spPr>
        <p:txBody>
          <a:bodyPr wrap="square" rtlCol="0">
            <a:spAutoFit/>
          </a:bodyPr>
          <a:lstStyle/>
          <a:p>
            <a:pPr marL="171450" indent="-171450" algn="just">
              <a:buClr>
                <a:schemeClr val="dk1"/>
              </a:buClr>
              <a:buSzPts val="1600"/>
              <a:buFont typeface="Arial" panose="020B0604020202020204" pitchFamily="34" charset="0"/>
              <a:buChar char="•"/>
            </a:pPr>
            <a:r>
              <a:rPr lang="en-US" sz="1200" dirty="0">
                <a:solidFill>
                  <a:schemeClr val="dk1"/>
                </a:solidFill>
                <a:latin typeface="Work Sans"/>
              </a:rPr>
              <a:t>The profit earned by a company for a particular period depends on several factors like how much time and money a company spends on R&amp;D, marketing and many more.</a:t>
            </a:r>
          </a:p>
          <a:p>
            <a:pPr>
              <a:buClr>
                <a:schemeClr val="dk1"/>
              </a:buClr>
              <a:buSzPts val="1600"/>
            </a:pPr>
            <a:endParaRPr lang="en-US" sz="1200" dirty="0">
              <a:solidFill>
                <a:schemeClr val="dk1"/>
              </a:solidFill>
              <a:latin typeface="Work Sans"/>
              <a:sym typeface="Work Sans"/>
            </a:endParaRPr>
          </a:p>
          <a:p>
            <a:pPr marL="171450" indent="-171450" algn="just">
              <a:buClr>
                <a:schemeClr val="dk1"/>
              </a:buClr>
              <a:buSzPts val="1600"/>
              <a:buFont typeface="Arial" panose="020B0604020202020204" pitchFamily="34" charset="0"/>
              <a:buChar char="•"/>
            </a:pPr>
            <a:r>
              <a:rPr lang="en-US" sz="1200" dirty="0">
                <a:solidFill>
                  <a:schemeClr val="dk1"/>
                </a:solidFill>
                <a:latin typeface="Work Sans"/>
              </a:rPr>
              <a:t>Predicting the profit of a company for a particular period we need to train a machine learning model with a dataset that contains historical data about the profit generated by the company.</a:t>
            </a:r>
          </a:p>
          <a:p>
            <a:pPr algn="just">
              <a:buClr>
                <a:schemeClr val="dk1"/>
              </a:buClr>
              <a:buSzPts val="1600"/>
            </a:pPr>
            <a:endParaRPr lang="en-US" sz="1200" dirty="0">
              <a:solidFill>
                <a:schemeClr val="dk1"/>
              </a:solidFill>
              <a:latin typeface="Work Sans"/>
            </a:endParaRPr>
          </a:p>
          <a:p>
            <a:pPr marL="171450" indent="-171450">
              <a:buClr>
                <a:schemeClr val="dk1"/>
              </a:buClr>
              <a:buSzPts val="1600"/>
              <a:buFont typeface="Arial" panose="020B0604020202020204" pitchFamily="34" charset="0"/>
              <a:buChar char="•"/>
            </a:pPr>
            <a:r>
              <a:rPr lang="en-US" sz="1200" dirty="0">
                <a:solidFill>
                  <a:schemeClr val="dk1"/>
                </a:solidFill>
                <a:latin typeface="Work Sans"/>
              </a:rPr>
              <a:t>The task of predicting profit is an important task for every business to set an achievable goal. </a:t>
            </a:r>
          </a:p>
          <a:p>
            <a:pPr>
              <a:buClr>
                <a:schemeClr val="dk1"/>
              </a:buClr>
              <a:buSzPts val="1600"/>
            </a:pPr>
            <a:endParaRPr lang="en-US" sz="1200" dirty="0">
              <a:solidFill>
                <a:schemeClr val="dk1"/>
              </a:solidFill>
              <a:latin typeface="Work Sans"/>
              <a:sym typeface="Work Sans"/>
            </a:endParaRPr>
          </a:p>
          <a:p>
            <a:pPr marL="171450" indent="-171450">
              <a:buClr>
                <a:schemeClr val="dk1"/>
              </a:buClr>
              <a:buSzPts val="1600"/>
              <a:buFont typeface="Arial" panose="020B0604020202020204" pitchFamily="34" charset="0"/>
              <a:buChar char="•"/>
            </a:pPr>
            <a:r>
              <a:rPr lang="en-US" sz="1200" dirty="0">
                <a:solidFill>
                  <a:schemeClr val="dk1"/>
                </a:solidFill>
                <a:latin typeface="Work Sans"/>
              </a:rPr>
              <a:t>There are many other factors on which the profit of a business depends. A company must therefore set a goal that can be achieved.</a:t>
            </a:r>
            <a:endParaRPr lang="en-US" sz="1200" dirty="0">
              <a:solidFill>
                <a:schemeClr val="dk1"/>
              </a:solidFill>
              <a:latin typeface="Work Sans"/>
              <a:sym typeface="Work Sans"/>
            </a:endParaRPr>
          </a:p>
          <a:p>
            <a:pPr>
              <a:buClr>
                <a:schemeClr val="dk1"/>
              </a:buClr>
              <a:buSzPts val="1600"/>
            </a:pPr>
            <a:endParaRPr lang="en-IN" sz="1200" dirty="0">
              <a:solidFill>
                <a:schemeClr val="dk1"/>
              </a:solidFill>
              <a:latin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9F586C-17D6-4108-A8BE-84E2576899DD}"/>
              </a:ext>
            </a:extLst>
          </p:cNvPr>
          <p:cNvSpPr>
            <a:spLocks noGrp="1"/>
          </p:cNvSpPr>
          <p:nvPr>
            <p:ph type="body" idx="1"/>
          </p:nvPr>
        </p:nvSpPr>
        <p:spPr>
          <a:xfrm>
            <a:off x="720000" y="1152475"/>
            <a:ext cx="2984322" cy="422696"/>
          </a:xfrm>
        </p:spPr>
        <p:txBody>
          <a:bodyPr/>
          <a:lstStyle/>
          <a:p>
            <a:pPr marL="127000" indent="0">
              <a:buClr>
                <a:schemeClr val="lt1"/>
              </a:buClr>
              <a:buSzPts val="3000"/>
              <a:buNone/>
            </a:pPr>
            <a:r>
              <a:rPr lang="en-IN" sz="2000" b="1" dirty="0">
                <a:solidFill>
                  <a:schemeClr val="tx1"/>
                </a:solidFill>
                <a:latin typeface="Lexend Deca"/>
                <a:sym typeface="Lexend Deca"/>
              </a:rPr>
              <a:t>PROPOSED SYSTEM</a:t>
            </a:r>
          </a:p>
        </p:txBody>
      </p:sp>
      <p:sp>
        <p:nvSpPr>
          <p:cNvPr id="4" name="Title 3">
            <a:extLst>
              <a:ext uri="{FF2B5EF4-FFF2-40B4-BE49-F238E27FC236}">
                <a16:creationId xmlns:a16="http://schemas.microsoft.com/office/drawing/2014/main" id="{207C9494-3659-468D-9490-82990FFF4A14}"/>
              </a:ext>
            </a:extLst>
          </p:cNvPr>
          <p:cNvSpPr>
            <a:spLocks noGrp="1"/>
          </p:cNvSpPr>
          <p:nvPr>
            <p:ph type="title"/>
          </p:nvPr>
        </p:nvSpPr>
        <p:spPr>
          <a:xfrm>
            <a:off x="1030779" y="422221"/>
            <a:ext cx="7820913" cy="422696"/>
          </a:xfrm>
        </p:spPr>
        <p:txBody>
          <a:bodyPr/>
          <a:lstStyle/>
          <a:p>
            <a:r>
              <a:rPr lang="en-IN" sz="2000" b="1" dirty="0">
                <a:solidFill>
                  <a:schemeClr val="lt1"/>
                </a:solidFill>
                <a:latin typeface="Lexend Deca"/>
                <a:sym typeface="Lexend Deca"/>
              </a:rPr>
              <a:t>PROFIT PREDICTION WITH MACHINE LEARNING</a:t>
            </a:r>
          </a:p>
        </p:txBody>
      </p:sp>
      <p:sp>
        <p:nvSpPr>
          <p:cNvPr id="7" name="TextBox 6">
            <a:extLst>
              <a:ext uri="{FF2B5EF4-FFF2-40B4-BE49-F238E27FC236}">
                <a16:creationId xmlns:a16="http://schemas.microsoft.com/office/drawing/2014/main" id="{CFABA8CD-4CF1-4E22-9703-CAD2F04CA0D2}"/>
              </a:ext>
            </a:extLst>
          </p:cNvPr>
          <p:cNvSpPr txBox="1"/>
          <p:nvPr/>
        </p:nvSpPr>
        <p:spPr>
          <a:xfrm>
            <a:off x="720000" y="1882729"/>
            <a:ext cx="7596368" cy="1600438"/>
          </a:xfrm>
          <a:prstGeom prst="rect">
            <a:avLst/>
          </a:prstGeom>
          <a:noFill/>
        </p:spPr>
        <p:txBody>
          <a:bodyPr wrap="square">
            <a:spAutoFit/>
          </a:bodyPr>
          <a:lstStyle/>
          <a:p>
            <a:pPr marL="171450" indent="-171450">
              <a:buClr>
                <a:schemeClr val="dk1"/>
              </a:buClr>
              <a:buSzPts val="1600"/>
              <a:buFont typeface="Arial" panose="020B0604020202020204" pitchFamily="34" charset="0"/>
              <a:buChar char="•"/>
            </a:pPr>
            <a:r>
              <a:rPr lang="en-US" dirty="0">
                <a:solidFill>
                  <a:schemeClr val="dk1"/>
                </a:solidFill>
                <a:latin typeface="Work Sans"/>
              </a:rPr>
              <a:t>The main intention is to predict the value of the dependent variable i.e., the value of the profit of the company based on the data of the company over the previous years.</a:t>
            </a:r>
          </a:p>
          <a:p>
            <a:pPr marL="171450" indent="-171450">
              <a:buClr>
                <a:schemeClr val="dk1"/>
              </a:buClr>
              <a:buSzPts val="1600"/>
              <a:buFont typeface="Arial" panose="020B0604020202020204" pitchFamily="34" charset="0"/>
              <a:buChar char="•"/>
            </a:pPr>
            <a:endParaRPr lang="en-US" dirty="0">
              <a:solidFill>
                <a:schemeClr val="dk1"/>
              </a:solidFill>
              <a:latin typeface="Work Sans"/>
            </a:endParaRPr>
          </a:p>
          <a:p>
            <a:pPr marL="171450" indent="-171450">
              <a:buClr>
                <a:schemeClr val="dk1"/>
              </a:buClr>
              <a:buSzPts val="1600"/>
              <a:buFont typeface="Arial" panose="020B0604020202020204" pitchFamily="34" charset="0"/>
              <a:buChar char="•"/>
            </a:pPr>
            <a:r>
              <a:rPr lang="en-US" dirty="0">
                <a:solidFill>
                  <a:schemeClr val="dk1"/>
                </a:solidFill>
                <a:latin typeface="Work Sans"/>
              </a:rPr>
              <a:t>All the techniques used before for the prediction of profit an average from all those predicted values of the dependent variable is computed and made as the predicted dependent variable.</a:t>
            </a:r>
            <a:endParaRPr lang="en-US" sz="1400" dirty="0">
              <a:solidFill>
                <a:schemeClr val="dk1"/>
              </a:solidFill>
              <a:latin typeface="Work Sans"/>
            </a:endParaRPr>
          </a:p>
        </p:txBody>
      </p:sp>
    </p:spTree>
    <p:extLst>
      <p:ext uri="{BB962C8B-B14F-4D97-AF65-F5344CB8AC3E}">
        <p14:creationId xmlns:p14="http://schemas.microsoft.com/office/powerpoint/2010/main" val="206727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089-7158-4A25-8E03-71B2CFD605B1}"/>
              </a:ext>
            </a:extLst>
          </p:cNvPr>
          <p:cNvSpPr>
            <a:spLocks noGrp="1"/>
          </p:cNvSpPr>
          <p:nvPr>
            <p:ph type="title"/>
          </p:nvPr>
        </p:nvSpPr>
        <p:spPr>
          <a:xfrm>
            <a:off x="1691549" y="475616"/>
            <a:ext cx="7182627" cy="465482"/>
          </a:xfrm>
        </p:spPr>
        <p:txBody>
          <a:bodyPr/>
          <a:lstStyle/>
          <a:p>
            <a:r>
              <a:rPr lang="en-IN" sz="2000" b="1" dirty="0">
                <a:solidFill>
                  <a:schemeClr val="lt1"/>
                </a:solidFill>
                <a:latin typeface="Lexend Deca"/>
                <a:sym typeface="Lexend Deca"/>
              </a:rPr>
              <a:t>PROFIT PREDICTION WITH MACHINE LEARNING</a:t>
            </a:r>
            <a:br>
              <a:rPr lang="en-IN" sz="2000" b="1" dirty="0">
                <a:solidFill>
                  <a:schemeClr val="lt1"/>
                </a:solidFill>
                <a:latin typeface="Lexend Deca"/>
                <a:sym typeface="Lexend Deca"/>
              </a:rPr>
            </a:br>
            <a:br>
              <a:rPr lang="en-IN" sz="3200" b="1" dirty="0">
                <a:solidFill>
                  <a:schemeClr val="lt1"/>
                </a:solidFill>
                <a:latin typeface="Lexend Deca"/>
                <a:ea typeface="Lexend Deca"/>
                <a:cs typeface="Lexend Deca"/>
                <a:sym typeface="Lexend Deca"/>
              </a:rPr>
            </a:br>
            <a:endParaRPr lang="en-IN" dirty="0"/>
          </a:p>
        </p:txBody>
      </p:sp>
      <p:pic>
        <p:nvPicPr>
          <p:cNvPr id="3" name="Google Shape;317;p32">
            <a:extLst>
              <a:ext uri="{FF2B5EF4-FFF2-40B4-BE49-F238E27FC236}">
                <a16:creationId xmlns:a16="http://schemas.microsoft.com/office/drawing/2014/main" id="{B46E1E22-233D-4478-A752-AA55DE968C70}"/>
              </a:ext>
            </a:extLst>
          </p:cNvPr>
          <p:cNvPicPr preferRelativeResize="0"/>
          <p:nvPr/>
        </p:nvPicPr>
        <p:blipFill rotWithShape="1">
          <a:blip r:embed="rId2">
            <a:alphaModFix/>
          </a:blip>
          <a:srcRect l="14113" r="25415"/>
          <a:stretch/>
        </p:blipFill>
        <p:spPr>
          <a:xfrm>
            <a:off x="1105656" y="475616"/>
            <a:ext cx="433800" cy="433800"/>
          </a:xfrm>
          <a:prstGeom prst="ellipse">
            <a:avLst/>
          </a:prstGeom>
          <a:noFill/>
          <a:ln w="28575" cap="flat" cmpd="sng">
            <a:solidFill>
              <a:schemeClr val="lt1"/>
            </a:solidFill>
            <a:prstDash val="solid"/>
            <a:round/>
            <a:headEnd type="none" w="sm" len="sm"/>
            <a:tailEnd type="none" w="sm" len="sm"/>
          </a:ln>
        </p:spPr>
      </p:pic>
      <p:sp>
        <p:nvSpPr>
          <p:cNvPr id="4" name="Title 2">
            <a:extLst>
              <a:ext uri="{FF2B5EF4-FFF2-40B4-BE49-F238E27FC236}">
                <a16:creationId xmlns:a16="http://schemas.microsoft.com/office/drawing/2014/main" id="{A62CB4A1-AF6C-47EB-AAE1-FFE7DC994844}"/>
              </a:ext>
            </a:extLst>
          </p:cNvPr>
          <p:cNvSpPr txBox="1">
            <a:spLocks/>
          </p:cNvSpPr>
          <p:nvPr/>
        </p:nvSpPr>
        <p:spPr>
          <a:xfrm>
            <a:off x="757498" y="1178034"/>
            <a:ext cx="2860056" cy="465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l"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IN" sz="2000" dirty="0">
                <a:solidFill>
                  <a:schemeClr val="tx1"/>
                </a:solidFill>
              </a:rPr>
              <a:t>EXISTING SYSTEMS</a:t>
            </a:r>
          </a:p>
        </p:txBody>
      </p:sp>
      <p:sp>
        <p:nvSpPr>
          <p:cNvPr id="8" name="TextBox 7">
            <a:extLst>
              <a:ext uri="{FF2B5EF4-FFF2-40B4-BE49-F238E27FC236}">
                <a16:creationId xmlns:a16="http://schemas.microsoft.com/office/drawing/2014/main" id="{09948FA7-A094-47CC-BBC1-67C5852F250F}"/>
              </a:ext>
            </a:extLst>
          </p:cNvPr>
          <p:cNvSpPr txBox="1"/>
          <p:nvPr/>
        </p:nvSpPr>
        <p:spPr>
          <a:xfrm>
            <a:off x="757498" y="1833085"/>
            <a:ext cx="7552195" cy="2154436"/>
          </a:xfrm>
          <a:prstGeom prst="rect">
            <a:avLst/>
          </a:prstGeom>
          <a:noFill/>
        </p:spPr>
        <p:txBody>
          <a:bodyPr wrap="square" rtlCol="0">
            <a:spAutoFit/>
          </a:bodyPr>
          <a:lstStyle/>
          <a:p>
            <a:endParaRPr lang="en-IN" dirty="0">
              <a:latin typeface="Bahnschrift Light" panose="020B0502040204020203" pitchFamily="34" charset="0"/>
            </a:endParaRPr>
          </a:p>
          <a:p>
            <a:pPr marL="171450" indent="-171450">
              <a:buClr>
                <a:schemeClr val="dk1"/>
              </a:buClr>
              <a:buSzPts val="1600"/>
              <a:buFont typeface="Arial" panose="020B0604020202020204" pitchFamily="34" charset="0"/>
              <a:buChar char="•"/>
            </a:pPr>
            <a:r>
              <a:rPr lang="en-IN" sz="1200" dirty="0">
                <a:solidFill>
                  <a:schemeClr val="dk1"/>
                </a:solidFill>
                <a:latin typeface="Work Sans"/>
              </a:rPr>
              <a:t>Projects were already developed using a direct approach by </a:t>
            </a:r>
            <a:r>
              <a:rPr lang="en-US" sz="1200" dirty="0">
                <a:solidFill>
                  <a:schemeClr val="dk1"/>
                </a:solidFill>
                <a:latin typeface="Work Sans"/>
              </a:rPr>
              <a:t>business profit prediction using machine learning algorithms </a:t>
            </a:r>
            <a:endParaRPr lang="en-IN" sz="1200" dirty="0">
              <a:solidFill>
                <a:schemeClr val="dk1"/>
              </a:solidFill>
              <a:latin typeface="Work Sans"/>
            </a:endParaRPr>
          </a:p>
          <a:p>
            <a:pPr marL="171450" indent="-171450">
              <a:buClr>
                <a:schemeClr val="dk1"/>
              </a:buClr>
              <a:buSzPts val="1600"/>
              <a:buFont typeface="Arial" panose="020B0604020202020204" pitchFamily="34" charset="0"/>
              <a:buChar char="•"/>
            </a:pPr>
            <a:endParaRPr lang="en-IN" sz="1200" dirty="0">
              <a:solidFill>
                <a:schemeClr val="dk1"/>
              </a:solidFill>
              <a:latin typeface="Work Sans"/>
            </a:endParaRPr>
          </a:p>
          <a:p>
            <a:pPr marL="171450" indent="-171450">
              <a:buClr>
                <a:schemeClr val="dk1"/>
              </a:buClr>
              <a:buSzPts val="1600"/>
              <a:buFont typeface="Arial" panose="020B0604020202020204" pitchFamily="34" charset="0"/>
              <a:buChar char="•"/>
            </a:pPr>
            <a:r>
              <a:rPr lang="en-IN" sz="1200" dirty="0">
                <a:solidFill>
                  <a:schemeClr val="dk1"/>
                </a:solidFill>
                <a:latin typeface="Work Sans"/>
              </a:rPr>
              <a:t>Current trend has made it unclear for prediction as machine learning and deep learning techniques aren’t being used that actually have a capacity to give an outstanding prediction.</a:t>
            </a:r>
          </a:p>
          <a:p>
            <a:pPr marL="171450" indent="-171450">
              <a:buClr>
                <a:schemeClr val="dk1"/>
              </a:buClr>
              <a:buSzPts val="1600"/>
              <a:buFont typeface="Arial" panose="020B0604020202020204" pitchFamily="34" charset="0"/>
              <a:buChar char="•"/>
            </a:pPr>
            <a:endParaRPr lang="en-IN" sz="1200" dirty="0">
              <a:solidFill>
                <a:schemeClr val="dk1"/>
              </a:solidFill>
              <a:latin typeface="Work Sans"/>
            </a:endParaRPr>
          </a:p>
          <a:p>
            <a:pPr marL="171450" indent="-171450">
              <a:buClr>
                <a:schemeClr val="dk1"/>
              </a:buClr>
              <a:buSzPts val="1600"/>
              <a:buFont typeface="Arial" panose="020B0604020202020204" pitchFamily="34" charset="0"/>
              <a:buChar char="•"/>
            </a:pPr>
            <a:r>
              <a:rPr lang="en-IN" sz="1200" dirty="0">
                <a:solidFill>
                  <a:schemeClr val="dk1"/>
                </a:solidFill>
                <a:latin typeface="Work Sans"/>
              </a:rPr>
              <a:t>Our current technology has all those features that can bypass these flaws with the help of </a:t>
            </a:r>
          </a:p>
          <a:p>
            <a:pPr>
              <a:buClr>
                <a:schemeClr val="dk1"/>
              </a:buClr>
              <a:buSzPts val="1600"/>
            </a:pPr>
            <a:r>
              <a:rPr lang="en-IN" sz="1200" dirty="0">
                <a:solidFill>
                  <a:schemeClr val="dk1"/>
                </a:solidFill>
                <a:latin typeface="Work Sans"/>
              </a:rPr>
              <a:t>   multiple linear regression which are a part of data analytics and machine learning.</a:t>
            </a:r>
          </a:p>
          <a:p>
            <a:pPr marL="171450" indent="-171450">
              <a:buClr>
                <a:schemeClr val="dk1"/>
              </a:buClr>
              <a:buSzPts val="1600"/>
              <a:buFont typeface="Arial" panose="020B0604020202020204" pitchFamily="34" charset="0"/>
              <a:buChar char="•"/>
            </a:pPr>
            <a:endParaRPr lang="en-IN" sz="1200" dirty="0">
              <a:solidFill>
                <a:schemeClr val="dk1"/>
              </a:solidFill>
              <a:latin typeface="Work Sans"/>
            </a:endParaRPr>
          </a:p>
          <a:p>
            <a:pPr algn="ctr"/>
            <a:endParaRPr lang="en-IN" sz="1200" dirty="0">
              <a:solidFill>
                <a:schemeClr val="dk1"/>
              </a:solidFill>
              <a:latin typeface="Work Sans"/>
            </a:endParaRPr>
          </a:p>
        </p:txBody>
      </p:sp>
    </p:spTree>
    <p:extLst>
      <p:ext uri="{BB962C8B-B14F-4D97-AF65-F5344CB8AC3E}">
        <p14:creationId xmlns:p14="http://schemas.microsoft.com/office/powerpoint/2010/main" val="428797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0FD7E1-63C2-40F9-A1E9-9CE0E2070036}"/>
              </a:ext>
            </a:extLst>
          </p:cNvPr>
          <p:cNvSpPr>
            <a:spLocks noGrp="1"/>
          </p:cNvSpPr>
          <p:nvPr>
            <p:ph type="body" idx="1"/>
          </p:nvPr>
        </p:nvSpPr>
        <p:spPr>
          <a:xfrm>
            <a:off x="3988039" y="1270231"/>
            <a:ext cx="4698042" cy="2603037"/>
          </a:xfrm>
        </p:spPr>
        <p:txBody>
          <a:bodyPr/>
          <a:lstStyle/>
          <a:p>
            <a:pPr marL="127000" indent="0" algn="just">
              <a:buNone/>
            </a:pPr>
            <a:r>
              <a:rPr lang="en-US" sz="1400" dirty="0"/>
              <a:t>Machine learning (ML) is a type of artificial intelligence (AI) that allows software applications to become more accurate at predicting outcomes without being explicitly programmed to do so.</a:t>
            </a:r>
          </a:p>
          <a:p>
            <a:pPr marL="127000" indent="0">
              <a:buNone/>
            </a:pPr>
            <a:endParaRPr lang="en-US" sz="1400" dirty="0"/>
          </a:p>
          <a:p>
            <a:pPr marL="127000" indent="0" algn="just">
              <a:buNone/>
            </a:pPr>
            <a:r>
              <a:rPr lang="en-US" sz="1400" dirty="0"/>
              <a:t>Linear regression analysis is used to predict the value of a variable based on the value of another variable. The variable you want to predict is called the dependent variable.</a:t>
            </a:r>
          </a:p>
          <a:p>
            <a:pPr marL="127000" indent="0">
              <a:buNone/>
            </a:pPr>
            <a:endParaRPr lang="en-US" sz="1400" dirty="0"/>
          </a:p>
          <a:p>
            <a:pPr marL="127000" indent="0" algn="just">
              <a:buNone/>
            </a:pPr>
            <a:r>
              <a:rPr lang="en-US" sz="1400" dirty="0"/>
              <a:t>Ridge regression is a method of estimating the coefficients of multiple-regression models in scenarios where the independent variables are highly correlated.</a:t>
            </a:r>
            <a:endParaRPr lang="en-IN" sz="1400" dirty="0"/>
          </a:p>
        </p:txBody>
      </p:sp>
      <p:sp>
        <p:nvSpPr>
          <p:cNvPr id="3" name="Title 2">
            <a:extLst>
              <a:ext uri="{FF2B5EF4-FFF2-40B4-BE49-F238E27FC236}">
                <a16:creationId xmlns:a16="http://schemas.microsoft.com/office/drawing/2014/main" id="{F5155973-AF6C-44C6-9865-AEA9FE97A45D}"/>
              </a:ext>
            </a:extLst>
          </p:cNvPr>
          <p:cNvSpPr>
            <a:spLocks noGrp="1"/>
          </p:cNvSpPr>
          <p:nvPr>
            <p:ph type="title"/>
          </p:nvPr>
        </p:nvSpPr>
        <p:spPr>
          <a:xfrm>
            <a:off x="457919" y="2300167"/>
            <a:ext cx="3534176" cy="657300"/>
          </a:xfrm>
        </p:spPr>
        <p:txBody>
          <a:bodyPr/>
          <a:lstStyle/>
          <a:p>
            <a:r>
              <a:rPr lang="en-IN" dirty="0"/>
              <a:t>METHODOLOGY</a:t>
            </a:r>
          </a:p>
        </p:txBody>
      </p:sp>
      <p:sp>
        <p:nvSpPr>
          <p:cNvPr id="4" name="Google Shape;341;p32">
            <a:extLst>
              <a:ext uri="{FF2B5EF4-FFF2-40B4-BE49-F238E27FC236}">
                <a16:creationId xmlns:a16="http://schemas.microsoft.com/office/drawing/2014/main" id="{0ECD2F21-5A1D-4ADE-A4E9-D1881F2FCBD1}"/>
              </a:ext>
            </a:extLst>
          </p:cNvPr>
          <p:cNvSpPr txBox="1"/>
          <p:nvPr/>
        </p:nvSpPr>
        <p:spPr>
          <a:xfrm>
            <a:off x="820389" y="508363"/>
            <a:ext cx="7109408" cy="493800"/>
          </a:xfrm>
          <a:prstGeom prst="rect">
            <a:avLst/>
          </a:prstGeom>
          <a:noFill/>
          <a:ln>
            <a:noFill/>
          </a:ln>
        </p:spPr>
        <p:txBody>
          <a:bodyPr spcFirstLastPara="1" wrap="square" lIns="91425" tIns="91425" rIns="91425" bIns="91425" anchor="t" anchorCtr="0">
            <a:noAutofit/>
          </a:bodyPr>
          <a:lstStyle/>
          <a:p>
            <a:r>
              <a:rPr lang="en-IN" sz="2000" b="1" dirty="0">
                <a:solidFill>
                  <a:schemeClr val="lt1"/>
                </a:solidFill>
                <a:latin typeface="Lexend Deca"/>
                <a:sym typeface="Lexend Deca"/>
              </a:rPr>
              <a:t>PROFIT PREDICTION WITH MACHINE LEARNING</a:t>
            </a:r>
          </a:p>
          <a:p>
            <a:pPr marL="0" lvl="0" indent="0" algn="l" rtl="0">
              <a:spcBef>
                <a:spcPts val="0"/>
              </a:spcBef>
              <a:spcAft>
                <a:spcPts val="0"/>
              </a:spcAft>
              <a:buNone/>
            </a:pPr>
            <a:endParaRPr lang="en-IN" sz="2000" b="1" dirty="0">
              <a:solidFill>
                <a:schemeClr val="lt1"/>
              </a:solidFill>
              <a:latin typeface="Lexend Deca"/>
              <a:ea typeface="Lexend Deca"/>
              <a:cs typeface="Lexend Deca"/>
              <a:sym typeface="Lexend Deca"/>
            </a:endParaRPr>
          </a:p>
        </p:txBody>
      </p:sp>
    </p:spTree>
    <p:extLst>
      <p:ext uri="{BB962C8B-B14F-4D97-AF65-F5344CB8AC3E}">
        <p14:creationId xmlns:p14="http://schemas.microsoft.com/office/powerpoint/2010/main" val="422557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p:nvPr/>
        </p:nvSpPr>
        <p:spPr>
          <a:xfrm flipH="1">
            <a:off x="1662629" y="1719450"/>
            <a:ext cx="2958816" cy="1069849"/>
          </a:xfrm>
          <a:custGeom>
            <a:avLst/>
            <a:gdLst/>
            <a:ahLst/>
            <a:cxnLst/>
            <a:rect l="l" t="t" r="r" b="b"/>
            <a:pathLst>
              <a:path w="66438" h="24024" extrusionOk="0">
                <a:moveTo>
                  <a:pt x="212" y="0"/>
                </a:moveTo>
                <a:cubicBezTo>
                  <a:pt x="124" y="0"/>
                  <a:pt x="54" y="52"/>
                  <a:pt x="19" y="140"/>
                </a:cubicBezTo>
                <a:cubicBezTo>
                  <a:pt x="1" y="210"/>
                  <a:pt x="37" y="296"/>
                  <a:pt x="107" y="331"/>
                </a:cubicBezTo>
                <a:lnTo>
                  <a:pt x="4660" y="3245"/>
                </a:lnTo>
                <a:lnTo>
                  <a:pt x="4660" y="21581"/>
                </a:lnTo>
                <a:cubicBezTo>
                  <a:pt x="4660" y="22925"/>
                  <a:pt x="5760" y="24023"/>
                  <a:pt x="7102" y="24023"/>
                </a:cubicBezTo>
                <a:lnTo>
                  <a:pt x="63995" y="24023"/>
                </a:lnTo>
                <a:cubicBezTo>
                  <a:pt x="65338" y="24023"/>
                  <a:pt x="66437" y="22925"/>
                  <a:pt x="66437" y="21581"/>
                </a:cubicBezTo>
                <a:lnTo>
                  <a:pt x="66437" y="2443"/>
                </a:lnTo>
                <a:cubicBezTo>
                  <a:pt x="66437" y="1099"/>
                  <a:pt x="65338" y="0"/>
                  <a:pt x="639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txBox="1">
            <a:spLocks noGrp="1"/>
          </p:cNvSpPr>
          <p:nvPr>
            <p:ph type="ctrTitle"/>
          </p:nvPr>
        </p:nvSpPr>
        <p:spPr>
          <a:xfrm flipH="1">
            <a:off x="1662625" y="2013238"/>
            <a:ext cx="2742514" cy="5585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solidFill>
                  <a:schemeClr val="lt1"/>
                </a:solidFill>
              </a:rPr>
              <a:t>Implementation</a:t>
            </a:r>
            <a:endParaRPr sz="2400" dirty="0">
              <a:solidFill>
                <a:schemeClr val="lt1"/>
              </a:solidFill>
            </a:endParaRPr>
          </a:p>
        </p:txBody>
      </p:sp>
      <p:sp>
        <p:nvSpPr>
          <p:cNvPr id="556" name="Google Shape;556;p38"/>
          <p:cNvSpPr txBox="1">
            <a:spLocks noGrp="1"/>
          </p:cNvSpPr>
          <p:nvPr>
            <p:ph type="subTitle" idx="1"/>
          </p:nvPr>
        </p:nvSpPr>
        <p:spPr>
          <a:xfrm flipH="1">
            <a:off x="525362" y="2789276"/>
            <a:ext cx="4127538" cy="144236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cs typeface="Arial"/>
                <a:sym typeface="Arial"/>
              </a:rPr>
              <a:t>The main intention is to predict the value </a:t>
            </a:r>
            <a:r>
              <a:rPr lang="en-US" sz="1200" dirty="0">
                <a:cs typeface="Arial"/>
              </a:rPr>
              <a:t>of the dependent variable i.e., the value of the profit of the company based on the data of the company over the previous years. So, from all the techniques used before for the prediction of profit an average from all those predicted values of the dependent variable is computed and made as the predicted dependent variable.</a:t>
            </a:r>
            <a:endParaRPr sz="1200" dirty="0">
              <a:cs typeface="Arial"/>
            </a:endParaRPr>
          </a:p>
        </p:txBody>
      </p:sp>
      <p:sp>
        <p:nvSpPr>
          <p:cNvPr id="557" name="Google Shape;557;p38"/>
          <p:cNvSpPr/>
          <p:nvPr/>
        </p:nvSpPr>
        <p:spPr>
          <a:xfrm>
            <a:off x="4491075" y="2173663"/>
            <a:ext cx="161825" cy="161400"/>
          </a:xfrm>
          <a:custGeom>
            <a:avLst/>
            <a:gdLst/>
            <a:ahLst/>
            <a:cxnLst/>
            <a:rect l="l" t="t" r="r" b="b"/>
            <a:pathLst>
              <a:path w="6473" h="6456" extrusionOk="0">
                <a:moveTo>
                  <a:pt x="4493" y="2120"/>
                </a:moveTo>
                <a:cubicBezTo>
                  <a:pt x="4611" y="2120"/>
                  <a:pt x="4729" y="2163"/>
                  <a:pt x="4816" y="2250"/>
                </a:cubicBezTo>
                <a:cubicBezTo>
                  <a:pt x="5007" y="2443"/>
                  <a:pt x="5007" y="2722"/>
                  <a:pt x="4816" y="2913"/>
                </a:cubicBezTo>
                <a:lnTo>
                  <a:pt x="3106" y="4623"/>
                </a:lnTo>
                <a:cubicBezTo>
                  <a:pt x="3010" y="4719"/>
                  <a:pt x="2892" y="4768"/>
                  <a:pt x="2774" y="4768"/>
                </a:cubicBezTo>
                <a:cubicBezTo>
                  <a:pt x="2656" y="4768"/>
                  <a:pt x="2539" y="4719"/>
                  <a:pt x="2443" y="4623"/>
                </a:cubicBezTo>
                <a:lnTo>
                  <a:pt x="1518" y="3716"/>
                </a:lnTo>
                <a:cubicBezTo>
                  <a:pt x="1343" y="3525"/>
                  <a:pt x="1343" y="3246"/>
                  <a:pt x="1518" y="3053"/>
                </a:cubicBezTo>
                <a:cubicBezTo>
                  <a:pt x="1614" y="2966"/>
                  <a:pt x="1736" y="2922"/>
                  <a:pt x="1856" y="2922"/>
                </a:cubicBezTo>
                <a:cubicBezTo>
                  <a:pt x="1976" y="2922"/>
                  <a:pt x="2094" y="2966"/>
                  <a:pt x="2181" y="3053"/>
                </a:cubicBezTo>
                <a:lnTo>
                  <a:pt x="2774" y="3646"/>
                </a:lnTo>
                <a:lnTo>
                  <a:pt x="4170" y="2250"/>
                </a:lnTo>
                <a:cubicBezTo>
                  <a:pt x="4257" y="2163"/>
                  <a:pt x="4375" y="2120"/>
                  <a:pt x="4493" y="2120"/>
                </a:cubicBezTo>
                <a:close/>
                <a:moveTo>
                  <a:pt x="3228" y="1"/>
                </a:moveTo>
                <a:cubicBezTo>
                  <a:pt x="1448" y="1"/>
                  <a:pt x="1" y="1448"/>
                  <a:pt x="1" y="3227"/>
                </a:cubicBezTo>
                <a:cubicBezTo>
                  <a:pt x="1" y="5007"/>
                  <a:pt x="1448" y="6456"/>
                  <a:pt x="3228" y="6456"/>
                </a:cubicBezTo>
                <a:cubicBezTo>
                  <a:pt x="5025" y="6456"/>
                  <a:pt x="6473" y="5007"/>
                  <a:pt x="6473" y="3227"/>
                </a:cubicBezTo>
                <a:cubicBezTo>
                  <a:pt x="6473" y="1448"/>
                  <a:pt x="5025"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txBox="1"/>
          <p:nvPr/>
        </p:nvSpPr>
        <p:spPr>
          <a:xfrm>
            <a:off x="1662625" y="1428763"/>
            <a:ext cx="777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Lexend Deca"/>
                <a:ea typeface="Lexend Deca"/>
                <a:cs typeface="Lexend Deca"/>
                <a:sym typeface="Lexend Deca"/>
              </a:rPr>
              <a:t>11:25 AM</a:t>
            </a:r>
            <a:endParaRPr sz="1000">
              <a:solidFill>
                <a:schemeClr val="dk2"/>
              </a:solidFill>
              <a:latin typeface="Lexend Deca"/>
              <a:ea typeface="Lexend Deca"/>
              <a:cs typeface="Lexend Deca"/>
              <a:sym typeface="Lexend Deca"/>
            </a:endParaRPr>
          </a:p>
        </p:txBody>
      </p:sp>
      <p:pic>
        <p:nvPicPr>
          <p:cNvPr id="559" name="Google Shape;559;p38"/>
          <p:cNvPicPr preferRelativeResize="0"/>
          <p:nvPr/>
        </p:nvPicPr>
        <p:blipFill>
          <a:blip r:embed="rId3">
            <a:extLst>
              <a:ext uri="{837473B0-CC2E-450A-ABE3-18F120FF3D39}">
                <a1611:picAttrSrcUrl xmlns:a1611="http://schemas.microsoft.com/office/drawing/2016/11/main" r:id="rId4"/>
              </a:ext>
            </a:extLst>
          </a:blip>
          <a:srcRect l="16667" r="16667"/>
          <a:stretch/>
        </p:blipFill>
        <p:spPr>
          <a:xfrm>
            <a:off x="5143976" y="1367488"/>
            <a:ext cx="2768100" cy="2768100"/>
          </a:xfrm>
          <a:prstGeom prst="ellipse">
            <a:avLst/>
          </a:prstGeom>
          <a:noFill/>
          <a:ln w="114300" cap="flat" cmpd="sng">
            <a:solidFill>
              <a:schemeClr val="accent1"/>
            </a:solidFill>
            <a:prstDash val="solid"/>
            <a:round/>
            <a:headEnd type="none" w="sm" len="sm"/>
            <a:tailEnd type="none" w="sm" len="sm"/>
          </a:ln>
        </p:spPr>
      </p:pic>
      <p:grpSp>
        <p:nvGrpSpPr>
          <p:cNvPr id="561" name="Google Shape;561;p38"/>
          <p:cNvGrpSpPr/>
          <p:nvPr/>
        </p:nvGrpSpPr>
        <p:grpSpPr>
          <a:xfrm>
            <a:off x="7526973" y="530839"/>
            <a:ext cx="897017" cy="324596"/>
            <a:chOff x="7526973" y="530839"/>
            <a:chExt cx="897017" cy="324596"/>
          </a:xfrm>
        </p:grpSpPr>
        <p:grpSp>
          <p:nvGrpSpPr>
            <p:cNvPr id="562" name="Google Shape;562;p38"/>
            <p:cNvGrpSpPr/>
            <p:nvPr/>
          </p:nvGrpSpPr>
          <p:grpSpPr>
            <a:xfrm>
              <a:off x="7526973" y="530839"/>
              <a:ext cx="332201" cy="324420"/>
              <a:chOff x="3380213" y="4209475"/>
              <a:chExt cx="403450" cy="394000"/>
            </a:xfrm>
          </p:grpSpPr>
          <p:sp>
            <p:nvSpPr>
              <p:cNvPr id="563" name="Google Shape;563;p38"/>
              <p:cNvSpPr/>
              <p:nvPr/>
            </p:nvSpPr>
            <p:spPr>
              <a:xfrm>
                <a:off x="3380213" y="4266625"/>
                <a:ext cx="338900" cy="336850"/>
              </a:xfrm>
              <a:custGeom>
                <a:avLst/>
                <a:gdLst/>
                <a:ahLst/>
                <a:cxnLst/>
                <a:rect l="l" t="t" r="r" b="b"/>
                <a:pathLst>
                  <a:path w="13556" h="13474" extrusionOk="0">
                    <a:moveTo>
                      <a:pt x="3399" y="0"/>
                    </a:moveTo>
                    <a:cubicBezTo>
                      <a:pt x="3221" y="0"/>
                      <a:pt x="3041" y="51"/>
                      <a:pt x="2878" y="157"/>
                    </a:cubicBezTo>
                    <a:lnTo>
                      <a:pt x="1431" y="1134"/>
                    </a:lnTo>
                    <a:cubicBezTo>
                      <a:pt x="0" y="2093"/>
                      <a:pt x="245" y="4082"/>
                      <a:pt x="889" y="5687"/>
                    </a:cubicBezTo>
                    <a:cubicBezTo>
                      <a:pt x="2024" y="8479"/>
                      <a:pt x="4850" y="11497"/>
                      <a:pt x="7589" y="12805"/>
                    </a:cubicBezTo>
                    <a:cubicBezTo>
                      <a:pt x="8384" y="13190"/>
                      <a:pt x="9290" y="13473"/>
                      <a:pt x="10124" y="13473"/>
                    </a:cubicBezTo>
                    <a:cubicBezTo>
                      <a:pt x="10919" y="13473"/>
                      <a:pt x="11649" y="13216"/>
                      <a:pt x="12160" y="12544"/>
                    </a:cubicBezTo>
                    <a:lnTo>
                      <a:pt x="13225" y="11149"/>
                    </a:lnTo>
                    <a:cubicBezTo>
                      <a:pt x="13555" y="10730"/>
                      <a:pt x="13451" y="10137"/>
                      <a:pt x="13015" y="9823"/>
                    </a:cubicBezTo>
                    <a:lnTo>
                      <a:pt x="10276" y="7973"/>
                    </a:lnTo>
                    <a:cubicBezTo>
                      <a:pt x="10119" y="7871"/>
                      <a:pt x="9941" y="7822"/>
                      <a:pt x="9765" y="7822"/>
                    </a:cubicBezTo>
                    <a:cubicBezTo>
                      <a:pt x="9490" y="7822"/>
                      <a:pt x="9218" y="7942"/>
                      <a:pt x="9038" y="8165"/>
                    </a:cubicBezTo>
                    <a:lnTo>
                      <a:pt x="8356" y="9055"/>
                    </a:lnTo>
                    <a:cubicBezTo>
                      <a:pt x="8208" y="9249"/>
                      <a:pt x="7977" y="9353"/>
                      <a:pt x="7742" y="9353"/>
                    </a:cubicBezTo>
                    <a:cubicBezTo>
                      <a:pt x="7619" y="9353"/>
                      <a:pt x="7494" y="9325"/>
                      <a:pt x="7379" y="9264"/>
                    </a:cubicBezTo>
                    <a:cubicBezTo>
                      <a:pt x="6193" y="8618"/>
                      <a:pt x="4990" y="7345"/>
                      <a:pt x="4414" y="6106"/>
                    </a:cubicBezTo>
                    <a:cubicBezTo>
                      <a:pt x="4257" y="5757"/>
                      <a:pt x="4379" y="5356"/>
                      <a:pt x="4693" y="5147"/>
                    </a:cubicBezTo>
                    <a:lnTo>
                      <a:pt x="5600" y="4519"/>
                    </a:lnTo>
                    <a:cubicBezTo>
                      <a:pt x="6002" y="4257"/>
                      <a:pt x="6123" y="3716"/>
                      <a:pt x="5879" y="3298"/>
                    </a:cubicBezTo>
                    <a:lnTo>
                      <a:pt x="4204" y="453"/>
                    </a:lnTo>
                    <a:cubicBezTo>
                      <a:pt x="4025" y="162"/>
                      <a:pt x="3717" y="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3537238" y="4209475"/>
                <a:ext cx="246425" cy="230850"/>
              </a:xfrm>
              <a:custGeom>
                <a:avLst/>
                <a:gdLst/>
                <a:ahLst/>
                <a:cxnLst/>
                <a:rect l="l" t="t" r="r" b="b"/>
                <a:pathLst>
                  <a:path w="9857" h="9234" extrusionOk="0">
                    <a:moveTo>
                      <a:pt x="7048" y="2339"/>
                    </a:moveTo>
                    <a:cubicBezTo>
                      <a:pt x="7309" y="2339"/>
                      <a:pt x="7519" y="2548"/>
                      <a:pt x="7519" y="2809"/>
                    </a:cubicBezTo>
                    <a:cubicBezTo>
                      <a:pt x="7519" y="3053"/>
                      <a:pt x="7309" y="3263"/>
                      <a:pt x="7048" y="3263"/>
                    </a:cubicBezTo>
                    <a:lnTo>
                      <a:pt x="2896" y="3263"/>
                    </a:lnTo>
                    <a:cubicBezTo>
                      <a:pt x="2634" y="3263"/>
                      <a:pt x="2424" y="3053"/>
                      <a:pt x="2424" y="2809"/>
                    </a:cubicBezTo>
                    <a:cubicBezTo>
                      <a:pt x="2424" y="2548"/>
                      <a:pt x="2634" y="2339"/>
                      <a:pt x="2896" y="2339"/>
                    </a:cubicBezTo>
                    <a:close/>
                    <a:moveTo>
                      <a:pt x="5669" y="4188"/>
                    </a:moveTo>
                    <a:cubicBezTo>
                      <a:pt x="5914" y="4188"/>
                      <a:pt x="6123" y="4397"/>
                      <a:pt x="6123" y="4642"/>
                    </a:cubicBezTo>
                    <a:cubicBezTo>
                      <a:pt x="6123" y="4903"/>
                      <a:pt x="5914" y="5112"/>
                      <a:pt x="5669" y="5112"/>
                    </a:cubicBezTo>
                    <a:lnTo>
                      <a:pt x="2896" y="5112"/>
                    </a:lnTo>
                    <a:cubicBezTo>
                      <a:pt x="2634" y="5112"/>
                      <a:pt x="2424" y="4903"/>
                      <a:pt x="2424" y="4642"/>
                    </a:cubicBezTo>
                    <a:cubicBezTo>
                      <a:pt x="2424" y="4397"/>
                      <a:pt x="2634" y="4188"/>
                      <a:pt x="2896" y="4188"/>
                    </a:cubicBezTo>
                    <a:close/>
                    <a:moveTo>
                      <a:pt x="3699" y="1"/>
                    </a:moveTo>
                    <a:cubicBezTo>
                      <a:pt x="1657" y="1"/>
                      <a:pt x="0" y="1658"/>
                      <a:pt x="0" y="3700"/>
                    </a:cubicBezTo>
                    <a:cubicBezTo>
                      <a:pt x="0" y="5723"/>
                      <a:pt x="1640" y="7380"/>
                      <a:pt x="3664" y="7380"/>
                    </a:cubicBezTo>
                    <a:lnTo>
                      <a:pt x="3664" y="8776"/>
                    </a:lnTo>
                    <a:cubicBezTo>
                      <a:pt x="3664" y="9055"/>
                      <a:pt x="3888" y="9234"/>
                      <a:pt x="4126" y="9234"/>
                    </a:cubicBezTo>
                    <a:cubicBezTo>
                      <a:pt x="4245" y="9234"/>
                      <a:pt x="4367" y="9189"/>
                      <a:pt x="4466" y="9090"/>
                    </a:cubicBezTo>
                    <a:lnTo>
                      <a:pt x="6141" y="7380"/>
                    </a:lnTo>
                    <a:lnTo>
                      <a:pt x="6158" y="7380"/>
                    </a:lnTo>
                    <a:cubicBezTo>
                      <a:pt x="8200" y="7380"/>
                      <a:pt x="9856" y="5740"/>
                      <a:pt x="9856" y="3700"/>
                    </a:cubicBezTo>
                    <a:cubicBezTo>
                      <a:pt x="9856" y="1658"/>
                      <a:pt x="8200" y="1"/>
                      <a:pt x="6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8"/>
            <p:cNvGrpSpPr/>
            <p:nvPr/>
          </p:nvGrpSpPr>
          <p:grpSpPr>
            <a:xfrm>
              <a:off x="8054864" y="531011"/>
              <a:ext cx="369126" cy="324424"/>
              <a:chOff x="4467200" y="877100"/>
              <a:chExt cx="481825" cy="423475"/>
            </a:xfrm>
          </p:grpSpPr>
          <p:sp>
            <p:nvSpPr>
              <p:cNvPr id="567" name="Google Shape;567;p38"/>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8" name="Google Shape;568;p38"/>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9" name="Google Shape;569;p38"/>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0" name="Google Shape;570;p38"/>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71" name="Google Shape;571;p38"/>
          <p:cNvGrpSpPr/>
          <p:nvPr/>
        </p:nvGrpSpPr>
        <p:grpSpPr>
          <a:xfrm>
            <a:off x="8054884" y="4613755"/>
            <a:ext cx="332212" cy="332592"/>
            <a:chOff x="6674938" y="1490925"/>
            <a:chExt cx="393850" cy="394300"/>
          </a:xfrm>
        </p:grpSpPr>
        <p:sp>
          <p:nvSpPr>
            <p:cNvPr id="572" name="Google Shape;572;p38"/>
            <p:cNvSpPr/>
            <p:nvPr/>
          </p:nvSpPr>
          <p:spPr>
            <a:xfrm>
              <a:off x="6767813" y="1514925"/>
              <a:ext cx="23150" cy="46250"/>
            </a:xfrm>
            <a:custGeom>
              <a:avLst/>
              <a:gdLst/>
              <a:ahLst/>
              <a:cxnLst/>
              <a:rect l="l" t="t" r="r" b="b"/>
              <a:pathLst>
                <a:path w="926" h="1850" extrusionOk="0">
                  <a:moveTo>
                    <a:pt x="472" y="0"/>
                  </a:moveTo>
                  <a:cubicBezTo>
                    <a:pt x="210" y="0"/>
                    <a:pt x="0" y="210"/>
                    <a:pt x="0" y="471"/>
                  </a:cubicBezTo>
                  <a:lnTo>
                    <a:pt x="0" y="1396"/>
                  </a:lnTo>
                  <a:cubicBezTo>
                    <a:pt x="0" y="1640"/>
                    <a:pt x="210" y="1850"/>
                    <a:pt x="472" y="1850"/>
                  </a:cubicBezTo>
                  <a:cubicBezTo>
                    <a:pt x="716" y="1850"/>
                    <a:pt x="926" y="1640"/>
                    <a:pt x="926" y="1396"/>
                  </a:cubicBezTo>
                  <a:lnTo>
                    <a:pt x="926" y="471"/>
                  </a:lnTo>
                  <a:cubicBezTo>
                    <a:pt x="926" y="210"/>
                    <a:pt x="716"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6721588" y="1490925"/>
              <a:ext cx="23150" cy="70250"/>
            </a:xfrm>
            <a:custGeom>
              <a:avLst/>
              <a:gdLst/>
              <a:ahLst/>
              <a:cxnLst/>
              <a:rect l="l" t="t" r="r" b="b"/>
              <a:pathLst>
                <a:path w="926" h="2810" extrusionOk="0">
                  <a:moveTo>
                    <a:pt x="472" y="0"/>
                  </a:moveTo>
                  <a:cubicBezTo>
                    <a:pt x="209" y="0"/>
                    <a:pt x="0" y="209"/>
                    <a:pt x="0" y="472"/>
                  </a:cubicBezTo>
                  <a:lnTo>
                    <a:pt x="0" y="2338"/>
                  </a:lnTo>
                  <a:cubicBezTo>
                    <a:pt x="0" y="2600"/>
                    <a:pt x="209" y="2810"/>
                    <a:pt x="472" y="2810"/>
                  </a:cubicBezTo>
                  <a:cubicBezTo>
                    <a:pt x="733" y="2810"/>
                    <a:pt x="925" y="2600"/>
                    <a:pt x="925" y="2338"/>
                  </a:cubicBezTo>
                  <a:lnTo>
                    <a:pt x="925" y="472"/>
                  </a:lnTo>
                  <a:cubicBezTo>
                    <a:pt x="925" y="209"/>
                    <a:pt x="733"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6998963" y="1490925"/>
              <a:ext cx="22725" cy="70250"/>
            </a:xfrm>
            <a:custGeom>
              <a:avLst/>
              <a:gdLst/>
              <a:ahLst/>
              <a:cxnLst/>
              <a:rect l="l" t="t" r="r" b="b"/>
              <a:pathLst>
                <a:path w="909" h="2810" extrusionOk="0">
                  <a:moveTo>
                    <a:pt x="455" y="0"/>
                  </a:moveTo>
                  <a:cubicBezTo>
                    <a:pt x="194" y="0"/>
                    <a:pt x="1" y="209"/>
                    <a:pt x="1" y="472"/>
                  </a:cubicBezTo>
                  <a:lnTo>
                    <a:pt x="1" y="2356"/>
                  </a:lnTo>
                  <a:cubicBezTo>
                    <a:pt x="1" y="2600"/>
                    <a:pt x="194" y="2810"/>
                    <a:pt x="455" y="2810"/>
                  </a:cubicBezTo>
                  <a:cubicBezTo>
                    <a:pt x="717" y="2810"/>
                    <a:pt x="908" y="2600"/>
                    <a:pt x="908" y="2356"/>
                  </a:cubicBezTo>
                  <a:lnTo>
                    <a:pt x="908" y="472"/>
                  </a:lnTo>
                  <a:cubicBezTo>
                    <a:pt x="908" y="209"/>
                    <a:pt x="717"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952738" y="1514925"/>
              <a:ext cx="23150" cy="46250"/>
            </a:xfrm>
            <a:custGeom>
              <a:avLst/>
              <a:gdLst/>
              <a:ahLst/>
              <a:cxnLst/>
              <a:rect l="l" t="t" r="r" b="b"/>
              <a:pathLst>
                <a:path w="926" h="1850" extrusionOk="0">
                  <a:moveTo>
                    <a:pt x="454" y="0"/>
                  </a:moveTo>
                  <a:cubicBezTo>
                    <a:pt x="210" y="0"/>
                    <a:pt x="1" y="210"/>
                    <a:pt x="1" y="471"/>
                  </a:cubicBezTo>
                  <a:lnTo>
                    <a:pt x="1" y="1396"/>
                  </a:lnTo>
                  <a:cubicBezTo>
                    <a:pt x="1" y="1640"/>
                    <a:pt x="210" y="1850"/>
                    <a:pt x="454" y="1850"/>
                  </a:cubicBezTo>
                  <a:cubicBezTo>
                    <a:pt x="717" y="1850"/>
                    <a:pt x="926" y="1640"/>
                    <a:pt x="926" y="1396"/>
                  </a:cubicBezTo>
                  <a:lnTo>
                    <a:pt x="926" y="471"/>
                  </a:lnTo>
                  <a:cubicBezTo>
                    <a:pt x="926" y="210"/>
                    <a:pt x="717"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674938" y="1584250"/>
              <a:ext cx="393850" cy="300975"/>
            </a:xfrm>
            <a:custGeom>
              <a:avLst/>
              <a:gdLst/>
              <a:ahLst/>
              <a:cxnLst/>
              <a:rect l="l" t="t" r="r" b="b"/>
              <a:pathLst>
                <a:path w="15754" h="12039" extrusionOk="0">
                  <a:moveTo>
                    <a:pt x="454" y="0"/>
                  </a:moveTo>
                  <a:cubicBezTo>
                    <a:pt x="209" y="0"/>
                    <a:pt x="0" y="210"/>
                    <a:pt x="0" y="472"/>
                  </a:cubicBezTo>
                  <a:lnTo>
                    <a:pt x="0" y="11568"/>
                  </a:lnTo>
                  <a:cubicBezTo>
                    <a:pt x="0" y="11851"/>
                    <a:pt x="223" y="12038"/>
                    <a:pt x="459" y="12038"/>
                  </a:cubicBezTo>
                  <a:cubicBezTo>
                    <a:pt x="572" y="12038"/>
                    <a:pt x="689" y="11995"/>
                    <a:pt x="784" y="11899"/>
                  </a:cubicBezTo>
                  <a:lnTo>
                    <a:pt x="3454" y="9230"/>
                  </a:lnTo>
                  <a:lnTo>
                    <a:pt x="15300" y="9230"/>
                  </a:lnTo>
                  <a:cubicBezTo>
                    <a:pt x="15544" y="9230"/>
                    <a:pt x="15753" y="9021"/>
                    <a:pt x="15753" y="8777"/>
                  </a:cubicBezTo>
                  <a:lnTo>
                    <a:pt x="15753" y="472"/>
                  </a:lnTo>
                  <a:cubicBezTo>
                    <a:pt x="15753" y="210"/>
                    <a:pt x="15544" y="0"/>
                    <a:pt x="15300" y="0"/>
                  </a:cubicBezTo>
                  <a:lnTo>
                    <a:pt x="10189" y="0"/>
                  </a:lnTo>
                  <a:lnTo>
                    <a:pt x="10189" y="2268"/>
                  </a:lnTo>
                  <a:cubicBezTo>
                    <a:pt x="10189" y="3385"/>
                    <a:pt x="9386" y="4327"/>
                    <a:pt x="8339" y="4537"/>
                  </a:cubicBezTo>
                  <a:lnTo>
                    <a:pt x="8339" y="5532"/>
                  </a:lnTo>
                  <a:lnTo>
                    <a:pt x="9263" y="5532"/>
                  </a:lnTo>
                  <a:cubicBezTo>
                    <a:pt x="9508" y="5532"/>
                    <a:pt x="9717" y="5741"/>
                    <a:pt x="9717" y="6002"/>
                  </a:cubicBezTo>
                  <a:cubicBezTo>
                    <a:pt x="9717" y="6264"/>
                    <a:pt x="9508" y="6456"/>
                    <a:pt x="9263" y="6456"/>
                  </a:cubicBezTo>
                  <a:lnTo>
                    <a:pt x="6490" y="6456"/>
                  </a:lnTo>
                  <a:cubicBezTo>
                    <a:pt x="6228" y="6456"/>
                    <a:pt x="6036" y="6264"/>
                    <a:pt x="6036" y="6002"/>
                  </a:cubicBezTo>
                  <a:cubicBezTo>
                    <a:pt x="6036" y="5741"/>
                    <a:pt x="6228" y="5532"/>
                    <a:pt x="6490" y="5532"/>
                  </a:cubicBezTo>
                  <a:lnTo>
                    <a:pt x="7414" y="5532"/>
                  </a:lnTo>
                  <a:lnTo>
                    <a:pt x="7414" y="4537"/>
                  </a:lnTo>
                  <a:cubicBezTo>
                    <a:pt x="6367" y="4327"/>
                    <a:pt x="5565" y="3385"/>
                    <a:pt x="5565" y="2268"/>
                  </a:cubicBezTo>
                  <a:lnTo>
                    <a:pt x="55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837188" y="1502700"/>
              <a:ext cx="69350" cy="104700"/>
            </a:xfrm>
            <a:custGeom>
              <a:avLst/>
              <a:gdLst/>
              <a:ahLst/>
              <a:cxnLst/>
              <a:rect l="l" t="t" r="r" b="b"/>
              <a:pathLst>
                <a:path w="2774" h="4188" extrusionOk="0">
                  <a:moveTo>
                    <a:pt x="1378" y="1"/>
                  </a:moveTo>
                  <a:cubicBezTo>
                    <a:pt x="628" y="1"/>
                    <a:pt x="0" y="629"/>
                    <a:pt x="0" y="1378"/>
                  </a:cubicBezTo>
                  <a:lnTo>
                    <a:pt x="0" y="4188"/>
                  </a:lnTo>
                  <a:lnTo>
                    <a:pt x="2773" y="4188"/>
                  </a:lnTo>
                  <a:lnTo>
                    <a:pt x="2773" y="1378"/>
                  </a:lnTo>
                  <a:cubicBezTo>
                    <a:pt x="2773" y="629"/>
                    <a:pt x="2145"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837188" y="1630475"/>
              <a:ext cx="69350" cy="45400"/>
            </a:xfrm>
            <a:custGeom>
              <a:avLst/>
              <a:gdLst/>
              <a:ahLst/>
              <a:cxnLst/>
              <a:rect l="l" t="t" r="r" b="b"/>
              <a:pathLst>
                <a:path w="2774" h="1816" extrusionOk="0">
                  <a:moveTo>
                    <a:pt x="0" y="1"/>
                  </a:moveTo>
                  <a:lnTo>
                    <a:pt x="0" y="419"/>
                  </a:lnTo>
                  <a:cubicBezTo>
                    <a:pt x="0" y="1187"/>
                    <a:pt x="628" y="1815"/>
                    <a:pt x="1378" y="1815"/>
                  </a:cubicBezTo>
                  <a:cubicBezTo>
                    <a:pt x="2145" y="1815"/>
                    <a:pt x="2773" y="1187"/>
                    <a:pt x="2773" y="41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8"/>
          <p:cNvGrpSpPr/>
          <p:nvPr/>
        </p:nvGrpSpPr>
        <p:grpSpPr>
          <a:xfrm>
            <a:off x="7495358" y="4615864"/>
            <a:ext cx="332239" cy="328589"/>
            <a:chOff x="3385438" y="2850425"/>
            <a:chExt cx="398225" cy="393850"/>
          </a:xfrm>
        </p:grpSpPr>
        <p:sp>
          <p:nvSpPr>
            <p:cNvPr id="580" name="Google Shape;580;p38"/>
            <p:cNvSpPr/>
            <p:nvPr/>
          </p:nvSpPr>
          <p:spPr>
            <a:xfrm>
              <a:off x="3482688" y="2966450"/>
              <a:ext cx="207625" cy="122150"/>
            </a:xfrm>
            <a:custGeom>
              <a:avLst/>
              <a:gdLst/>
              <a:ahLst/>
              <a:cxnLst/>
              <a:rect l="l" t="t" r="r" b="b"/>
              <a:pathLst>
                <a:path w="8305" h="4886" extrusionOk="0">
                  <a:moveTo>
                    <a:pt x="5078" y="471"/>
                  </a:moveTo>
                  <a:cubicBezTo>
                    <a:pt x="5846" y="471"/>
                    <a:pt x="6456" y="1082"/>
                    <a:pt x="6456" y="1850"/>
                  </a:cubicBezTo>
                  <a:cubicBezTo>
                    <a:pt x="6456" y="2617"/>
                    <a:pt x="5846" y="3245"/>
                    <a:pt x="5078" y="3245"/>
                  </a:cubicBezTo>
                  <a:cubicBezTo>
                    <a:pt x="4310" y="3245"/>
                    <a:pt x="3699" y="2617"/>
                    <a:pt x="3699" y="1850"/>
                  </a:cubicBezTo>
                  <a:cubicBezTo>
                    <a:pt x="3699" y="1082"/>
                    <a:pt x="4310" y="471"/>
                    <a:pt x="5078" y="471"/>
                  </a:cubicBezTo>
                  <a:close/>
                  <a:moveTo>
                    <a:pt x="1" y="0"/>
                  </a:moveTo>
                  <a:lnTo>
                    <a:pt x="1" y="4432"/>
                  </a:lnTo>
                  <a:lnTo>
                    <a:pt x="1973" y="2443"/>
                  </a:lnTo>
                  <a:cubicBezTo>
                    <a:pt x="2068" y="2355"/>
                    <a:pt x="2190" y="2312"/>
                    <a:pt x="2310" y="2312"/>
                  </a:cubicBezTo>
                  <a:cubicBezTo>
                    <a:pt x="2430" y="2312"/>
                    <a:pt x="2548" y="2355"/>
                    <a:pt x="2636" y="2443"/>
                  </a:cubicBezTo>
                  <a:lnTo>
                    <a:pt x="5078" y="4885"/>
                  </a:lnTo>
                  <a:lnTo>
                    <a:pt x="6595" y="3367"/>
                  </a:lnTo>
                  <a:cubicBezTo>
                    <a:pt x="6682" y="3279"/>
                    <a:pt x="6800" y="3236"/>
                    <a:pt x="6920" y="3236"/>
                  </a:cubicBezTo>
                  <a:cubicBezTo>
                    <a:pt x="7040" y="3236"/>
                    <a:pt x="7163" y="3279"/>
                    <a:pt x="7258" y="3367"/>
                  </a:cubicBezTo>
                  <a:lnTo>
                    <a:pt x="8305" y="4432"/>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3598288" y="3001325"/>
              <a:ext cx="23125" cy="23125"/>
            </a:xfrm>
            <a:custGeom>
              <a:avLst/>
              <a:gdLst/>
              <a:ahLst/>
              <a:cxnLst/>
              <a:rect l="l" t="t" r="r" b="b"/>
              <a:pathLst>
                <a:path w="925" h="925" extrusionOk="0">
                  <a:moveTo>
                    <a:pt x="454" y="1"/>
                  </a:moveTo>
                  <a:cubicBezTo>
                    <a:pt x="192" y="1"/>
                    <a:pt x="0" y="210"/>
                    <a:pt x="0" y="455"/>
                  </a:cubicBezTo>
                  <a:cubicBezTo>
                    <a:pt x="0" y="716"/>
                    <a:pt x="192" y="925"/>
                    <a:pt x="454" y="925"/>
                  </a:cubicBezTo>
                  <a:cubicBezTo>
                    <a:pt x="715" y="925"/>
                    <a:pt x="924" y="716"/>
                    <a:pt x="924" y="455"/>
                  </a:cubicBezTo>
                  <a:cubicBezTo>
                    <a:pt x="924" y="210"/>
                    <a:pt x="715"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385438" y="2850425"/>
              <a:ext cx="398225" cy="393850"/>
            </a:xfrm>
            <a:custGeom>
              <a:avLst/>
              <a:gdLst/>
              <a:ahLst/>
              <a:cxnLst/>
              <a:rect l="l" t="t" r="r" b="b"/>
              <a:pathLst>
                <a:path w="15929" h="15754" extrusionOk="0">
                  <a:moveTo>
                    <a:pt x="12195" y="3716"/>
                  </a:moveTo>
                  <a:cubicBezTo>
                    <a:pt x="12702" y="3716"/>
                    <a:pt x="13120" y="4135"/>
                    <a:pt x="13120" y="4641"/>
                  </a:cubicBezTo>
                  <a:lnTo>
                    <a:pt x="13120" y="11113"/>
                  </a:lnTo>
                  <a:cubicBezTo>
                    <a:pt x="13120" y="11620"/>
                    <a:pt x="12702" y="12038"/>
                    <a:pt x="12195" y="12038"/>
                  </a:cubicBezTo>
                  <a:lnTo>
                    <a:pt x="3891" y="12038"/>
                  </a:lnTo>
                  <a:cubicBezTo>
                    <a:pt x="3385" y="12038"/>
                    <a:pt x="2967" y="11620"/>
                    <a:pt x="2967" y="11113"/>
                  </a:cubicBezTo>
                  <a:lnTo>
                    <a:pt x="2967" y="4641"/>
                  </a:lnTo>
                  <a:cubicBezTo>
                    <a:pt x="2967" y="4135"/>
                    <a:pt x="3385" y="3716"/>
                    <a:pt x="3891" y="3716"/>
                  </a:cubicBezTo>
                  <a:close/>
                  <a:moveTo>
                    <a:pt x="8043" y="1"/>
                  </a:moveTo>
                  <a:cubicBezTo>
                    <a:pt x="3681" y="1"/>
                    <a:pt x="157" y="3525"/>
                    <a:pt x="157" y="7868"/>
                  </a:cubicBezTo>
                  <a:cubicBezTo>
                    <a:pt x="157" y="9927"/>
                    <a:pt x="978" y="11899"/>
                    <a:pt x="2390" y="13364"/>
                  </a:cubicBezTo>
                  <a:lnTo>
                    <a:pt x="350" y="14935"/>
                  </a:lnTo>
                  <a:cubicBezTo>
                    <a:pt x="1" y="15196"/>
                    <a:pt x="192" y="15754"/>
                    <a:pt x="629" y="15754"/>
                  </a:cubicBezTo>
                  <a:lnTo>
                    <a:pt x="8078" y="15754"/>
                  </a:lnTo>
                  <a:cubicBezTo>
                    <a:pt x="12404" y="15737"/>
                    <a:pt x="15928" y="12230"/>
                    <a:pt x="15928" y="7868"/>
                  </a:cubicBezTo>
                  <a:cubicBezTo>
                    <a:pt x="15928" y="3525"/>
                    <a:pt x="12404" y="1"/>
                    <a:pt x="8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482688" y="3051925"/>
              <a:ext cx="207625" cy="76350"/>
            </a:xfrm>
            <a:custGeom>
              <a:avLst/>
              <a:gdLst/>
              <a:ahLst/>
              <a:cxnLst/>
              <a:rect l="l" t="t" r="r" b="b"/>
              <a:pathLst>
                <a:path w="8305" h="3054" extrusionOk="0">
                  <a:moveTo>
                    <a:pt x="2303" y="1"/>
                  </a:moveTo>
                  <a:lnTo>
                    <a:pt x="1" y="2320"/>
                  </a:lnTo>
                  <a:lnTo>
                    <a:pt x="1" y="3053"/>
                  </a:lnTo>
                  <a:lnTo>
                    <a:pt x="8305" y="3053"/>
                  </a:lnTo>
                  <a:lnTo>
                    <a:pt x="8305" y="2320"/>
                  </a:lnTo>
                  <a:lnTo>
                    <a:pt x="6927" y="925"/>
                  </a:lnTo>
                  <a:lnTo>
                    <a:pt x="5409" y="2443"/>
                  </a:lnTo>
                  <a:cubicBezTo>
                    <a:pt x="5313" y="2539"/>
                    <a:pt x="5196" y="2587"/>
                    <a:pt x="5078" y="2587"/>
                  </a:cubicBezTo>
                  <a:cubicBezTo>
                    <a:pt x="4960" y="2587"/>
                    <a:pt x="4842" y="2539"/>
                    <a:pt x="4746" y="2443"/>
                  </a:cubicBezTo>
                  <a:lnTo>
                    <a:pt x="2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38"/>
          <p:cNvSpPr txBox="1"/>
          <p:nvPr/>
        </p:nvSpPr>
        <p:spPr>
          <a:xfrm>
            <a:off x="833325" y="4563150"/>
            <a:ext cx="34095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Lexend Deca"/>
                <a:ea typeface="Lexend Deca"/>
                <a:cs typeface="Lexend Deca"/>
                <a:sym typeface="Lexend Deca"/>
              </a:rPr>
              <a:t>Write your message</a:t>
            </a:r>
            <a:endParaRPr sz="1700" b="1">
              <a:solidFill>
                <a:schemeClr val="lt1"/>
              </a:solidFill>
              <a:latin typeface="Lexend Deca"/>
              <a:ea typeface="Lexend Deca"/>
              <a:cs typeface="Lexend Deca"/>
              <a:sym typeface="Lexend De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2AB87-7B73-44D3-92C4-1642BEFFCC30}"/>
              </a:ext>
            </a:extLst>
          </p:cNvPr>
          <p:cNvSpPr>
            <a:spLocks noGrp="1"/>
          </p:cNvSpPr>
          <p:nvPr>
            <p:ph type="title"/>
          </p:nvPr>
        </p:nvSpPr>
        <p:spPr>
          <a:xfrm>
            <a:off x="447549" y="2141764"/>
            <a:ext cx="2469547" cy="796780"/>
          </a:xfrm>
        </p:spPr>
        <p:txBody>
          <a:bodyPr/>
          <a:lstStyle/>
          <a:p>
            <a:r>
              <a:rPr lang="en-IN" sz="2000" dirty="0"/>
              <a:t>Using Pair plot visualization</a:t>
            </a:r>
          </a:p>
        </p:txBody>
      </p:sp>
      <p:sp>
        <p:nvSpPr>
          <p:cNvPr id="4" name="Google Shape;341;p32">
            <a:extLst>
              <a:ext uri="{FF2B5EF4-FFF2-40B4-BE49-F238E27FC236}">
                <a16:creationId xmlns:a16="http://schemas.microsoft.com/office/drawing/2014/main" id="{26D695E3-0E29-4067-92D6-23BABB8EBB3C}"/>
              </a:ext>
            </a:extLst>
          </p:cNvPr>
          <p:cNvSpPr txBox="1"/>
          <p:nvPr/>
        </p:nvSpPr>
        <p:spPr>
          <a:xfrm>
            <a:off x="1682323" y="402466"/>
            <a:ext cx="4835665"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2000" b="1" dirty="0">
              <a:solidFill>
                <a:schemeClr val="lt1"/>
              </a:solidFill>
              <a:latin typeface="Lexend Deca"/>
              <a:ea typeface="Lexend Deca"/>
              <a:cs typeface="Lexend Deca"/>
              <a:sym typeface="Lexend Deca"/>
            </a:endParaRPr>
          </a:p>
        </p:txBody>
      </p:sp>
      <p:pic>
        <p:nvPicPr>
          <p:cNvPr id="5" name="Picture 4">
            <a:extLst>
              <a:ext uri="{FF2B5EF4-FFF2-40B4-BE49-F238E27FC236}">
                <a16:creationId xmlns:a16="http://schemas.microsoft.com/office/drawing/2014/main" id="{A99C4F18-AFFF-44C5-804F-1370D183569C}"/>
              </a:ext>
            </a:extLst>
          </p:cNvPr>
          <p:cNvPicPr>
            <a:picLocks noChangeAspect="1"/>
          </p:cNvPicPr>
          <p:nvPr/>
        </p:nvPicPr>
        <p:blipFill>
          <a:blip r:embed="rId2"/>
          <a:stretch>
            <a:fillRect/>
          </a:stretch>
        </p:blipFill>
        <p:spPr>
          <a:xfrm>
            <a:off x="3300925" y="1379245"/>
            <a:ext cx="5395526" cy="2762315"/>
          </a:xfrm>
          <a:prstGeom prst="rect">
            <a:avLst/>
          </a:prstGeom>
        </p:spPr>
      </p:pic>
    </p:spTree>
    <p:extLst>
      <p:ext uri="{BB962C8B-B14F-4D97-AF65-F5344CB8AC3E}">
        <p14:creationId xmlns:p14="http://schemas.microsoft.com/office/powerpoint/2010/main" val="3836975683"/>
      </p:ext>
    </p:extLst>
  </p:cSld>
  <p:clrMapOvr>
    <a:masterClrMapping/>
  </p:clrMapOvr>
</p:sld>
</file>

<file path=ppt/theme/theme1.xml><?xml version="1.0" encoding="utf-8"?>
<a:theme xmlns:a="http://schemas.openxmlformats.org/drawingml/2006/main" name="Texting App Pitch Deck by Slidesgo">
  <a:themeElements>
    <a:clrScheme name="Simple Light">
      <a:dk1>
        <a:srgbClr val="000000"/>
      </a:dk1>
      <a:lt1>
        <a:srgbClr val="FFFFFF"/>
      </a:lt1>
      <a:dk2>
        <a:srgbClr val="14279B"/>
      </a:dk2>
      <a:lt2>
        <a:srgbClr val="3D56B2"/>
      </a:lt2>
      <a:accent1>
        <a:srgbClr val="5C7AEA"/>
      </a:accent1>
      <a:accent2>
        <a:srgbClr val="E6E6E6"/>
      </a:accent2>
      <a:accent3>
        <a:srgbClr val="8AA4F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645</Words>
  <Application>Microsoft Office PowerPoint</Application>
  <PresentationFormat>On-screen Show (16:9)</PresentationFormat>
  <Paragraphs>77</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Work Sans</vt:lpstr>
      <vt:lpstr>Lexend Deca</vt:lpstr>
      <vt:lpstr>Bahnschrift Light</vt:lpstr>
      <vt:lpstr>Anaheim</vt:lpstr>
      <vt:lpstr>Texting App Pitch Deck by Slidesgo</vt:lpstr>
      <vt:lpstr>PowerPoint Presentation</vt:lpstr>
      <vt:lpstr>Table of contents</vt:lpstr>
      <vt:lpstr>Table of contents</vt:lpstr>
      <vt:lpstr>Introduction</vt:lpstr>
      <vt:lpstr>PROFIT PREDICTION WITH MACHINE LEARNING</vt:lpstr>
      <vt:lpstr>PROFIT PREDICTION WITH MACHINE LEARNING  </vt:lpstr>
      <vt:lpstr>METHODOLOGY</vt:lpstr>
      <vt:lpstr>Implementation</vt:lpstr>
      <vt:lpstr>Using Pair plot visualization</vt:lpstr>
      <vt:lpstr>Box Plot Visualization</vt:lpstr>
      <vt:lpstr>Correlation Heatmap</vt:lpstr>
      <vt:lpstr>Implementation</vt:lpstr>
      <vt:lpstr>Conculsion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Mukul Rayana</dc:creator>
  <cp:lastModifiedBy>kanish r</cp:lastModifiedBy>
  <cp:revision>27</cp:revision>
  <dcterms:modified xsi:type="dcterms:W3CDTF">2022-08-28T15:19:55Z</dcterms:modified>
</cp:coreProperties>
</file>