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724650"/>
          </a:xfrm>
          <a:custGeom>
            <a:avLst/>
            <a:gdLst/>
            <a:ahLst/>
            <a:cxnLst/>
            <a:rect l="l" t="t" r="r" b="b"/>
            <a:pathLst>
              <a:path w="18288000" h="6724650">
                <a:moveTo>
                  <a:pt x="18287998" y="6724649"/>
                </a:moveTo>
                <a:lnTo>
                  <a:pt x="0" y="67246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672464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1917" y="7001686"/>
            <a:ext cx="6817995" cy="1202055"/>
          </a:xfrm>
          <a:custGeom>
            <a:avLst/>
            <a:gdLst/>
            <a:ahLst/>
            <a:cxnLst/>
            <a:rect l="l" t="t" r="r" b="b"/>
            <a:pathLst>
              <a:path w="6817995" h="1202054">
                <a:moveTo>
                  <a:pt x="6113801" y="1201991"/>
                </a:moveTo>
                <a:lnTo>
                  <a:pt x="704277" y="1201991"/>
                </a:lnTo>
                <a:lnTo>
                  <a:pt x="651679" y="1200342"/>
                </a:lnTo>
                <a:lnTo>
                  <a:pt x="600133" y="1195474"/>
                </a:lnTo>
                <a:lnTo>
                  <a:pt x="549780" y="1187503"/>
                </a:lnTo>
                <a:lnTo>
                  <a:pt x="500755" y="1176545"/>
                </a:lnTo>
                <a:lnTo>
                  <a:pt x="453194" y="1162718"/>
                </a:lnTo>
                <a:lnTo>
                  <a:pt x="407231" y="1146137"/>
                </a:lnTo>
                <a:lnTo>
                  <a:pt x="363004" y="1126921"/>
                </a:lnTo>
                <a:lnTo>
                  <a:pt x="320647" y="1105185"/>
                </a:lnTo>
                <a:lnTo>
                  <a:pt x="280296" y="1081046"/>
                </a:lnTo>
                <a:lnTo>
                  <a:pt x="242087" y="1054621"/>
                </a:lnTo>
                <a:lnTo>
                  <a:pt x="206155" y="1026026"/>
                </a:lnTo>
                <a:lnTo>
                  <a:pt x="172637" y="995378"/>
                </a:lnTo>
                <a:lnTo>
                  <a:pt x="141666" y="962795"/>
                </a:lnTo>
                <a:lnTo>
                  <a:pt x="113381" y="928392"/>
                </a:lnTo>
                <a:lnTo>
                  <a:pt x="87914" y="892286"/>
                </a:lnTo>
                <a:lnTo>
                  <a:pt x="65404" y="854593"/>
                </a:lnTo>
                <a:lnTo>
                  <a:pt x="45984" y="815432"/>
                </a:lnTo>
                <a:lnTo>
                  <a:pt x="29791" y="774917"/>
                </a:lnTo>
                <a:lnTo>
                  <a:pt x="16961" y="733167"/>
                </a:lnTo>
                <a:lnTo>
                  <a:pt x="7628" y="690297"/>
                </a:lnTo>
                <a:lnTo>
                  <a:pt x="1929" y="646425"/>
                </a:lnTo>
                <a:lnTo>
                  <a:pt x="0" y="601666"/>
                </a:lnTo>
                <a:lnTo>
                  <a:pt x="1929" y="556728"/>
                </a:lnTo>
                <a:lnTo>
                  <a:pt x="7628" y="512693"/>
                </a:lnTo>
                <a:lnTo>
                  <a:pt x="16961" y="469676"/>
                </a:lnTo>
                <a:lnTo>
                  <a:pt x="29791" y="427794"/>
                </a:lnTo>
                <a:lnTo>
                  <a:pt x="45984" y="387162"/>
                </a:lnTo>
                <a:lnTo>
                  <a:pt x="65404" y="347897"/>
                </a:lnTo>
                <a:lnTo>
                  <a:pt x="87914" y="310113"/>
                </a:lnTo>
                <a:lnTo>
                  <a:pt x="113381" y="273928"/>
                </a:lnTo>
                <a:lnTo>
                  <a:pt x="141666" y="239456"/>
                </a:lnTo>
                <a:lnTo>
                  <a:pt x="172637" y="206814"/>
                </a:lnTo>
                <a:lnTo>
                  <a:pt x="206155" y="176118"/>
                </a:lnTo>
                <a:lnTo>
                  <a:pt x="242087" y="147483"/>
                </a:lnTo>
                <a:lnTo>
                  <a:pt x="280296" y="121025"/>
                </a:lnTo>
                <a:lnTo>
                  <a:pt x="320647" y="96861"/>
                </a:lnTo>
                <a:lnTo>
                  <a:pt x="363004" y="75105"/>
                </a:lnTo>
                <a:lnTo>
                  <a:pt x="407231" y="55874"/>
                </a:lnTo>
                <a:lnTo>
                  <a:pt x="453194" y="39284"/>
                </a:lnTo>
                <a:lnTo>
                  <a:pt x="500755" y="25451"/>
                </a:lnTo>
                <a:lnTo>
                  <a:pt x="549780" y="14490"/>
                </a:lnTo>
                <a:lnTo>
                  <a:pt x="600133" y="6517"/>
                </a:lnTo>
                <a:lnTo>
                  <a:pt x="651679" y="1648"/>
                </a:lnTo>
                <a:lnTo>
                  <a:pt x="704281" y="0"/>
                </a:lnTo>
                <a:lnTo>
                  <a:pt x="6113797" y="0"/>
                </a:lnTo>
                <a:lnTo>
                  <a:pt x="6166399" y="1648"/>
                </a:lnTo>
                <a:lnTo>
                  <a:pt x="6217945" y="6517"/>
                </a:lnTo>
                <a:lnTo>
                  <a:pt x="6268298" y="14490"/>
                </a:lnTo>
                <a:lnTo>
                  <a:pt x="6317323" y="25451"/>
                </a:lnTo>
                <a:lnTo>
                  <a:pt x="6364884" y="39284"/>
                </a:lnTo>
                <a:lnTo>
                  <a:pt x="6410846" y="55874"/>
                </a:lnTo>
                <a:lnTo>
                  <a:pt x="6455074" y="75105"/>
                </a:lnTo>
                <a:lnTo>
                  <a:pt x="6497431" y="96861"/>
                </a:lnTo>
                <a:lnTo>
                  <a:pt x="6537782" y="121025"/>
                </a:lnTo>
                <a:lnTo>
                  <a:pt x="6575991" y="147483"/>
                </a:lnTo>
                <a:lnTo>
                  <a:pt x="6611922" y="176118"/>
                </a:lnTo>
                <a:lnTo>
                  <a:pt x="6645441" y="206814"/>
                </a:lnTo>
                <a:lnTo>
                  <a:pt x="6676411" y="239456"/>
                </a:lnTo>
                <a:lnTo>
                  <a:pt x="6704697" y="273928"/>
                </a:lnTo>
                <a:lnTo>
                  <a:pt x="6730163" y="310113"/>
                </a:lnTo>
                <a:lnTo>
                  <a:pt x="6752674" y="347897"/>
                </a:lnTo>
                <a:lnTo>
                  <a:pt x="6772094" y="387162"/>
                </a:lnTo>
                <a:lnTo>
                  <a:pt x="6788286" y="427794"/>
                </a:lnTo>
                <a:lnTo>
                  <a:pt x="6801117" y="469676"/>
                </a:lnTo>
                <a:lnTo>
                  <a:pt x="6810450" y="512693"/>
                </a:lnTo>
                <a:lnTo>
                  <a:pt x="6816149" y="556728"/>
                </a:lnTo>
                <a:lnTo>
                  <a:pt x="6817546" y="589261"/>
                </a:lnTo>
                <a:lnTo>
                  <a:pt x="6817546" y="612807"/>
                </a:lnTo>
                <a:lnTo>
                  <a:pt x="6810049" y="690297"/>
                </a:lnTo>
                <a:lnTo>
                  <a:pt x="6800546" y="733167"/>
                </a:lnTo>
                <a:lnTo>
                  <a:pt x="6787565" y="774917"/>
                </a:lnTo>
                <a:lnTo>
                  <a:pt x="6771242" y="815432"/>
                </a:lnTo>
                <a:lnTo>
                  <a:pt x="6751713" y="854593"/>
                </a:lnTo>
                <a:lnTo>
                  <a:pt x="6729112" y="892286"/>
                </a:lnTo>
                <a:lnTo>
                  <a:pt x="6703576" y="928392"/>
                </a:lnTo>
                <a:lnTo>
                  <a:pt x="6675240" y="962795"/>
                </a:lnTo>
                <a:lnTo>
                  <a:pt x="6644240" y="995378"/>
                </a:lnTo>
                <a:lnTo>
                  <a:pt x="6610711" y="1026026"/>
                </a:lnTo>
                <a:lnTo>
                  <a:pt x="6574789" y="1054621"/>
                </a:lnTo>
                <a:lnTo>
                  <a:pt x="6536610" y="1081046"/>
                </a:lnTo>
                <a:lnTo>
                  <a:pt x="6496309" y="1105185"/>
                </a:lnTo>
                <a:lnTo>
                  <a:pt x="6454023" y="1126921"/>
                </a:lnTo>
                <a:lnTo>
                  <a:pt x="6409885" y="1146137"/>
                </a:lnTo>
                <a:lnTo>
                  <a:pt x="6364033" y="1162718"/>
                </a:lnTo>
                <a:lnTo>
                  <a:pt x="6316602" y="1176545"/>
                </a:lnTo>
                <a:lnTo>
                  <a:pt x="6267727" y="1187503"/>
                </a:lnTo>
                <a:lnTo>
                  <a:pt x="6217544" y="1195474"/>
                </a:lnTo>
                <a:lnTo>
                  <a:pt x="6166189" y="1200342"/>
                </a:lnTo>
                <a:lnTo>
                  <a:pt x="6113801" y="1201991"/>
                </a:lnTo>
                <a:close/>
              </a:path>
            </a:pathLst>
          </a:custGeom>
          <a:solidFill>
            <a:srgbClr val="FA64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9217" y="685676"/>
            <a:ext cx="15109564" cy="543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700" y="4924802"/>
            <a:ext cx="16230600" cy="4876800"/>
          </a:xfrm>
          <a:custGeom>
            <a:avLst/>
            <a:gdLst/>
            <a:ahLst/>
            <a:cxnLst/>
            <a:rect l="l" t="t" r="r" b="b"/>
            <a:pathLst>
              <a:path w="16230600" h="4876800">
                <a:moveTo>
                  <a:pt x="16230598" y="4876799"/>
                </a:moveTo>
                <a:lnTo>
                  <a:pt x="0" y="48767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4876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971" y="7751163"/>
            <a:ext cx="133350" cy="1333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9361" y="5987056"/>
            <a:ext cx="133350" cy="1333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0971" y="8635083"/>
            <a:ext cx="133350" cy="1333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1904" y="5987056"/>
            <a:ext cx="133350" cy="1333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41904" y="6867243"/>
            <a:ext cx="133350" cy="13334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29361" y="6867243"/>
            <a:ext cx="133350" cy="133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7713" y="2586015"/>
            <a:ext cx="10312572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89317" y="3594522"/>
            <a:ext cx="8124190" cy="335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7643" y="7315059"/>
            <a:ext cx="4505325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10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3250" spc="3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50" spc="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5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ay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50" spc="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50" spc="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0839" y="1605219"/>
            <a:ext cx="6598458" cy="65984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9217" y="685676"/>
            <a:ext cx="7750175" cy="543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100"/>
              </a:spcBef>
            </a:pPr>
            <a:r>
              <a:rPr sz="8700" b="1" spc="750" dirty="0">
                <a:latin typeface="Trebuchet MS"/>
                <a:cs typeface="Trebuchet MS"/>
              </a:rPr>
              <a:t>MAXIMIZING </a:t>
            </a:r>
            <a:r>
              <a:rPr sz="8700" b="1" spc="755" dirty="0">
                <a:latin typeface="Trebuchet MS"/>
                <a:cs typeface="Trebuchet MS"/>
              </a:rPr>
              <a:t> </a:t>
            </a:r>
            <a:r>
              <a:rPr sz="8700" b="1" spc="650" dirty="0">
                <a:latin typeface="Trebuchet MS"/>
                <a:cs typeface="Trebuchet MS"/>
              </a:rPr>
              <a:t>R</a:t>
            </a:r>
            <a:r>
              <a:rPr sz="8700" b="1" spc="480" dirty="0">
                <a:latin typeface="Trebuchet MS"/>
                <a:cs typeface="Trebuchet MS"/>
              </a:rPr>
              <a:t>E</a:t>
            </a:r>
            <a:r>
              <a:rPr sz="8700" b="1" spc="600" dirty="0">
                <a:latin typeface="Trebuchet MS"/>
                <a:cs typeface="Trebuchet MS"/>
              </a:rPr>
              <a:t>V</a:t>
            </a:r>
            <a:r>
              <a:rPr sz="8700" b="1" spc="480" dirty="0">
                <a:latin typeface="Trebuchet MS"/>
                <a:cs typeface="Trebuchet MS"/>
              </a:rPr>
              <a:t>E</a:t>
            </a:r>
            <a:r>
              <a:rPr sz="8700" b="1" spc="910" dirty="0">
                <a:latin typeface="Trebuchet MS"/>
                <a:cs typeface="Trebuchet MS"/>
              </a:rPr>
              <a:t>N</a:t>
            </a:r>
            <a:r>
              <a:rPr sz="8700" b="1" spc="315" dirty="0">
                <a:latin typeface="Trebuchet MS"/>
                <a:cs typeface="Trebuchet MS"/>
              </a:rPr>
              <a:t>U</a:t>
            </a:r>
            <a:r>
              <a:rPr sz="8700" b="1" spc="570" dirty="0">
                <a:latin typeface="Trebuchet MS"/>
                <a:cs typeface="Trebuchet MS"/>
              </a:rPr>
              <a:t>E</a:t>
            </a:r>
            <a:r>
              <a:rPr sz="8700" b="1" spc="-955" dirty="0">
                <a:latin typeface="Trebuchet MS"/>
                <a:cs typeface="Trebuchet MS"/>
              </a:rPr>
              <a:t> </a:t>
            </a:r>
            <a:r>
              <a:rPr sz="8700" b="1" spc="170" dirty="0">
                <a:latin typeface="Trebuchet MS"/>
                <a:cs typeface="Trebuchet MS"/>
              </a:rPr>
              <a:t>F</a:t>
            </a:r>
            <a:r>
              <a:rPr sz="8700" b="1" spc="409" dirty="0">
                <a:latin typeface="Trebuchet MS"/>
                <a:cs typeface="Trebuchet MS"/>
              </a:rPr>
              <a:t>O</a:t>
            </a:r>
            <a:r>
              <a:rPr sz="8700" b="1" spc="490" dirty="0">
                <a:latin typeface="Trebuchet MS"/>
                <a:cs typeface="Trebuchet MS"/>
              </a:rPr>
              <a:t>R  </a:t>
            </a:r>
            <a:r>
              <a:rPr sz="8700" b="1" spc="675" dirty="0">
                <a:latin typeface="Trebuchet MS"/>
                <a:cs typeface="Trebuchet MS"/>
              </a:rPr>
              <a:t>DRIVERS</a:t>
            </a:r>
            <a:endParaRPr sz="870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CD0F4-8BBD-5A2A-EB43-5512709147C8}"/>
              </a:ext>
            </a:extLst>
          </p:cNvPr>
          <p:cNvSpPr txBox="1"/>
          <p:nvPr/>
        </p:nvSpPr>
        <p:spPr>
          <a:xfrm>
            <a:off x="1589217" y="877368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IU2141050005-NARESH BARIYA</a:t>
            </a:r>
          </a:p>
          <a:p>
            <a:r>
              <a:rPr lang="en-IN" sz="2400" dirty="0"/>
              <a:t>IU2141050029 –DEV DARJI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562350"/>
            <a:chOff x="0" y="0"/>
            <a:chExt cx="18288000" cy="356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562350"/>
            </a:xfrm>
            <a:custGeom>
              <a:avLst/>
              <a:gdLst/>
              <a:ahLst/>
              <a:cxnLst/>
              <a:rect l="l" t="t" r="r" b="b"/>
              <a:pathLst>
                <a:path w="18288000" h="3562350">
                  <a:moveTo>
                    <a:pt x="18287998" y="3562349"/>
                  </a:moveTo>
                  <a:lnTo>
                    <a:pt x="0" y="356234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56234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2751381"/>
              <a:ext cx="5848350" cy="0"/>
            </a:xfrm>
            <a:custGeom>
              <a:avLst/>
              <a:gdLst/>
              <a:ahLst/>
              <a:cxnLst/>
              <a:rect l="l" t="t" r="r" b="b"/>
              <a:pathLst>
                <a:path w="5848350">
                  <a:moveTo>
                    <a:pt x="0" y="0"/>
                  </a:moveTo>
                  <a:lnTo>
                    <a:pt x="5848005" y="0"/>
                  </a:lnTo>
                </a:path>
              </a:pathLst>
            </a:custGeom>
            <a:ln w="19049">
              <a:solidFill>
                <a:srgbClr val="FA64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496697"/>
            <a:ext cx="6845934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495" dirty="0"/>
              <a:t>H</a:t>
            </a:r>
            <a:r>
              <a:rPr sz="5800" spc="160" dirty="0"/>
              <a:t>y</a:t>
            </a:r>
            <a:r>
              <a:rPr sz="5800" spc="114" dirty="0"/>
              <a:t>p</a:t>
            </a:r>
            <a:r>
              <a:rPr sz="5800" spc="10" dirty="0"/>
              <a:t>o</a:t>
            </a:r>
            <a:r>
              <a:rPr sz="5800" spc="145" dirty="0"/>
              <a:t>t</a:t>
            </a:r>
            <a:r>
              <a:rPr sz="5800" spc="-10" dirty="0"/>
              <a:t>h</a:t>
            </a:r>
            <a:r>
              <a:rPr sz="5800" spc="-45" dirty="0"/>
              <a:t>e</a:t>
            </a:r>
            <a:r>
              <a:rPr sz="5800" spc="535" dirty="0"/>
              <a:t>s</a:t>
            </a:r>
            <a:r>
              <a:rPr sz="5800" spc="-110" dirty="0"/>
              <a:t>i</a:t>
            </a:r>
            <a:r>
              <a:rPr sz="5800" spc="540" dirty="0"/>
              <a:t>s</a:t>
            </a:r>
            <a:r>
              <a:rPr sz="5800" spc="-520" dirty="0"/>
              <a:t> </a:t>
            </a:r>
            <a:r>
              <a:rPr sz="5800" spc="15" dirty="0"/>
              <a:t>T</a:t>
            </a:r>
            <a:r>
              <a:rPr sz="5800" spc="-45" dirty="0"/>
              <a:t>e</a:t>
            </a:r>
            <a:r>
              <a:rPr sz="5800" spc="535" dirty="0"/>
              <a:t>s</a:t>
            </a:r>
            <a:r>
              <a:rPr sz="5800" spc="145" dirty="0"/>
              <a:t>t</a:t>
            </a:r>
            <a:r>
              <a:rPr sz="5800" spc="-110" dirty="0"/>
              <a:t>i</a:t>
            </a:r>
            <a:r>
              <a:rPr sz="5800" spc="10" dirty="0"/>
              <a:t>n</a:t>
            </a:r>
            <a:r>
              <a:rPr sz="5800" spc="730" dirty="0"/>
              <a:t>g</a:t>
            </a:r>
            <a:endParaRPr sz="5800"/>
          </a:p>
        </p:txBody>
      </p:sp>
      <p:sp>
        <p:nvSpPr>
          <p:cNvPr id="6" name="object 6"/>
          <p:cNvSpPr txBox="1"/>
          <p:nvPr/>
        </p:nvSpPr>
        <p:spPr>
          <a:xfrm>
            <a:off x="1016000" y="4079876"/>
            <a:ext cx="15894685" cy="4556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b="1" spc="114" dirty="0">
                <a:latin typeface="Trebuchet MS"/>
                <a:cs typeface="Trebuchet MS"/>
              </a:rPr>
              <a:t>Null</a:t>
            </a:r>
            <a:r>
              <a:rPr sz="2700" b="1" spc="90" dirty="0">
                <a:latin typeface="Trebuchet MS"/>
                <a:cs typeface="Trebuchet MS"/>
              </a:rPr>
              <a:t> </a:t>
            </a:r>
            <a:r>
              <a:rPr sz="2700" b="1" spc="30" dirty="0">
                <a:latin typeface="Trebuchet MS"/>
                <a:cs typeface="Trebuchet MS"/>
              </a:rPr>
              <a:t>hypothesis:</a:t>
            </a:r>
            <a:r>
              <a:rPr sz="2700" b="1" spc="9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There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is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no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difference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in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average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fare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between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customers</a:t>
            </a:r>
            <a:r>
              <a:rPr sz="2700" spc="14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who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135" dirty="0">
                <a:latin typeface="Trebuchet MS"/>
                <a:cs typeface="Trebuchet MS"/>
              </a:rPr>
              <a:t>use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credit</a:t>
            </a:r>
            <a:r>
              <a:rPr sz="2700" spc="140" dirty="0">
                <a:latin typeface="Trebuchet MS"/>
                <a:cs typeface="Trebuchet MS"/>
              </a:rPr>
              <a:t> </a:t>
            </a:r>
            <a:r>
              <a:rPr sz="2700" spc="120" dirty="0">
                <a:latin typeface="Trebuchet MS"/>
                <a:cs typeface="Trebuchet MS"/>
              </a:rPr>
              <a:t>cards </a:t>
            </a:r>
            <a:r>
              <a:rPr sz="2700" spc="-80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and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customers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who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135" dirty="0">
                <a:latin typeface="Trebuchet MS"/>
                <a:cs typeface="Trebuchet MS"/>
              </a:rPr>
              <a:t>use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cash.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</a:pPr>
            <a:r>
              <a:rPr sz="2700" b="1" spc="35" dirty="0">
                <a:latin typeface="Trebuchet MS"/>
                <a:cs typeface="Trebuchet MS"/>
              </a:rPr>
              <a:t>Alternative</a:t>
            </a:r>
            <a:r>
              <a:rPr sz="2700" b="1" spc="114" dirty="0">
                <a:latin typeface="Trebuchet MS"/>
                <a:cs typeface="Trebuchet MS"/>
              </a:rPr>
              <a:t> </a:t>
            </a:r>
            <a:r>
              <a:rPr sz="2700" b="1" spc="30" dirty="0">
                <a:latin typeface="Trebuchet MS"/>
                <a:cs typeface="Trebuchet MS"/>
              </a:rPr>
              <a:t>hypothesis:</a:t>
            </a:r>
            <a:r>
              <a:rPr sz="2700" b="1" spc="12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There</a:t>
            </a:r>
            <a:r>
              <a:rPr sz="2700" spc="16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is</a:t>
            </a:r>
            <a:r>
              <a:rPr sz="2700" spc="17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165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difference</a:t>
            </a:r>
            <a:r>
              <a:rPr sz="2700" spc="170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in</a:t>
            </a:r>
            <a:r>
              <a:rPr sz="2700" spc="17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average</a:t>
            </a:r>
            <a:r>
              <a:rPr sz="2700" spc="16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fare</a:t>
            </a:r>
            <a:r>
              <a:rPr sz="2700" spc="17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between</a:t>
            </a:r>
            <a:r>
              <a:rPr sz="2700" spc="16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customers</a:t>
            </a:r>
            <a:r>
              <a:rPr sz="2700" spc="170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who</a:t>
            </a:r>
            <a:r>
              <a:rPr sz="2700" spc="170" dirty="0">
                <a:latin typeface="Trebuchet MS"/>
                <a:cs typeface="Trebuchet MS"/>
              </a:rPr>
              <a:t> </a:t>
            </a:r>
            <a:r>
              <a:rPr sz="2700" spc="135" dirty="0">
                <a:latin typeface="Trebuchet MS"/>
                <a:cs typeface="Trebuchet MS"/>
              </a:rPr>
              <a:t>use</a:t>
            </a:r>
            <a:r>
              <a:rPr sz="2700" spc="16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credit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120" dirty="0">
                <a:latin typeface="Trebuchet MS"/>
                <a:cs typeface="Trebuchet MS"/>
              </a:rPr>
              <a:t>cards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and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customers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who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135" dirty="0">
                <a:latin typeface="Trebuchet MS"/>
                <a:cs typeface="Trebuchet MS"/>
              </a:rPr>
              <a:t>use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145" dirty="0">
                <a:latin typeface="Trebuchet MS"/>
                <a:cs typeface="Trebuchet MS"/>
              </a:rPr>
              <a:t>cash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50" dirty="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</a:pPr>
            <a:r>
              <a:rPr sz="2700" spc="75" dirty="0">
                <a:latin typeface="Trebuchet MS"/>
                <a:cs typeface="Trebuchet MS"/>
              </a:rPr>
              <a:t>With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T-statistic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of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lang="en-IN" sz="28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8.939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and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P-value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of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155" dirty="0">
                <a:latin typeface="Trebuchet MS"/>
                <a:cs typeface="Trebuchet MS"/>
              </a:rPr>
              <a:t>less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than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0.</a:t>
            </a:r>
            <a:r>
              <a:rPr lang="en-IN" sz="2700" spc="10" dirty="0">
                <a:latin typeface="Trebuchet MS"/>
                <a:cs typeface="Trebuchet MS"/>
              </a:rPr>
              <a:t>05</a:t>
            </a:r>
            <a:r>
              <a:rPr sz="2700" spc="10" dirty="0">
                <a:latin typeface="Trebuchet MS"/>
                <a:cs typeface="Trebuchet MS"/>
              </a:rPr>
              <a:t>,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reject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the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null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hypothesis,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165" dirty="0">
                <a:latin typeface="Trebuchet MS"/>
                <a:cs typeface="Trebuchet MS"/>
              </a:rPr>
              <a:t>suggesting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that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there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is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indeed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significant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difference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in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average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fare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between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the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two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payment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methods.</a:t>
            </a:r>
            <a:endParaRPr sz="2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2471" y="2825793"/>
            <a:ext cx="1546860" cy="1546860"/>
            <a:chOff x="1312471" y="2825793"/>
            <a:chExt cx="1546860" cy="1546860"/>
          </a:xfrm>
        </p:grpSpPr>
        <p:sp>
          <p:nvSpPr>
            <p:cNvPr id="3" name="object 3"/>
            <p:cNvSpPr/>
            <p:nvPr/>
          </p:nvSpPr>
          <p:spPr>
            <a:xfrm>
              <a:off x="1312471" y="2825793"/>
              <a:ext cx="1546860" cy="1546860"/>
            </a:xfrm>
            <a:custGeom>
              <a:avLst/>
              <a:gdLst/>
              <a:ahLst/>
              <a:cxnLst/>
              <a:rect l="l" t="t" r="r" b="b"/>
              <a:pathLst>
                <a:path w="1546860" h="1546860">
                  <a:moveTo>
                    <a:pt x="773349" y="1546685"/>
                  </a:moveTo>
                  <a:lnTo>
                    <a:pt x="724435" y="1545164"/>
                  </a:lnTo>
                  <a:lnTo>
                    <a:pt x="676336" y="1540660"/>
                  </a:lnTo>
                  <a:lnTo>
                    <a:pt x="629136" y="1533264"/>
                  </a:lnTo>
                  <a:lnTo>
                    <a:pt x="582925" y="1523066"/>
                  </a:lnTo>
                  <a:lnTo>
                    <a:pt x="537795" y="1510158"/>
                  </a:lnTo>
                  <a:lnTo>
                    <a:pt x="493835" y="1494630"/>
                  </a:lnTo>
                  <a:lnTo>
                    <a:pt x="451136" y="1476573"/>
                  </a:lnTo>
                  <a:lnTo>
                    <a:pt x="409790" y="1456076"/>
                  </a:lnTo>
                  <a:lnTo>
                    <a:pt x="369886" y="1433231"/>
                  </a:lnTo>
                  <a:lnTo>
                    <a:pt x="331515" y="1408128"/>
                  </a:lnTo>
                  <a:lnTo>
                    <a:pt x="294768" y="1380858"/>
                  </a:lnTo>
                  <a:lnTo>
                    <a:pt x="259735" y="1351511"/>
                  </a:lnTo>
                  <a:lnTo>
                    <a:pt x="226506" y="1320178"/>
                  </a:lnTo>
                  <a:lnTo>
                    <a:pt x="195174" y="1286950"/>
                  </a:lnTo>
                  <a:lnTo>
                    <a:pt x="165827" y="1251917"/>
                  </a:lnTo>
                  <a:lnTo>
                    <a:pt x="138557" y="1215170"/>
                  </a:lnTo>
                  <a:lnTo>
                    <a:pt x="113454" y="1176799"/>
                  </a:lnTo>
                  <a:lnTo>
                    <a:pt x="90609" y="1136895"/>
                  </a:lnTo>
                  <a:lnTo>
                    <a:pt x="70112" y="1095548"/>
                  </a:lnTo>
                  <a:lnTo>
                    <a:pt x="52054" y="1052850"/>
                  </a:lnTo>
                  <a:lnTo>
                    <a:pt x="36526" y="1008890"/>
                  </a:lnTo>
                  <a:lnTo>
                    <a:pt x="23618" y="963759"/>
                  </a:lnTo>
                  <a:lnTo>
                    <a:pt x="13421" y="917549"/>
                  </a:lnTo>
                  <a:lnTo>
                    <a:pt x="6025" y="870349"/>
                  </a:lnTo>
                  <a:lnTo>
                    <a:pt x="1521" y="822250"/>
                  </a:lnTo>
                  <a:lnTo>
                    <a:pt x="0" y="773342"/>
                  </a:lnTo>
                  <a:lnTo>
                    <a:pt x="1521" y="724435"/>
                  </a:lnTo>
                  <a:lnTo>
                    <a:pt x="6025" y="676336"/>
                  </a:lnTo>
                  <a:lnTo>
                    <a:pt x="13421" y="629136"/>
                  </a:lnTo>
                  <a:lnTo>
                    <a:pt x="23618" y="582925"/>
                  </a:lnTo>
                  <a:lnTo>
                    <a:pt x="36526" y="537795"/>
                  </a:lnTo>
                  <a:lnTo>
                    <a:pt x="52054" y="493835"/>
                  </a:lnTo>
                  <a:lnTo>
                    <a:pt x="70112" y="451136"/>
                  </a:lnTo>
                  <a:lnTo>
                    <a:pt x="90609" y="409790"/>
                  </a:lnTo>
                  <a:lnTo>
                    <a:pt x="113454" y="369886"/>
                  </a:lnTo>
                  <a:lnTo>
                    <a:pt x="138557" y="331515"/>
                  </a:lnTo>
                  <a:lnTo>
                    <a:pt x="165827" y="294768"/>
                  </a:lnTo>
                  <a:lnTo>
                    <a:pt x="195174" y="259734"/>
                  </a:lnTo>
                  <a:lnTo>
                    <a:pt x="226506" y="226506"/>
                  </a:lnTo>
                  <a:lnTo>
                    <a:pt x="259735" y="195174"/>
                  </a:lnTo>
                  <a:lnTo>
                    <a:pt x="294768" y="165827"/>
                  </a:lnTo>
                  <a:lnTo>
                    <a:pt x="331515" y="138557"/>
                  </a:lnTo>
                  <a:lnTo>
                    <a:pt x="369886" y="113454"/>
                  </a:lnTo>
                  <a:lnTo>
                    <a:pt x="409790" y="90609"/>
                  </a:lnTo>
                  <a:lnTo>
                    <a:pt x="451136" y="70112"/>
                  </a:lnTo>
                  <a:lnTo>
                    <a:pt x="493835" y="52054"/>
                  </a:lnTo>
                  <a:lnTo>
                    <a:pt x="537795" y="36526"/>
                  </a:lnTo>
                  <a:lnTo>
                    <a:pt x="582925" y="23618"/>
                  </a:lnTo>
                  <a:lnTo>
                    <a:pt x="629136" y="13421"/>
                  </a:lnTo>
                  <a:lnTo>
                    <a:pt x="676336" y="6025"/>
                  </a:lnTo>
                  <a:lnTo>
                    <a:pt x="724435" y="1521"/>
                  </a:lnTo>
                  <a:lnTo>
                    <a:pt x="773342" y="0"/>
                  </a:lnTo>
                  <a:lnTo>
                    <a:pt x="822250" y="1521"/>
                  </a:lnTo>
                  <a:lnTo>
                    <a:pt x="870349" y="6025"/>
                  </a:lnTo>
                  <a:lnTo>
                    <a:pt x="917549" y="13421"/>
                  </a:lnTo>
                  <a:lnTo>
                    <a:pt x="963759" y="23618"/>
                  </a:lnTo>
                  <a:lnTo>
                    <a:pt x="1008890" y="36526"/>
                  </a:lnTo>
                  <a:lnTo>
                    <a:pt x="1052850" y="52054"/>
                  </a:lnTo>
                  <a:lnTo>
                    <a:pt x="1095548" y="70112"/>
                  </a:lnTo>
                  <a:lnTo>
                    <a:pt x="1136895" y="90609"/>
                  </a:lnTo>
                  <a:lnTo>
                    <a:pt x="1176799" y="113454"/>
                  </a:lnTo>
                  <a:lnTo>
                    <a:pt x="1215170" y="138557"/>
                  </a:lnTo>
                  <a:lnTo>
                    <a:pt x="1251917" y="165827"/>
                  </a:lnTo>
                  <a:lnTo>
                    <a:pt x="1286950" y="195174"/>
                  </a:lnTo>
                  <a:lnTo>
                    <a:pt x="1320178" y="226506"/>
                  </a:lnTo>
                  <a:lnTo>
                    <a:pt x="1351511" y="259734"/>
                  </a:lnTo>
                  <a:lnTo>
                    <a:pt x="1380858" y="294768"/>
                  </a:lnTo>
                  <a:lnTo>
                    <a:pt x="1408128" y="331515"/>
                  </a:lnTo>
                  <a:lnTo>
                    <a:pt x="1433231" y="369886"/>
                  </a:lnTo>
                  <a:lnTo>
                    <a:pt x="1456076" y="409790"/>
                  </a:lnTo>
                  <a:lnTo>
                    <a:pt x="1476573" y="451136"/>
                  </a:lnTo>
                  <a:lnTo>
                    <a:pt x="1494630" y="493835"/>
                  </a:lnTo>
                  <a:lnTo>
                    <a:pt x="1510158" y="537795"/>
                  </a:lnTo>
                  <a:lnTo>
                    <a:pt x="1523066" y="582925"/>
                  </a:lnTo>
                  <a:lnTo>
                    <a:pt x="1533264" y="629136"/>
                  </a:lnTo>
                  <a:lnTo>
                    <a:pt x="1540660" y="676336"/>
                  </a:lnTo>
                  <a:lnTo>
                    <a:pt x="1545164" y="724435"/>
                  </a:lnTo>
                  <a:lnTo>
                    <a:pt x="1546685" y="773342"/>
                  </a:lnTo>
                  <a:lnTo>
                    <a:pt x="1545164" y="822250"/>
                  </a:lnTo>
                  <a:lnTo>
                    <a:pt x="1540660" y="870349"/>
                  </a:lnTo>
                  <a:lnTo>
                    <a:pt x="1533264" y="917549"/>
                  </a:lnTo>
                  <a:lnTo>
                    <a:pt x="1523066" y="963759"/>
                  </a:lnTo>
                  <a:lnTo>
                    <a:pt x="1510158" y="1008890"/>
                  </a:lnTo>
                  <a:lnTo>
                    <a:pt x="1494630" y="1052850"/>
                  </a:lnTo>
                  <a:lnTo>
                    <a:pt x="1476573" y="1095548"/>
                  </a:lnTo>
                  <a:lnTo>
                    <a:pt x="1456076" y="1136895"/>
                  </a:lnTo>
                  <a:lnTo>
                    <a:pt x="1433231" y="1176799"/>
                  </a:lnTo>
                  <a:lnTo>
                    <a:pt x="1408128" y="1215170"/>
                  </a:lnTo>
                  <a:lnTo>
                    <a:pt x="1380858" y="1251917"/>
                  </a:lnTo>
                  <a:lnTo>
                    <a:pt x="1351511" y="1286950"/>
                  </a:lnTo>
                  <a:lnTo>
                    <a:pt x="1320178" y="1320178"/>
                  </a:lnTo>
                  <a:lnTo>
                    <a:pt x="1286950" y="1351511"/>
                  </a:lnTo>
                  <a:lnTo>
                    <a:pt x="1251917" y="1380858"/>
                  </a:lnTo>
                  <a:lnTo>
                    <a:pt x="1215170" y="1408128"/>
                  </a:lnTo>
                  <a:lnTo>
                    <a:pt x="1176799" y="1433231"/>
                  </a:lnTo>
                  <a:lnTo>
                    <a:pt x="1136895" y="1456076"/>
                  </a:lnTo>
                  <a:lnTo>
                    <a:pt x="1095548" y="1476573"/>
                  </a:lnTo>
                  <a:lnTo>
                    <a:pt x="1052850" y="1494630"/>
                  </a:lnTo>
                  <a:lnTo>
                    <a:pt x="1008890" y="1510158"/>
                  </a:lnTo>
                  <a:lnTo>
                    <a:pt x="963759" y="1523066"/>
                  </a:lnTo>
                  <a:lnTo>
                    <a:pt x="917549" y="1533264"/>
                  </a:lnTo>
                  <a:lnTo>
                    <a:pt x="870349" y="1540660"/>
                  </a:lnTo>
                  <a:lnTo>
                    <a:pt x="822250" y="1545164"/>
                  </a:lnTo>
                  <a:lnTo>
                    <a:pt x="773349" y="15466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2752" y="3284829"/>
              <a:ext cx="468630" cy="727710"/>
            </a:xfrm>
            <a:custGeom>
              <a:avLst/>
              <a:gdLst/>
              <a:ahLst/>
              <a:cxnLst/>
              <a:rect l="l" t="t" r="r" b="b"/>
              <a:pathLst>
                <a:path w="468630" h="727710">
                  <a:moveTo>
                    <a:pt x="468579" y="251142"/>
                  </a:moveTo>
                  <a:lnTo>
                    <a:pt x="466763" y="201307"/>
                  </a:lnTo>
                  <a:lnTo>
                    <a:pt x="454545" y="153403"/>
                  </a:lnTo>
                  <a:lnTo>
                    <a:pt x="439610" y="123317"/>
                  </a:lnTo>
                  <a:lnTo>
                    <a:pt x="439610" y="249072"/>
                  </a:lnTo>
                  <a:lnTo>
                    <a:pt x="434568" y="282054"/>
                  </a:lnTo>
                  <a:lnTo>
                    <a:pt x="424383" y="313397"/>
                  </a:lnTo>
                  <a:lnTo>
                    <a:pt x="409244" y="342696"/>
                  </a:lnTo>
                  <a:lnTo>
                    <a:pt x="389305" y="369519"/>
                  </a:lnTo>
                  <a:lnTo>
                    <a:pt x="363080" y="405587"/>
                  </a:lnTo>
                  <a:lnTo>
                    <a:pt x="355053" y="422287"/>
                  </a:lnTo>
                  <a:lnTo>
                    <a:pt x="355053" y="591032"/>
                  </a:lnTo>
                  <a:lnTo>
                    <a:pt x="355053" y="601116"/>
                  </a:lnTo>
                  <a:lnTo>
                    <a:pt x="355053" y="637819"/>
                  </a:lnTo>
                  <a:lnTo>
                    <a:pt x="355053" y="684606"/>
                  </a:lnTo>
                  <a:lnTo>
                    <a:pt x="355028" y="694702"/>
                  </a:lnTo>
                  <a:lnTo>
                    <a:pt x="351231" y="698512"/>
                  </a:lnTo>
                  <a:lnTo>
                    <a:pt x="117970" y="698512"/>
                  </a:lnTo>
                  <a:lnTo>
                    <a:pt x="114134" y="694702"/>
                  </a:lnTo>
                  <a:lnTo>
                    <a:pt x="114147" y="684606"/>
                  </a:lnTo>
                  <a:lnTo>
                    <a:pt x="117944" y="680796"/>
                  </a:lnTo>
                  <a:lnTo>
                    <a:pt x="122478" y="680796"/>
                  </a:lnTo>
                  <a:lnTo>
                    <a:pt x="346710" y="680796"/>
                  </a:lnTo>
                  <a:lnTo>
                    <a:pt x="351218" y="680770"/>
                  </a:lnTo>
                  <a:lnTo>
                    <a:pt x="355053" y="684606"/>
                  </a:lnTo>
                  <a:lnTo>
                    <a:pt x="355053" y="637819"/>
                  </a:lnTo>
                  <a:lnTo>
                    <a:pt x="355028" y="647903"/>
                  </a:lnTo>
                  <a:lnTo>
                    <a:pt x="351231" y="651725"/>
                  </a:lnTo>
                  <a:lnTo>
                    <a:pt x="346710" y="651725"/>
                  </a:lnTo>
                  <a:lnTo>
                    <a:pt x="122478" y="651725"/>
                  </a:lnTo>
                  <a:lnTo>
                    <a:pt x="117970" y="651725"/>
                  </a:lnTo>
                  <a:lnTo>
                    <a:pt x="114134" y="647903"/>
                  </a:lnTo>
                  <a:lnTo>
                    <a:pt x="114147" y="637819"/>
                  </a:lnTo>
                  <a:lnTo>
                    <a:pt x="117944" y="634009"/>
                  </a:lnTo>
                  <a:lnTo>
                    <a:pt x="122478" y="634009"/>
                  </a:lnTo>
                  <a:lnTo>
                    <a:pt x="346710" y="634009"/>
                  </a:lnTo>
                  <a:lnTo>
                    <a:pt x="351218" y="634009"/>
                  </a:lnTo>
                  <a:lnTo>
                    <a:pt x="355053" y="637819"/>
                  </a:lnTo>
                  <a:lnTo>
                    <a:pt x="355053" y="601116"/>
                  </a:lnTo>
                  <a:lnTo>
                    <a:pt x="351231" y="604951"/>
                  </a:lnTo>
                  <a:lnTo>
                    <a:pt x="117970" y="604951"/>
                  </a:lnTo>
                  <a:lnTo>
                    <a:pt x="114134" y="601116"/>
                  </a:lnTo>
                  <a:lnTo>
                    <a:pt x="114147" y="591032"/>
                  </a:lnTo>
                  <a:lnTo>
                    <a:pt x="117944" y="587209"/>
                  </a:lnTo>
                  <a:lnTo>
                    <a:pt x="118668" y="587209"/>
                  </a:lnTo>
                  <a:lnTo>
                    <a:pt x="350558" y="587209"/>
                  </a:lnTo>
                  <a:lnTo>
                    <a:pt x="351218" y="587209"/>
                  </a:lnTo>
                  <a:lnTo>
                    <a:pt x="355053" y="591032"/>
                  </a:lnTo>
                  <a:lnTo>
                    <a:pt x="355053" y="422287"/>
                  </a:lnTo>
                  <a:lnTo>
                    <a:pt x="343890" y="445503"/>
                  </a:lnTo>
                  <a:lnTo>
                    <a:pt x="332092" y="488251"/>
                  </a:lnTo>
                  <a:lnTo>
                    <a:pt x="328079" y="532815"/>
                  </a:lnTo>
                  <a:lnTo>
                    <a:pt x="328079" y="558165"/>
                  </a:lnTo>
                  <a:lnTo>
                    <a:pt x="141109" y="558165"/>
                  </a:lnTo>
                  <a:lnTo>
                    <a:pt x="137020" y="489000"/>
                  </a:lnTo>
                  <a:lnTo>
                    <a:pt x="125031" y="445960"/>
                  </a:lnTo>
                  <a:lnTo>
                    <a:pt x="105498" y="405396"/>
                  </a:lnTo>
                  <a:lnTo>
                    <a:pt x="57492" y="338594"/>
                  </a:lnTo>
                  <a:lnTo>
                    <a:pt x="41897" y="305777"/>
                  </a:lnTo>
                  <a:lnTo>
                    <a:pt x="32321" y="270725"/>
                  </a:lnTo>
                  <a:lnTo>
                    <a:pt x="29057" y="234238"/>
                  </a:lnTo>
                  <a:lnTo>
                    <a:pt x="34074" y="188937"/>
                  </a:lnTo>
                  <a:lnTo>
                    <a:pt x="48437" y="147066"/>
                  </a:lnTo>
                  <a:lnTo>
                    <a:pt x="71056" y="109753"/>
                  </a:lnTo>
                  <a:lnTo>
                    <a:pt x="100850" y="78155"/>
                  </a:lnTo>
                  <a:lnTo>
                    <a:pt x="136753" y="53416"/>
                  </a:lnTo>
                  <a:lnTo>
                    <a:pt x="177673" y="36652"/>
                  </a:lnTo>
                  <a:lnTo>
                    <a:pt x="222567" y="29032"/>
                  </a:lnTo>
                  <a:lnTo>
                    <a:pt x="266166" y="31191"/>
                  </a:lnTo>
                  <a:lnTo>
                    <a:pt x="307962" y="42481"/>
                  </a:lnTo>
                  <a:lnTo>
                    <a:pt x="346557" y="62318"/>
                  </a:lnTo>
                  <a:lnTo>
                    <a:pt x="380580" y="90182"/>
                  </a:lnTo>
                  <a:lnTo>
                    <a:pt x="407974" y="124587"/>
                  </a:lnTo>
                  <a:lnTo>
                    <a:pt x="427291" y="163461"/>
                  </a:lnTo>
                  <a:lnTo>
                    <a:pt x="438010" y="205422"/>
                  </a:lnTo>
                  <a:lnTo>
                    <a:pt x="439610" y="249072"/>
                  </a:lnTo>
                  <a:lnTo>
                    <a:pt x="439610" y="123317"/>
                  </a:lnTo>
                  <a:lnTo>
                    <a:pt x="432523" y="109029"/>
                  </a:lnTo>
                  <a:lnTo>
                    <a:pt x="401256" y="69773"/>
                  </a:lnTo>
                  <a:lnTo>
                    <a:pt x="362458" y="37985"/>
                  </a:lnTo>
                  <a:lnTo>
                    <a:pt x="345020" y="29032"/>
                  </a:lnTo>
                  <a:lnTo>
                    <a:pt x="318401" y="15354"/>
                  </a:lnTo>
                  <a:lnTo>
                    <a:pt x="270687" y="2489"/>
                  </a:lnTo>
                  <a:lnTo>
                    <a:pt x="220903" y="0"/>
                  </a:lnTo>
                  <a:lnTo>
                    <a:pt x="175844" y="7023"/>
                  </a:lnTo>
                  <a:lnTo>
                    <a:pt x="134124" y="22148"/>
                  </a:lnTo>
                  <a:lnTo>
                    <a:pt x="96570" y="44500"/>
                  </a:lnTo>
                  <a:lnTo>
                    <a:pt x="63995" y="73215"/>
                  </a:lnTo>
                  <a:lnTo>
                    <a:pt x="37236" y="107416"/>
                  </a:lnTo>
                  <a:lnTo>
                    <a:pt x="17094" y="146227"/>
                  </a:lnTo>
                  <a:lnTo>
                    <a:pt x="4419" y="188772"/>
                  </a:lnTo>
                  <a:lnTo>
                    <a:pt x="0" y="234200"/>
                  </a:lnTo>
                  <a:lnTo>
                    <a:pt x="3733" y="275844"/>
                  </a:lnTo>
                  <a:lnTo>
                    <a:pt x="14668" y="315849"/>
                  </a:lnTo>
                  <a:lnTo>
                    <a:pt x="32486" y="353301"/>
                  </a:lnTo>
                  <a:lnTo>
                    <a:pt x="80479" y="420116"/>
                  </a:lnTo>
                  <a:lnTo>
                    <a:pt x="97815" y="456031"/>
                  </a:lnTo>
                  <a:lnTo>
                    <a:pt x="108458" y="494131"/>
                  </a:lnTo>
                  <a:lnTo>
                    <a:pt x="112014" y="532815"/>
                  </a:lnTo>
                  <a:lnTo>
                    <a:pt x="112039" y="560285"/>
                  </a:lnTo>
                  <a:lnTo>
                    <a:pt x="107937" y="561111"/>
                  </a:lnTo>
                  <a:lnTo>
                    <a:pt x="96050" y="569125"/>
                  </a:lnTo>
                  <a:lnTo>
                    <a:pt x="88023" y="581012"/>
                  </a:lnTo>
                  <a:lnTo>
                    <a:pt x="85077" y="595566"/>
                  </a:lnTo>
                  <a:lnTo>
                    <a:pt x="85077" y="596582"/>
                  </a:lnTo>
                  <a:lnTo>
                    <a:pt x="88023" y="611136"/>
                  </a:lnTo>
                  <a:lnTo>
                    <a:pt x="93649" y="619480"/>
                  </a:lnTo>
                  <a:lnTo>
                    <a:pt x="88023" y="627824"/>
                  </a:lnTo>
                  <a:lnTo>
                    <a:pt x="85077" y="642366"/>
                  </a:lnTo>
                  <a:lnTo>
                    <a:pt x="85077" y="643394"/>
                  </a:lnTo>
                  <a:lnTo>
                    <a:pt x="88023" y="657936"/>
                  </a:lnTo>
                  <a:lnTo>
                    <a:pt x="93637" y="666280"/>
                  </a:lnTo>
                  <a:lnTo>
                    <a:pt x="88023" y="674598"/>
                  </a:lnTo>
                  <a:lnTo>
                    <a:pt x="85077" y="689140"/>
                  </a:lnTo>
                  <a:lnTo>
                    <a:pt x="85077" y="690168"/>
                  </a:lnTo>
                  <a:lnTo>
                    <a:pt x="88023" y="704710"/>
                  </a:lnTo>
                  <a:lnTo>
                    <a:pt x="96050" y="716597"/>
                  </a:lnTo>
                  <a:lnTo>
                    <a:pt x="107937" y="724623"/>
                  </a:lnTo>
                  <a:lnTo>
                    <a:pt x="122478" y="727557"/>
                  </a:lnTo>
                  <a:lnTo>
                    <a:pt x="346710" y="727557"/>
                  </a:lnTo>
                  <a:lnTo>
                    <a:pt x="381165" y="704710"/>
                  </a:lnTo>
                  <a:lnTo>
                    <a:pt x="384098" y="690168"/>
                  </a:lnTo>
                  <a:lnTo>
                    <a:pt x="384098" y="689140"/>
                  </a:lnTo>
                  <a:lnTo>
                    <a:pt x="382409" y="680770"/>
                  </a:lnTo>
                  <a:lnTo>
                    <a:pt x="381165" y="674598"/>
                  </a:lnTo>
                  <a:lnTo>
                    <a:pt x="375539" y="666267"/>
                  </a:lnTo>
                  <a:lnTo>
                    <a:pt x="381165" y="657936"/>
                  </a:lnTo>
                  <a:lnTo>
                    <a:pt x="382422" y="651725"/>
                  </a:lnTo>
                  <a:lnTo>
                    <a:pt x="384098" y="643394"/>
                  </a:lnTo>
                  <a:lnTo>
                    <a:pt x="384098" y="642366"/>
                  </a:lnTo>
                  <a:lnTo>
                    <a:pt x="382409" y="634009"/>
                  </a:lnTo>
                  <a:lnTo>
                    <a:pt x="381165" y="627824"/>
                  </a:lnTo>
                  <a:lnTo>
                    <a:pt x="375526" y="619493"/>
                  </a:lnTo>
                  <a:lnTo>
                    <a:pt x="381165" y="611136"/>
                  </a:lnTo>
                  <a:lnTo>
                    <a:pt x="382409" y="604951"/>
                  </a:lnTo>
                  <a:lnTo>
                    <a:pt x="384098" y="596582"/>
                  </a:lnTo>
                  <a:lnTo>
                    <a:pt x="384098" y="595566"/>
                  </a:lnTo>
                  <a:lnTo>
                    <a:pt x="382409" y="587209"/>
                  </a:lnTo>
                  <a:lnTo>
                    <a:pt x="381165" y="581012"/>
                  </a:lnTo>
                  <a:lnTo>
                    <a:pt x="373138" y="569125"/>
                  </a:lnTo>
                  <a:lnTo>
                    <a:pt x="361251" y="561111"/>
                  </a:lnTo>
                  <a:lnTo>
                    <a:pt x="357124" y="560285"/>
                  </a:lnTo>
                  <a:lnTo>
                    <a:pt x="357124" y="558165"/>
                  </a:lnTo>
                  <a:lnTo>
                    <a:pt x="357124" y="532815"/>
                  </a:lnTo>
                  <a:lnTo>
                    <a:pt x="360667" y="493471"/>
                  </a:lnTo>
                  <a:lnTo>
                    <a:pt x="371081" y="455739"/>
                  </a:lnTo>
                  <a:lnTo>
                    <a:pt x="388023" y="420497"/>
                  </a:lnTo>
                  <a:lnTo>
                    <a:pt x="411175" y="388645"/>
                  </a:lnTo>
                  <a:lnTo>
                    <a:pt x="433933" y="358025"/>
                  </a:lnTo>
                  <a:lnTo>
                    <a:pt x="451218" y="324586"/>
                  </a:lnTo>
                  <a:lnTo>
                    <a:pt x="462826" y="288798"/>
                  </a:lnTo>
                  <a:lnTo>
                    <a:pt x="468579" y="251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162" y="3983336"/>
              <a:ext cx="174376" cy="113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77492" y="3101555"/>
              <a:ext cx="29209" cy="144145"/>
            </a:xfrm>
            <a:custGeom>
              <a:avLst/>
              <a:gdLst/>
              <a:ahLst/>
              <a:cxnLst/>
              <a:rect l="l" t="t" r="r" b="b"/>
              <a:pathLst>
                <a:path w="29210" h="144144">
                  <a:moveTo>
                    <a:pt x="22542" y="143758"/>
                  </a:moveTo>
                  <a:lnTo>
                    <a:pt x="14524" y="143758"/>
                  </a:lnTo>
                  <a:lnTo>
                    <a:pt x="6507" y="143758"/>
                  </a:lnTo>
                  <a:lnTo>
                    <a:pt x="0" y="137251"/>
                  </a:lnTo>
                  <a:lnTo>
                    <a:pt x="0" y="6507"/>
                  </a:lnTo>
                  <a:lnTo>
                    <a:pt x="6507" y="0"/>
                  </a:lnTo>
                  <a:lnTo>
                    <a:pt x="22542" y="0"/>
                  </a:lnTo>
                  <a:lnTo>
                    <a:pt x="29049" y="6507"/>
                  </a:lnTo>
                  <a:lnTo>
                    <a:pt x="29049" y="137270"/>
                  </a:lnTo>
                  <a:lnTo>
                    <a:pt x="22542" y="143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523" y="3214734"/>
              <a:ext cx="107116" cy="1057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50561" y="3459295"/>
              <a:ext cx="132080" cy="29209"/>
            </a:xfrm>
            <a:custGeom>
              <a:avLst/>
              <a:gdLst/>
              <a:ahLst/>
              <a:cxnLst/>
              <a:rect l="l" t="t" r="r" b="b"/>
              <a:pathLst>
                <a:path w="132080" h="29210">
                  <a:moveTo>
                    <a:pt x="125185" y="29049"/>
                  </a:moveTo>
                  <a:lnTo>
                    <a:pt x="117167" y="29049"/>
                  </a:lnTo>
                  <a:lnTo>
                    <a:pt x="6507" y="29049"/>
                  </a:lnTo>
                  <a:lnTo>
                    <a:pt x="0" y="22542"/>
                  </a:lnTo>
                  <a:lnTo>
                    <a:pt x="0" y="6507"/>
                  </a:lnTo>
                  <a:lnTo>
                    <a:pt x="6507" y="0"/>
                  </a:lnTo>
                  <a:lnTo>
                    <a:pt x="125185" y="0"/>
                  </a:lnTo>
                  <a:lnTo>
                    <a:pt x="131692" y="6507"/>
                  </a:lnTo>
                  <a:lnTo>
                    <a:pt x="131692" y="22542"/>
                  </a:lnTo>
                  <a:lnTo>
                    <a:pt x="125185" y="2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943" y="3209001"/>
              <a:ext cx="107116" cy="10570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89303" y="3377259"/>
              <a:ext cx="536575" cy="254635"/>
            </a:xfrm>
            <a:custGeom>
              <a:avLst/>
              <a:gdLst/>
              <a:ahLst/>
              <a:cxnLst/>
              <a:rect l="l" t="t" r="r" b="b"/>
              <a:pathLst>
                <a:path w="536575" h="254635">
                  <a:moveTo>
                    <a:pt x="131686" y="82816"/>
                  </a:moveTo>
                  <a:lnTo>
                    <a:pt x="125183" y="76314"/>
                  </a:lnTo>
                  <a:lnTo>
                    <a:pt x="6502" y="76314"/>
                  </a:lnTo>
                  <a:lnTo>
                    <a:pt x="0" y="82816"/>
                  </a:lnTo>
                  <a:lnTo>
                    <a:pt x="0" y="98856"/>
                  </a:lnTo>
                  <a:lnTo>
                    <a:pt x="6502" y="105359"/>
                  </a:lnTo>
                  <a:lnTo>
                    <a:pt x="117170" y="105359"/>
                  </a:lnTo>
                  <a:lnTo>
                    <a:pt x="125183" y="105359"/>
                  </a:lnTo>
                  <a:lnTo>
                    <a:pt x="131686" y="98856"/>
                  </a:lnTo>
                  <a:lnTo>
                    <a:pt x="131686" y="82816"/>
                  </a:lnTo>
                  <a:close/>
                </a:path>
                <a:path w="536575" h="254635">
                  <a:moveTo>
                    <a:pt x="536333" y="101079"/>
                  </a:moveTo>
                  <a:lnTo>
                    <a:pt x="532930" y="90563"/>
                  </a:lnTo>
                  <a:lnTo>
                    <a:pt x="528396" y="86728"/>
                  </a:lnTo>
                  <a:lnTo>
                    <a:pt x="489572" y="81102"/>
                  </a:lnTo>
                  <a:lnTo>
                    <a:pt x="489572" y="110413"/>
                  </a:lnTo>
                  <a:lnTo>
                    <a:pt x="448183" y="150749"/>
                  </a:lnTo>
                  <a:lnTo>
                    <a:pt x="446608" y="155575"/>
                  </a:lnTo>
                  <a:lnTo>
                    <a:pt x="456387" y="212534"/>
                  </a:lnTo>
                  <a:lnTo>
                    <a:pt x="407352" y="186753"/>
                  </a:lnTo>
                  <a:lnTo>
                    <a:pt x="405028" y="186194"/>
                  </a:lnTo>
                  <a:lnTo>
                    <a:pt x="400380" y="186194"/>
                  </a:lnTo>
                  <a:lnTo>
                    <a:pt x="398056" y="186753"/>
                  </a:lnTo>
                  <a:lnTo>
                    <a:pt x="395909" y="187858"/>
                  </a:lnTo>
                  <a:lnTo>
                    <a:pt x="348983" y="212534"/>
                  </a:lnTo>
                  <a:lnTo>
                    <a:pt x="358749" y="155575"/>
                  </a:lnTo>
                  <a:lnTo>
                    <a:pt x="357200" y="150749"/>
                  </a:lnTo>
                  <a:lnTo>
                    <a:pt x="315810" y="110413"/>
                  </a:lnTo>
                  <a:lnTo>
                    <a:pt x="373024" y="102108"/>
                  </a:lnTo>
                  <a:lnTo>
                    <a:pt x="377101" y="99123"/>
                  </a:lnTo>
                  <a:lnTo>
                    <a:pt x="402691" y="47294"/>
                  </a:lnTo>
                  <a:lnTo>
                    <a:pt x="426161" y="94843"/>
                  </a:lnTo>
                  <a:lnTo>
                    <a:pt x="428294" y="99123"/>
                  </a:lnTo>
                  <a:lnTo>
                    <a:pt x="432384" y="102108"/>
                  </a:lnTo>
                  <a:lnTo>
                    <a:pt x="489572" y="110413"/>
                  </a:lnTo>
                  <a:lnTo>
                    <a:pt x="489572" y="81102"/>
                  </a:lnTo>
                  <a:lnTo>
                    <a:pt x="448881" y="75184"/>
                  </a:lnTo>
                  <a:lnTo>
                    <a:pt x="435102" y="47294"/>
                  </a:lnTo>
                  <a:lnTo>
                    <a:pt x="413296" y="3136"/>
                  </a:lnTo>
                  <a:lnTo>
                    <a:pt x="408241" y="0"/>
                  </a:lnTo>
                  <a:lnTo>
                    <a:pt x="397192" y="0"/>
                  </a:lnTo>
                  <a:lnTo>
                    <a:pt x="392137" y="3136"/>
                  </a:lnTo>
                  <a:lnTo>
                    <a:pt x="356577" y="75184"/>
                  </a:lnTo>
                  <a:lnTo>
                    <a:pt x="277075" y="86728"/>
                  </a:lnTo>
                  <a:lnTo>
                    <a:pt x="272529" y="90563"/>
                  </a:lnTo>
                  <a:lnTo>
                    <a:pt x="269113" y="101079"/>
                  </a:lnTo>
                  <a:lnTo>
                    <a:pt x="270548" y="106845"/>
                  </a:lnTo>
                  <a:lnTo>
                    <a:pt x="328066" y="162915"/>
                  </a:lnTo>
                  <a:lnTo>
                    <a:pt x="315417" y="236651"/>
                  </a:lnTo>
                  <a:lnTo>
                    <a:pt x="314477" y="242087"/>
                  </a:lnTo>
                  <a:lnTo>
                    <a:pt x="316725" y="247586"/>
                  </a:lnTo>
                  <a:lnTo>
                    <a:pt x="325666" y="254088"/>
                  </a:lnTo>
                  <a:lnTo>
                    <a:pt x="331597" y="254520"/>
                  </a:lnTo>
                  <a:lnTo>
                    <a:pt x="402704" y="217119"/>
                  </a:lnTo>
                  <a:lnTo>
                    <a:pt x="471055" y="253072"/>
                  </a:lnTo>
                  <a:lnTo>
                    <a:pt x="473379" y="253606"/>
                  </a:lnTo>
                  <a:lnTo>
                    <a:pt x="478701" y="253606"/>
                  </a:lnTo>
                  <a:lnTo>
                    <a:pt x="481711" y="252679"/>
                  </a:lnTo>
                  <a:lnTo>
                    <a:pt x="488734" y="247611"/>
                  </a:lnTo>
                  <a:lnTo>
                    <a:pt x="490956" y="242087"/>
                  </a:lnTo>
                  <a:lnTo>
                    <a:pt x="486676" y="217119"/>
                  </a:lnTo>
                  <a:lnTo>
                    <a:pt x="485889" y="212534"/>
                  </a:lnTo>
                  <a:lnTo>
                    <a:pt x="477380" y="162915"/>
                  </a:lnTo>
                  <a:lnTo>
                    <a:pt x="534924" y="106845"/>
                  </a:lnTo>
                  <a:lnTo>
                    <a:pt x="536333" y="101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312471" y="6737175"/>
            <a:ext cx="1546860" cy="1546860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773350" y="1546685"/>
                </a:moveTo>
                <a:lnTo>
                  <a:pt x="724435" y="1545164"/>
                </a:lnTo>
                <a:lnTo>
                  <a:pt x="676336" y="1540660"/>
                </a:lnTo>
                <a:lnTo>
                  <a:pt x="629136" y="1533264"/>
                </a:lnTo>
                <a:lnTo>
                  <a:pt x="582925" y="1523066"/>
                </a:lnTo>
                <a:lnTo>
                  <a:pt x="537795" y="1510158"/>
                </a:lnTo>
                <a:lnTo>
                  <a:pt x="493835" y="1494630"/>
                </a:lnTo>
                <a:lnTo>
                  <a:pt x="451136" y="1476573"/>
                </a:lnTo>
                <a:lnTo>
                  <a:pt x="409790" y="1456076"/>
                </a:lnTo>
                <a:lnTo>
                  <a:pt x="369886" y="1433231"/>
                </a:lnTo>
                <a:lnTo>
                  <a:pt x="331515" y="1408128"/>
                </a:lnTo>
                <a:lnTo>
                  <a:pt x="294768" y="1380858"/>
                </a:lnTo>
                <a:lnTo>
                  <a:pt x="259735" y="1351511"/>
                </a:lnTo>
                <a:lnTo>
                  <a:pt x="226506" y="1320178"/>
                </a:lnTo>
                <a:lnTo>
                  <a:pt x="195174" y="1286950"/>
                </a:lnTo>
                <a:lnTo>
                  <a:pt x="165827" y="1251917"/>
                </a:lnTo>
                <a:lnTo>
                  <a:pt x="138557" y="1215170"/>
                </a:lnTo>
                <a:lnTo>
                  <a:pt x="113454" y="1176799"/>
                </a:lnTo>
                <a:lnTo>
                  <a:pt x="90609" y="1136895"/>
                </a:lnTo>
                <a:lnTo>
                  <a:pt x="70112" y="1095548"/>
                </a:lnTo>
                <a:lnTo>
                  <a:pt x="52054" y="1052850"/>
                </a:lnTo>
                <a:lnTo>
                  <a:pt x="36526" y="1008890"/>
                </a:lnTo>
                <a:lnTo>
                  <a:pt x="23618" y="963759"/>
                </a:lnTo>
                <a:lnTo>
                  <a:pt x="13421" y="917549"/>
                </a:lnTo>
                <a:lnTo>
                  <a:pt x="6025" y="870349"/>
                </a:lnTo>
                <a:lnTo>
                  <a:pt x="1521" y="822250"/>
                </a:lnTo>
                <a:lnTo>
                  <a:pt x="0" y="773342"/>
                </a:lnTo>
                <a:lnTo>
                  <a:pt x="1521" y="724435"/>
                </a:lnTo>
                <a:lnTo>
                  <a:pt x="6025" y="676336"/>
                </a:lnTo>
                <a:lnTo>
                  <a:pt x="13421" y="629136"/>
                </a:lnTo>
                <a:lnTo>
                  <a:pt x="23618" y="582925"/>
                </a:lnTo>
                <a:lnTo>
                  <a:pt x="36526" y="537795"/>
                </a:lnTo>
                <a:lnTo>
                  <a:pt x="52054" y="493835"/>
                </a:lnTo>
                <a:lnTo>
                  <a:pt x="70112" y="451136"/>
                </a:lnTo>
                <a:lnTo>
                  <a:pt x="90609" y="409790"/>
                </a:lnTo>
                <a:lnTo>
                  <a:pt x="113454" y="369886"/>
                </a:lnTo>
                <a:lnTo>
                  <a:pt x="138557" y="331515"/>
                </a:lnTo>
                <a:lnTo>
                  <a:pt x="165827" y="294768"/>
                </a:lnTo>
                <a:lnTo>
                  <a:pt x="195174" y="259735"/>
                </a:lnTo>
                <a:lnTo>
                  <a:pt x="226506" y="226506"/>
                </a:lnTo>
                <a:lnTo>
                  <a:pt x="259735" y="195174"/>
                </a:lnTo>
                <a:lnTo>
                  <a:pt x="294768" y="165827"/>
                </a:lnTo>
                <a:lnTo>
                  <a:pt x="331515" y="138557"/>
                </a:lnTo>
                <a:lnTo>
                  <a:pt x="369886" y="113454"/>
                </a:lnTo>
                <a:lnTo>
                  <a:pt x="409790" y="90609"/>
                </a:lnTo>
                <a:lnTo>
                  <a:pt x="451136" y="70112"/>
                </a:lnTo>
                <a:lnTo>
                  <a:pt x="493835" y="52054"/>
                </a:lnTo>
                <a:lnTo>
                  <a:pt x="537795" y="36526"/>
                </a:lnTo>
                <a:lnTo>
                  <a:pt x="582925" y="23618"/>
                </a:lnTo>
                <a:lnTo>
                  <a:pt x="629136" y="13421"/>
                </a:lnTo>
                <a:lnTo>
                  <a:pt x="676336" y="6025"/>
                </a:lnTo>
                <a:lnTo>
                  <a:pt x="724435" y="1521"/>
                </a:lnTo>
                <a:lnTo>
                  <a:pt x="773342" y="0"/>
                </a:lnTo>
                <a:lnTo>
                  <a:pt x="822250" y="1521"/>
                </a:lnTo>
                <a:lnTo>
                  <a:pt x="870349" y="6025"/>
                </a:lnTo>
                <a:lnTo>
                  <a:pt x="917549" y="13421"/>
                </a:lnTo>
                <a:lnTo>
                  <a:pt x="963759" y="23618"/>
                </a:lnTo>
                <a:lnTo>
                  <a:pt x="1008890" y="36526"/>
                </a:lnTo>
                <a:lnTo>
                  <a:pt x="1052850" y="52054"/>
                </a:lnTo>
                <a:lnTo>
                  <a:pt x="1095548" y="70112"/>
                </a:lnTo>
                <a:lnTo>
                  <a:pt x="1136895" y="90609"/>
                </a:lnTo>
                <a:lnTo>
                  <a:pt x="1176799" y="113454"/>
                </a:lnTo>
                <a:lnTo>
                  <a:pt x="1215170" y="138557"/>
                </a:lnTo>
                <a:lnTo>
                  <a:pt x="1251917" y="165827"/>
                </a:lnTo>
                <a:lnTo>
                  <a:pt x="1286950" y="195174"/>
                </a:lnTo>
                <a:lnTo>
                  <a:pt x="1320178" y="226506"/>
                </a:lnTo>
                <a:lnTo>
                  <a:pt x="1351511" y="259735"/>
                </a:lnTo>
                <a:lnTo>
                  <a:pt x="1380858" y="294768"/>
                </a:lnTo>
                <a:lnTo>
                  <a:pt x="1408128" y="331515"/>
                </a:lnTo>
                <a:lnTo>
                  <a:pt x="1433231" y="369886"/>
                </a:lnTo>
                <a:lnTo>
                  <a:pt x="1456076" y="409790"/>
                </a:lnTo>
                <a:lnTo>
                  <a:pt x="1476573" y="451136"/>
                </a:lnTo>
                <a:lnTo>
                  <a:pt x="1494630" y="493835"/>
                </a:lnTo>
                <a:lnTo>
                  <a:pt x="1510158" y="537795"/>
                </a:lnTo>
                <a:lnTo>
                  <a:pt x="1523066" y="582925"/>
                </a:lnTo>
                <a:lnTo>
                  <a:pt x="1533264" y="629136"/>
                </a:lnTo>
                <a:lnTo>
                  <a:pt x="1540660" y="676336"/>
                </a:lnTo>
                <a:lnTo>
                  <a:pt x="1545164" y="724435"/>
                </a:lnTo>
                <a:lnTo>
                  <a:pt x="1546685" y="773342"/>
                </a:lnTo>
                <a:lnTo>
                  <a:pt x="1545164" y="822250"/>
                </a:lnTo>
                <a:lnTo>
                  <a:pt x="1540660" y="870349"/>
                </a:lnTo>
                <a:lnTo>
                  <a:pt x="1533264" y="917549"/>
                </a:lnTo>
                <a:lnTo>
                  <a:pt x="1523066" y="963759"/>
                </a:lnTo>
                <a:lnTo>
                  <a:pt x="1510158" y="1008890"/>
                </a:lnTo>
                <a:lnTo>
                  <a:pt x="1494630" y="1052850"/>
                </a:lnTo>
                <a:lnTo>
                  <a:pt x="1476573" y="1095548"/>
                </a:lnTo>
                <a:lnTo>
                  <a:pt x="1456076" y="1136895"/>
                </a:lnTo>
                <a:lnTo>
                  <a:pt x="1433231" y="1176799"/>
                </a:lnTo>
                <a:lnTo>
                  <a:pt x="1408128" y="1215170"/>
                </a:lnTo>
                <a:lnTo>
                  <a:pt x="1380858" y="1251917"/>
                </a:lnTo>
                <a:lnTo>
                  <a:pt x="1351511" y="1286950"/>
                </a:lnTo>
                <a:lnTo>
                  <a:pt x="1320178" y="1320178"/>
                </a:lnTo>
                <a:lnTo>
                  <a:pt x="1286950" y="1351511"/>
                </a:lnTo>
                <a:lnTo>
                  <a:pt x="1251917" y="1380858"/>
                </a:lnTo>
                <a:lnTo>
                  <a:pt x="1215170" y="1408128"/>
                </a:lnTo>
                <a:lnTo>
                  <a:pt x="1176799" y="1433231"/>
                </a:lnTo>
                <a:lnTo>
                  <a:pt x="1136895" y="1456076"/>
                </a:lnTo>
                <a:lnTo>
                  <a:pt x="1095548" y="1476573"/>
                </a:lnTo>
                <a:lnTo>
                  <a:pt x="1052850" y="1494630"/>
                </a:lnTo>
                <a:lnTo>
                  <a:pt x="1008890" y="1510158"/>
                </a:lnTo>
                <a:lnTo>
                  <a:pt x="963759" y="1523066"/>
                </a:lnTo>
                <a:lnTo>
                  <a:pt x="917549" y="1533264"/>
                </a:lnTo>
                <a:lnTo>
                  <a:pt x="870349" y="1540660"/>
                </a:lnTo>
                <a:lnTo>
                  <a:pt x="822250" y="1545164"/>
                </a:lnTo>
                <a:lnTo>
                  <a:pt x="773350" y="154668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58218" y="4780914"/>
            <a:ext cx="1546860" cy="1546860"/>
            <a:chOff x="1258218" y="4780914"/>
            <a:chExt cx="1546860" cy="1546860"/>
          </a:xfrm>
        </p:grpSpPr>
        <p:sp>
          <p:nvSpPr>
            <p:cNvPr id="13" name="object 13"/>
            <p:cNvSpPr/>
            <p:nvPr/>
          </p:nvSpPr>
          <p:spPr>
            <a:xfrm>
              <a:off x="1258218" y="4780914"/>
              <a:ext cx="1546860" cy="1546860"/>
            </a:xfrm>
            <a:custGeom>
              <a:avLst/>
              <a:gdLst/>
              <a:ahLst/>
              <a:cxnLst/>
              <a:rect l="l" t="t" r="r" b="b"/>
              <a:pathLst>
                <a:path w="1546860" h="1546860">
                  <a:moveTo>
                    <a:pt x="773344" y="1546685"/>
                  </a:moveTo>
                  <a:lnTo>
                    <a:pt x="724435" y="1545164"/>
                  </a:lnTo>
                  <a:lnTo>
                    <a:pt x="676336" y="1540660"/>
                  </a:lnTo>
                  <a:lnTo>
                    <a:pt x="629136" y="1533264"/>
                  </a:lnTo>
                  <a:lnTo>
                    <a:pt x="582925" y="1523066"/>
                  </a:lnTo>
                  <a:lnTo>
                    <a:pt x="537795" y="1510158"/>
                  </a:lnTo>
                  <a:lnTo>
                    <a:pt x="493835" y="1494630"/>
                  </a:lnTo>
                  <a:lnTo>
                    <a:pt x="451136" y="1476572"/>
                  </a:lnTo>
                  <a:lnTo>
                    <a:pt x="409790" y="1456076"/>
                  </a:lnTo>
                  <a:lnTo>
                    <a:pt x="369886" y="1433231"/>
                  </a:lnTo>
                  <a:lnTo>
                    <a:pt x="331515" y="1408128"/>
                  </a:lnTo>
                  <a:lnTo>
                    <a:pt x="294768" y="1380858"/>
                  </a:lnTo>
                  <a:lnTo>
                    <a:pt x="259734" y="1351511"/>
                  </a:lnTo>
                  <a:lnTo>
                    <a:pt x="226506" y="1320178"/>
                  </a:lnTo>
                  <a:lnTo>
                    <a:pt x="195174" y="1286950"/>
                  </a:lnTo>
                  <a:lnTo>
                    <a:pt x="165827" y="1251917"/>
                  </a:lnTo>
                  <a:lnTo>
                    <a:pt x="138557" y="1215170"/>
                  </a:lnTo>
                  <a:lnTo>
                    <a:pt x="113454" y="1176799"/>
                  </a:lnTo>
                  <a:lnTo>
                    <a:pt x="90609" y="1136895"/>
                  </a:lnTo>
                  <a:lnTo>
                    <a:pt x="70112" y="1095548"/>
                  </a:lnTo>
                  <a:lnTo>
                    <a:pt x="52054" y="1052850"/>
                  </a:lnTo>
                  <a:lnTo>
                    <a:pt x="36526" y="1008890"/>
                  </a:lnTo>
                  <a:lnTo>
                    <a:pt x="23618" y="963760"/>
                  </a:lnTo>
                  <a:lnTo>
                    <a:pt x="13421" y="917549"/>
                  </a:lnTo>
                  <a:lnTo>
                    <a:pt x="6025" y="870349"/>
                  </a:lnTo>
                  <a:lnTo>
                    <a:pt x="1521" y="822250"/>
                  </a:lnTo>
                  <a:lnTo>
                    <a:pt x="0" y="773340"/>
                  </a:lnTo>
                  <a:lnTo>
                    <a:pt x="1521" y="724435"/>
                  </a:lnTo>
                  <a:lnTo>
                    <a:pt x="6025" y="676336"/>
                  </a:lnTo>
                  <a:lnTo>
                    <a:pt x="13421" y="629136"/>
                  </a:lnTo>
                  <a:lnTo>
                    <a:pt x="23618" y="582925"/>
                  </a:lnTo>
                  <a:lnTo>
                    <a:pt x="36526" y="537795"/>
                  </a:lnTo>
                  <a:lnTo>
                    <a:pt x="52054" y="493835"/>
                  </a:lnTo>
                  <a:lnTo>
                    <a:pt x="70112" y="451137"/>
                  </a:lnTo>
                  <a:lnTo>
                    <a:pt x="90609" y="409790"/>
                  </a:lnTo>
                  <a:lnTo>
                    <a:pt x="113454" y="369886"/>
                  </a:lnTo>
                  <a:lnTo>
                    <a:pt x="138557" y="331515"/>
                  </a:lnTo>
                  <a:lnTo>
                    <a:pt x="165827" y="294768"/>
                  </a:lnTo>
                  <a:lnTo>
                    <a:pt x="195174" y="259735"/>
                  </a:lnTo>
                  <a:lnTo>
                    <a:pt x="226506" y="226506"/>
                  </a:lnTo>
                  <a:lnTo>
                    <a:pt x="259734" y="195174"/>
                  </a:lnTo>
                  <a:lnTo>
                    <a:pt x="294768" y="165827"/>
                  </a:lnTo>
                  <a:lnTo>
                    <a:pt x="331515" y="138557"/>
                  </a:lnTo>
                  <a:lnTo>
                    <a:pt x="369886" y="113454"/>
                  </a:lnTo>
                  <a:lnTo>
                    <a:pt x="409790" y="90609"/>
                  </a:lnTo>
                  <a:lnTo>
                    <a:pt x="451136" y="70112"/>
                  </a:lnTo>
                  <a:lnTo>
                    <a:pt x="493835" y="52054"/>
                  </a:lnTo>
                  <a:lnTo>
                    <a:pt x="537795" y="36526"/>
                  </a:lnTo>
                  <a:lnTo>
                    <a:pt x="582925" y="23618"/>
                  </a:lnTo>
                  <a:lnTo>
                    <a:pt x="629136" y="13421"/>
                  </a:lnTo>
                  <a:lnTo>
                    <a:pt x="676336" y="6025"/>
                  </a:lnTo>
                  <a:lnTo>
                    <a:pt x="724435" y="1521"/>
                  </a:lnTo>
                  <a:lnTo>
                    <a:pt x="773342" y="0"/>
                  </a:lnTo>
                  <a:lnTo>
                    <a:pt x="822250" y="1521"/>
                  </a:lnTo>
                  <a:lnTo>
                    <a:pt x="870349" y="6025"/>
                  </a:lnTo>
                  <a:lnTo>
                    <a:pt x="917549" y="13421"/>
                  </a:lnTo>
                  <a:lnTo>
                    <a:pt x="963759" y="23618"/>
                  </a:lnTo>
                  <a:lnTo>
                    <a:pt x="1008890" y="36526"/>
                  </a:lnTo>
                  <a:lnTo>
                    <a:pt x="1052850" y="52054"/>
                  </a:lnTo>
                  <a:lnTo>
                    <a:pt x="1095548" y="70112"/>
                  </a:lnTo>
                  <a:lnTo>
                    <a:pt x="1136895" y="90609"/>
                  </a:lnTo>
                  <a:lnTo>
                    <a:pt x="1176799" y="113454"/>
                  </a:lnTo>
                  <a:lnTo>
                    <a:pt x="1215170" y="138557"/>
                  </a:lnTo>
                  <a:lnTo>
                    <a:pt x="1251917" y="165827"/>
                  </a:lnTo>
                  <a:lnTo>
                    <a:pt x="1286950" y="195174"/>
                  </a:lnTo>
                  <a:lnTo>
                    <a:pt x="1320178" y="226506"/>
                  </a:lnTo>
                  <a:lnTo>
                    <a:pt x="1351511" y="259735"/>
                  </a:lnTo>
                  <a:lnTo>
                    <a:pt x="1380858" y="294768"/>
                  </a:lnTo>
                  <a:lnTo>
                    <a:pt x="1408128" y="331515"/>
                  </a:lnTo>
                  <a:lnTo>
                    <a:pt x="1433231" y="369886"/>
                  </a:lnTo>
                  <a:lnTo>
                    <a:pt x="1456076" y="409790"/>
                  </a:lnTo>
                  <a:lnTo>
                    <a:pt x="1476573" y="451137"/>
                  </a:lnTo>
                  <a:lnTo>
                    <a:pt x="1494630" y="493835"/>
                  </a:lnTo>
                  <a:lnTo>
                    <a:pt x="1510158" y="537795"/>
                  </a:lnTo>
                  <a:lnTo>
                    <a:pt x="1523067" y="582925"/>
                  </a:lnTo>
                  <a:lnTo>
                    <a:pt x="1533264" y="629136"/>
                  </a:lnTo>
                  <a:lnTo>
                    <a:pt x="1540660" y="676336"/>
                  </a:lnTo>
                  <a:lnTo>
                    <a:pt x="1545164" y="724435"/>
                  </a:lnTo>
                  <a:lnTo>
                    <a:pt x="1546685" y="773343"/>
                  </a:lnTo>
                  <a:lnTo>
                    <a:pt x="1545164" y="822250"/>
                  </a:lnTo>
                  <a:lnTo>
                    <a:pt x="1540660" y="870349"/>
                  </a:lnTo>
                  <a:lnTo>
                    <a:pt x="1533264" y="917549"/>
                  </a:lnTo>
                  <a:lnTo>
                    <a:pt x="1523067" y="963760"/>
                  </a:lnTo>
                  <a:lnTo>
                    <a:pt x="1510158" y="1008890"/>
                  </a:lnTo>
                  <a:lnTo>
                    <a:pt x="1494630" y="1052850"/>
                  </a:lnTo>
                  <a:lnTo>
                    <a:pt x="1476573" y="1095548"/>
                  </a:lnTo>
                  <a:lnTo>
                    <a:pt x="1456076" y="1136895"/>
                  </a:lnTo>
                  <a:lnTo>
                    <a:pt x="1433231" y="1176799"/>
                  </a:lnTo>
                  <a:lnTo>
                    <a:pt x="1408128" y="1215170"/>
                  </a:lnTo>
                  <a:lnTo>
                    <a:pt x="1380858" y="1251917"/>
                  </a:lnTo>
                  <a:lnTo>
                    <a:pt x="1351511" y="1286950"/>
                  </a:lnTo>
                  <a:lnTo>
                    <a:pt x="1320178" y="1320178"/>
                  </a:lnTo>
                  <a:lnTo>
                    <a:pt x="1286950" y="1351511"/>
                  </a:lnTo>
                  <a:lnTo>
                    <a:pt x="1251917" y="1380858"/>
                  </a:lnTo>
                  <a:lnTo>
                    <a:pt x="1215170" y="1408128"/>
                  </a:lnTo>
                  <a:lnTo>
                    <a:pt x="1176799" y="1433231"/>
                  </a:lnTo>
                  <a:lnTo>
                    <a:pt x="1136895" y="1456076"/>
                  </a:lnTo>
                  <a:lnTo>
                    <a:pt x="1095548" y="1476572"/>
                  </a:lnTo>
                  <a:lnTo>
                    <a:pt x="1052850" y="1494630"/>
                  </a:lnTo>
                  <a:lnTo>
                    <a:pt x="1008890" y="1510158"/>
                  </a:lnTo>
                  <a:lnTo>
                    <a:pt x="963759" y="1523066"/>
                  </a:lnTo>
                  <a:lnTo>
                    <a:pt x="917549" y="1533264"/>
                  </a:lnTo>
                  <a:lnTo>
                    <a:pt x="870349" y="1540660"/>
                  </a:lnTo>
                  <a:lnTo>
                    <a:pt x="822250" y="1545164"/>
                  </a:lnTo>
                  <a:lnTo>
                    <a:pt x="773344" y="15466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0491" y="5154099"/>
              <a:ext cx="838835" cy="838200"/>
            </a:xfrm>
            <a:custGeom>
              <a:avLst/>
              <a:gdLst/>
              <a:ahLst/>
              <a:cxnLst/>
              <a:rect l="l" t="t" r="r" b="b"/>
              <a:pathLst>
                <a:path w="838835" h="838200">
                  <a:moveTo>
                    <a:pt x="370144" y="116840"/>
                  </a:moveTo>
                  <a:lnTo>
                    <a:pt x="338283" y="116840"/>
                  </a:lnTo>
                  <a:lnTo>
                    <a:pt x="411798" y="1270"/>
                  </a:lnTo>
                  <a:lnTo>
                    <a:pt x="420080" y="0"/>
                  </a:lnTo>
                  <a:lnTo>
                    <a:pt x="428091" y="5080"/>
                  </a:lnTo>
                  <a:lnTo>
                    <a:pt x="429509" y="6350"/>
                  </a:lnTo>
                  <a:lnTo>
                    <a:pt x="430531" y="7620"/>
                  </a:lnTo>
                  <a:lnTo>
                    <a:pt x="450701" y="39370"/>
                  </a:lnTo>
                  <a:lnTo>
                    <a:pt x="419120" y="39370"/>
                  </a:lnTo>
                  <a:lnTo>
                    <a:pt x="370144" y="116840"/>
                  </a:lnTo>
                  <a:close/>
                </a:path>
                <a:path w="838835" h="838200">
                  <a:moveTo>
                    <a:pt x="495347" y="149860"/>
                  </a:moveTo>
                  <a:lnTo>
                    <a:pt x="487712" y="147320"/>
                  </a:lnTo>
                  <a:lnTo>
                    <a:pt x="419120" y="39370"/>
                  </a:lnTo>
                  <a:lnTo>
                    <a:pt x="450701" y="39370"/>
                  </a:lnTo>
                  <a:lnTo>
                    <a:pt x="499915" y="116840"/>
                  </a:lnTo>
                  <a:lnTo>
                    <a:pt x="557423" y="116840"/>
                  </a:lnTo>
                  <a:lnTo>
                    <a:pt x="501438" y="146050"/>
                  </a:lnTo>
                  <a:lnTo>
                    <a:pt x="495347" y="149860"/>
                  </a:lnTo>
                  <a:close/>
                </a:path>
                <a:path w="838835" h="838200">
                  <a:moveTo>
                    <a:pt x="557423" y="116840"/>
                  </a:moveTo>
                  <a:lnTo>
                    <a:pt x="499915" y="116840"/>
                  </a:lnTo>
                  <a:lnTo>
                    <a:pt x="621411" y="53340"/>
                  </a:lnTo>
                  <a:lnTo>
                    <a:pt x="629526" y="55880"/>
                  </a:lnTo>
                  <a:lnTo>
                    <a:pt x="634032" y="64770"/>
                  </a:lnTo>
                  <a:lnTo>
                    <a:pt x="634511" y="67310"/>
                  </a:lnTo>
                  <a:lnTo>
                    <a:pt x="634449" y="68580"/>
                  </a:lnTo>
                  <a:lnTo>
                    <a:pt x="635374" y="90170"/>
                  </a:lnTo>
                  <a:lnTo>
                    <a:pt x="608539" y="90170"/>
                  </a:lnTo>
                  <a:lnTo>
                    <a:pt x="557423" y="116840"/>
                  </a:lnTo>
                  <a:close/>
                </a:path>
                <a:path w="838835" h="838200">
                  <a:moveTo>
                    <a:pt x="216809" y="783590"/>
                  </a:moveTo>
                  <a:lnTo>
                    <a:pt x="208694" y="781050"/>
                  </a:lnTo>
                  <a:lnTo>
                    <a:pt x="204188" y="772160"/>
                  </a:lnTo>
                  <a:lnTo>
                    <a:pt x="203708" y="769620"/>
                  </a:lnTo>
                  <a:lnTo>
                    <a:pt x="203771" y="768350"/>
                  </a:lnTo>
                  <a:lnTo>
                    <a:pt x="198222" y="638810"/>
                  </a:lnTo>
                  <a:lnTo>
                    <a:pt x="61415" y="633730"/>
                  </a:lnTo>
                  <a:lnTo>
                    <a:pt x="55678" y="627380"/>
                  </a:lnTo>
                  <a:lnTo>
                    <a:pt x="56074" y="617220"/>
                  </a:lnTo>
                  <a:lnTo>
                    <a:pt x="56617" y="615950"/>
                  </a:lnTo>
                  <a:lnTo>
                    <a:pt x="117343" y="499110"/>
                  </a:lnTo>
                  <a:lnTo>
                    <a:pt x="1835" y="425450"/>
                  </a:lnTo>
                  <a:lnTo>
                    <a:pt x="0" y="417830"/>
                  </a:lnTo>
                  <a:lnTo>
                    <a:pt x="5110" y="408940"/>
                  </a:lnTo>
                  <a:lnTo>
                    <a:pt x="6592" y="407670"/>
                  </a:lnTo>
                  <a:lnTo>
                    <a:pt x="8261" y="407670"/>
                  </a:lnTo>
                  <a:lnTo>
                    <a:pt x="117322" y="337820"/>
                  </a:lnTo>
                  <a:lnTo>
                    <a:pt x="54009" y="215900"/>
                  </a:lnTo>
                  <a:lnTo>
                    <a:pt x="56575" y="208280"/>
                  </a:lnTo>
                  <a:lnTo>
                    <a:pt x="65274" y="203200"/>
                  </a:lnTo>
                  <a:lnTo>
                    <a:pt x="69717" y="203200"/>
                  </a:lnTo>
                  <a:lnTo>
                    <a:pt x="198201" y="198120"/>
                  </a:lnTo>
                  <a:lnTo>
                    <a:pt x="204105" y="60960"/>
                  </a:lnTo>
                  <a:lnTo>
                    <a:pt x="210363" y="54610"/>
                  </a:lnTo>
                  <a:lnTo>
                    <a:pt x="219792" y="55880"/>
                  </a:lnTo>
                  <a:lnTo>
                    <a:pt x="221691" y="55880"/>
                  </a:lnTo>
                  <a:lnTo>
                    <a:pt x="287274" y="90170"/>
                  </a:lnTo>
                  <a:lnTo>
                    <a:pt x="229701" y="90170"/>
                  </a:lnTo>
                  <a:lnTo>
                    <a:pt x="224215" y="218440"/>
                  </a:lnTo>
                  <a:lnTo>
                    <a:pt x="218687" y="223520"/>
                  </a:lnTo>
                  <a:lnTo>
                    <a:pt x="91079" y="228600"/>
                  </a:lnTo>
                  <a:lnTo>
                    <a:pt x="146904" y="336550"/>
                  </a:lnTo>
                  <a:lnTo>
                    <a:pt x="150033" y="341630"/>
                  </a:lnTo>
                  <a:lnTo>
                    <a:pt x="148072" y="350520"/>
                  </a:lnTo>
                  <a:lnTo>
                    <a:pt x="40261" y="419100"/>
                  </a:lnTo>
                  <a:lnTo>
                    <a:pt x="141188" y="482600"/>
                  </a:lnTo>
                  <a:lnTo>
                    <a:pt x="147759" y="486410"/>
                  </a:lnTo>
                  <a:lnTo>
                    <a:pt x="150304" y="494030"/>
                  </a:lnTo>
                  <a:lnTo>
                    <a:pt x="91079" y="608330"/>
                  </a:lnTo>
                  <a:lnTo>
                    <a:pt x="218562" y="613410"/>
                  </a:lnTo>
                  <a:lnTo>
                    <a:pt x="224215" y="618490"/>
                  </a:lnTo>
                  <a:lnTo>
                    <a:pt x="229701" y="746760"/>
                  </a:lnTo>
                  <a:lnTo>
                    <a:pt x="287276" y="746760"/>
                  </a:lnTo>
                  <a:lnTo>
                    <a:pt x="216809" y="783590"/>
                  </a:lnTo>
                  <a:close/>
                </a:path>
                <a:path w="838835" h="838200">
                  <a:moveTo>
                    <a:pt x="343353" y="149860"/>
                  </a:moveTo>
                  <a:lnTo>
                    <a:pt x="229701" y="90170"/>
                  </a:lnTo>
                  <a:lnTo>
                    <a:pt x="287274" y="90170"/>
                  </a:lnTo>
                  <a:lnTo>
                    <a:pt x="338283" y="116840"/>
                  </a:lnTo>
                  <a:lnTo>
                    <a:pt x="370144" y="116840"/>
                  </a:lnTo>
                  <a:lnTo>
                    <a:pt x="354889" y="140970"/>
                  </a:lnTo>
                  <a:lnTo>
                    <a:pt x="351468" y="147320"/>
                  </a:lnTo>
                  <a:lnTo>
                    <a:pt x="343353" y="149860"/>
                  </a:lnTo>
                  <a:close/>
                </a:path>
                <a:path w="838835" h="838200">
                  <a:moveTo>
                    <a:pt x="635393" y="746760"/>
                  </a:moveTo>
                  <a:lnTo>
                    <a:pt x="608519" y="746760"/>
                  </a:lnTo>
                  <a:lnTo>
                    <a:pt x="614005" y="618490"/>
                  </a:lnTo>
                  <a:lnTo>
                    <a:pt x="619533" y="613410"/>
                  </a:lnTo>
                  <a:lnTo>
                    <a:pt x="747141" y="608330"/>
                  </a:lnTo>
                  <a:lnTo>
                    <a:pt x="691337" y="500380"/>
                  </a:lnTo>
                  <a:lnTo>
                    <a:pt x="688208" y="495300"/>
                  </a:lnTo>
                  <a:lnTo>
                    <a:pt x="690169" y="487680"/>
                  </a:lnTo>
                  <a:lnTo>
                    <a:pt x="797979" y="419100"/>
                  </a:lnTo>
                  <a:lnTo>
                    <a:pt x="697053" y="354330"/>
                  </a:lnTo>
                  <a:lnTo>
                    <a:pt x="690482" y="350520"/>
                  </a:lnTo>
                  <a:lnTo>
                    <a:pt x="687937" y="342900"/>
                  </a:lnTo>
                  <a:lnTo>
                    <a:pt x="747161" y="228600"/>
                  </a:lnTo>
                  <a:lnTo>
                    <a:pt x="619679" y="223520"/>
                  </a:lnTo>
                  <a:lnTo>
                    <a:pt x="614026" y="218440"/>
                  </a:lnTo>
                  <a:lnTo>
                    <a:pt x="608539" y="90170"/>
                  </a:lnTo>
                  <a:lnTo>
                    <a:pt x="635374" y="90170"/>
                  </a:lnTo>
                  <a:lnTo>
                    <a:pt x="639998" y="198120"/>
                  </a:lnTo>
                  <a:lnTo>
                    <a:pt x="776805" y="203200"/>
                  </a:lnTo>
                  <a:lnTo>
                    <a:pt x="782542" y="209550"/>
                  </a:lnTo>
                  <a:lnTo>
                    <a:pt x="782146" y="219710"/>
                  </a:lnTo>
                  <a:lnTo>
                    <a:pt x="781603" y="220980"/>
                  </a:lnTo>
                  <a:lnTo>
                    <a:pt x="720877" y="337820"/>
                  </a:lnTo>
                  <a:lnTo>
                    <a:pt x="830147" y="407670"/>
                  </a:lnTo>
                  <a:lnTo>
                    <a:pt x="836385" y="411480"/>
                  </a:lnTo>
                  <a:lnTo>
                    <a:pt x="838220" y="419100"/>
                  </a:lnTo>
                  <a:lnTo>
                    <a:pt x="833151" y="427990"/>
                  </a:lnTo>
                  <a:lnTo>
                    <a:pt x="831670" y="429260"/>
                  </a:lnTo>
                  <a:lnTo>
                    <a:pt x="830001" y="430530"/>
                  </a:lnTo>
                  <a:lnTo>
                    <a:pt x="720918" y="499110"/>
                  </a:lnTo>
                  <a:lnTo>
                    <a:pt x="784232" y="621030"/>
                  </a:lnTo>
                  <a:lnTo>
                    <a:pt x="781666" y="628650"/>
                  </a:lnTo>
                  <a:lnTo>
                    <a:pt x="772967" y="633730"/>
                  </a:lnTo>
                  <a:lnTo>
                    <a:pt x="768523" y="633730"/>
                  </a:lnTo>
                  <a:lnTo>
                    <a:pt x="640040" y="638810"/>
                  </a:lnTo>
                  <a:lnTo>
                    <a:pt x="635393" y="746760"/>
                  </a:lnTo>
                  <a:close/>
                </a:path>
                <a:path w="838835" h="838200">
                  <a:moveTo>
                    <a:pt x="323368" y="372110"/>
                  </a:moveTo>
                  <a:lnTo>
                    <a:pt x="286633" y="360680"/>
                  </a:lnTo>
                  <a:lnTo>
                    <a:pt x="258992" y="320040"/>
                  </a:lnTo>
                  <a:lnTo>
                    <a:pt x="257655" y="306070"/>
                  </a:lnTo>
                  <a:lnTo>
                    <a:pt x="258992" y="293370"/>
                  </a:lnTo>
                  <a:lnTo>
                    <a:pt x="286636" y="251460"/>
                  </a:lnTo>
                  <a:lnTo>
                    <a:pt x="323368" y="241300"/>
                  </a:lnTo>
                  <a:lnTo>
                    <a:pt x="336611" y="242570"/>
                  </a:lnTo>
                  <a:lnTo>
                    <a:pt x="348944" y="246380"/>
                  </a:lnTo>
                  <a:lnTo>
                    <a:pt x="360102" y="251460"/>
                  </a:lnTo>
                  <a:lnTo>
                    <a:pt x="369826" y="260350"/>
                  </a:lnTo>
                  <a:lnTo>
                    <a:pt x="376704" y="267970"/>
                  </a:lnTo>
                  <a:lnTo>
                    <a:pt x="315544" y="267970"/>
                  </a:lnTo>
                  <a:lnTo>
                    <a:pt x="308259" y="270510"/>
                  </a:lnTo>
                  <a:lnTo>
                    <a:pt x="284587" y="306070"/>
                  </a:lnTo>
                  <a:lnTo>
                    <a:pt x="285374" y="313690"/>
                  </a:lnTo>
                  <a:lnTo>
                    <a:pt x="315552" y="344170"/>
                  </a:lnTo>
                  <a:lnTo>
                    <a:pt x="323368" y="345440"/>
                  </a:lnTo>
                  <a:lnTo>
                    <a:pt x="375844" y="345440"/>
                  </a:lnTo>
                  <a:lnTo>
                    <a:pt x="369826" y="353060"/>
                  </a:lnTo>
                  <a:lnTo>
                    <a:pt x="360099" y="360680"/>
                  </a:lnTo>
                  <a:lnTo>
                    <a:pt x="348936" y="367030"/>
                  </a:lnTo>
                  <a:lnTo>
                    <a:pt x="336603" y="370840"/>
                  </a:lnTo>
                  <a:lnTo>
                    <a:pt x="323368" y="372110"/>
                  </a:lnTo>
                  <a:close/>
                </a:path>
                <a:path w="838835" h="838200">
                  <a:moveTo>
                    <a:pt x="375844" y="345440"/>
                  </a:moveTo>
                  <a:lnTo>
                    <a:pt x="323368" y="345440"/>
                  </a:lnTo>
                  <a:lnTo>
                    <a:pt x="331192" y="344170"/>
                  </a:lnTo>
                  <a:lnTo>
                    <a:pt x="338476" y="341630"/>
                  </a:lnTo>
                  <a:lnTo>
                    <a:pt x="362149" y="306070"/>
                  </a:lnTo>
                  <a:lnTo>
                    <a:pt x="361361" y="298450"/>
                  </a:lnTo>
                  <a:lnTo>
                    <a:pt x="331183" y="267970"/>
                  </a:lnTo>
                  <a:lnTo>
                    <a:pt x="376704" y="267970"/>
                  </a:lnTo>
                  <a:lnTo>
                    <a:pt x="377851" y="269240"/>
                  </a:lnTo>
                  <a:lnTo>
                    <a:pt x="383912" y="280670"/>
                  </a:lnTo>
                  <a:lnTo>
                    <a:pt x="387744" y="293370"/>
                  </a:lnTo>
                  <a:lnTo>
                    <a:pt x="389080" y="306070"/>
                  </a:lnTo>
                  <a:lnTo>
                    <a:pt x="387744" y="320040"/>
                  </a:lnTo>
                  <a:lnTo>
                    <a:pt x="383912" y="331470"/>
                  </a:lnTo>
                  <a:lnTo>
                    <a:pt x="377851" y="342900"/>
                  </a:lnTo>
                  <a:lnTo>
                    <a:pt x="375844" y="345440"/>
                  </a:lnTo>
                  <a:close/>
                </a:path>
                <a:path w="838835" h="838200">
                  <a:moveTo>
                    <a:pt x="294746" y="561340"/>
                  </a:moveTo>
                  <a:lnTo>
                    <a:pt x="286235" y="561340"/>
                  </a:lnTo>
                  <a:lnTo>
                    <a:pt x="275721" y="551180"/>
                  </a:lnTo>
                  <a:lnTo>
                    <a:pt x="275721" y="542290"/>
                  </a:lnTo>
                  <a:lnTo>
                    <a:pt x="543494" y="275590"/>
                  </a:lnTo>
                  <a:lnTo>
                    <a:pt x="552006" y="275590"/>
                  </a:lnTo>
                  <a:lnTo>
                    <a:pt x="562499" y="285750"/>
                  </a:lnTo>
                  <a:lnTo>
                    <a:pt x="562499" y="294640"/>
                  </a:lnTo>
                  <a:lnTo>
                    <a:pt x="557263" y="299720"/>
                  </a:lnTo>
                  <a:lnTo>
                    <a:pt x="294746" y="561340"/>
                  </a:lnTo>
                  <a:close/>
                </a:path>
                <a:path w="838835" h="838200">
                  <a:moveTo>
                    <a:pt x="514873" y="596900"/>
                  </a:moveTo>
                  <a:lnTo>
                    <a:pt x="478138" y="585470"/>
                  </a:lnTo>
                  <a:lnTo>
                    <a:pt x="450497" y="543560"/>
                  </a:lnTo>
                  <a:lnTo>
                    <a:pt x="449160" y="530860"/>
                  </a:lnTo>
                  <a:lnTo>
                    <a:pt x="450497" y="516890"/>
                  </a:lnTo>
                  <a:lnTo>
                    <a:pt x="478141" y="476250"/>
                  </a:lnTo>
                  <a:lnTo>
                    <a:pt x="514873" y="464820"/>
                  </a:lnTo>
                  <a:lnTo>
                    <a:pt x="528108" y="466090"/>
                  </a:lnTo>
                  <a:lnTo>
                    <a:pt x="540441" y="469900"/>
                  </a:lnTo>
                  <a:lnTo>
                    <a:pt x="551604" y="476250"/>
                  </a:lnTo>
                  <a:lnTo>
                    <a:pt x="561331" y="483870"/>
                  </a:lnTo>
                  <a:lnTo>
                    <a:pt x="567349" y="491490"/>
                  </a:lnTo>
                  <a:lnTo>
                    <a:pt x="514873" y="491490"/>
                  </a:lnTo>
                  <a:lnTo>
                    <a:pt x="507049" y="492760"/>
                  </a:lnTo>
                  <a:lnTo>
                    <a:pt x="476880" y="523240"/>
                  </a:lnTo>
                  <a:lnTo>
                    <a:pt x="476092" y="530860"/>
                  </a:lnTo>
                  <a:lnTo>
                    <a:pt x="476880" y="538480"/>
                  </a:lnTo>
                  <a:lnTo>
                    <a:pt x="507057" y="568960"/>
                  </a:lnTo>
                  <a:lnTo>
                    <a:pt x="568209" y="568960"/>
                  </a:lnTo>
                  <a:lnTo>
                    <a:pt x="561331" y="576580"/>
                  </a:lnTo>
                  <a:lnTo>
                    <a:pt x="551604" y="585470"/>
                  </a:lnTo>
                  <a:lnTo>
                    <a:pt x="540441" y="590550"/>
                  </a:lnTo>
                  <a:lnTo>
                    <a:pt x="528108" y="594360"/>
                  </a:lnTo>
                  <a:lnTo>
                    <a:pt x="514873" y="596900"/>
                  </a:lnTo>
                  <a:close/>
                </a:path>
                <a:path w="838835" h="838200">
                  <a:moveTo>
                    <a:pt x="568209" y="568960"/>
                  </a:moveTo>
                  <a:lnTo>
                    <a:pt x="522697" y="568960"/>
                  </a:lnTo>
                  <a:lnTo>
                    <a:pt x="529982" y="566420"/>
                  </a:lnTo>
                  <a:lnTo>
                    <a:pt x="536570" y="562610"/>
                  </a:lnTo>
                  <a:lnTo>
                    <a:pt x="553654" y="530860"/>
                  </a:lnTo>
                  <a:lnTo>
                    <a:pt x="552866" y="523240"/>
                  </a:lnTo>
                  <a:lnTo>
                    <a:pt x="522688" y="492760"/>
                  </a:lnTo>
                  <a:lnTo>
                    <a:pt x="514873" y="491490"/>
                  </a:lnTo>
                  <a:lnTo>
                    <a:pt x="567349" y="491490"/>
                  </a:lnTo>
                  <a:lnTo>
                    <a:pt x="569356" y="494030"/>
                  </a:lnTo>
                  <a:lnTo>
                    <a:pt x="575417" y="505460"/>
                  </a:lnTo>
                  <a:lnTo>
                    <a:pt x="579249" y="516890"/>
                  </a:lnTo>
                  <a:lnTo>
                    <a:pt x="580585" y="530860"/>
                  </a:lnTo>
                  <a:lnTo>
                    <a:pt x="579249" y="543560"/>
                  </a:lnTo>
                  <a:lnTo>
                    <a:pt x="575417" y="556260"/>
                  </a:lnTo>
                  <a:lnTo>
                    <a:pt x="569356" y="567690"/>
                  </a:lnTo>
                  <a:lnTo>
                    <a:pt x="568209" y="568960"/>
                  </a:lnTo>
                  <a:close/>
                </a:path>
                <a:path w="838835" h="838200">
                  <a:moveTo>
                    <a:pt x="287276" y="746760"/>
                  </a:moveTo>
                  <a:lnTo>
                    <a:pt x="229701" y="746760"/>
                  </a:lnTo>
                  <a:lnTo>
                    <a:pt x="336802" y="690880"/>
                  </a:lnTo>
                  <a:lnTo>
                    <a:pt x="342894" y="687070"/>
                  </a:lnTo>
                  <a:lnTo>
                    <a:pt x="350529" y="689610"/>
                  </a:lnTo>
                  <a:lnTo>
                    <a:pt x="369896" y="720090"/>
                  </a:lnTo>
                  <a:lnTo>
                    <a:pt x="338304" y="720090"/>
                  </a:lnTo>
                  <a:lnTo>
                    <a:pt x="287276" y="746760"/>
                  </a:lnTo>
                  <a:close/>
                </a:path>
                <a:path w="838835" h="838200">
                  <a:moveTo>
                    <a:pt x="450678" y="797560"/>
                  </a:moveTo>
                  <a:lnTo>
                    <a:pt x="419120" y="797560"/>
                  </a:lnTo>
                  <a:lnTo>
                    <a:pt x="483331" y="695960"/>
                  </a:lnTo>
                  <a:lnTo>
                    <a:pt x="486752" y="689610"/>
                  </a:lnTo>
                  <a:lnTo>
                    <a:pt x="494867" y="687070"/>
                  </a:lnTo>
                  <a:lnTo>
                    <a:pt x="557738" y="720090"/>
                  </a:lnTo>
                  <a:lnTo>
                    <a:pt x="499957" y="720090"/>
                  </a:lnTo>
                  <a:lnTo>
                    <a:pt x="450678" y="797560"/>
                  </a:lnTo>
                  <a:close/>
                </a:path>
                <a:path w="838835" h="838200">
                  <a:moveTo>
                    <a:pt x="418161" y="838200"/>
                  </a:moveTo>
                  <a:lnTo>
                    <a:pt x="410150" y="833120"/>
                  </a:lnTo>
                  <a:lnTo>
                    <a:pt x="408732" y="830580"/>
                  </a:lnTo>
                  <a:lnTo>
                    <a:pt x="407709" y="829310"/>
                  </a:lnTo>
                  <a:lnTo>
                    <a:pt x="338304" y="720090"/>
                  </a:lnTo>
                  <a:lnTo>
                    <a:pt x="369896" y="720090"/>
                  </a:lnTo>
                  <a:lnTo>
                    <a:pt x="419120" y="797560"/>
                  </a:lnTo>
                  <a:lnTo>
                    <a:pt x="450678" y="797560"/>
                  </a:lnTo>
                  <a:lnTo>
                    <a:pt x="426443" y="835660"/>
                  </a:lnTo>
                  <a:lnTo>
                    <a:pt x="418161" y="838200"/>
                  </a:lnTo>
                  <a:close/>
                </a:path>
                <a:path w="838835" h="838200">
                  <a:moveTo>
                    <a:pt x="627878" y="782320"/>
                  </a:moveTo>
                  <a:lnTo>
                    <a:pt x="618448" y="781050"/>
                  </a:lnTo>
                  <a:lnTo>
                    <a:pt x="616550" y="781050"/>
                  </a:lnTo>
                  <a:lnTo>
                    <a:pt x="499957" y="720090"/>
                  </a:lnTo>
                  <a:lnTo>
                    <a:pt x="557738" y="720090"/>
                  </a:lnTo>
                  <a:lnTo>
                    <a:pt x="608519" y="746760"/>
                  </a:lnTo>
                  <a:lnTo>
                    <a:pt x="635393" y="746760"/>
                  </a:lnTo>
                  <a:lnTo>
                    <a:pt x="634136" y="775970"/>
                  </a:lnTo>
                  <a:lnTo>
                    <a:pt x="627878" y="782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13803" y="7176392"/>
            <a:ext cx="541655" cy="667385"/>
          </a:xfrm>
          <a:custGeom>
            <a:avLst/>
            <a:gdLst/>
            <a:ahLst/>
            <a:cxnLst/>
            <a:rect l="l" t="t" r="r" b="b"/>
            <a:pathLst>
              <a:path w="541655" h="667384">
                <a:moveTo>
                  <a:pt x="274049" y="666943"/>
                </a:moveTo>
                <a:lnTo>
                  <a:pt x="235904" y="652790"/>
                </a:lnTo>
                <a:lnTo>
                  <a:pt x="235229" y="652441"/>
                </a:lnTo>
                <a:lnTo>
                  <a:pt x="234536" y="652133"/>
                </a:lnTo>
                <a:lnTo>
                  <a:pt x="192332" y="630266"/>
                </a:lnTo>
                <a:lnTo>
                  <a:pt x="154227" y="605603"/>
                </a:lnTo>
                <a:lnTo>
                  <a:pt x="118579" y="577489"/>
                </a:lnTo>
                <a:lnTo>
                  <a:pt x="85388" y="545925"/>
                </a:lnTo>
                <a:lnTo>
                  <a:pt x="54303" y="509855"/>
                </a:lnTo>
                <a:lnTo>
                  <a:pt x="28079" y="470093"/>
                </a:lnTo>
                <a:lnTo>
                  <a:pt x="27251" y="468414"/>
                </a:lnTo>
                <a:lnTo>
                  <a:pt x="26959" y="467921"/>
                </a:lnTo>
                <a:lnTo>
                  <a:pt x="8836" y="426186"/>
                </a:lnTo>
                <a:lnTo>
                  <a:pt x="1939" y="383020"/>
                </a:lnTo>
                <a:lnTo>
                  <a:pt x="0" y="145136"/>
                </a:lnTo>
                <a:lnTo>
                  <a:pt x="268512" y="0"/>
                </a:lnTo>
                <a:lnTo>
                  <a:pt x="335549" y="34824"/>
                </a:lnTo>
                <a:lnTo>
                  <a:pt x="268828" y="34824"/>
                </a:lnTo>
                <a:lnTo>
                  <a:pt x="30861" y="163432"/>
                </a:lnTo>
                <a:lnTo>
                  <a:pt x="32633" y="378525"/>
                </a:lnTo>
                <a:lnTo>
                  <a:pt x="38557" y="418258"/>
                </a:lnTo>
                <a:lnTo>
                  <a:pt x="53684" y="452698"/>
                </a:lnTo>
                <a:lnTo>
                  <a:pt x="54497" y="454164"/>
                </a:lnTo>
                <a:lnTo>
                  <a:pt x="79175" y="491803"/>
                </a:lnTo>
                <a:lnTo>
                  <a:pt x="107501" y="524594"/>
                </a:lnTo>
                <a:lnTo>
                  <a:pt x="138445" y="554044"/>
                </a:lnTo>
                <a:lnTo>
                  <a:pt x="171674" y="580292"/>
                </a:lnTo>
                <a:lnTo>
                  <a:pt x="207188" y="603338"/>
                </a:lnTo>
                <a:lnTo>
                  <a:pt x="244986" y="623182"/>
                </a:lnTo>
                <a:lnTo>
                  <a:pt x="246363" y="623691"/>
                </a:lnTo>
                <a:lnTo>
                  <a:pt x="247705" y="624278"/>
                </a:lnTo>
                <a:lnTo>
                  <a:pt x="273768" y="634503"/>
                </a:lnTo>
                <a:lnTo>
                  <a:pt x="345655" y="634503"/>
                </a:lnTo>
                <a:lnTo>
                  <a:pt x="332754" y="641870"/>
                </a:lnTo>
                <a:lnTo>
                  <a:pt x="306252" y="654564"/>
                </a:lnTo>
                <a:lnTo>
                  <a:pt x="278770" y="665377"/>
                </a:lnTo>
                <a:lnTo>
                  <a:pt x="274049" y="666943"/>
                </a:lnTo>
                <a:close/>
              </a:path>
              <a:path w="541655" h="667384">
                <a:moveTo>
                  <a:pt x="345655" y="634503"/>
                </a:moveTo>
                <a:lnTo>
                  <a:pt x="273768" y="634503"/>
                </a:lnTo>
                <a:lnTo>
                  <a:pt x="297676" y="624681"/>
                </a:lnTo>
                <a:lnTo>
                  <a:pt x="320772" y="613330"/>
                </a:lnTo>
                <a:lnTo>
                  <a:pt x="343055" y="600451"/>
                </a:lnTo>
                <a:lnTo>
                  <a:pt x="364527" y="586044"/>
                </a:lnTo>
                <a:lnTo>
                  <a:pt x="365957" y="584859"/>
                </a:lnTo>
                <a:lnTo>
                  <a:pt x="367466" y="583786"/>
                </a:lnTo>
                <a:lnTo>
                  <a:pt x="405111" y="554014"/>
                </a:lnTo>
                <a:lnTo>
                  <a:pt x="438184" y="521806"/>
                </a:lnTo>
                <a:lnTo>
                  <a:pt x="469427" y="483907"/>
                </a:lnTo>
                <a:lnTo>
                  <a:pt x="492218" y="446845"/>
                </a:lnTo>
                <a:lnTo>
                  <a:pt x="510682" y="378745"/>
                </a:lnTo>
                <a:lnTo>
                  <a:pt x="508945" y="159501"/>
                </a:lnTo>
                <a:lnTo>
                  <a:pt x="268828" y="34824"/>
                </a:lnTo>
                <a:lnTo>
                  <a:pt x="335549" y="34824"/>
                </a:lnTo>
                <a:lnTo>
                  <a:pt x="539437" y="140738"/>
                </a:lnTo>
                <a:lnTo>
                  <a:pt x="541412" y="378525"/>
                </a:lnTo>
                <a:lnTo>
                  <a:pt x="536346" y="417114"/>
                </a:lnTo>
                <a:lnTo>
                  <a:pt x="520873" y="458028"/>
                </a:lnTo>
                <a:lnTo>
                  <a:pt x="495487" y="500261"/>
                </a:lnTo>
                <a:lnTo>
                  <a:pt x="460683" y="542803"/>
                </a:lnTo>
                <a:lnTo>
                  <a:pt x="425158" y="577379"/>
                </a:lnTo>
                <a:lnTo>
                  <a:pt x="386403" y="608272"/>
                </a:lnTo>
                <a:lnTo>
                  <a:pt x="384768" y="609294"/>
                </a:lnTo>
                <a:lnTo>
                  <a:pt x="384323" y="609604"/>
                </a:lnTo>
                <a:lnTo>
                  <a:pt x="383911" y="609961"/>
                </a:lnTo>
                <a:lnTo>
                  <a:pt x="382814" y="610841"/>
                </a:lnTo>
                <a:lnTo>
                  <a:pt x="358274" y="627296"/>
                </a:lnTo>
                <a:lnTo>
                  <a:pt x="345655" y="634503"/>
                </a:lnTo>
                <a:close/>
              </a:path>
              <a:path w="541655" h="667384">
                <a:moveTo>
                  <a:pt x="271299" y="390963"/>
                </a:moveTo>
                <a:lnTo>
                  <a:pt x="224471" y="390963"/>
                </a:lnTo>
                <a:lnTo>
                  <a:pt x="374937" y="239994"/>
                </a:lnTo>
                <a:lnTo>
                  <a:pt x="388740" y="235324"/>
                </a:lnTo>
                <a:lnTo>
                  <a:pt x="390844" y="235724"/>
                </a:lnTo>
                <a:lnTo>
                  <a:pt x="403164" y="253923"/>
                </a:lnTo>
                <a:lnTo>
                  <a:pt x="402751" y="256042"/>
                </a:lnTo>
                <a:lnTo>
                  <a:pt x="401087" y="260116"/>
                </a:lnTo>
                <a:lnTo>
                  <a:pt x="399899" y="261916"/>
                </a:lnTo>
                <a:lnTo>
                  <a:pt x="271299" y="390963"/>
                </a:lnTo>
                <a:close/>
              </a:path>
              <a:path w="541655" h="667384">
                <a:moveTo>
                  <a:pt x="217978" y="433004"/>
                </a:moveTo>
                <a:lnTo>
                  <a:pt x="214091" y="431397"/>
                </a:lnTo>
                <a:lnTo>
                  <a:pt x="210197" y="427500"/>
                </a:lnTo>
                <a:lnTo>
                  <a:pt x="209589" y="426776"/>
                </a:lnTo>
                <a:lnTo>
                  <a:pt x="209044" y="425998"/>
                </a:lnTo>
                <a:lnTo>
                  <a:pt x="141477" y="345504"/>
                </a:lnTo>
                <a:lnTo>
                  <a:pt x="140171" y="343719"/>
                </a:lnTo>
                <a:lnTo>
                  <a:pt x="139258" y="341750"/>
                </a:lnTo>
                <a:lnTo>
                  <a:pt x="138216" y="337447"/>
                </a:lnTo>
                <a:lnTo>
                  <a:pt x="138128" y="335278"/>
                </a:lnTo>
                <a:lnTo>
                  <a:pt x="138817" y="330904"/>
                </a:lnTo>
                <a:lnTo>
                  <a:pt x="155378" y="318937"/>
                </a:lnTo>
                <a:lnTo>
                  <a:pt x="159735" y="319664"/>
                </a:lnTo>
                <a:lnTo>
                  <a:pt x="161760" y="320434"/>
                </a:lnTo>
                <a:lnTo>
                  <a:pt x="165504" y="322785"/>
                </a:lnTo>
                <a:lnTo>
                  <a:pt x="167078" y="324276"/>
                </a:lnTo>
                <a:lnTo>
                  <a:pt x="168355" y="326082"/>
                </a:lnTo>
                <a:lnTo>
                  <a:pt x="224471" y="390963"/>
                </a:lnTo>
                <a:lnTo>
                  <a:pt x="271299" y="390963"/>
                </a:lnTo>
                <a:lnTo>
                  <a:pt x="231067" y="431364"/>
                </a:lnTo>
                <a:lnTo>
                  <a:pt x="227165" y="432995"/>
                </a:lnTo>
                <a:lnTo>
                  <a:pt x="217978" y="43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04565" y="974756"/>
            <a:ext cx="79305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55" dirty="0"/>
              <a:t>Recommendations</a:t>
            </a:r>
            <a:endParaRPr sz="7000"/>
          </a:p>
        </p:txBody>
      </p:sp>
      <p:sp>
        <p:nvSpPr>
          <p:cNvPr id="17" name="object 17"/>
          <p:cNvSpPr txBox="1"/>
          <p:nvPr/>
        </p:nvSpPr>
        <p:spPr>
          <a:xfrm>
            <a:off x="3296824" y="3052124"/>
            <a:ext cx="13975080" cy="489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tabLst>
                <a:tab pos="1928495" algn="l"/>
                <a:tab pos="3813175" algn="l"/>
                <a:tab pos="4343400" algn="l"/>
                <a:tab pos="5122545" algn="l"/>
                <a:tab pos="6017260" algn="l"/>
                <a:tab pos="7159625" algn="l"/>
                <a:tab pos="8249284" algn="l"/>
                <a:tab pos="8779510" algn="l"/>
                <a:tab pos="10530840" algn="l"/>
                <a:tab pos="11120755" algn="l"/>
                <a:tab pos="11849100" algn="l"/>
                <a:tab pos="13496925" algn="l"/>
              </a:tabLst>
            </a:pPr>
            <a:r>
              <a:rPr sz="2700" spc="225" dirty="0">
                <a:latin typeface="Trebuchet MS"/>
                <a:cs typeface="Trebuchet MS"/>
              </a:rPr>
              <a:t>E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70" dirty="0">
                <a:latin typeface="Trebuchet MS"/>
                <a:cs typeface="Trebuchet MS"/>
              </a:rPr>
              <a:t>u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320" dirty="0">
                <a:latin typeface="Trebuchet MS"/>
                <a:cs typeface="Trebuchet MS"/>
              </a:rPr>
              <a:t>g</a:t>
            </a:r>
            <a:r>
              <a:rPr sz="2700" spc="45" dirty="0">
                <a:latin typeface="Trebuchet MS"/>
                <a:cs typeface="Trebuchet MS"/>
              </a:rPr>
              <a:t>e	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70" dirty="0">
                <a:latin typeface="Trebuchet MS"/>
                <a:cs typeface="Trebuchet MS"/>
              </a:rPr>
              <a:t>u</a:t>
            </a:r>
            <a:r>
              <a:rPr sz="2700" spc="285" dirty="0">
                <a:latin typeface="Trebuchet MS"/>
                <a:cs typeface="Trebuchet MS"/>
              </a:rPr>
              <a:t>s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90" dirty="0">
                <a:latin typeface="Trebuchet MS"/>
                <a:cs typeface="Trebuchet MS"/>
              </a:rPr>
              <a:t>m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285" dirty="0">
                <a:latin typeface="Trebuchet MS"/>
                <a:cs typeface="Trebuchet MS"/>
              </a:rPr>
              <a:t>s	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65" dirty="0">
                <a:latin typeface="Trebuchet MS"/>
                <a:cs typeface="Trebuchet MS"/>
              </a:rPr>
              <a:t>o	</a:t>
            </a:r>
            <a:r>
              <a:rPr sz="2700" spc="95" dirty="0">
                <a:latin typeface="Trebuchet MS"/>
                <a:cs typeface="Trebuchet MS"/>
              </a:rPr>
              <a:t>p</a:t>
            </a:r>
            <a:r>
              <a:rPr sz="2700" spc="105" dirty="0">
                <a:latin typeface="Trebuchet MS"/>
                <a:cs typeface="Trebuchet MS"/>
              </a:rPr>
              <a:t>ay	</a:t>
            </a:r>
            <a:r>
              <a:rPr sz="2700" spc="110" dirty="0">
                <a:latin typeface="Trebuchet MS"/>
                <a:cs typeface="Trebuchet MS"/>
              </a:rPr>
              <a:t>w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80" dirty="0">
                <a:latin typeface="Trebuchet MS"/>
                <a:cs typeface="Trebuchet MS"/>
              </a:rPr>
              <a:t>h	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100" dirty="0">
                <a:latin typeface="Trebuchet MS"/>
                <a:cs typeface="Trebuchet MS"/>
              </a:rPr>
              <a:t>d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15" dirty="0">
                <a:latin typeface="Trebuchet MS"/>
                <a:cs typeface="Trebuchet MS"/>
              </a:rPr>
              <a:t>t	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100" dirty="0">
                <a:latin typeface="Trebuchet MS"/>
                <a:cs typeface="Trebuchet MS"/>
              </a:rPr>
              <a:t>d</a:t>
            </a:r>
            <a:r>
              <a:rPr sz="2700" spc="285" dirty="0">
                <a:latin typeface="Trebuchet MS"/>
                <a:cs typeface="Trebuchet MS"/>
              </a:rPr>
              <a:t>s	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65" dirty="0">
                <a:latin typeface="Trebuchet MS"/>
                <a:cs typeface="Trebuchet MS"/>
              </a:rPr>
              <a:t>o	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95" dirty="0">
                <a:latin typeface="Trebuchet MS"/>
                <a:cs typeface="Trebuchet MS"/>
              </a:rPr>
              <a:t>p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5" dirty="0">
                <a:latin typeface="Trebuchet MS"/>
                <a:cs typeface="Trebuchet MS"/>
              </a:rPr>
              <a:t>l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5" dirty="0">
                <a:latin typeface="Trebuchet MS"/>
                <a:cs typeface="Trebuchet MS"/>
              </a:rPr>
              <a:t>z</a:t>
            </a:r>
            <a:r>
              <a:rPr sz="2700" spc="45" dirty="0">
                <a:latin typeface="Trebuchet MS"/>
                <a:cs typeface="Trebuchet MS"/>
              </a:rPr>
              <a:t>e	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80" dirty="0">
                <a:latin typeface="Trebuchet MS"/>
                <a:cs typeface="Trebuchet MS"/>
              </a:rPr>
              <a:t>n	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80" dirty="0">
                <a:latin typeface="Trebuchet MS"/>
                <a:cs typeface="Trebuchet MS"/>
              </a:rPr>
              <a:t>h</a:t>
            </a:r>
            <a:r>
              <a:rPr sz="2700" spc="45" dirty="0">
                <a:latin typeface="Trebuchet MS"/>
                <a:cs typeface="Trebuchet MS"/>
              </a:rPr>
              <a:t>e	</a:t>
            </a:r>
            <a:r>
              <a:rPr sz="2700" spc="95" dirty="0">
                <a:latin typeface="Trebuchet MS"/>
                <a:cs typeface="Trebuchet MS"/>
              </a:rPr>
              <a:t>p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5" dirty="0">
                <a:latin typeface="Trebuchet MS"/>
                <a:cs typeface="Trebuchet MS"/>
              </a:rPr>
              <a:t>l	</a:t>
            </a:r>
            <a:r>
              <a:rPr sz="2700" spc="95" dirty="0">
                <a:latin typeface="Trebuchet MS"/>
                <a:cs typeface="Trebuchet MS"/>
              </a:rPr>
              <a:t>f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-5" dirty="0">
                <a:latin typeface="Trebuchet MS"/>
                <a:cs typeface="Trebuchet MS"/>
              </a:rPr>
              <a:t>r  </a:t>
            </a:r>
            <a:r>
              <a:rPr sz="2700" spc="95" dirty="0">
                <a:latin typeface="Trebuchet MS"/>
                <a:cs typeface="Trebuchet MS"/>
              </a:rPr>
              <a:t>generating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more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revenue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for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taxi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cab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drivers.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/>
              <a:cs typeface="Trebuchet MS"/>
            </a:endParaRPr>
          </a:p>
          <a:p>
            <a:pPr marL="201930" marR="302895">
              <a:lnSpc>
                <a:spcPct val="115700"/>
              </a:lnSpc>
              <a:tabLst>
                <a:tab pos="2124710" algn="l"/>
                <a:tab pos="3971290" algn="l"/>
                <a:tab pos="4930140" algn="l"/>
                <a:tab pos="5503545" algn="l"/>
                <a:tab pos="7005320" algn="l"/>
                <a:tab pos="8842375" algn="l"/>
                <a:tab pos="9372600" algn="l"/>
                <a:tab pos="11131550" algn="l"/>
                <a:tab pos="11800840" algn="l"/>
                <a:tab pos="12948285" algn="l"/>
              </a:tabLst>
            </a:pPr>
            <a:r>
              <a:rPr sz="2700" spc="10" dirty="0">
                <a:latin typeface="Trebuchet MS"/>
                <a:cs typeface="Trebuchet MS"/>
              </a:rPr>
              <a:t>I</a:t>
            </a:r>
            <a:r>
              <a:rPr sz="2700" spc="90" dirty="0">
                <a:latin typeface="Trebuchet MS"/>
                <a:cs typeface="Trebuchet MS"/>
              </a:rPr>
              <a:t>m</a:t>
            </a:r>
            <a:r>
              <a:rPr sz="2700" spc="95" dirty="0">
                <a:latin typeface="Trebuchet MS"/>
                <a:cs typeface="Trebuchet MS"/>
              </a:rPr>
              <a:t>p</a:t>
            </a:r>
            <a:r>
              <a:rPr sz="2700" spc="5" dirty="0">
                <a:latin typeface="Trebuchet MS"/>
                <a:cs typeface="Trebuchet MS"/>
              </a:rPr>
              <a:t>l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90" dirty="0">
                <a:latin typeface="Trebuchet MS"/>
                <a:cs typeface="Trebuchet MS"/>
              </a:rPr>
              <a:t>m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15" dirty="0">
                <a:latin typeface="Trebuchet MS"/>
                <a:cs typeface="Trebuchet MS"/>
              </a:rPr>
              <a:t>t	</a:t>
            </a:r>
            <a:r>
              <a:rPr sz="2700" spc="285" dirty="0">
                <a:latin typeface="Trebuchet MS"/>
                <a:cs typeface="Trebuchet MS"/>
              </a:rPr>
              <a:t>s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320" dirty="0">
                <a:latin typeface="Trebuchet MS"/>
                <a:cs typeface="Trebuchet MS"/>
              </a:rPr>
              <a:t>g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285" dirty="0">
                <a:latin typeface="Trebuchet MS"/>
                <a:cs typeface="Trebuchet MS"/>
              </a:rPr>
              <a:t>s	s</a:t>
            </a:r>
            <a:r>
              <a:rPr sz="2700" spc="70" dirty="0">
                <a:latin typeface="Trebuchet MS"/>
                <a:cs typeface="Trebuchet MS"/>
              </a:rPr>
              <a:t>u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80" dirty="0">
                <a:latin typeface="Trebuchet MS"/>
                <a:cs typeface="Trebuchet MS"/>
              </a:rPr>
              <a:t>h	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285" dirty="0">
                <a:latin typeface="Trebuchet MS"/>
                <a:cs typeface="Trebuchet MS"/>
              </a:rPr>
              <a:t>s	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95" dirty="0">
                <a:latin typeface="Trebuchet MS"/>
                <a:cs typeface="Trebuchet MS"/>
              </a:rPr>
              <a:t>ff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320" dirty="0">
                <a:latin typeface="Trebuchet MS"/>
                <a:cs typeface="Trebuchet MS"/>
              </a:rPr>
              <a:t>g	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35" dirty="0">
                <a:latin typeface="Trebuchet MS"/>
                <a:cs typeface="Trebuchet MS"/>
              </a:rPr>
              <a:t>v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285" dirty="0">
                <a:latin typeface="Trebuchet MS"/>
                <a:cs typeface="Trebuchet MS"/>
              </a:rPr>
              <a:t>s	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-5" dirty="0">
                <a:latin typeface="Trebuchet MS"/>
                <a:cs typeface="Trebuchet MS"/>
              </a:rPr>
              <a:t>r	</a:t>
            </a:r>
            <a:r>
              <a:rPr sz="2700" spc="100" dirty="0">
                <a:latin typeface="Trebuchet MS"/>
                <a:cs typeface="Trebuchet MS"/>
              </a:rPr>
              <a:t>d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285" dirty="0">
                <a:latin typeface="Trebuchet MS"/>
                <a:cs typeface="Trebuchet MS"/>
              </a:rPr>
              <a:t>s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70" dirty="0">
                <a:latin typeface="Trebuchet MS"/>
                <a:cs typeface="Trebuchet MS"/>
              </a:rPr>
              <a:t>u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285" dirty="0">
                <a:latin typeface="Trebuchet MS"/>
                <a:cs typeface="Trebuchet MS"/>
              </a:rPr>
              <a:t>s	</a:t>
            </a:r>
            <a:r>
              <a:rPr sz="2700" spc="95" dirty="0">
                <a:latin typeface="Trebuchet MS"/>
                <a:cs typeface="Trebuchet MS"/>
              </a:rPr>
              <a:t>f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-5" dirty="0">
                <a:latin typeface="Trebuchet MS"/>
                <a:cs typeface="Trebuchet MS"/>
              </a:rPr>
              <a:t>r	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100" dirty="0">
                <a:latin typeface="Trebuchet MS"/>
                <a:cs typeface="Trebuchet MS"/>
              </a:rPr>
              <a:t>d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15" dirty="0">
                <a:latin typeface="Trebuchet MS"/>
                <a:cs typeface="Trebuchet MS"/>
              </a:rPr>
              <a:t>t	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70" dirty="0">
                <a:latin typeface="Trebuchet MS"/>
                <a:cs typeface="Trebuchet MS"/>
              </a:rPr>
              <a:t>d  </a:t>
            </a:r>
            <a:r>
              <a:rPr sz="2700" spc="90" dirty="0">
                <a:latin typeface="Trebuchet MS"/>
                <a:cs typeface="Trebuchet MS"/>
              </a:rPr>
              <a:t>transactions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to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incentivize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customers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to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choose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this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payment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method.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Trebuchet MS"/>
              <a:cs typeface="Trebuchet MS"/>
            </a:endParaRPr>
          </a:p>
          <a:p>
            <a:pPr marL="256540" marR="248920">
              <a:lnSpc>
                <a:spcPct val="115700"/>
              </a:lnSpc>
              <a:tabLst>
                <a:tab pos="1622425" algn="l"/>
                <a:tab pos="3289935" algn="l"/>
                <a:tab pos="4048760" algn="l"/>
                <a:tab pos="5287010" algn="l"/>
                <a:tab pos="6393180" algn="l"/>
                <a:tab pos="7271384" algn="l"/>
                <a:tab pos="8839835" algn="l"/>
                <a:tab pos="10193020" algn="l"/>
                <a:tab pos="10687050" algn="l"/>
                <a:tab pos="12207875" algn="l"/>
              </a:tabLst>
            </a:pPr>
            <a:r>
              <a:rPr sz="2700" spc="210" dirty="0">
                <a:latin typeface="Trebuchet MS"/>
                <a:cs typeface="Trebuchet MS"/>
              </a:rPr>
              <a:t>P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35" dirty="0">
                <a:latin typeface="Trebuchet MS"/>
                <a:cs typeface="Trebuchet MS"/>
              </a:rPr>
              <a:t>v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100" dirty="0">
                <a:latin typeface="Trebuchet MS"/>
                <a:cs typeface="Trebuchet MS"/>
              </a:rPr>
              <a:t>d</a:t>
            </a:r>
            <a:r>
              <a:rPr sz="2700" spc="45" dirty="0">
                <a:latin typeface="Trebuchet MS"/>
                <a:cs typeface="Trebuchet MS"/>
              </a:rPr>
              <a:t>e	</a:t>
            </a:r>
            <a:r>
              <a:rPr sz="2700" spc="285" dirty="0">
                <a:latin typeface="Trebuchet MS"/>
                <a:cs typeface="Trebuchet MS"/>
              </a:rPr>
              <a:t>s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90" dirty="0">
                <a:latin typeface="Trebuchet MS"/>
                <a:cs typeface="Trebuchet MS"/>
              </a:rPr>
              <a:t>m</a:t>
            </a:r>
            <a:r>
              <a:rPr sz="2700" spc="5" dirty="0">
                <a:latin typeface="Trebuchet MS"/>
                <a:cs typeface="Trebuchet MS"/>
              </a:rPr>
              <a:t>l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285" dirty="0">
                <a:latin typeface="Trebuchet MS"/>
                <a:cs typeface="Trebuchet MS"/>
              </a:rPr>
              <a:t>ss	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100" dirty="0">
                <a:latin typeface="Trebuchet MS"/>
                <a:cs typeface="Trebuchet MS"/>
              </a:rPr>
              <a:t>d	</a:t>
            </a:r>
            <a:r>
              <a:rPr sz="2700" spc="285" dirty="0">
                <a:latin typeface="Trebuchet MS"/>
                <a:cs typeface="Trebuchet MS"/>
              </a:rPr>
              <a:t>s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70" dirty="0">
                <a:latin typeface="Trebuchet MS"/>
                <a:cs typeface="Trebuchet MS"/>
              </a:rPr>
              <a:t>u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45" dirty="0">
                <a:latin typeface="Trebuchet MS"/>
                <a:cs typeface="Trebuchet MS"/>
              </a:rPr>
              <a:t>e	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100" dirty="0">
                <a:latin typeface="Trebuchet MS"/>
                <a:cs typeface="Trebuchet MS"/>
              </a:rPr>
              <a:t>d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15" dirty="0">
                <a:latin typeface="Trebuchet MS"/>
                <a:cs typeface="Trebuchet MS"/>
              </a:rPr>
              <a:t>t	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-5" dirty="0">
                <a:latin typeface="Trebuchet MS"/>
                <a:cs typeface="Trebuchet MS"/>
              </a:rPr>
              <a:t>r</a:t>
            </a:r>
            <a:r>
              <a:rPr sz="2700" spc="100" dirty="0">
                <a:latin typeface="Trebuchet MS"/>
                <a:cs typeface="Trebuchet MS"/>
              </a:rPr>
              <a:t>d	</a:t>
            </a:r>
            <a:r>
              <a:rPr sz="2700" spc="95" dirty="0">
                <a:latin typeface="Trebuchet MS"/>
                <a:cs typeface="Trebuchet MS"/>
              </a:rPr>
              <a:t>p</a:t>
            </a:r>
            <a:r>
              <a:rPr sz="2700" spc="105" dirty="0">
                <a:latin typeface="Trebuchet MS"/>
                <a:cs typeface="Trebuchet MS"/>
              </a:rPr>
              <a:t>ay</a:t>
            </a:r>
            <a:r>
              <a:rPr sz="2700" spc="90" dirty="0">
                <a:latin typeface="Trebuchet MS"/>
                <a:cs typeface="Trebuchet MS"/>
              </a:rPr>
              <a:t>m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15" dirty="0">
                <a:latin typeface="Trebuchet MS"/>
                <a:cs typeface="Trebuchet MS"/>
              </a:rPr>
              <a:t>t	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95" dirty="0">
                <a:latin typeface="Trebuchet MS"/>
                <a:cs typeface="Trebuchet MS"/>
              </a:rPr>
              <a:t>p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-65" dirty="0">
                <a:latin typeface="Trebuchet MS"/>
                <a:cs typeface="Trebuchet MS"/>
              </a:rPr>
              <a:t>i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285" dirty="0">
                <a:latin typeface="Trebuchet MS"/>
                <a:cs typeface="Trebuchet MS"/>
              </a:rPr>
              <a:t>s	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65" dirty="0">
                <a:latin typeface="Trebuchet MS"/>
                <a:cs typeface="Trebuchet MS"/>
              </a:rPr>
              <a:t>o	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80" dirty="0">
                <a:latin typeface="Trebuchet MS"/>
                <a:cs typeface="Trebuchet MS"/>
              </a:rPr>
              <a:t>nh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80" dirty="0">
                <a:latin typeface="Trebuchet MS"/>
                <a:cs typeface="Trebuchet MS"/>
              </a:rPr>
              <a:t>n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45" dirty="0">
                <a:latin typeface="Trebuchet MS"/>
                <a:cs typeface="Trebuchet MS"/>
              </a:rPr>
              <a:t>e	</a:t>
            </a:r>
            <a:r>
              <a:rPr sz="2700" spc="114" dirty="0">
                <a:latin typeface="Trebuchet MS"/>
                <a:cs typeface="Trebuchet MS"/>
              </a:rPr>
              <a:t>c</a:t>
            </a:r>
            <a:r>
              <a:rPr sz="2700" spc="70" dirty="0">
                <a:latin typeface="Trebuchet MS"/>
                <a:cs typeface="Trebuchet MS"/>
              </a:rPr>
              <a:t>u</a:t>
            </a:r>
            <a:r>
              <a:rPr sz="2700" spc="285" dirty="0">
                <a:latin typeface="Trebuchet MS"/>
                <a:cs typeface="Trebuchet MS"/>
              </a:rPr>
              <a:t>s</a:t>
            </a:r>
            <a:r>
              <a:rPr sz="2700" spc="15" dirty="0">
                <a:latin typeface="Trebuchet MS"/>
                <a:cs typeface="Trebuchet MS"/>
              </a:rPr>
              <a:t>t</a:t>
            </a:r>
            <a:r>
              <a:rPr sz="2700" spc="65" dirty="0">
                <a:latin typeface="Trebuchet MS"/>
                <a:cs typeface="Trebuchet MS"/>
              </a:rPr>
              <a:t>o</a:t>
            </a:r>
            <a:r>
              <a:rPr sz="2700" spc="90" dirty="0">
                <a:latin typeface="Trebuchet MS"/>
                <a:cs typeface="Trebuchet MS"/>
              </a:rPr>
              <a:t>m</a:t>
            </a:r>
            <a:r>
              <a:rPr sz="2700" spc="45" dirty="0">
                <a:latin typeface="Trebuchet MS"/>
                <a:cs typeface="Trebuchet MS"/>
              </a:rPr>
              <a:t>e</a:t>
            </a:r>
            <a:r>
              <a:rPr sz="2700" spc="-5" dirty="0">
                <a:latin typeface="Trebuchet MS"/>
                <a:cs typeface="Trebuchet MS"/>
              </a:rPr>
              <a:t>r  </a:t>
            </a:r>
            <a:r>
              <a:rPr sz="2700" spc="60" dirty="0">
                <a:latin typeface="Trebuchet MS"/>
                <a:cs typeface="Trebuchet MS"/>
              </a:rPr>
              <a:t>convenience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and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encourage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adoption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of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this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preferred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payment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method.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8218" y="2369963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6230598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8229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6552" y="4119777"/>
            <a:ext cx="59347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</a:t>
            </a:r>
            <a:r>
              <a:rPr spc="-5" dirty="0"/>
              <a:t>h</a:t>
            </a:r>
            <a:r>
              <a:rPr spc="365" dirty="0"/>
              <a:t>a</a:t>
            </a:r>
            <a:r>
              <a:rPr spc="20" dirty="0"/>
              <a:t>n</a:t>
            </a:r>
            <a:r>
              <a:rPr spc="295" dirty="0"/>
              <a:t>k</a:t>
            </a:r>
            <a:r>
              <a:rPr spc="-805" dirty="0"/>
              <a:t> </a:t>
            </a:r>
            <a:r>
              <a:rPr spc="254" dirty="0"/>
              <a:t>y</a:t>
            </a:r>
            <a:r>
              <a:rPr spc="25" dirty="0"/>
              <a:t>o</a:t>
            </a:r>
            <a:r>
              <a:rPr spc="-25" dirty="0"/>
              <a:t>u</a:t>
            </a:r>
            <a:r>
              <a:rPr spc="-770" dirty="0"/>
              <a:t>!</a:t>
            </a:r>
          </a:p>
        </p:txBody>
      </p:sp>
      <p:sp>
        <p:nvSpPr>
          <p:cNvPr id="4" name="object 4"/>
          <p:cNvSpPr/>
          <p:nvPr/>
        </p:nvSpPr>
        <p:spPr>
          <a:xfrm>
            <a:off x="2906848" y="6054826"/>
            <a:ext cx="12474575" cy="9525"/>
          </a:xfrm>
          <a:custGeom>
            <a:avLst/>
            <a:gdLst/>
            <a:ahLst/>
            <a:cxnLst/>
            <a:rect l="l" t="t" r="r" b="b"/>
            <a:pathLst>
              <a:path w="12474575" h="9525">
                <a:moveTo>
                  <a:pt x="0" y="0"/>
                </a:moveTo>
                <a:lnTo>
                  <a:pt x="12474301" y="9524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351" y="2190425"/>
            <a:ext cx="42487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35" dirty="0"/>
              <a:t>A</a:t>
            </a:r>
            <a:r>
              <a:rPr spc="1130" dirty="0"/>
              <a:t>g</a:t>
            </a:r>
            <a:r>
              <a:rPr spc="-60" dirty="0"/>
              <a:t>e</a:t>
            </a:r>
            <a:r>
              <a:rPr spc="20" dirty="0"/>
              <a:t>n</a:t>
            </a:r>
            <a:r>
              <a:rPr spc="215" dirty="0"/>
              <a:t>d</a:t>
            </a:r>
            <a:r>
              <a:rPr spc="36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101" y="5755281"/>
            <a:ext cx="3860800" cy="317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260" dirty="0">
                <a:latin typeface="Trebuchet MS"/>
                <a:cs typeface="Trebuchet MS"/>
              </a:rPr>
              <a:t>P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80" dirty="0">
                <a:latin typeface="Trebuchet MS"/>
                <a:cs typeface="Trebuchet MS"/>
              </a:rPr>
              <a:t>o</a:t>
            </a:r>
            <a:r>
              <a:rPr sz="3300" spc="125" dirty="0">
                <a:latin typeface="Trebuchet MS"/>
                <a:cs typeface="Trebuchet MS"/>
              </a:rPr>
              <a:t>b</a:t>
            </a:r>
            <a:r>
              <a:rPr sz="3300" spc="5" dirty="0">
                <a:latin typeface="Trebuchet MS"/>
                <a:cs typeface="Trebuchet MS"/>
              </a:rPr>
              <a:t>l</a:t>
            </a:r>
            <a:r>
              <a:rPr sz="3300" spc="55" dirty="0">
                <a:latin typeface="Trebuchet MS"/>
                <a:cs typeface="Trebuchet MS"/>
              </a:rPr>
              <a:t>e</a:t>
            </a:r>
            <a:r>
              <a:rPr sz="3300" spc="114" dirty="0">
                <a:latin typeface="Trebuchet MS"/>
                <a:cs typeface="Trebuchet MS"/>
              </a:rPr>
              <a:t>m</a:t>
            </a:r>
            <a:r>
              <a:rPr sz="3300" spc="-235" dirty="0">
                <a:latin typeface="Trebuchet MS"/>
                <a:cs typeface="Trebuchet MS"/>
              </a:rPr>
              <a:t> </a:t>
            </a:r>
            <a:r>
              <a:rPr sz="3300" spc="635" dirty="0">
                <a:latin typeface="Trebuchet MS"/>
                <a:cs typeface="Trebuchet MS"/>
              </a:rPr>
              <a:t>S</a:t>
            </a:r>
            <a:r>
              <a:rPr sz="3300" spc="15" dirty="0">
                <a:latin typeface="Trebuchet MS"/>
                <a:cs typeface="Trebuchet MS"/>
              </a:rPr>
              <a:t>t</a:t>
            </a:r>
            <a:r>
              <a:rPr sz="3300" spc="125" dirty="0">
                <a:latin typeface="Trebuchet MS"/>
                <a:cs typeface="Trebuchet MS"/>
              </a:rPr>
              <a:t>a</a:t>
            </a:r>
            <a:r>
              <a:rPr sz="3300" spc="15" dirty="0">
                <a:latin typeface="Trebuchet MS"/>
                <a:cs typeface="Trebuchet MS"/>
              </a:rPr>
              <a:t>t</a:t>
            </a:r>
            <a:r>
              <a:rPr sz="3300" spc="55" dirty="0">
                <a:latin typeface="Trebuchet MS"/>
                <a:cs typeface="Trebuchet MS"/>
              </a:rPr>
              <a:t>e</a:t>
            </a:r>
            <a:r>
              <a:rPr sz="3300" spc="114" dirty="0">
                <a:latin typeface="Trebuchet MS"/>
                <a:cs typeface="Trebuchet MS"/>
              </a:rPr>
              <a:t>m</a:t>
            </a:r>
            <a:r>
              <a:rPr sz="3300" spc="55" dirty="0">
                <a:latin typeface="Trebuchet MS"/>
                <a:cs typeface="Trebuchet MS"/>
              </a:rPr>
              <a:t>e</a:t>
            </a:r>
            <a:r>
              <a:rPr sz="3300" spc="100" dirty="0">
                <a:latin typeface="Trebuchet MS"/>
                <a:cs typeface="Trebuchet MS"/>
              </a:rPr>
              <a:t>n</a:t>
            </a:r>
            <a:r>
              <a:rPr sz="3300" spc="15" dirty="0">
                <a:latin typeface="Trebuchet MS"/>
                <a:cs typeface="Trebuchet MS"/>
              </a:rPr>
              <a:t>t</a:t>
            </a:r>
            <a:endParaRPr sz="3300">
              <a:latin typeface="Trebuchet MS"/>
              <a:cs typeface="Trebuchet MS"/>
            </a:endParaRPr>
          </a:p>
          <a:p>
            <a:pPr marL="13970" marR="147320" indent="-1905">
              <a:lnSpc>
                <a:spcPts val="6959"/>
              </a:lnSpc>
              <a:spcBef>
                <a:spcPts val="500"/>
              </a:spcBef>
            </a:pPr>
            <a:r>
              <a:rPr sz="3300" spc="310" dirty="0">
                <a:latin typeface="Trebuchet MS"/>
                <a:cs typeface="Trebuchet MS"/>
              </a:rPr>
              <a:t>R</a:t>
            </a:r>
            <a:r>
              <a:rPr sz="3300" spc="55" dirty="0">
                <a:latin typeface="Trebuchet MS"/>
                <a:cs typeface="Trebuchet MS"/>
              </a:rPr>
              <a:t>e</a:t>
            </a:r>
            <a:r>
              <a:rPr sz="3300" spc="350" dirty="0">
                <a:latin typeface="Trebuchet MS"/>
                <a:cs typeface="Trebuchet MS"/>
              </a:rPr>
              <a:t>s</a:t>
            </a:r>
            <a:r>
              <a:rPr sz="3300" spc="55" dirty="0">
                <a:latin typeface="Trebuchet MS"/>
                <a:cs typeface="Trebuchet MS"/>
              </a:rPr>
              <a:t>e</a:t>
            </a:r>
            <a:r>
              <a:rPr sz="3300" spc="125" dirty="0">
                <a:latin typeface="Trebuchet MS"/>
                <a:cs typeface="Trebuchet MS"/>
              </a:rPr>
              <a:t>a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145" dirty="0">
                <a:latin typeface="Trebuchet MS"/>
                <a:cs typeface="Trebuchet MS"/>
              </a:rPr>
              <a:t>c</a:t>
            </a:r>
            <a:r>
              <a:rPr sz="3300" spc="95" dirty="0">
                <a:latin typeface="Trebuchet MS"/>
                <a:cs typeface="Trebuchet MS"/>
              </a:rPr>
              <a:t>h</a:t>
            </a:r>
            <a:r>
              <a:rPr sz="3300" spc="-235" dirty="0">
                <a:latin typeface="Trebuchet MS"/>
                <a:cs typeface="Trebuchet MS"/>
              </a:rPr>
              <a:t> </a:t>
            </a:r>
            <a:r>
              <a:rPr sz="3300" spc="235" dirty="0">
                <a:latin typeface="Trebuchet MS"/>
                <a:cs typeface="Trebuchet MS"/>
              </a:rPr>
              <a:t>Q</a:t>
            </a:r>
            <a:r>
              <a:rPr sz="3300" spc="85" dirty="0">
                <a:latin typeface="Trebuchet MS"/>
                <a:cs typeface="Trebuchet MS"/>
              </a:rPr>
              <a:t>u</a:t>
            </a:r>
            <a:r>
              <a:rPr sz="3300" spc="55" dirty="0">
                <a:latin typeface="Trebuchet MS"/>
                <a:cs typeface="Trebuchet MS"/>
              </a:rPr>
              <a:t>e</a:t>
            </a:r>
            <a:r>
              <a:rPr sz="3300" spc="350" dirty="0">
                <a:latin typeface="Trebuchet MS"/>
                <a:cs typeface="Trebuchet MS"/>
              </a:rPr>
              <a:t>s</a:t>
            </a:r>
            <a:r>
              <a:rPr sz="3300" spc="15" dirty="0">
                <a:latin typeface="Trebuchet MS"/>
                <a:cs typeface="Trebuchet MS"/>
              </a:rPr>
              <a:t>t</a:t>
            </a:r>
            <a:r>
              <a:rPr sz="3300" spc="-75" dirty="0">
                <a:latin typeface="Trebuchet MS"/>
                <a:cs typeface="Trebuchet MS"/>
              </a:rPr>
              <a:t>i</a:t>
            </a:r>
            <a:r>
              <a:rPr sz="3300" spc="80" dirty="0">
                <a:latin typeface="Trebuchet MS"/>
                <a:cs typeface="Trebuchet MS"/>
              </a:rPr>
              <a:t>o</a:t>
            </a:r>
            <a:r>
              <a:rPr sz="3300" spc="70" dirty="0">
                <a:latin typeface="Trebuchet MS"/>
                <a:cs typeface="Trebuchet MS"/>
              </a:rPr>
              <a:t>n  </a:t>
            </a:r>
            <a:r>
              <a:rPr sz="3300" spc="135" dirty="0">
                <a:latin typeface="Trebuchet MS"/>
                <a:cs typeface="Trebuchet MS"/>
              </a:rPr>
              <a:t>Data </a:t>
            </a:r>
            <a:r>
              <a:rPr sz="3300" spc="55" dirty="0">
                <a:latin typeface="Trebuchet MS"/>
                <a:cs typeface="Trebuchet MS"/>
              </a:rPr>
              <a:t>Overview </a:t>
            </a:r>
            <a:r>
              <a:rPr sz="3300" spc="60" dirty="0">
                <a:latin typeface="Trebuchet MS"/>
                <a:cs typeface="Trebuchet MS"/>
              </a:rPr>
              <a:t> </a:t>
            </a:r>
            <a:r>
              <a:rPr sz="3300" spc="150" dirty="0">
                <a:latin typeface="Trebuchet MS"/>
                <a:cs typeface="Trebuchet MS"/>
              </a:rPr>
              <a:t>Methodology</a:t>
            </a:r>
            <a:endParaRPr sz="3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1904" y="7751163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644" y="5755281"/>
            <a:ext cx="4286250" cy="229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70" dirty="0">
                <a:latin typeface="Trebuchet MS"/>
                <a:cs typeface="Trebuchet MS"/>
              </a:rPr>
              <a:t>Analysis</a:t>
            </a:r>
            <a:r>
              <a:rPr sz="3300" spc="-250" dirty="0">
                <a:latin typeface="Trebuchet MS"/>
                <a:cs typeface="Trebuchet MS"/>
              </a:rPr>
              <a:t> </a:t>
            </a:r>
            <a:r>
              <a:rPr sz="3300" spc="114" dirty="0">
                <a:latin typeface="Trebuchet MS"/>
                <a:cs typeface="Trebuchet MS"/>
              </a:rPr>
              <a:t>and</a:t>
            </a:r>
            <a:r>
              <a:rPr sz="3300" spc="-245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Findings</a:t>
            </a:r>
            <a:endParaRPr sz="3300">
              <a:latin typeface="Trebuchet MS"/>
              <a:cs typeface="Trebuchet MS"/>
            </a:endParaRPr>
          </a:p>
          <a:p>
            <a:pPr marL="12700" marR="474980">
              <a:lnSpc>
                <a:spcPts val="6959"/>
              </a:lnSpc>
              <a:spcBef>
                <a:spcPts val="500"/>
              </a:spcBef>
            </a:pPr>
            <a:r>
              <a:rPr sz="3300" spc="365" dirty="0">
                <a:latin typeface="Trebuchet MS"/>
                <a:cs typeface="Trebuchet MS"/>
              </a:rPr>
              <a:t>H</a:t>
            </a:r>
            <a:r>
              <a:rPr sz="3300" spc="130" dirty="0">
                <a:latin typeface="Trebuchet MS"/>
                <a:cs typeface="Trebuchet MS"/>
              </a:rPr>
              <a:t>y</a:t>
            </a:r>
            <a:r>
              <a:rPr sz="3300" spc="120" dirty="0">
                <a:latin typeface="Trebuchet MS"/>
                <a:cs typeface="Trebuchet MS"/>
              </a:rPr>
              <a:t>p</a:t>
            </a:r>
            <a:r>
              <a:rPr sz="3300" spc="80" dirty="0">
                <a:latin typeface="Trebuchet MS"/>
                <a:cs typeface="Trebuchet MS"/>
              </a:rPr>
              <a:t>o</a:t>
            </a:r>
            <a:r>
              <a:rPr sz="3300" spc="15" dirty="0">
                <a:latin typeface="Trebuchet MS"/>
                <a:cs typeface="Trebuchet MS"/>
              </a:rPr>
              <a:t>t</a:t>
            </a:r>
            <a:r>
              <a:rPr sz="3300" spc="95" dirty="0">
                <a:latin typeface="Trebuchet MS"/>
                <a:cs typeface="Trebuchet MS"/>
              </a:rPr>
              <a:t>h</a:t>
            </a:r>
            <a:r>
              <a:rPr sz="3300" spc="55" dirty="0">
                <a:latin typeface="Trebuchet MS"/>
                <a:cs typeface="Trebuchet MS"/>
              </a:rPr>
              <a:t>e</a:t>
            </a:r>
            <a:r>
              <a:rPr sz="3300" spc="350" dirty="0">
                <a:latin typeface="Trebuchet MS"/>
                <a:cs typeface="Trebuchet MS"/>
              </a:rPr>
              <a:t>s</a:t>
            </a:r>
            <a:r>
              <a:rPr sz="3300" spc="-75" dirty="0">
                <a:latin typeface="Trebuchet MS"/>
                <a:cs typeface="Trebuchet MS"/>
              </a:rPr>
              <a:t>i</a:t>
            </a:r>
            <a:r>
              <a:rPr sz="3300" spc="350" dirty="0">
                <a:latin typeface="Trebuchet MS"/>
                <a:cs typeface="Trebuchet MS"/>
              </a:rPr>
              <a:t>s</a:t>
            </a:r>
            <a:r>
              <a:rPr sz="3300" spc="-235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T</a:t>
            </a:r>
            <a:r>
              <a:rPr sz="3300" spc="55" dirty="0">
                <a:latin typeface="Trebuchet MS"/>
                <a:cs typeface="Trebuchet MS"/>
              </a:rPr>
              <a:t>e</a:t>
            </a:r>
            <a:r>
              <a:rPr sz="3300" spc="350" dirty="0">
                <a:latin typeface="Trebuchet MS"/>
                <a:cs typeface="Trebuchet MS"/>
              </a:rPr>
              <a:t>s</a:t>
            </a:r>
            <a:r>
              <a:rPr sz="3300" spc="15" dirty="0">
                <a:latin typeface="Trebuchet MS"/>
                <a:cs typeface="Trebuchet MS"/>
              </a:rPr>
              <a:t>t</a:t>
            </a:r>
            <a:r>
              <a:rPr sz="3300" spc="-75" dirty="0">
                <a:latin typeface="Trebuchet MS"/>
                <a:cs typeface="Trebuchet MS"/>
              </a:rPr>
              <a:t>i</a:t>
            </a:r>
            <a:r>
              <a:rPr sz="3300" spc="100" dirty="0">
                <a:latin typeface="Trebuchet MS"/>
                <a:cs typeface="Trebuchet MS"/>
              </a:rPr>
              <a:t>n</a:t>
            </a:r>
            <a:r>
              <a:rPr sz="3300" spc="285" dirty="0">
                <a:latin typeface="Trebuchet MS"/>
                <a:cs typeface="Trebuchet MS"/>
              </a:rPr>
              <a:t>g  </a:t>
            </a:r>
            <a:r>
              <a:rPr sz="3300" spc="114" dirty="0">
                <a:latin typeface="Trebuchet MS"/>
                <a:cs typeface="Trebuchet MS"/>
              </a:rPr>
              <a:t>Recommendations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5051" y="3903446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2900" y="102870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68375"/>
            <a:ext cx="968946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u="heavy" spc="530" dirty="0">
                <a:uFill>
                  <a:solidFill>
                    <a:srgbClr val="FA643F"/>
                  </a:solidFill>
                </a:uFill>
              </a:rPr>
              <a:t>P</a:t>
            </a:r>
            <a:r>
              <a:rPr sz="8100" u="heavy" spc="-170" dirty="0">
                <a:uFill>
                  <a:solidFill>
                    <a:srgbClr val="FA643F"/>
                  </a:solidFill>
                </a:uFill>
              </a:rPr>
              <a:t>r</a:t>
            </a:r>
            <a:r>
              <a:rPr sz="8100" u="heavy" spc="25" dirty="0">
                <a:uFill>
                  <a:solidFill>
                    <a:srgbClr val="FA643F"/>
                  </a:solidFill>
                </a:uFill>
              </a:rPr>
              <a:t>o</a:t>
            </a:r>
            <a:r>
              <a:rPr sz="8100" u="heavy" spc="190" dirty="0">
                <a:uFill>
                  <a:solidFill>
                    <a:srgbClr val="FA643F"/>
                  </a:solidFill>
                </a:uFill>
              </a:rPr>
              <a:t>b</a:t>
            </a:r>
            <a:r>
              <a:rPr sz="8100" u="heavy" spc="240" dirty="0">
                <a:uFill>
                  <a:solidFill>
                    <a:srgbClr val="FA643F"/>
                  </a:solidFill>
                </a:uFill>
              </a:rPr>
              <a:t>l</a:t>
            </a:r>
            <a:r>
              <a:rPr sz="8100" u="heavy" spc="-55" dirty="0">
                <a:uFill>
                  <a:solidFill>
                    <a:srgbClr val="FA643F"/>
                  </a:solidFill>
                </a:uFill>
              </a:rPr>
              <a:t>e</a:t>
            </a:r>
            <a:r>
              <a:rPr sz="8100" u="heavy" spc="290" dirty="0">
                <a:uFill>
                  <a:solidFill>
                    <a:srgbClr val="FA643F"/>
                  </a:solidFill>
                </a:uFill>
              </a:rPr>
              <a:t>m</a:t>
            </a:r>
            <a:r>
              <a:rPr sz="8100" u="heavy" spc="-725" dirty="0">
                <a:uFill>
                  <a:solidFill>
                    <a:srgbClr val="FA643F"/>
                  </a:solidFill>
                </a:uFill>
              </a:rPr>
              <a:t> </a:t>
            </a:r>
            <a:r>
              <a:rPr sz="8100" u="heavy" spc="1475" dirty="0">
                <a:uFill>
                  <a:solidFill>
                    <a:srgbClr val="FA643F"/>
                  </a:solidFill>
                </a:uFill>
              </a:rPr>
              <a:t>S</a:t>
            </a:r>
            <a:r>
              <a:rPr sz="8100" u="heavy" spc="210" dirty="0">
                <a:uFill>
                  <a:solidFill>
                    <a:srgbClr val="FA643F"/>
                  </a:solidFill>
                </a:uFill>
              </a:rPr>
              <a:t>t</a:t>
            </a:r>
            <a:r>
              <a:rPr sz="8100" u="heavy" spc="330" dirty="0">
                <a:uFill>
                  <a:solidFill>
                    <a:srgbClr val="FA643F"/>
                  </a:solidFill>
                </a:uFill>
              </a:rPr>
              <a:t>a</a:t>
            </a:r>
            <a:r>
              <a:rPr sz="8100" spc="210" dirty="0"/>
              <a:t>t</a:t>
            </a:r>
            <a:r>
              <a:rPr sz="8100" spc="-55" dirty="0"/>
              <a:t>e</a:t>
            </a:r>
            <a:r>
              <a:rPr sz="8100" spc="290" dirty="0"/>
              <a:t>m</a:t>
            </a:r>
            <a:r>
              <a:rPr sz="8100" spc="-55" dirty="0"/>
              <a:t>e</a:t>
            </a:r>
            <a:r>
              <a:rPr sz="8100" spc="20" dirty="0"/>
              <a:t>n</a:t>
            </a:r>
            <a:r>
              <a:rPr sz="8100" spc="210" dirty="0"/>
              <a:t>t</a:t>
            </a:r>
            <a:endParaRPr sz="8100"/>
          </a:p>
        </p:txBody>
      </p:sp>
      <p:sp>
        <p:nvSpPr>
          <p:cNvPr id="4" name="object 4"/>
          <p:cNvSpPr txBox="1"/>
          <p:nvPr/>
        </p:nvSpPr>
        <p:spPr>
          <a:xfrm>
            <a:off x="1016000" y="2585173"/>
            <a:ext cx="9777730" cy="448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95"/>
              </a:spcBef>
            </a:pPr>
            <a:r>
              <a:rPr sz="2800" spc="50" dirty="0">
                <a:latin typeface="Trebuchet MS"/>
                <a:cs typeface="Trebuchet MS"/>
              </a:rPr>
              <a:t>In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the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fast-paced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taxi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booking</a:t>
            </a:r>
            <a:r>
              <a:rPr sz="2800" spc="25" dirty="0">
                <a:latin typeface="Trebuchet MS"/>
                <a:cs typeface="Trebuchet MS"/>
              </a:rPr>
              <a:t> sector,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making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the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most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of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revenue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is </a:t>
            </a:r>
            <a:r>
              <a:rPr sz="2800" spc="90" dirty="0">
                <a:latin typeface="Trebuchet MS"/>
                <a:cs typeface="Trebuchet MS"/>
              </a:rPr>
              <a:t>essential </a:t>
            </a:r>
            <a:r>
              <a:rPr sz="2800" spc="55" dirty="0">
                <a:latin typeface="Trebuchet MS"/>
                <a:cs typeface="Trebuchet MS"/>
              </a:rPr>
              <a:t>for</a:t>
            </a:r>
            <a:r>
              <a:rPr sz="2800" spc="6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long-term </a:t>
            </a:r>
            <a:r>
              <a:rPr sz="2800" spc="180" dirty="0">
                <a:latin typeface="Trebuchet MS"/>
                <a:cs typeface="Trebuchet MS"/>
              </a:rPr>
              <a:t>success </a:t>
            </a:r>
            <a:r>
              <a:rPr sz="2800" spc="100" dirty="0">
                <a:latin typeface="Trebuchet MS"/>
                <a:cs typeface="Trebuchet MS"/>
              </a:rPr>
              <a:t>and </a:t>
            </a:r>
            <a:r>
              <a:rPr sz="2800" spc="15" dirty="0">
                <a:latin typeface="Trebuchet MS"/>
                <a:cs typeface="Trebuchet MS"/>
              </a:rPr>
              <a:t>driver 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happiness.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80" dirty="0">
                <a:latin typeface="Trebuchet MS"/>
                <a:cs typeface="Trebuchet MS"/>
              </a:rPr>
              <a:t>Our</a:t>
            </a:r>
            <a:r>
              <a:rPr sz="2800" spc="8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goal</a:t>
            </a:r>
            <a:r>
              <a:rPr sz="2800" spc="13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is</a:t>
            </a:r>
            <a:r>
              <a:rPr sz="2800" spc="12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to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use</a:t>
            </a:r>
            <a:r>
              <a:rPr sz="2800" spc="14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data-driven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insights</a:t>
            </a:r>
            <a:r>
              <a:rPr sz="2800" spc="12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to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b="1" spc="65" dirty="0">
                <a:latin typeface="Trebuchet MS"/>
                <a:cs typeface="Trebuchet MS"/>
              </a:rPr>
              <a:t>maximise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revenue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streams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for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taxi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drivers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in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order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to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meet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this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need. </a:t>
            </a:r>
            <a:r>
              <a:rPr sz="2800" spc="-83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Our</a:t>
            </a:r>
            <a:r>
              <a:rPr sz="2800" spc="85" dirty="0">
                <a:latin typeface="Trebuchet MS"/>
                <a:cs typeface="Trebuchet MS"/>
              </a:rPr>
              <a:t> research</a:t>
            </a:r>
            <a:r>
              <a:rPr sz="2800" spc="9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aims</a:t>
            </a:r>
            <a:r>
              <a:rPr sz="2800" spc="114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to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determine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whether</a:t>
            </a:r>
            <a:r>
              <a:rPr sz="2800" spc="6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payment </a:t>
            </a:r>
            <a:r>
              <a:rPr sz="2800" spc="8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methods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have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an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impact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on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fare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pricing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by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focusing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on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the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relationship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between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payment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type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fare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amount..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998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65" dirty="0"/>
              <a:t>R</a:t>
            </a:r>
            <a:r>
              <a:rPr spc="-60" dirty="0"/>
              <a:t>e</a:t>
            </a:r>
            <a:r>
              <a:rPr spc="840" dirty="0"/>
              <a:t>s</a:t>
            </a:r>
            <a:r>
              <a:rPr spc="-60" dirty="0"/>
              <a:t>e</a:t>
            </a:r>
            <a:r>
              <a:rPr spc="365" dirty="0"/>
              <a:t>a</a:t>
            </a:r>
            <a:r>
              <a:rPr spc="-190" dirty="0"/>
              <a:t>r</a:t>
            </a:r>
            <a:r>
              <a:rPr spc="250" dirty="0"/>
              <a:t>c</a:t>
            </a:r>
            <a:r>
              <a:rPr spc="-5" dirty="0"/>
              <a:t>h</a:t>
            </a:r>
            <a:r>
              <a:rPr spc="-805" dirty="0"/>
              <a:t> </a:t>
            </a:r>
            <a:r>
              <a:rPr spc="575" dirty="0"/>
              <a:t>Q</a:t>
            </a:r>
            <a:r>
              <a:rPr spc="-25" dirty="0"/>
              <a:t>u</a:t>
            </a:r>
            <a:r>
              <a:rPr spc="-60" dirty="0"/>
              <a:t>e</a:t>
            </a:r>
            <a:r>
              <a:rPr spc="840" dirty="0"/>
              <a:t>s</a:t>
            </a:r>
            <a:r>
              <a:rPr spc="229" dirty="0"/>
              <a:t>t</a:t>
            </a:r>
            <a:r>
              <a:rPr spc="-170" dirty="0"/>
              <a:t>i</a:t>
            </a:r>
            <a:r>
              <a:rPr spc="25" dirty="0"/>
              <a:t>o</a:t>
            </a:r>
            <a:r>
              <a:rPr spc="20"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2906848" y="4521064"/>
            <a:ext cx="12474575" cy="9525"/>
          </a:xfrm>
          <a:custGeom>
            <a:avLst/>
            <a:gdLst/>
            <a:ahLst/>
            <a:cxnLst/>
            <a:rect l="l" t="t" r="r" b="b"/>
            <a:pathLst>
              <a:path w="12474575" h="9525">
                <a:moveTo>
                  <a:pt x="0" y="0"/>
                </a:moveTo>
                <a:lnTo>
                  <a:pt x="12474301" y="9524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1346" y="5769433"/>
            <a:ext cx="15485744" cy="1710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100"/>
              </a:spcBef>
            </a:pPr>
            <a:r>
              <a:rPr sz="3500" b="1" spc="210" dirty="0">
                <a:latin typeface="Trebuchet MS"/>
                <a:cs typeface="Trebuchet MS"/>
              </a:rPr>
              <a:t>Is</a:t>
            </a:r>
            <a:r>
              <a:rPr sz="3500" b="1" spc="-315" dirty="0">
                <a:latin typeface="Trebuchet MS"/>
                <a:cs typeface="Trebuchet MS"/>
              </a:rPr>
              <a:t> </a:t>
            </a:r>
            <a:r>
              <a:rPr sz="3500" b="1" spc="-10" dirty="0">
                <a:latin typeface="Trebuchet MS"/>
                <a:cs typeface="Trebuchet MS"/>
              </a:rPr>
              <a:t>there</a:t>
            </a:r>
            <a:r>
              <a:rPr sz="3500" b="1" spc="-310" dirty="0">
                <a:latin typeface="Trebuchet MS"/>
                <a:cs typeface="Trebuchet MS"/>
              </a:rPr>
              <a:t> </a:t>
            </a:r>
            <a:r>
              <a:rPr sz="3500" b="1" spc="140" dirty="0">
                <a:latin typeface="Trebuchet MS"/>
                <a:cs typeface="Trebuchet MS"/>
              </a:rPr>
              <a:t>a</a:t>
            </a:r>
            <a:r>
              <a:rPr sz="3500" b="1" spc="-310" dirty="0">
                <a:latin typeface="Trebuchet MS"/>
                <a:cs typeface="Trebuchet MS"/>
              </a:rPr>
              <a:t> </a:t>
            </a:r>
            <a:r>
              <a:rPr sz="3500" b="1" spc="35" dirty="0">
                <a:latin typeface="Trebuchet MS"/>
                <a:cs typeface="Trebuchet MS"/>
              </a:rPr>
              <a:t>relationship</a:t>
            </a:r>
            <a:r>
              <a:rPr sz="3500" b="1" spc="-310" dirty="0">
                <a:latin typeface="Trebuchet MS"/>
                <a:cs typeface="Trebuchet MS"/>
              </a:rPr>
              <a:t> </a:t>
            </a:r>
            <a:r>
              <a:rPr sz="3500" b="1" spc="15" dirty="0">
                <a:latin typeface="Trebuchet MS"/>
                <a:cs typeface="Trebuchet MS"/>
              </a:rPr>
              <a:t>between</a:t>
            </a:r>
            <a:r>
              <a:rPr sz="3500" b="1" spc="-310" dirty="0">
                <a:latin typeface="Trebuchet MS"/>
                <a:cs typeface="Trebuchet MS"/>
              </a:rPr>
              <a:t> </a:t>
            </a:r>
            <a:r>
              <a:rPr sz="3500" b="1" spc="80" dirty="0">
                <a:latin typeface="Trebuchet MS"/>
                <a:cs typeface="Trebuchet MS"/>
              </a:rPr>
              <a:t>total</a:t>
            </a:r>
            <a:r>
              <a:rPr sz="3500" b="1" spc="-315" dirty="0">
                <a:latin typeface="Trebuchet MS"/>
                <a:cs typeface="Trebuchet MS"/>
              </a:rPr>
              <a:t> </a:t>
            </a:r>
            <a:r>
              <a:rPr sz="3500" b="1" spc="35" dirty="0">
                <a:latin typeface="Trebuchet MS"/>
                <a:cs typeface="Trebuchet MS"/>
              </a:rPr>
              <a:t>fare</a:t>
            </a:r>
            <a:r>
              <a:rPr sz="3500" b="1" spc="-310" dirty="0">
                <a:latin typeface="Trebuchet MS"/>
                <a:cs typeface="Trebuchet MS"/>
              </a:rPr>
              <a:t> </a:t>
            </a:r>
            <a:r>
              <a:rPr sz="3500" b="1" spc="55" dirty="0">
                <a:latin typeface="Trebuchet MS"/>
                <a:cs typeface="Trebuchet MS"/>
              </a:rPr>
              <a:t>amount</a:t>
            </a:r>
            <a:r>
              <a:rPr sz="3500" b="1" spc="-310" dirty="0">
                <a:latin typeface="Trebuchet MS"/>
                <a:cs typeface="Trebuchet MS"/>
              </a:rPr>
              <a:t> </a:t>
            </a:r>
            <a:r>
              <a:rPr sz="3500" b="1" spc="75" dirty="0">
                <a:latin typeface="Trebuchet MS"/>
                <a:cs typeface="Trebuchet MS"/>
              </a:rPr>
              <a:t>and</a:t>
            </a:r>
            <a:r>
              <a:rPr sz="3500" b="1" spc="-310" dirty="0">
                <a:latin typeface="Trebuchet MS"/>
                <a:cs typeface="Trebuchet MS"/>
              </a:rPr>
              <a:t> </a:t>
            </a:r>
            <a:r>
              <a:rPr sz="3500" b="1" spc="70" dirty="0">
                <a:latin typeface="Trebuchet MS"/>
                <a:cs typeface="Trebuchet MS"/>
              </a:rPr>
              <a:t>payment</a:t>
            </a:r>
            <a:r>
              <a:rPr sz="3500" b="1" spc="-310" dirty="0">
                <a:latin typeface="Trebuchet MS"/>
                <a:cs typeface="Trebuchet MS"/>
              </a:rPr>
              <a:t> </a:t>
            </a:r>
            <a:r>
              <a:rPr sz="3500" b="1" spc="105" dirty="0">
                <a:latin typeface="Trebuchet MS"/>
                <a:cs typeface="Trebuchet MS"/>
              </a:rPr>
              <a:t>type?</a:t>
            </a:r>
            <a:endParaRPr sz="3500">
              <a:latin typeface="Trebuchet MS"/>
              <a:cs typeface="Trebuchet MS"/>
            </a:endParaRPr>
          </a:p>
          <a:p>
            <a:pPr marL="12065" marR="5080" algn="ctr">
              <a:lnSpc>
                <a:spcPts val="3300"/>
              </a:lnSpc>
              <a:spcBef>
                <a:spcPts val="2565"/>
              </a:spcBef>
            </a:pPr>
            <a:r>
              <a:rPr sz="2800" spc="145" dirty="0">
                <a:latin typeface="Trebuchet MS"/>
                <a:cs typeface="Trebuchet MS"/>
              </a:rPr>
              <a:t>Can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we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nudge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customers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towards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payment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methods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that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generate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higher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revenue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for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drivers,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without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negatively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impacting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customer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experience?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78475" cy="3848100"/>
          </a:xfrm>
          <a:custGeom>
            <a:avLst/>
            <a:gdLst/>
            <a:ahLst/>
            <a:cxnLst/>
            <a:rect l="l" t="t" r="r" b="b"/>
            <a:pathLst>
              <a:path w="18278475" h="3848100">
                <a:moveTo>
                  <a:pt x="0" y="0"/>
                </a:moveTo>
                <a:lnTo>
                  <a:pt x="18278474" y="0"/>
                </a:lnTo>
                <a:lnTo>
                  <a:pt x="18278474" y="3848099"/>
                </a:lnTo>
                <a:lnTo>
                  <a:pt x="0" y="384809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49" y="5797413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49" y="6368913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49" y="6940413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49" y="7511913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49" y="8083413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4896" y="812409"/>
            <a:ext cx="61741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u="heavy" spc="535" dirty="0">
                <a:uFill>
                  <a:solidFill>
                    <a:srgbClr val="FA643F"/>
                  </a:solidFill>
                </a:uFill>
              </a:rPr>
              <a:t>D</a:t>
            </a:r>
            <a:r>
              <a:rPr sz="7000" u="heavy" spc="280" dirty="0">
                <a:uFill>
                  <a:solidFill>
                    <a:srgbClr val="FA643F"/>
                  </a:solidFill>
                </a:uFill>
              </a:rPr>
              <a:t>a</a:t>
            </a:r>
            <a:r>
              <a:rPr sz="7000" u="heavy" spc="175" dirty="0">
                <a:uFill>
                  <a:solidFill>
                    <a:srgbClr val="FA643F"/>
                  </a:solidFill>
                </a:uFill>
              </a:rPr>
              <a:t>t</a:t>
            </a:r>
            <a:r>
              <a:rPr sz="7000" u="heavy" spc="285" dirty="0">
                <a:uFill>
                  <a:solidFill>
                    <a:srgbClr val="FA643F"/>
                  </a:solidFill>
                </a:uFill>
              </a:rPr>
              <a:t>a</a:t>
            </a:r>
            <a:r>
              <a:rPr sz="7000" u="heavy" spc="-630" dirty="0">
                <a:uFill>
                  <a:solidFill>
                    <a:srgbClr val="FA643F"/>
                  </a:solidFill>
                </a:uFill>
              </a:rPr>
              <a:t> </a:t>
            </a:r>
            <a:r>
              <a:rPr sz="7000" u="heavy" spc="395" dirty="0">
                <a:uFill>
                  <a:solidFill>
                    <a:srgbClr val="FA643F"/>
                  </a:solidFill>
                </a:uFill>
              </a:rPr>
              <a:t>O</a:t>
            </a:r>
            <a:r>
              <a:rPr sz="7000" u="heavy" spc="-60" dirty="0">
                <a:uFill>
                  <a:solidFill>
                    <a:srgbClr val="FA643F"/>
                  </a:solidFill>
                </a:uFill>
              </a:rPr>
              <a:t>v</a:t>
            </a:r>
            <a:r>
              <a:rPr sz="7000" u="heavy" spc="-50" dirty="0">
                <a:uFill>
                  <a:solidFill>
                    <a:srgbClr val="FA643F"/>
                  </a:solidFill>
                </a:uFill>
              </a:rPr>
              <a:t>e</a:t>
            </a:r>
            <a:r>
              <a:rPr sz="7000" u="heavy" spc="-155" dirty="0">
                <a:uFill>
                  <a:solidFill>
                    <a:srgbClr val="FA643F"/>
                  </a:solidFill>
                </a:uFill>
              </a:rPr>
              <a:t>r</a:t>
            </a:r>
            <a:r>
              <a:rPr sz="7000" u="heavy" spc="-60" dirty="0">
                <a:uFill>
                  <a:solidFill>
                    <a:srgbClr val="FA643F"/>
                  </a:solidFill>
                </a:uFill>
              </a:rPr>
              <a:t>v</a:t>
            </a:r>
            <a:r>
              <a:rPr sz="7000" u="heavy" spc="-135" dirty="0">
                <a:uFill>
                  <a:solidFill>
                    <a:srgbClr val="FA643F"/>
                  </a:solidFill>
                </a:uFill>
              </a:rPr>
              <a:t>i</a:t>
            </a:r>
            <a:r>
              <a:rPr sz="7000" u="heavy" spc="-50" dirty="0">
                <a:uFill>
                  <a:solidFill>
                    <a:srgbClr val="FA643F"/>
                  </a:solidFill>
                </a:uFill>
              </a:rPr>
              <a:t>e</a:t>
            </a:r>
            <a:r>
              <a:rPr sz="7000" u="heavy" spc="50" dirty="0">
                <a:uFill>
                  <a:solidFill>
                    <a:srgbClr val="FA643F"/>
                  </a:solidFill>
                </a:uFill>
              </a:rPr>
              <a:t>w</a:t>
            </a:r>
            <a:endParaRPr sz="7000"/>
          </a:p>
        </p:txBody>
      </p:sp>
      <p:sp>
        <p:nvSpPr>
          <p:cNvPr id="10" name="object 10"/>
          <p:cNvSpPr txBox="1"/>
          <p:nvPr/>
        </p:nvSpPr>
        <p:spPr>
          <a:xfrm>
            <a:off x="1305640" y="2295141"/>
            <a:ext cx="15159355" cy="60248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0955" marR="5080" algn="just">
              <a:lnSpc>
                <a:spcPts val="3300"/>
              </a:lnSpc>
              <a:spcBef>
                <a:spcPts val="254"/>
              </a:spcBef>
            </a:pPr>
            <a:r>
              <a:rPr sz="2800" spc="80" dirty="0">
                <a:latin typeface="Trebuchet MS"/>
                <a:cs typeface="Trebuchet MS"/>
              </a:rPr>
              <a:t>For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this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analysis,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we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utilized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the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comprehensive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dataset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NYC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Taxi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Trip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records,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used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data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cleaning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feature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engineering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procedures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to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concentrate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solely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on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the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relevant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columns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essential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for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our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investigation.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3500" b="1" spc="290" dirty="0">
                <a:latin typeface="Trebuchet MS"/>
                <a:cs typeface="Trebuchet MS"/>
              </a:rPr>
              <a:t>R</a:t>
            </a:r>
            <a:r>
              <a:rPr sz="3500" b="1" spc="-30" dirty="0">
                <a:latin typeface="Trebuchet MS"/>
                <a:cs typeface="Trebuchet MS"/>
              </a:rPr>
              <a:t>e</a:t>
            </a:r>
            <a:r>
              <a:rPr sz="3500" b="1" spc="100" dirty="0">
                <a:latin typeface="Trebuchet MS"/>
                <a:cs typeface="Trebuchet MS"/>
              </a:rPr>
              <a:t>l</a:t>
            </a:r>
            <a:r>
              <a:rPr sz="3500" b="1" spc="-30" dirty="0">
                <a:latin typeface="Trebuchet MS"/>
                <a:cs typeface="Trebuchet MS"/>
              </a:rPr>
              <a:t>e</a:t>
            </a:r>
            <a:r>
              <a:rPr sz="3500" b="1" spc="-35" dirty="0">
                <a:latin typeface="Trebuchet MS"/>
                <a:cs typeface="Trebuchet MS"/>
              </a:rPr>
              <a:t>v</a:t>
            </a:r>
            <a:r>
              <a:rPr sz="3500" b="1" spc="135" dirty="0">
                <a:latin typeface="Trebuchet MS"/>
                <a:cs typeface="Trebuchet MS"/>
              </a:rPr>
              <a:t>a</a:t>
            </a:r>
            <a:r>
              <a:rPr sz="3500" b="1" dirty="0">
                <a:latin typeface="Trebuchet MS"/>
                <a:cs typeface="Trebuchet MS"/>
              </a:rPr>
              <a:t>n</a:t>
            </a:r>
            <a:r>
              <a:rPr sz="3500" b="1" spc="90" dirty="0">
                <a:latin typeface="Trebuchet MS"/>
                <a:cs typeface="Trebuchet MS"/>
              </a:rPr>
              <a:t>t</a:t>
            </a:r>
            <a:r>
              <a:rPr sz="3500" b="1" spc="-315" dirty="0">
                <a:latin typeface="Trebuchet MS"/>
                <a:cs typeface="Trebuchet MS"/>
              </a:rPr>
              <a:t> </a:t>
            </a:r>
            <a:r>
              <a:rPr sz="3500" b="1" spc="90" dirty="0">
                <a:latin typeface="Trebuchet MS"/>
                <a:cs typeface="Trebuchet MS"/>
              </a:rPr>
              <a:t>c</a:t>
            </a:r>
            <a:r>
              <a:rPr sz="3500" b="1" spc="5" dirty="0">
                <a:latin typeface="Trebuchet MS"/>
                <a:cs typeface="Trebuchet MS"/>
              </a:rPr>
              <a:t>o</a:t>
            </a:r>
            <a:r>
              <a:rPr sz="3500" b="1" spc="100" dirty="0">
                <a:latin typeface="Trebuchet MS"/>
                <a:cs typeface="Trebuchet MS"/>
              </a:rPr>
              <a:t>l</a:t>
            </a:r>
            <a:r>
              <a:rPr sz="3500" b="1" spc="-15" dirty="0">
                <a:latin typeface="Trebuchet MS"/>
                <a:cs typeface="Trebuchet MS"/>
              </a:rPr>
              <a:t>u</a:t>
            </a:r>
            <a:r>
              <a:rPr sz="3500" b="1" spc="120" dirty="0">
                <a:latin typeface="Trebuchet MS"/>
                <a:cs typeface="Trebuchet MS"/>
              </a:rPr>
              <a:t>m</a:t>
            </a:r>
            <a:r>
              <a:rPr sz="3500" b="1" dirty="0">
                <a:latin typeface="Trebuchet MS"/>
                <a:cs typeface="Trebuchet MS"/>
              </a:rPr>
              <a:t>n</a:t>
            </a:r>
            <a:r>
              <a:rPr sz="3500" b="1" spc="325" dirty="0">
                <a:latin typeface="Trebuchet MS"/>
                <a:cs typeface="Trebuchet MS"/>
              </a:rPr>
              <a:t>s</a:t>
            </a:r>
            <a:r>
              <a:rPr sz="3500" b="1" spc="-315" dirty="0">
                <a:latin typeface="Trebuchet MS"/>
                <a:cs typeface="Trebuchet MS"/>
              </a:rPr>
              <a:t> </a:t>
            </a:r>
            <a:r>
              <a:rPr sz="3500" b="1" spc="-15" dirty="0">
                <a:latin typeface="Trebuchet MS"/>
                <a:cs typeface="Trebuchet MS"/>
              </a:rPr>
              <a:t>u</a:t>
            </a:r>
            <a:r>
              <a:rPr sz="3500" b="1" spc="320" dirty="0">
                <a:latin typeface="Trebuchet MS"/>
                <a:cs typeface="Trebuchet MS"/>
              </a:rPr>
              <a:t>s</a:t>
            </a:r>
            <a:r>
              <a:rPr sz="3500" b="1" spc="-30" dirty="0">
                <a:latin typeface="Trebuchet MS"/>
                <a:cs typeface="Trebuchet MS"/>
              </a:rPr>
              <a:t>e</a:t>
            </a:r>
            <a:r>
              <a:rPr sz="3500" b="1" spc="85" dirty="0">
                <a:latin typeface="Trebuchet MS"/>
                <a:cs typeface="Trebuchet MS"/>
              </a:rPr>
              <a:t>d</a:t>
            </a:r>
            <a:r>
              <a:rPr sz="3500" b="1" spc="-315" dirty="0">
                <a:latin typeface="Trebuchet MS"/>
                <a:cs typeface="Trebuchet MS"/>
              </a:rPr>
              <a:t> </a:t>
            </a:r>
            <a:r>
              <a:rPr sz="3500" b="1" spc="100" dirty="0">
                <a:latin typeface="Trebuchet MS"/>
                <a:cs typeface="Trebuchet MS"/>
              </a:rPr>
              <a:t>f</a:t>
            </a:r>
            <a:r>
              <a:rPr sz="3500" b="1" spc="5" dirty="0">
                <a:latin typeface="Trebuchet MS"/>
                <a:cs typeface="Trebuchet MS"/>
              </a:rPr>
              <a:t>o</a:t>
            </a:r>
            <a:r>
              <a:rPr sz="3500" b="1" spc="-75" dirty="0">
                <a:latin typeface="Trebuchet MS"/>
                <a:cs typeface="Trebuchet MS"/>
              </a:rPr>
              <a:t>r</a:t>
            </a:r>
            <a:r>
              <a:rPr sz="3500" b="1" spc="-315" dirty="0">
                <a:latin typeface="Trebuchet MS"/>
                <a:cs typeface="Trebuchet MS"/>
              </a:rPr>
              <a:t> </a:t>
            </a:r>
            <a:r>
              <a:rPr sz="3500" b="1" spc="85" dirty="0">
                <a:latin typeface="Trebuchet MS"/>
                <a:cs typeface="Trebuchet MS"/>
              </a:rPr>
              <a:t>t</a:t>
            </a:r>
            <a:r>
              <a:rPr sz="3500" b="1" spc="-10" dirty="0">
                <a:latin typeface="Trebuchet MS"/>
                <a:cs typeface="Trebuchet MS"/>
              </a:rPr>
              <a:t>h</a:t>
            </a:r>
            <a:r>
              <a:rPr sz="3500" b="1" spc="-75" dirty="0">
                <a:latin typeface="Trebuchet MS"/>
                <a:cs typeface="Trebuchet MS"/>
              </a:rPr>
              <a:t>i</a:t>
            </a:r>
            <a:r>
              <a:rPr sz="3500" b="1" spc="325" dirty="0">
                <a:latin typeface="Trebuchet MS"/>
                <a:cs typeface="Trebuchet MS"/>
              </a:rPr>
              <a:t>s</a:t>
            </a:r>
            <a:r>
              <a:rPr sz="3500" b="1" spc="-315" dirty="0">
                <a:latin typeface="Trebuchet MS"/>
                <a:cs typeface="Trebuchet MS"/>
              </a:rPr>
              <a:t> </a:t>
            </a:r>
            <a:r>
              <a:rPr sz="3500" b="1" spc="-80" dirty="0">
                <a:latin typeface="Trebuchet MS"/>
                <a:cs typeface="Trebuchet MS"/>
              </a:rPr>
              <a:t>r</a:t>
            </a:r>
            <a:r>
              <a:rPr sz="3500" b="1" spc="-30" dirty="0">
                <a:latin typeface="Trebuchet MS"/>
                <a:cs typeface="Trebuchet MS"/>
              </a:rPr>
              <a:t>e</a:t>
            </a:r>
            <a:r>
              <a:rPr sz="3500" b="1" spc="320" dirty="0">
                <a:latin typeface="Trebuchet MS"/>
                <a:cs typeface="Trebuchet MS"/>
              </a:rPr>
              <a:t>s</a:t>
            </a:r>
            <a:r>
              <a:rPr sz="3500" b="1" spc="-30" dirty="0">
                <a:latin typeface="Trebuchet MS"/>
                <a:cs typeface="Trebuchet MS"/>
              </a:rPr>
              <a:t>e</a:t>
            </a:r>
            <a:r>
              <a:rPr sz="3500" b="1" spc="135" dirty="0">
                <a:latin typeface="Trebuchet MS"/>
                <a:cs typeface="Trebuchet MS"/>
              </a:rPr>
              <a:t>a</a:t>
            </a:r>
            <a:r>
              <a:rPr sz="3500" b="1" spc="90" dirty="0">
                <a:latin typeface="Trebuchet MS"/>
                <a:cs typeface="Trebuchet MS"/>
              </a:rPr>
              <a:t>c</a:t>
            </a:r>
            <a:r>
              <a:rPr sz="3500" b="1" spc="-10" dirty="0">
                <a:latin typeface="Trebuchet MS"/>
                <a:cs typeface="Trebuchet MS"/>
              </a:rPr>
              <a:t>h</a:t>
            </a:r>
            <a:r>
              <a:rPr sz="3500" b="1" spc="-345" dirty="0">
                <a:latin typeface="Trebuchet MS"/>
                <a:cs typeface="Trebuchet MS"/>
              </a:rPr>
              <a:t>:</a:t>
            </a:r>
            <a:endParaRPr sz="3500" dirty="0">
              <a:latin typeface="Trebuchet MS"/>
              <a:cs typeface="Trebuchet MS"/>
            </a:endParaRPr>
          </a:p>
          <a:p>
            <a:pPr marL="327025" marR="10119995">
              <a:lnSpc>
                <a:spcPct val="133900"/>
              </a:lnSpc>
              <a:spcBef>
                <a:spcPts val="2825"/>
              </a:spcBef>
            </a:pPr>
            <a:r>
              <a:rPr sz="2800" spc="95" dirty="0">
                <a:latin typeface="Trebuchet MS"/>
                <a:cs typeface="Trebuchet MS"/>
              </a:rPr>
              <a:t>p</a:t>
            </a:r>
            <a:r>
              <a:rPr sz="2800" spc="100" dirty="0">
                <a:latin typeface="Trebuchet MS"/>
                <a:cs typeface="Trebuchet MS"/>
              </a:rPr>
              <a:t>a</a:t>
            </a:r>
            <a:r>
              <a:rPr sz="2800" spc="290" dirty="0">
                <a:latin typeface="Trebuchet MS"/>
                <a:cs typeface="Trebuchet MS"/>
              </a:rPr>
              <a:t>ss</a:t>
            </a:r>
            <a:r>
              <a:rPr sz="2800" spc="40" dirty="0">
                <a:latin typeface="Trebuchet MS"/>
                <a:cs typeface="Trebuchet MS"/>
              </a:rPr>
              <a:t>e</a:t>
            </a:r>
            <a:r>
              <a:rPr sz="2800" spc="75" dirty="0">
                <a:latin typeface="Trebuchet MS"/>
                <a:cs typeface="Trebuchet MS"/>
              </a:rPr>
              <a:t>n</a:t>
            </a:r>
            <a:r>
              <a:rPr sz="2800" spc="325" dirty="0">
                <a:latin typeface="Trebuchet MS"/>
                <a:cs typeface="Trebuchet MS"/>
              </a:rPr>
              <a:t>g</a:t>
            </a:r>
            <a:r>
              <a:rPr sz="2800" spc="40" dirty="0">
                <a:latin typeface="Trebuchet MS"/>
                <a:cs typeface="Trebuchet MS"/>
              </a:rPr>
              <a:t>e</a:t>
            </a:r>
            <a:r>
              <a:rPr sz="2800" spc="-10" dirty="0">
                <a:latin typeface="Trebuchet MS"/>
                <a:cs typeface="Trebuchet MS"/>
              </a:rPr>
              <a:t>r</a:t>
            </a:r>
            <a:r>
              <a:rPr sz="2800" spc="-30" dirty="0">
                <a:latin typeface="Trebuchet MS"/>
                <a:cs typeface="Trebuchet MS"/>
              </a:rPr>
              <a:t>_</a:t>
            </a:r>
            <a:r>
              <a:rPr sz="2800" spc="114" dirty="0">
                <a:latin typeface="Trebuchet MS"/>
                <a:cs typeface="Trebuchet MS"/>
              </a:rPr>
              <a:t>c</a:t>
            </a:r>
            <a:r>
              <a:rPr sz="2800" spc="65" dirty="0">
                <a:latin typeface="Trebuchet MS"/>
                <a:cs typeface="Trebuchet MS"/>
              </a:rPr>
              <a:t>ou</a:t>
            </a:r>
            <a:r>
              <a:rPr sz="2800" spc="75" dirty="0">
                <a:latin typeface="Trebuchet MS"/>
                <a:cs typeface="Trebuchet MS"/>
              </a:rPr>
              <a:t>n</a:t>
            </a:r>
            <a:r>
              <a:rPr sz="2800" spc="15" dirty="0">
                <a:latin typeface="Trebuchet MS"/>
                <a:cs typeface="Trebuchet MS"/>
              </a:rPr>
              <a:t>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(</a:t>
            </a:r>
            <a:r>
              <a:rPr sz="2800" spc="-330" dirty="0">
                <a:latin typeface="Trebuchet MS"/>
                <a:cs typeface="Trebuchet MS"/>
              </a:rPr>
              <a:t>1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t</a:t>
            </a:r>
            <a:r>
              <a:rPr sz="2800" spc="70" dirty="0">
                <a:latin typeface="Trebuchet MS"/>
                <a:cs typeface="Trebuchet MS"/>
              </a:rPr>
              <a:t>o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315" dirty="0">
                <a:latin typeface="Trebuchet MS"/>
                <a:cs typeface="Trebuchet MS"/>
              </a:rPr>
              <a:t>5</a:t>
            </a:r>
            <a:r>
              <a:rPr sz="2800" spc="-145" dirty="0">
                <a:latin typeface="Trebuchet MS"/>
                <a:cs typeface="Trebuchet MS"/>
              </a:rPr>
              <a:t>)  </a:t>
            </a:r>
            <a:r>
              <a:rPr sz="2800" spc="95" dirty="0">
                <a:latin typeface="Trebuchet MS"/>
                <a:cs typeface="Trebuchet MS"/>
              </a:rPr>
              <a:t>p</a:t>
            </a:r>
            <a:r>
              <a:rPr sz="2800" spc="100" dirty="0">
                <a:latin typeface="Trebuchet MS"/>
                <a:cs typeface="Trebuchet MS"/>
              </a:rPr>
              <a:t>a</a:t>
            </a:r>
            <a:r>
              <a:rPr sz="2800" spc="105" dirty="0">
                <a:latin typeface="Trebuchet MS"/>
                <a:cs typeface="Trebuchet MS"/>
              </a:rPr>
              <a:t>y</a:t>
            </a:r>
            <a:r>
              <a:rPr sz="2800" spc="90" dirty="0">
                <a:latin typeface="Trebuchet MS"/>
                <a:cs typeface="Trebuchet MS"/>
              </a:rPr>
              <a:t>m</a:t>
            </a:r>
            <a:r>
              <a:rPr sz="2800" spc="40" dirty="0">
                <a:latin typeface="Trebuchet MS"/>
                <a:cs typeface="Trebuchet MS"/>
              </a:rPr>
              <a:t>e</a:t>
            </a:r>
            <a:r>
              <a:rPr sz="2800" spc="75" dirty="0">
                <a:latin typeface="Trebuchet MS"/>
                <a:cs typeface="Trebuchet MS"/>
              </a:rPr>
              <a:t>n</a:t>
            </a:r>
            <a:r>
              <a:rPr sz="2800" spc="10" dirty="0">
                <a:latin typeface="Trebuchet MS"/>
                <a:cs typeface="Trebuchet MS"/>
              </a:rPr>
              <a:t>t</a:t>
            </a:r>
            <a:r>
              <a:rPr sz="2800" spc="-30" dirty="0">
                <a:latin typeface="Trebuchet MS"/>
                <a:cs typeface="Trebuchet MS"/>
              </a:rPr>
              <a:t>_</a:t>
            </a:r>
            <a:r>
              <a:rPr sz="2800" spc="10" dirty="0">
                <a:latin typeface="Trebuchet MS"/>
                <a:cs typeface="Trebuchet MS"/>
              </a:rPr>
              <a:t>t</a:t>
            </a:r>
            <a:r>
              <a:rPr sz="2800" spc="105" dirty="0">
                <a:latin typeface="Trebuchet MS"/>
                <a:cs typeface="Trebuchet MS"/>
              </a:rPr>
              <a:t>y</a:t>
            </a:r>
            <a:r>
              <a:rPr sz="2800" spc="95" dirty="0">
                <a:latin typeface="Trebuchet MS"/>
                <a:cs typeface="Trebuchet MS"/>
              </a:rPr>
              <a:t>p</a:t>
            </a:r>
            <a:r>
              <a:rPr sz="2800" spc="45" dirty="0">
                <a:latin typeface="Trebuchet MS"/>
                <a:cs typeface="Trebuchet MS"/>
              </a:rPr>
              <a:t>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(</a:t>
            </a:r>
            <a:r>
              <a:rPr sz="2800" spc="114" dirty="0">
                <a:latin typeface="Trebuchet MS"/>
                <a:cs typeface="Trebuchet MS"/>
              </a:rPr>
              <a:t>c</a:t>
            </a:r>
            <a:r>
              <a:rPr sz="2800" spc="100" dirty="0">
                <a:latin typeface="Trebuchet MS"/>
                <a:cs typeface="Trebuchet MS"/>
              </a:rPr>
              <a:t>a</a:t>
            </a:r>
            <a:r>
              <a:rPr sz="2800" spc="-10" dirty="0">
                <a:latin typeface="Trebuchet MS"/>
                <a:cs typeface="Trebuchet MS"/>
              </a:rPr>
              <a:t>r</a:t>
            </a:r>
            <a:r>
              <a:rPr sz="2800" spc="105" dirty="0">
                <a:latin typeface="Trebuchet MS"/>
                <a:cs typeface="Trebuchet MS"/>
              </a:rPr>
              <a:t>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o</a:t>
            </a:r>
            <a:r>
              <a:rPr sz="2800" spc="-5" dirty="0">
                <a:latin typeface="Trebuchet MS"/>
                <a:cs typeface="Trebuchet MS"/>
              </a:rPr>
              <a:t>r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c</a:t>
            </a:r>
            <a:r>
              <a:rPr sz="2800" spc="100" dirty="0">
                <a:latin typeface="Trebuchet MS"/>
                <a:cs typeface="Trebuchet MS"/>
              </a:rPr>
              <a:t>a</a:t>
            </a:r>
            <a:r>
              <a:rPr sz="2800" spc="290" dirty="0">
                <a:latin typeface="Trebuchet MS"/>
                <a:cs typeface="Trebuchet MS"/>
              </a:rPr>
              <a:t>s</a:t>
            </a:r>
            <a:r>
              <a:rPr sz="2800" spc="75" dirty="0">
                <a:latin typeface="Trebuchet MS"/>
                <a:cs typeface="Trebuchet MS"/>
              </a:rPr>
              <a:t>h</a:t>
            </a:r>
            <a:r>
              <a:rPr sz="2800" spc="-145" dirty="0">
                <a:latin typeface="Trebuchet MS"/>
                <a:cs typeface="Trebuchet MS"/>
              </a:rPr>
              <a:t>)  </a:t>
            </a:r>
            <a:r>
              <a:rPr sz="2800" spc="55" dirty="0">
                <a:latin typeface="Trebuchet MS"/>
                <a:cs typeface="Trebuchet MS"/>
              </a:rPr>
              <a:t>fare_amount</a:t>
            </a:r>
            <a:endParaRPr sz="2800" dirty="0">
              <a:latin typeface="Trebuchet MS"/>
              <a:cs typeface="Trebuchet MS"/>
            </a:endParaRPr>
          </a:p>
          <a:p>
            <a:pPr marL="327025" marR="11442065">
              <a:lnSpc>
                <a:spcPct val="133900"/>
              </a:lnSpc>
            </a:pPr>
            <a:r>
              <a:rPr sz="2800" spc="10" dirty="0">
                <a:latin typeface="Trebuchet MS"/>
                <a:cs typeface="Trebuchet MS"/>
              </a:rPr>
              <a:t>t</a:t>
            </a:r>
            <a:r>
              <a:rPr sz="2800" spc="-10" dirty="0">
                <a:latin typeface="Trebuchet MS"/>
                <a:cs typeface="Trebuchet MS"/>
              </a:rPr>
              <a:t>r</a:t>
            </a:r>
            <a:r>
              <a:rPr sz="2800" spc="-70" dirty="0">
                <a:latin typeface="Trebuchet MS"/>
                <a:cs typeface="Trebuchet MS"/>
              </a:rPr>
              <a:t>i</a:t>
            </a:r>
            <a:r>
              <a:rPr sz="2800" spc="95" dirty="0">
                <a:latin typeface="Trebuchet MS"/>
                <a:cs typeface="Trebuchet MS"/>
              </a:rPr>
              <a:t>p</a:t>
            </a:r>
            <a:r>
              <a:rPr sz="2800" spc="-30" dirty="0">
                <a:latin typeface="Trebuchet MS"/>
                <a:cs typeface="Trebuchet MS"/>
              </a:rPr>
              <a:t>_</a:t>
            </a:r>
            <a:r>
              <a:rPr sz="2800" spc="100" dirty="0">
                <a:latin typeface="Trebuchet MS"/>
                <a:cs typeface="Trebuchet MS"/>
              </a:rPr>
              <a:t>d</a:t>
            </a:r>
            <a:r>
              <a:rPr sz="2800" spc="-70" dirty="0">
                <a:latin typeface="Trebuchet MS"/>
                <a:cs typeface="Trebuchet MS"/>
              </a:rPr>
              <a:t>i</a:t>
            </a:r>
            <a:r>
              <a:rPr sz="2800" spc="290" dirty="0">
                <a:latin typeface="Trebuchet MS"/>
                <a:cs typeface="Trebuchet MS"/>
              </a:rPr>
              <a:t>s</a:t>
            </a:r>
            <a:r>
              <a:rPr sz="2800" spc="10" dirty="0">
                <a:latin typeface="Trebuchet MS"/>
                <a:cs typeface="Trebuchet MS"/>
              </a:rPr>
              <a:t>t</a:t>
            </a:r>
            <a:r>
              <a:rPr sz="2800" spc="100" dirty="0">
                <a:latin typeface="Trebuchet MS"/>
                <a:cs typeface="Trebuchet MS"/>
              </a:rPr>
              <a:t>a</a:t>
            </a:r>
            <a:r>
              <a:rPr sz="2800" spc="75" dirty="0">
                <a:latin typeface="Trebuchet MS"/>
                <a:cs typeface="Trebuchet MS"/>
              </a:rPr>
              <a:t>n</a:t>
            </a:r>
            <a:r>
              <a:rPr sz="2800" spc="114" dirty="0">
                <a:latin typeface="Trebuchet MS"/>
                <a:cs typeface="Trebuchet MS"/>
              </a:rPr>
              <a:t>c</a:t>
            </a:r>
            <a:r>
              <a:rPr sz="2800" spc="45" dirty="0">
                <a:latin typeface="Trebuchet MS"/>
                <a:cs typeface="Trebuchet MS"/>
              </a:rPr>
              <a:t>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(</a:t>
            </a:r>
            <a:r>
              <a:rPr sz="2800" spc="90" dirty="0">
                <a:latin typeface="Trebuchet MS"/>
                <a:cs typeface="Trebuchet MS"/>
              </a:rPr>
              <a:t>m</a:t>
            </a:r>
            <a:r>
              <a:rPr sz="2800" spc="-70" dirty="0">
                <a:latin typeface="Trebuchet MS"/>
                <a:cs typeface="Trebuchet MS"/>
              </a:rPr>
              <a:t>i</a:t>
            </a:r>
            <a:r>
              <a:rPr sz="2800" dirty="0">
                <a:latin typeface="Trebuchet MS"/>
                <a:cs typeface="Trebuchet MS"/>
              </a:rPr>
              <a:t>l</a:t>
            </a:r>
            <a:r>
              <a:rPr sz="2800" spc="40" dirty="0">
                <a:latin typeface="Trebuchet MS"/>
                <a:cs typeface="Trebuchet MS"/>
              </a:rPr>
              <a:t>e</a:t>
            </a:r>
            <a:r>
              <a:rPr sz="2800" spc="290" dirty="0">
                <a:latin typeface="Trebuchet MS"/>
                <a:cs typeface="Trebuchet MS"/>
              </a:rPr>
              <a:t>s</a:t>
            </a:r>
            <a:r>
              <a:rPr sz="2800" spc="-145" dirty="0">
                <a:latin typeface="Trebuchet MS"/>
                <a:cs typeface="Trebuchet MS"/>
              </a:rPr>
              <a:t>)  </a:t>
            </a:r>
            <a:r>
              <a:rPr sz="2800" spc="40" dirty="0">
                <a:latin typeface="Trebuchet MS"/>
                <a:cs typeface="Trebuchet MS"/>
              </a:rPr>
              <a:t>duration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(minutes)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010B3F-EBB5-DDEC-DA69-1C6D3BEB9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98064"/>
            <a:ext cx="10058400" cy="3833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848100"/>
            <a:chOff x="0" y="0"/>
            <a:chExt cx="18288000" cy="3848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848100"/>
            </a:xfrm>
            <a:custGeom>
              <a:avLst/>
              <a:gdLst/>
              <a:ahLst/>
              <a:cxnLst/>
              <a:rect l="l" t="t" r="r" b="b"/>
              <a:pathLst>
                <a:path w="18288000" h="3848100">
                  <a:moveTo>
                    <a:pt x="18287998" y="3848099"/>
                  </a:moveTo>
                  <a:lnTo>
                    <a:pt x="0" y="38480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8480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4262" y="2849041"/>
              <a:ext cx="15619730" cy="976630"/>
            </a:xfrm>
            <a:custGeom>
              <a:avLst/>
              <a:gdLst/>
              <a:ahLst/>
              <a:cxnLst/>
              <a:rect l="l" t="t" r="r" b="b"/>
              <a:pathLst>
                <a:path w="15619730" h="976629">
                  <a:moveTo>
                    <a:pt x="15619464" y="0"/>
                  </a:moveTo>
                  <a:lnTo>
                    <a:pt x="3536213" y="0"/>
                  </a:lnTo>
                  <a:lnTo>
                    <a:pt x="3531451" y="0"/>
                  </a:lnTo>
                  <a:lnTo>
                    <a:pt x="0" y="0"/>
                  </a:lnTo>
                  <a:lnTo>
                    <a:pt x="0" y="11899"/>
                  </a:lnTo>
                  <a:lnTo>
                    <a:pt x="3531451" y="11899"/>
                  </a:lnTo>
                  <a:lnTo>
                    <a:pt x="3531451" y="976312"/>
                  </a:lnTo>
                  <a:lnTo>
                    <a:pt x="3533838" y="976312"/>
                  </a:lnTo>
                  <a:lnTo>
                    <a:pt x="3533838" y="11899"/>
                  </a:lnTo>
                  <a:lnTo>
                    <a:pt x="3536213" y="11899"/>
                  </a:lnTo>
                  <a:lnTo>
                    <a:pt x="15619464" y="11899"/>
                  </a:lnTo>
                  <a:lnTo>
                    <a:pt x="15619464" y="0"/>
                  </a:lnTo>
                  <a:close/>
                </a:path>
              </a:pathLst>
            </a:custGeom>
            <a:solidFill>
              <a:srgbClr val="FA64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36671" y="3113701"/>
            <a:ext cx="2774950" cy="565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240">
              <a:lnSpc>
                <a:spcPts val="3220"/>
              </a:lnSpc>
            </a:pPr>
            <a:r>
              <a:rPr sz="2800" b="1" spc="150" dirty="0">
                <a:latin typeface="Trebuchet MS"/>
                <a:cs typeface="Trebuchet MS"/>
              </a:rPr>
              <a:t>Step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r>
              <a:rPr sz="2300" spc="175" dirty="0">
                <a:latin typeface="Trebuchet MS"/>
                <a:cs typeface="Trebuchet MS"/>
              </a:rPr>
              <a:t>D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240" dirty="0">
                <a:latin typeface="Trebuchet MS"/>
                <a:cs typeface="Trebuchet MS"/>
              </a:rPr>
              <a:t>s</a:t>
            </a:r>
            <a:r>
              <a:rPr sz="2300" spc="95" dirty="0">
                <a:latin typeface="Trebuchet MS"/>
                <a:cs typeface="Trebuchet MS"/>
              </a:rPr>
              <a:t>c</a:t>
            </a:r>
            <a:r>
              <a:rPr sz="2300" spc="-10" dirty="0">
                <a:latin typeface="Trebuchet MS"/>
                <a:cs typeface="Trebuchet MS"/>
              </a:rPr>
              <a:t>r</a:t>
            </a:r>
            <a:r>
              <a:rPr sz="2300" spc="-60" dirty="0">
                <a:latin typeface="Trebuchet MS"/>
                <a:cs typeface="Trebuchet MS"/>
              </a:rPr>
              <a:t>i</a:t>
            </a:r>
            <a:r>
              <a:rPr sz="2300" spc="75" dirty="0">
                <a:latin typeface="Trebuchet MS"/>
                <a:cs typeface="Trebuchet MS"/>
              </a:rPr>
              <a:t>p</a:t>
            </a:r>
            <a:r>
              <a:rPr sz="2300" spc="5" dirty="0">
                <a:latin typeface="Trebuchet MS"/>
                <a:cs typeface="Trebuchet MS"/>
              </a:rPr>
              <a:t>t</a:t>
            </a:r>
            <a:r>
              <a:rPr sz="2300" spc="-60" dirty="0">
                <a:latin typeface="Trebuchet MS"/>
                <a:cs typeface="Trebuchet MS"/>
              </a:rPr>
              <a:t>i</a:t>
            </a:r>
            <a:r>
              <a:rPr sz="2300" spc="25" dirty="0">
                <a:latin typeface="Trebuchet MS"/>
                <a:cs typeface="Trebuchet MS"/>
              </a:rPr>
              <a:t>v</a:t>
            </a:r>
            <a:r>
              <a:rPr sz="2300" spc="40" dirty="0">
                <a:latin typeface="Trebuchet MS"/>
                <a:cs typeface="Trebuchet MS"/>
              </a:rPr>
              <a:t>e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270" dirty="0">
                <a:latin typeface="Trebuchet MS"/>
                <a:cs typeface="Trebuchet MS"/>
              </a:rPr>
              <a:t>A</a:t>
            </a:r>
            <a:r>
              <a:rPr sz="2300" spc="65" dirty="0">
                <a:latin typeface="Trebuchet MS"/>
                <a:cs typeface="Trebuchet MS"/>
              </a:rPr>
              <a:t>n</a:t>
            </a:r>
            <a:r>
              <a:rPr sz="2300" spc="85" dirty="0">
                <a:latin typeface="Trebuchet MS"/>
                <a:cs typeface="Trebuchet MS"/>
              </a:rPr>
              <a:t>a</a:t>
            </a:r>
            <a:r>
              <a:rPr sz="2300" dirty="0">
                <a:latin typeface="Trebuchet MS"/>
                <a:cs typeface="Trebuchet MS"/>
              </a:rPr>
              <a:t>l</a:t>
            </a:r>
            <a:r>
              <a:rPr sz="2300" spc="85" dirty="0">
                <a:latin typeface="Trebuchet MS"/>
                <a:cs typeface="Trebuchet MS"/>
              </a:rPr>
              <a:t>y</a:t>
            </a:r>
            <a:r>
              <a:rPr sz="2300" spc="240" dirty="0">
                <a:latin typeface="Trebuchet MS"/>
                <a:cs typeface="Trebuchet MS"/>
              </a:rPr>
              <a:t>s</a:t>
            </a:r>
            <a:r>
              <a:rPr sz="2300" spc="-60" dirty="0">
                <a:latin typeface="Trebuchet MS"/>
                <a:cs typeface="Trebuchet MS"/>
              </a:rPr>
              <a:t>i</a:t>
            </a:r>
            <a:r>
              <a:rPr sz="2300" spc="245" dirty="0">
                <a:latin typeface="Trebuchet MS"/>
                <a:cs typeface="Trebuchet MS"/>
              </a:rPr>
              <a:t>s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300" spc="250" dirty="0">
                <a:latin typeface="Trebuchet MS"/>
                <a:cs typeface="Trebuchet MS"/>
              </a:rPr>
              <a:t>H</a:t>
            </a:r>
            <a:r>
              <a:rPr sz="2300" spc="105" dirty="0">
                <a:latin typeface="Trebuchet MS"/>
                <a:cs typeface="Trebuchet MS"/>
              </a:rPr>
              <a:t>y</a:t>
            </a:r>
            <a:r>
              <a:rPr sz="2300" spc="85" dirty="0">
                <a:latin typeface="Trebuchet MS"/>
                <a:cs typeface="Trebuchet MS"/>
              </a:rPr>
              <a:t>p</a:t>
            </a:r>
            <a:r>
              <a:rPr sz="2300" spc="55" dirty="0">
                <a:latin typeface="Trebuchet MS"/>
                <a:cs typeface="Trebuchet MS"/>
              </a:rPr>
              <a:t>o</a:t>
            </a:r>
            <a:r>
              <a:rPr sz="2300" spc="20" dirty="0">
                <a:latin typeface="Trebuchet MS"/>
                <a:cs typeface="Trebuchet MS"/>
              </a:rPr>
              <a:t>t</a:t>
            </a:r>
            <a:r>
              <a:rPr sz="2300" spc="70" dirty="0">
                <a:latin typeface="Trebuchet MS"/>
                <a:cs typeface="Trebuchet MS"/>
              </a:rPr>
              <a:t>h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245" dirty="0">
                <a:latin typeface="Trebuchet MS"/>
                <a:cs typeface="Trebuchet MS"/>
              </a:rPr>
              <a:t>s</a:t>
            </a:r>
            <a:r>
              <a:rPr sz="2300" spc="-50" dirty="0">
                <a:latin typeface="Trebuchet MS"/>
                <a:cs typeface="Trebuchet MS"/>
              </a:rPr>
              <a:t>i</a:t>
            </a:r>
            <a:r>
              <a:rPr sz="2300" spc="250" dirty="0">
                <a:latin typeface="Trebuchet MS"/>
                <a:cs typeface="Trebuchet MS"/>
              </a:rPr>
              <a:t>s</a:t>
            </a:r>
            <a:r>
              <a:rPr sz="2300" spc="-17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Te</a:t>
            </a:r>
            <a:r>
              <a:rPr sz="2300" spc="245" dirty="0">
                <a:latin typeface="Trebuchet MS"/>
                <a:cs typeface="Trebuchet MS"/>
              </a:rPr>
              <a:t>s</a:t>
            </a:r>
            <a:r>
              <a:rPr sz="2300" spc="20" dirty="0">
                <a:latin typeface="Trebuchet MS"/>
                <a:cs typeface="Trebuchet MS"/>
              </a:rPr>
              <a:t>t</a:t>
            </a:r>
            <a:r>
              <a:rPr sz="2300" spc="-50" dirty="0">
                <a:latin typeface="Trebuchet MS"/>
                <a:cs typeface="Trebuchet MS"/>
              </a:rPr>
              <a:t>i</a:t>
            </a:r>
            <a:r>
              <a:rPr sz="2300" spc="75" dirty="0">
                <a:latin typeface="Trebuchet MS"/>
                <a:cs typeface="Trebuchet MS"/>
              </a:rPr>
              <a:t>n</a:t>
            </a:r>
            <a:r>
              <a:rPr sz="2300" spc="275" dirty="0">
                <a:latin typeface="Trebuchet MS"/>
                <a:cs typeface="Trebuchet MS"/>
              </a:rPr>
              <a:t>g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2300" spc="220" dirty="0">
                <a:latin typeface="Trebuchet MS"/>
                <a:cs typeface="Trebuchet MS"/>
              </a:rPr>
              <a:t>R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270" dirty="0">
                <a:latin typeface="Trebuchet MS"/>
                <a:cs typeface="Trebuchet MS"/>
              </a:rPr>
              <a:t>g</a:t>
            </a:r>
            <a:r>
              <a:rPr sz="2300" spc="5" dirty="0">
                <a:latin typeface="Trebuchet MS"/>
                <a:cs typeface="Trebuchet MS"/>
              </a:rPr>
              <a:t>r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245" dirty="0">
                <a:latin typeface="Trebuchet MS"/>
                <a:cs typeface="Trebuchet MS"/>
              </a:rPr>
              <a:t>ss</a:t>
            </a:r>
            <a:r>
              <a:rPr sz="2300" spc="-50" dirty="0">
                <a:latin typeface="Trebuchet MS"/>
                <a:cs typeface="Trebuchet MS"/>
              </a:rPr>
              <a:t>i</a:t>
            </a:r>
            <a:r>
              <a:rPr sz="2300" spc="55" dirty="0">
                <a:latin typeface="Trebuchet MS"/>
                <a:cs typeface="Trebuchet MS"/>
              </a:rPr>
              <a:t>o</a:t>
            </a:r>
            <a:r>
              <a:rPr sz="2300" spc="80" dirty="0">
                <a:latin typeface="Trebuchet MS"/>
                <a:cs typeface="Trebuchet MS"/>
              </a:rPr>
              <a:t>n</a:t>
            </a:r>
            <a:r>
              <a:rPr sz="2300" spc="-175" dirty="0">
                <a:latin typeface="Trebuchet MS"/>
                <a:cs typeface="Trebuchet MS"/>
              </a:rPr>
              <a:t> </a:t>
            </a:r>
            <a:r>
              <a:rPr sz="2300" spc="280" dirty="0">
                <a:latin typeface="Trebuchet MS"/>
                <a:cs typeface="Trebuchet MS"/>
              </a:rPr>
              <a:t>A</a:t>
            </a:r>
            <a:r>
              <a:rPr sz="2300" spc="75" dirty="0">
                <a:latin typeface="Trebuchet MS"/>
                <a:cs typeface="Trebuchet MS"/>
              </a:rPr>
              <a:t>n</a:t>
            </a:r>
            <a:r>
              <a:rPr sz="2300" spc="90" dirty="0">
                <a:latin typeface="Trebuchet MS"/>
                <a:cs typeface="Trebuchet MS"/>
              </a:rPr>
              <a:t>a</a:t>
            </a:r>
            <a:r>
              <a:rPr sz="2300" spc="15" dirty="0">
                <a:latin typeface="Trebuchet MS"/>
                <a:cs typeface="Trebuchet MS"/>
              </a:rPr>
              <a:t>l</a:t>
            </a:r>
            <a:r>
              <a:rPr sz="2300" spc="105" dirty="0">
                <a:latin typeface="Trebuchet MS"/>
                <a:cs typeface="Trebuchet MS"/>
              </a:rPr>
              <a:t>y</a:t>
            </a:r>
            <a:r>
              <a:rPr sz="2300" spc="245" dirty="0">
                <a:latin typeface="Trebuchet MS"/>
                <a:cs typeface="Trebuchet MS"/>
              </a:rPr>
              <a:t>s</a:t>
            </a:r>
            <a:r>
              <a:rPr sz="2300" spc="-50" dirty="0">
                <a:latin typeface="Trebuchet MS"/>
                <a:cs typeface="Trebuchet MS"/>
              </a:rPr>
              <a:t>i</a:t>
            </a:r>
            <a:r>
              <a:rPr sz="2300" spc="250" dirty="0">
                <a:latin typeface="Trebuchet MS"/>
                <a:cs typeface="Trebuchet MS"/>
              </a:rPr>
              <a:t>s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8125" y="3113701"/>
            <a:ext cx="11576685" cy="576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 algn="ctr">
              <a:lnSpc>
                <a:spcPts val="3220"/>
              </a:lnSpc>
            </a:pPr>
            <a:r>
              <a:rPr sz="2800" b="1" spc="40" dirty="0">
                <a:latin typeface="Trebuchet MS"/>
                <a:cs typeface="Trebuchet MS"/>
              </a:rPr>
              <a:t>Description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 dirty="0">
              <a:latin typeface="Trebuchet MS"/>
              <a:cs typeface="Trebuchet MS"/>
            </a:endParaRPr>
          </a:p>
          <a:p>
            <a:pPr>
              <a:lnSpc>
                <a:spcPct val="114100"/>
              </a:lnSpc>
              <a:spcBef>
                <a:spcPts val="5"/>
              </a:spcBef>
            </a:pPr>
            <a:r>
              <a:rPr sz="2300" spc="55" dirty="0">
                <a:latin typeface="Trebuchet MS"/>
                <a:cs typeface="Trebuchet MS"/>
              </a:rPr>
              <a:t>Performed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statistical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analysis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to</a:t>
            </a:r>
            <a:r>
              <a:rPr sz="2300" spc="-15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summarize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key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aspects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of</a:t>
            </a:r>
            <a:r>
              <a:rPr sz="2300" spc="-15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the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data,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focusing</a:t>
            </a:r>
            <a:r>
              <a:rPr sz="2300" spc="-15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on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fare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amounts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and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payment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types.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 dirty="0">
              <a:latin typeface="Trebuchet MS"/>
              <a:cs typeface="Trebuchet MS"/>
            </a:endParaRPr>
          </a:p>
          <a:p>
            <a:pPr marR="751840">
              <a:lnSpc>
                <a:spcPct val="114100"/>
              </a:lnSpc>
            </a:pPr>
            <a:r>
              <a:rPr sz="2300" spc="75" dirty="0">
                <a:latin typeface="Trebuchet MS"/>
                <a:cs typeface="Trebuchet MS"/>
              </a:rPr>
              <a:t>Conducted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a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T-test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to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evaluate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the</a:t>
            </a:r>
            <a:r>
              <a:rPr sz="2300" spc="-15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relationship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between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payment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type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and</a:t>
            </a:r>
            <a:r>
              <a:rPr sz="2300" spc="-155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fare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5" dirty="0">
                <a:latin typeface="Trebuchet MS"/>
                <a:cs typeface="Trebuchet MS"/>
              </a:rPr>
              <a:t>amount,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testing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the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hypothesis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that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different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payment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methods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influence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fare 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amounts.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 marR="747395">
              <a:lnSpc>
                <a:spcPct val="114100"/>
              </a:lnSpc>
              <a:spcBef>
                <a:spcPts val="2210"/>
              </a:spcBef>
            </a:pPr>
            <a:r>
              <a:rPr sz="2300" spc="45" dirty="0">
                <a:latin typeface="Trebuchet MS"/>
                <a:cs typeface="Trebuchet MS"/>
              </a:rPr>
              <a:t>Implemented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20" dirty="0">
                <a:latin typeface="Trebuchet MS"/>
                <a:cs typeface="Trebuchet MS"/>
              </a:rPr>
              <a:t>linear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regression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to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explore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the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relationship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between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5" dirty="0">
                <a:latin typeface="Trebuchet MS"/>
                <a:cs typeface="Trebuchet MS"/>
              </a:rPr>
              <a:t>trip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duration </a:t>
            </a:r>
            <a:r>
              <a:rPr sz="2300" spc="-67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(calculated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from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pickup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and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dropoff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times)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and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fare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amount.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04896" y="1013083"/>
            <a:ext cx="58832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u="heavy" spc="254" dirty="0">
                <a:uFill>
                  <a:solidFill>
                    <a:srgbClr val="FA643F"/>
                  </a:solidFill>
                </a:uFill>
              </a:rPr>
              <a:t>Methodology</a:t>
            </a:r>
            <a:r>
              <a:rPr sz="7000" u="heavy" spc="-285" dirty="0">
                <a:uFill>
                  <a:solidFill>
                    <a:srgbClr val="FA643F"/>
                  </a:solidFill>
                </a:uFill>
              </a:rPr>
              <a:t> </a:t>
            </a:r>
            <a:endParaRPr sz="7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684" y="5315965"/>
            <a:ext cx="10839450" cy="4257675"/>
          </a:xfrm>
          <a:custGeom>
            <a:avLst/>
            <a:gdLst/>
            <a:ahLst/>
            <a:cxnLst/>
            <a:rect l="l" t="t" r="r" b="b"/>
            <a:pathLst>
              <a:path w="10839450" h="4257675">
                <a:moveTo>
                  <a:pt x="0" y="4257674"/>
                </a:moveTo>
                <a:lnTo>
                  <a:pt x="0" y="0"/>
                </a:lnTo>
                <a:lnTo>
                  <a:pt x="10839449" y="0"/>
                </a:lnTo>
                <a:lnTo>
                  <a:pt x="10839449" y="4257674"/>
                </a:lnTo>
                <a:lnTo>
                  <a:pt x="0" y="425767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45" y="2391915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3956" y="2133470"/>
            <a:ext cx="15556230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spc="120" dirty="0">
                <a:latin typeface="Trebuchet MS"/>
                <a:cs typeface="Trebuchet MS"/>
              </a:rPr>
              <a:t>Customers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paying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with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120" dirty="0">
                <a:latin typeface="Trebuchet MS"/>
                <a:cs typeface="Trebuchet MS"/>
              </a:rPr>
              <a:t>cards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tend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to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have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a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slightly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higher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average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trip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distance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and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fare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amount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compared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to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those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paying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with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cash.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rebuchet MS"/>
              <a:cs typeface="Trebuchet MS"/>
            </a:endParaRPr>
          </a:p>
          <a:p>
            <a:pPr marL="12700" marR="546735">
              <a:lnSpc>
                <a:spcPct val="115700"/>
              </a:lnSpc>
            </a:pPr>
            <a:r>
              <a:rPr sz="2700" spc="75" dirty="0">
                <a:latin typeface="Trebuchet MS"/>
                <a:cs typeface="Trebuchet MS"/>
              </a:rPr>
              <a:t>Indicates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that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customers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prefers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to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pay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more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with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120" dirty="0">
                <a:latin typeface="Trebuchet MS"/>
                <a:cs typeface="Trebuchet MS"/>
              </a:rPr>
              <a:t>cards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when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they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have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high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fare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amount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and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long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trip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distance.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45" y="382066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28700" y="1916056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769542"/>
            <a:ext cx="57511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-765" dirty="0"/>
              <a:t>J</a:t>
            </a:r>
            <a:r>
              <a:rPr sz="5800" spc="10" dirty="0"/>
              <a:t>o</a:t>
            </a:r>
            <a:r>
              <a:rPr sz="5800" spc="-20" dirty="0"/>
              <a:t>u</a:t>
            </a:r>
            <a:r>
              <a:rPr sz="5800" spc="-130" dirty="0"/>
              <a:t>r</a:t>
            </a:r>
            <a:r>
              <a:rPr sz="5800" spc="10" dirty="0"/>
              <a:t>n</a:t>
            </a:r>
            <a:r>
              <a:rPr sz="5800" spc="-45" dirty="0"/>
              <a:t>e</a:t>
            </a:r>
            <a:r>
              <a:rPr sz="5800" spc="165" dirty="0"/>
              <a:t>y</a:t>
            </a:r>
            <a:r>
              <a:rPr sz="5800" spc="-520" dirty="0"/>
              <a:t> </a:t>
            </a:r>
            <a:r>
              <a:rPr sz="5800" spc="165" dirty="0"/>
              <a:t>I</a:t>
            </a:r>
            <a:r>
              <a:rPr sz="5800" spc="10" dirty="0"/>
              <a:t>n</a:t>
            </a:r>
            <a:r>
              <a:rPr sz="5800" spc="535" dirty="0"/>
              <a:t>s</a:t>
            </a:r>
            <a:r>
              <a:rPr sz="5800" spc="-110" dirty="0"/>
              <a:t>i</a:t>
            </a:r>
            <a:r>
              <a:rPr sz="5800" spc="725" dirty="0"/>
              <a:t>g</a:t>
            </a:r>
            <a:r>
              <a:rPr sz="5800" spc="-10" dirty="0"/>
              <a:t>h</a:t>
            </a:r>
            <a:r>
              <a:rPr sz="5800" spc="145" dirty="0"/>
              <a:t>t</a:t>
            </a:r>
            <a:r>
              <a:rPr sz="5800" spc="540" dirty="0"/>
              <a:t>s</a:t>
            </a:r>
            <a:endParaRPr sz="5800"/>
          </a:p>
        </p:txBody>
      </p:sp>
      <p:sp>
        <p:nvSpPr>
          <p:cNvPr id="10" name="object 10"/>
          <p:cNvSpPr txBox="1"/>
          <p:nvPr/>
        </p:nvSpPr>
        <p:spPr>
          <a:xfrm>
            <a:off x="2530220" y="5037075"/>
            <a:ext cx="248539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00" dirty="0">
                <a:latin typeface="Trebuchet MS"/>
                <a:cs typeface="Trebuchet MS"/>
              </a:rPr>
              <a:t>F</a:t>
            </a:r>
            <a:r>
              <a:rPr sz="3200" b="1" spc="135" dirty="0">
                <a:latin typeface="Trebuchet MS"/>
                <a:cs typeface="Trebuchet MS"/>
              </a:rPr>
              <a:t>a</a:t>
            </a:r>
            <a:r>
              <a:rPr sz="3200" b="1" spc="-65" dirty="0">
                <a:latin typeface="Trebuchet MS"/>
                <a:cs typeface="Trebuchet MS"/>
              </a:rPr>
              <a:t>r</a:t>
            </a:r>
            <a:r>
              <a:rPr sz="3200" b="1" spc="-10" dirty="0">
                <a:latin typeface="Trebuchet MS"/>
                <a:cs typeface="Trebuchet MS"/>
              </a:rPr>
              <a:t>e</a:t>
            </a:r>
            <a:r>
              <a:rPr sz="3200" b="1" spc="-285" dirty="0">
                <a:latin typeface="Trebuchet MS"/>
                <a:cs typeface="Trebuchet MS"/>
              </a:rPr>
              <a:t> </a:t>
            </a:r>
            <a:r>
              <a:rPr sz="3200" b="1" spc="135" dirty="0">
                <a:latin typeface="Trebuchet MS"/>
                <a:cs typeface="Trebuchet MS"/>
              </a:rPr>
              <a:t>a</a:t>
            </a:r>
            <a:r>
              <a:rPr sz="3200" b="1" spc="125" dirty="0">
                <a:latin typeface="Trebuchet MS"/>
                <a:cs typeface="Trebuchet MS"/>
              </a:rPr>
              <a:t>m</a:t>
            </a:r>
            <a:r>
              <a:rPr sz="3200" b="1" spc="15" dirty="0">
                <a:latin typeface="Trebuchet MS"/>
                <a:cs typeface="Trebuchet MS"/>
              </a:rPr>
              <a:t>o</a:t>
            </a:r>
            <a:r>
              <a:rPr sz="3200" b="1" spc="-5" dirty="0">
                <a:latin typeface="Trebuchet MS"/>
                <a:cs typeface="Trebuchet MS"/>
              </a:rPr>
              <a:t>u</a:t>
            </a:r>
            <a:r>
              <a:rPr sz="3200" b="1" spc="15" dirty="0">
                <a:latin typeface="Trebuchet MS"/>
                <a:cs typeface="Trebuchet MS"/>
              </a:rPr>
              <a:t>n</a:t>
            </a:r>
            <a:r>
              <a:rPr sz="3200" b="1" spc="90" dirty="0">
                <a:latin typeface="Trebuchet MS"/>
                <a:cs typeface="Trebuchet MS"/>
              </a:rPr>
              <a:t>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0598" y="5044575"/>
            <a:ext cx="2600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Trebuchet MS"/>
                <a:cs typeface="Trebuchet MS"/>
              </a:rPr>
              <a:t>T</a:t>
            </a:r>
            <a:r>
              <a:rPr sz="3200" b="1" spc="-75" dirty="0">
                <a:latin typeface="Trebuchet MS"/>
                <a:cs typeface="Trebuchet MS"/>
              </a:rPr>
              <a:t>r</a:t>
            </a:r>
            <a:r>
              <a:rPr sz="3200" b="1" spc="-70" dirty="0">
                <a:latin typeface="Trebuchet MS"/>
                <a:cs typeface="Trebuchet MS"/>
              </a:rPr>
              <a:t>i</a:t>
            </a:r>
            <a:r>
              <a:rPr sz="3200" b="1" spc="65" dirty="0">
                <a:latin typeface="Trebuchet MS"/>
                <a:cs typeface="Trebuchet MS"/>
              </a:rPr>
              <a:t>p</a:t>
            </a:r>
            <a:r>
              <a:rPr sz="3200" b="1" spc="-290" dirty="0">
                <a:latin typeface="Trebuchet MS"/>
                <a:cs typeface="Trebuchet MS"/>
              </a:rPr>
              <a:t> </a:t>
            </a:r>
            <a:r>
              <a:rPr sz="3200" b="1" spc="240" dirty="0">
                <a:latin typeface="Trebuchet MS"/>
                <a:cs typeface="Trebuchet MS"/>
              </a:rPr>
              <a:t>D</a:t>
            </a:r>
            <a:r>
              <a:rPr sz="3200" b="1" spc="-70" dirty="0">
                <a:latin typeface="Trebuchet MS"/>
                <a:cs typeface="Trebuchet MS"/>
              </a:rPr>
              <a:t>i</a:t>
            </a:r>
            <a:r>
              <a:rPr sz="3200" b="1" spc="290" dirty="0">
                <a:latin typeface="Trebuchet MS"/>
                <a:cs typeface="Trebuchet MS"/>
              </a:rPr>
              <a:t>s</a:t>
            </a:r>
            <a:r>
              <a:rPr sz="3200" b="1" spc="75" dirty="0">
                <a:latin typeface="Trebuchet MS"/>
                <a:cs typeface="Trebuchet MS"/>
              </a:rPr>
              <a:t>t</a:t>
            </a:r>
            <a:r>
              <a:rPr sz="3200" b="1" spc="125" dirty="0">
                <a:latin typeface="Trebuchet MS"/>
                <a:cs typeface="Trebuchet MS"/>
              </a:rPr>
              <a:t>a</a:t>
            </a:r>
            <a:r>
              <a:rPr sz="3200" b="1" dirty="0">
                <a:latin typeface="Trebuchet MS"/>
                <a:cs typeface="Trebuchet MS"/>
              </a:rPr>
              <a:t>n</a:t>
            </a:r>
            <a:r>
              <a:rPr sz="3200" b="1" spc="85" dirty="0">
                <a:latin typeface="Trebuchet MS"/>
                <a:cs typeface="Trebuchet MS"/>
              </a:rPr>
              <a:t>c</a:t>
            </a:r>
            <a:r>
              <a:rPr sz="3200" b="1" spc="-20" dirty="0">
                <a:latin typeface="Trebuchet MS"/>
                <a:cs typeface="Trebuchet MS"/>
              </a:rPr>
              <a:t>e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2218"/>
              </p:ext>
            </p:extLst>
          </p:nvPr>
        </p:nvGraphicFramePr>
        <p:xfrm>
          <a:off x="12047011" y="4214851"/>
          <a:ext cx="5617419" cy="5413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0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FA643F"/>
                      </a:solidFill>
                      <a:prstDash val="solid"/>
                    </a:lnR>
                    <a:lnT w="12700">
                      <a:solidFill>
                        <a:srgbClr val="FA643F"/>
                      </a:solidFill>
                      <a:prstDash val="soli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8309" marR="195580" indent="-243840">
                        <a:lnSpc>
                          <a:spcPct val="115599"/>
                        </a:lnSpc>
                        <a:spcBef>
                          <a:spcPts val="1495"/>
                        </a:spcBef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Paymen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t  </a:t>
                      </a:r>
                      <a:r>
                        <a:rPr sz="2000" b="1" spc="2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20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89865" marB="0">
                    <a:lnL w="3175">
                      <a:solidFill>
                        <a:srgbClr val="FA643F"/>
                      </a:solidFill>
                      <a:prstDash val="solid"/>
                    </a:lnL>
                    <a:lnR w="3175">
                      <a:solidFill>
                        <a:srgbClr val="FA643F"/>
                      </a:solidFill>
                      <a:prstDash val="solid"/>
                    </a:lnR>
                    <a:lnT w="12700">
                      <a:solidFill>
                        <a:srgbClr val="FA643F"/>
                      </a:solidFill>
                      <a:prstDash val="soli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1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Mean</a:t>
                      </a:r>
                      <a:endParaRPr sz="20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3175">
                      <a:solidFill>
                        <a:srgbClr val="FA643F"/>
                      </a:solidFill>
                      <a:prstDash val="solid"/>
                    </a:lnL>
                    <a:lnR w="3175">
                      <a:solidFill>
                        <a:srgbClr val="FA643F"/>
                      </a:solidFill>
                      <a:prstDash val="solid"/>
                    </a:lnR>
                    <a:lnT w="12700">
                      <a:solidFill>
                        <a:srgbClr val="FA643F"/>
                      </a:solidFill>
                      <a:prstDash val="soli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3685" marR="274320" indent="6350">
                        <a:lnSpc>
                          <a:spcPct val="115599"/>
                        </a:lnSpc>
                        <a:spcBef>
                          <a:spcPts val="1495"/>
                        </a:spcBef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Standar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d  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Deviatio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89865" marB="0">
                    <a:lnL w="3175">
                      <a:solidFill>
                        <a:srgbClr val="FA643F"/>
                      </a:solidFill>
                      <a:prstDash val="solid"/>
                    </a:lnL>
                    <a:lnT w="12700">
                      <a:solidFill>
                        <a:srgbClr val="FA643F"/>
                      </a:solidFill>
                      <a:prstDash val="soli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391">
                <a:tc>
                  <a:txBody>
                    <a:bodyPr/>
                    <a:lstStyle/>
                    <a:p>
                      <a:pPr marL="208915" marR="366395">
                        <a:lnSpc>
                          <a:spcPct val="115599"/>
                        </a:lnSpc>
                        <a:spcBef>
                          <a:spcPts val="1505"/>
                        </a:spcBef>
                      </a:pPr>
                      <a:r>
                        <a:rPr sz="2000" spc="5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Fare </a:t>
                      </a:r>
                      <a:r>
                        <a:rPr sz="2000" spc="6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amoun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</a:p>
                  </a:txBody>
                  <a:tcPr marL="0" marR="0" marT="19113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75" dirty="0">
                          <a:latin typeface="Trebuchet MS"/>
                          <a:cs typeface="Trebuchet MS"/>
                        </a:rPr>
                        <a:t>Card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2000" spc="-45" dirty="0">
                          <a:latin typeface="Trebuchet MS"/>
                          <a:cs typeface="Trebuchet MS"/>
                        </a:rPr>
                        <a:t>10.35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IN" sz="285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2000" spc="45" dirty="0">
                          <a:latin typeface="Trebuchet MS"/>
                          <a:cs typeface="Trebuchet MS"/>
                        </a:rPr>
                        <a:t>5.03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000" spc="125" dirty="0">
                          <a:latin typeface="Trebuchet MS"/>
                          <a:cs typeface="Trebuchet MS"/>
                        </a:rPr>
                        <a:t>Cash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5717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lang="en-IN" sz="2000" spc="-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10.01</a:t>
                      </a:r>
                      <a:endParaRPr sz="20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25717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lang="en-IN" sz="2000" spc="15" dirty="0">
                          <a:latin typeface="Trebuchet MS"/>
                          <a:cs typeface="Trebuchet MS"/>
                        </a:rPr>
                        <a:t>5.13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5717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962">
                <a:tc>
                  <a:txBody>
                    <a:bodyPr/>
                    <a:lstStyle/>
                    <a:p>
                      <a:pPr marL="208915" marR="213995">
                        <a:lnSpc>
                          <a:spcPct val="115599"/>
                        </a:lnSpc>
                        <a:spcBef>
                          <a:spcPts val="1650"/>
                        </a:spcBef>
                      </a:pPr>
                      <a:r>
                        <a:rPr sz="2000" spc="15" dirty="0">
                          <a:latin typeface="Trebuchet MS"/>
                          <a:cs typeface="Trebuchet MS"/>
                        </a:rPr>
                        <a:t>Trip </a:t>
                      </a:r>
                      <a:r>
                        <a:rPr sz="2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Distanc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e</a:t>
                      </a:r>
                    </a:p>
                  </a:txBody>
                  <a:tcPr marL="0" marR="0" marT="2095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2000" spc="75" dirty="0">
                          <a:latin typeface="Trebuchet MS"/>
                          <a:cs typeface="Trebuchet MS"/>
                        </a:rPr>
                        <a:t>Card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lang="en-IN" sz="2000" spc="65" dirty="0">
                          <a:latin typeface="Trebuchet MS"/>
                          <a:cs typeface="Trebuchet MS"/>
                        </a:rPr>
                        <a:t>2.40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lang="en-IN" sz="2000" spc="45" dirty="0">
                          <a:latin typeface="Trebuchet MS"/>
                          <a:cs typeface="Trebuchet MS"/>
                        </a:rPr>
                        <a:t>1.68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2000" spc="125" dirty="0">
                          <a:latin typeface="Trebuchet MS"/>
                          <a:cs typeface="Trebuchet MS"/>
                        </a:rPr>
                        <a:t>Cash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2000" spc="3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IN" sz="2000" spc="30" dirty="0">
                          <a:latin typeface="Trebuchet MS"/>
                          <a:cs typeface="Trebuchet MS"/>
                        </a:rPr>
                        <a:t>.30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lang="en-IN" sz="2000" spc="45" dirty="0">
                          <a:latin typeface="Trebuchet MS"/>
                          <a:cs typeface="Trebuchet MS"/>
                        </a:rPr>
                        <a:t>1.75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E1F2744-BE50-BF92-49CC-444A4F834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27" y="5516635"/>
            <a:ext cx="4461041" cy="40980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00F10A-307A-F482-B1B4-51C0397BC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6" y="5600220"/>
            <a:ext cx="4461041" cy="4003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6953250" cy="8229600"/>
          </a:xfrm>
          <a:custGeom>
            <a:avLst/>
            <a:gdLst/>
            <a:ahLst/>
            <a:cxnLst/>
            <a:rect l="l" t="t" r="r" b="b"/>
            <a:pathLst>
              <a:path w="6953250" h="8229600">
                <a:moveTo>
                  <a:pt x="695324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6953249" y="0"/>
                </a:lnTo>
                <a:lnTo>
                  <a:pt x="6953249" y="8229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4006" y="3852967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289317" y="3594522"/>
            <a:ext cx="8124190" cy="339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pc="50" dirty="0"/>
              <a:t>The </a:t>
            </a:r>
            <a:r>
              <a:rPr spc="40" dirty="0"/>
              <a:t>proportion </a:t>
            </a:r>
            <a:r>
              <a:rPr spc="80" dirty="0"/>
              <a:t>of </a:t>
            </a:r>
            <a:r>
              <a:rPr spc="110" dirty="0"/>
              <a:t>customers </a:t>
            </a:r>
            <a:r>
              <a:rPr spc="105" dirty="0"/>
              <a:t>paying </a:t>
            </a:r>
            <a:r>
              <a:rPr spc="35" dirty="0"/>
              <a:t>with </a:t>
            </a:r>
            <a:r>
              <a:rPr spc="120" dirty="0"/>
              <a:t>cards </a:t>
            </a:r>
            <a:r>
              <a:rPr spc="110" dirty="0"/>
              <a:t>is </a:t>
            </a:r>
            <a:r>
              <a:rPr spc="-800" dirty="0"/>
              <a:t> </a:t>
            </a:r>
            <a:r>
              <a:rPr spc="80" dirty="0"/>
              <a:t>significantly </a:t>
            </a:r>
            <a:r>
              <a:rPr spc="75" dirty="0"/>
              <a:t>higher </a:t>
            </a:r>
            <a:r>
              <a:rPr spc="70" dirty="0"/>
              <a:t>than </a:t>
            </a:r>
            <a:r>
              <a:rPr spc="100" dirty="0"/>
              <a:t>those </a:t>
            </a:r>
            <a:r>
              <a:rPr spc="105" dirty="0"/>
              <a:t>paying </a:t>
            </a:r>
            <a:r>
              <a:rPr spc="35" dirty="0"/>
              <a:t>with </a:t>
            </a:r>
            <a:r>
              <a:rPr spc="50" dirty="0"/>
              <a:t>cash, </a:t>
            </a:r>
            <a:r>
              <a:rPr spc="55" dirty="0"/>
              <a:t> </a:t>
            </a:r>
            <a:r>
              <a:rPr spc="35" dirty="0"/>
              <a:t>with </a:t>
            </a:r>
            <a:r>
              <a:rPr spc="80" dirty="0"/>
              <a:t>card </a:t>
            </a:r>
            <a:r>
              <a:rPr spc="105" dirty="0"/>
              <a:t>payments </a:t>
            </a:r>
            <a:r>
              <a:rPr spc="90" dirty="0"/>
              <a:t>accounting </a:t>
            </a:r>
            <a:r>
              <a:rPr spc="50" dirty="0"/>
              <a:t>for </a:t>
            </a:r>
            <a:r>
              <a:rPr lang="en-IN" spc="240" dirty="0"/>
              <a:t>65.4</a:t>
            </a:r>
            <a:r>
              <a:rPr spc="240" dirty="0"/>
              <a:t>% </a:t>
            </a:r>
            <a:r>
              <a:rPr spc="80" dirty="0"/>
              <a:t>of </a:t>
            </a:r>
            <a:r>
              <a:rPr spc="35" dirty="0"/>
              <a:t>all </a:t>
            </a:r>
            <a:r>
              <a:rPr spc="40" dirty="0"/>
              <a:t> </a:t>
            </a:r>
            <a:r>
              <a:rPr spc="90" dirty="0"/>
              <a:t>transactions</a:t>
            </a:r>
            <a:r>
              <a:rPr spc="95" dirty="0"/>
              <a:t> </a:t>
            </a:r>
            <a:r>
              <a:rPr spc="75" dirty="0"/>
              <a:t>compared</a:t>
            </a:r>
            <a:r>
              <a:rPr spc="80" dirty="0"/>
              <a:t> </a:t>
            </a:r>
            <a:r>
              <a:rPr spc="40" dirty="0"/>
              <a:t>to</a:t>
            </a:r>
            <a:r>
              <a:rPr spc="45" dirty="0"/>
              <a:t> </a:t>
            </a:r>
            <a:r>
              <a:rPr spc="145" dirty="0"/>
              <a:t>cash</a:t>
            </a:r>
            <a:r>
              <a:rPr spc="150" dirty="0"/>
              <a:t> </a:t>
            </a:r>
            <a:r>
              <a:rPr spc="105" dirty="0"/>
              <a:t>payments</a:t>
            </a:r>
            <a:r>
              <a:rPr spc="110" dirty="0"/>
              <a:t> </a:t>
            </a:r>
            <a:r>
              <a:rPr spc="60" dirty="0"/>
              <a:t>at </a:t>
            </a:r>
            <a:r>
              <a:rPr spc="65" dirty="0"/>
              <a:t> </a:t>
            </a:r>
            <a:r>
              <a:rPr spc="140" dirty="0"/>
              <a:t>3</a:t>
            </a:r>
            <a:r>
              <a:rPr lang="en-IN" spc="140" dirty="0"/>
              <a:t>4.6</a:t>
            </a:r>
            <a:r>
              <a:rPr spc="140" dirty="0"/>
              <a:t>%.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 dirty="0"/>
          </a:p>
          <a:p>
            <a:pPr marL="12700" algn="just">
              <a:lnSpc>
                <a:spcPct val="100000"/>
              </a:lnSpc>
            </a:pPr>
            <a:r>
              <a:rPr spc="85" dirty="0"/>
              <a:t>This  </a:t>
            </a:r>
            <a:r>
              <a:rPr spc="320" dirty="0"/>
              <a:t> </a:t>
            </a:r>
            <a:r>
              <a:rPr spc="70" dirty="0"/>
              <a:t>indicates  </a:t>
            </a:r>
            <a:r>
              <a:rPr spc="350" dirty="0"/>
              <a:t> </a:t>
            </a:r>
            <a:r>
              <a:rPr spc="105" dirty="0"/>
              <a:t>a  </a:t>
            </a:r>
            <a:r>
              <a:rPr spc="285" dirty="0"/>
              <a:t> </a:t>
            </a:r>
            <a:r>
              <a:rPr spc="125" dirty="0"/>
              <a:t>strong  </a:t>
            </a:r>
            <a:r>
              <a:rPr spc="240" dirty="0"/>
              <a:t> </a:t>
            </a:r>
            <a:r>
              <a:rPr spc="55" dirty="0"/>
              <a:t>preference  </a:t>
            </a:r>
            <a:r>
              <a:rPr spc="385" dirty="0"/>
              <a:t> </a:t>
            </a:r>
            <a:r>
              <a:rPr spc="130" dirty="0"/>
              <a:t>among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4006" y="6710467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89317" y="6928273"/>
            <a:ext cx="812419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2700" spc="110" dirty="0">
                <a:latin typeface="Trebuchet MS"/>
                <a:cs typeface="Trebuchet MS"/>
              </a:rPr>
              <a:t>customers </a:t>
            </a:r>
            <a:r>
              <a:rPr sz="2700" spc="50" dirty="0">
                <a:latin typeface="Trebuchet MS"/>
                <a:cs typeface="Trebuchet MS"/>
              </a:rPr>
              <a:t>for </a:t>
            </a:r>
            <a:r>
              <a:rPr sz="2700" spc="140" dirty="0">
                <a:latin typeface="Trebuchet MS"/>
                <a:cs typeface="Trebuchet MS"/>
              </a:rPr>
              <a:t>using </a:t>
            </a:r>
            <a:r>
              <a:rPr sz="2700" spc="80" dirty="0">
                <a:latin typeface="Trebuchet MS"/>
                <a:cs typeface="Trebuchet MS"/>
              </a:rPr>
              <a:t>card </a:t>
            </a:r>
            <a:r>
              <a:rPr sz="2700" spc="105" dirty="0">
                <a:latin typeface="Trebuchet MS"/>
                <a:cs typeface="Trebuchet MS"/>
              </a:rPr>
              <a:t>payments </a:t>
            </a:r>
            <a:r>
              <a:rPr sz="2700" spc="35" dirty="0">
                <a:latin typeface="Trebuchet MS"/>
                <a:cs typeface="Trebuchet MS"/>
              </a:rPr>
              <a:t>over </a:t>
            </a:r>
            <a:r>
              <a:rPr sz="2700" spc="50" dirty="0">
                <a:latin typeface="Trebuchet MS"/>
                <a:cs typeface="Trebuchet MS"/>
              </a:rPr>
              <a:t>cash, 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potentially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due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to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25" dirty="0">
                <a:latin typeface="Trebuchet MS"/>
                <a:cs typeface="Trebuchet MS"/>
              </a:rPr>
              <a:t>convenience,</a:t>
            </a:r>
            <a:r>
              <a:rPr sz="2700" spc="30" dirty="0">
                <a:latin typeface="Trebuchet MS"/>
                <a:cs typeface="Trebuchet MS"/>
              </a:rPr>
              <a:t> </a:t>
            </a:r>
            <a:r>
              <a:rPr sz="2700" spc="25" dirty="0">
                <a:latin typeface="Trebuchet MS"/>
                <a:cs typeface="Trebuchet MS"/>
              </a:rPr>
              <a:t>security,</a:t>
            </a:r>
            <a:r>
              <a:rPr sz="2700" spc="30" dirty="0">
                <a:latin typeface="Trebuchet MS"/>
                <a:cs typeface="Trebuchet MS"/>
              </a:rPr>
              <a:t> or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incentives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offered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for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card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transactions.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0" y="3200943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8700" y="1028700"/>
            <a:ext cx="6953250" cy="4178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4152900">
              <a:lnSpc>
                <a:spcPct val="100000"/>
              </a:lnSpc>
            </a:pP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 dirty="0">
              <a:latin typeface="Trebuchet MS"/>
              <a:cs typeface="Trebuchet MS"/>
            </a:endParaRPr>
          </a:p>
          <a:p>
            <a:pPr marL="1362710">
              <a:lnSpc>
                <a:spcPct val="100000"/>
              </a:lnSpc>
            </a:pPr>
            <a:endParaRPr sz="35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31300" y="1101089"/>
            <a:ext cx="5442585" cy="17856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6900"/>
              </a:lnSpc>
              <a:spcBef>
                <a:spcPts val="259"/>
              </a:spcBef>
            </a:pPr>
            <a:r>
              <a:rPr sz="5800" spc="375" dirty="0"/>
              <a:t>P</a:t>
            </a:r>
            <a:r>
              <a:rPr sz="5800" spc="-130" dirty="0"/>
              <a:t>r</a:t>
            </a:r>
            <a:r>
              <a:rPr sz="5800" spc="-45" dirty="0"/>
              <a:t>e</a:t>
            </a:r>
            <a:r>
              <a:rPr sz="5800" spc="175" dirty="0"/>
              <a:t>f</a:t>
            </a:r>
            <a:r>
              <a:rPr sz="5800" spc="-45" dirty="0"/>
              <a:t>e</a:t>
            </a:r>
            <a:r>
              <a:rPr sz="5800" spc="-130" dirty="0"/>
              <a:t>r</a:t>
            </a:r>
            <a:r>
              <a:rPr sz="5800" spc="-45" dirty="0"/>
              <a:t>e</a:t>
            </a:r>
            <a:r>
              <a:rPr sz="5800" spc="10" dirty="0"/>
              <a:t>n</a:t>
            </a:r>
            <a:r>
              <a:rPr sz="5800" spc="155" dirty="0"/>
              <a:t>c</a:t>
            </a:r>
            <a:r>
              <a:rPr sz="5800" spc="-40" dirty="0"/>
              <a:t>e</a:t>
            </a:r>
            <a:r>
              <a:rPr sz="5800" spc="-520" dirty="0"/>
              <a:t> </a:t>
            </a:r>
            <a:r>
              <a:rPr sz="5800" spc="10" dirty="0"/>
              <a:t>o</a:t>
            </a:r>
            <a:r>
              <a:rPr sz="5800" spc="155" dirty="0"/>
              <a:t>f  </a:t>
            </a:r>
            <a:r>
              <a:rPr sz="5800" spc="375" dirty="0"/>
              <a:t>P</a:t>
            </a:r>
            <a:r>
              <a:rPr sz="5800" spc="229" dirty="0"/>
              <a:t>a</a:t>
            </a:r>
            <a:r>
              <a:rPr sz="5800" spc="160" dirty="0"/>
              <a:t>y</a:t>
            </a:r>
            <a:r>
              <a:rPr sz="5800" spc="200" dirty="0"/>
              <a:t>m</a:t>
            </a:r>
            <a:r>
              <a:rPr sz="5800" spc="-45" dirty="0"/>
              <a:t>e</a:t>
            </a:r>
            <a:r>
              <a:rPr sz="5800" spc="10" dirty="0"/>
              <a:t>n</a:t>
            </a:r>
            <a:r>
              <a:rPr sz="5800" spc="150" dirty="0"/>
              <a:t>t</a:t>
            </a:r>
            <a:r>
              <a:rPr sz="5800" spc="-520" dirty="0"/>
              <a:t> </a:t>
            </a:r>
            <a:r>
              <a:rPr sz="5800" spc="15" dirty="0"/>
              <a:t>T</a:t>
            </a:r>
            <a:r>
              <a:rPr sz="5800" spc="160" dirty="0"/>
              <a:t>y</a:t>
            </a:r>
            <a:r>
              <a:rPr sz="5800" spc="114" dirty="0"/>
              <a:t>p</a:t>
            </a:r>
            <a:r>
              <a:rPr sz="5800" spc="-45" dirty="0"/>
              <a:t>e</a:t>
            </a:r>
            <a:r>
              <a:rPr sz="5800" spc="540" dirty="0"/>
              <a:t>s</a:t>
            </a:r>
            <a:endParaRPr sz="5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FDD1A9-DC21-5EF3-7E95-5FEC7AF55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" y="876300"/>
            <a:ext cx="758971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74756"/>
            <a:ext cx="920432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u="heavy" spc="375" dirty="0">
                <a:uFill>
                  <a:solidFill>
                    <a:srgbClr val="FA643F"/>
                  </a:solidFill>
                </a:uFill>
              </a:rPr>
              <a:t>P</a:t>
            </a:r>
            <a:r>
              <a:rPr sz="5800" u="heavy" spc="229" dirty="0">
                <a:uFill>
                  <a:solidFill>
                    <a:srgbClr val="FA643F"/>
                  </a:solidFill>
                </a:uFill>
              </a:rPr>
              <a:t>a</a:t>
            </a:r>
            <a:r>
              <a:rPr sz="5800" u="heavy" spc="535" dirty="0">
                <a:uFill>
                  <a:solidFill>
                    <a:srgbClr val="FA643F"/>
                  </a:solidFill>
                </a:uFill>
              </a:rPr>
              <a:t>ss</a:t>
            </a:r>
            <a:r>
              <a:rPr sz="5800" u="heavy" spc="-45" dirty="0">
                <a:uFill>
                  <a:solidFill>
                    <a:srgbClr val="FA643F"/>
                  </a:solidFill>
                </a:uFill>
              </a:rPr>
              <a:t>e</a:t>
            </a:r>
            <a:r>
              <a:rPr sz="5800" u="heavy" spc="10" dirty="0">
                <a:uFill>
                  <a:solidFill>
                    <a:srgbClr val="FA643F"/>
                  </a:solidFill>
                </a:uFill>
              </a:rPr>
              <a:t>n</a:t>
            </a:r>
            <a:r>
              <a:rPr sz="5800" u="heavy" spc="725" dirty="0">
                <a:uFill>
                  <a:solidFill>
                    <a:srgbClr val="FA643F"/>
                  </a:solidFill>
                </a:uFill>
              </a:rPr>
              <a:t>g</a:t>
            </a:r>
            <a:r>
              <a:rPr sz="5800" u="heavy" spc="-45" dirty="0">
                <a:uFill>
                  <a:solidFill>
                    <a:srgbClr val="FA643F"/>
                  </a:solidFill>
                </a:uFill>
              </a:rPr>
              <a:t>e</a:t>
            </a:r>
            <a:r>
              <a:rPr sz="5800" u="heavy" spc="-125" dirty="0">
                <a:uFill>
                  <a:solidFill>
                    <a:srgbClr val="FA643F"/>
                  </a:solidFill>
                </a:uFill>
              </a:rPr>
              <a:t>r</a:t>
            </a:r>
            <a:r>
              <a:rPr sz="5800" u="heavy" spc="-520" dirty="0">
                <a:uFill>
                  <a:solidFill>
                    <a:srgbClr val="FA643F"/>
                  </a:solidFill>
                </a:uFill>
              </a:rPr>
              <a:t> </a:t>
            </a:r>
            <a:r>
              <a:rPr sz="5800" u="heavy" spc="610" dirty="0">
                <a:uFill>
                  <a:solidFill>
                    <a:srgbClr val="FA643F"/>
                  </a:solidFill>
                </a:uFill>
              </a:rPr>
              <a:t>C</a:t>
            </a:r>
            <a:r>
              <a:rPr sz="5800" u="heavy" spc="10" dirty="0">
                <a:uFill>
                  <a:solidFill>
                    <a:srgbClr val="FA643F"/>
                  </a:solidFill>
                </a:uFill>
              </a:rPr>
              <a:t>o</a:t>
            </a:r>
            <a:r>
              <a:rPr sz="5800" u="heavy" spc="-20" dirty="0">
                <a:uFill>
                  <a:solidFill>
                    <a:srgbClr val="FA643F"/>
                  </a:solidFill>
                </a:uFill>
              </a:rPr>
              <a:t>u</a:t>
            </a:r>
            <a:r>
              <a:rPr sz="5800" u="heavy" spc="10" dirty="0">
                <a:uFill>
                  <a:solidFill>
                    <a:srgbClr val="FA643F"/>
                  </a:solidFill>
                </a:uFill>
              </a:rPr>
              <a:t>n</a:t>
            </a:r>
            <a:r>
              <a:rPr sz="5800" u="heavy" spc="150" dirty="0">
                <a:uFill>
                  <a:solidFill>
                    <a:srgbClr val="FA643F"/>
                  </a:solidFill>
                </a:uFill>
              </a:rPr>
              <a:t>t</a:t>
            </a:r>
            <a:r>
              <a:rPr sz="5800" spc="-520" dirty="0"/>
              <a:t> </a:t>
            </a:r>
            <a:r>
              <a:rPr sz="5800" spc="535" dirty="0"/>
              <a:t>A</a:t>
            </a:r>
            <a:r>
              <a:rPr sz="5800" spc="10" dirty="0"/>
              <a:t>n</a:t>
            </a:r>
            <a:r>
              <a:rPr sz="5800" spc="229" dirty="0"/>
              <a:t>a</a:t>
            </a:r>
            <a:r>
              <a:rPr sz="5800" spc="170" dirty="0"/>
              <a:t>l</a:t>
            </a:r>
            <a:r>
              <a:rPr sz="5800" spc="160" dirty="0"/>
              <a:t>y</a:t>
            </a:r>
            <a:r>
              <a:rPr sz="5800" spc="535" dirty="0"/>
              <a:t>s</a:t>
            </a:r>
            <a:r>
              <a:rPr sz="5800" spc="-110" dirty="0"/>
              <a:t>i</a:t>
            </a:r>
            <a:r>
              <a:rPr sz="5800" spc="540" dirty="0"/>
              <a:t>s</a:t>
            </a:r>
            <a:endParaRPr sz="5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9" y="2431296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2960" y="2210303"/>
            <a:ext cx="1534033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145" dirty="0">
                <a:latin typeface="Trebuchet MS"/>
                <a:cs typeface="Trebuchet MS"/>
              </a:rPr>
              <a:t>Among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card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payments,</a:t>
            </a:r>
            <a:r>
              <a:rPr sz="2300" spc="23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rides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with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a</a:t>
            </a:r>
            <a:r>
              <a:rPr sz="2300" spc="23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single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passenger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(passenger_count</a:t>
            </a:r>
            <a:r>
              <a:rPr sz="2300" spc="23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=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-204" dirty="0">
                <a:latin typeface="Trebuchet MS"/>
                <a:cs typeface="Trebuchet MS"/>
              </a:rPr>
              <a:t>1)</a:t>
            </a:r>
            <a:r>
              <a:rPr sz="2300" spc="23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comprise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the</a:t>
            </a:r>
            <a:r>
              <a:rPr sz="2300" spc="229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largest</a:t>
            </a:r>
            <a:r>
              <a:rPr sz="2300" spc="2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proportion,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constituting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4</a:t>
            </a:r>
            <a:r>
              <a:rPr lang="en-IN" sz="2300" spc="210" dirty="0">
                <a:latin typeface="Trebuchet MS"/>
                <a:cs typeface="Trebuchet MS"/>
              </a:rPr>
              <a:t>3</a:t>
            </a:r>
            <a:r>
              <a:rPr sz="2300" spc="210" dirty="0">
                <a:latin typeface="Trebuchet MS"/>
                <a:cs typeface="Trebuchet MS"/>
              </a:rPr>
              <a:t>%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of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all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card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transactions.</a:t>
            </a:r>
            <a:endParaRPr sz="2300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</a:pPr>
            <a:r>
              <a:rPr sz="2300" spc="25" dirty="0">
                <a:latin typeface="Trebuchet MS"/>
                <a:cs typeface="Trebuchet MS"/>
              </a:rPr>
              <a:t>Similarly,</a:t>
            </a:r>
            <a:r>
              <a:rPr sz="2300" spc="17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cash</a:t>
            </a:r>
            <a:r>
              <a:rPr sz="2300" spc="175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payments</a:t>
            </a:r>
            <a:r>
              <a:rPr sz="2300" spc="17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are</a:t>
            </a:r>
            <a:r>
              <a:rPr sz="2300" spc="17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predominantly</a:t>
            </a:r>
            <a:r>
              <a:rPr sz="2300" spc="175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associated</a:t>
            </a:r>
            <a:r>
              <a:rPr sz="2300" spc="17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with</a:t>
            </a:r>
            <a:r>
              <a:rPr sz="2300" spc="17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single-passenger</a:t>
            </a:r>
            <a:r>
              <a:rPr sz="2300" spc="1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rides,</a:t>
            </a:r>
            <a:r>
              <a:rPr sz="2300" spc="175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making</a:t>
            </a:r>
            <a:r>
              <a:rPr sz="2300" spc="170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up</a:t>
            </a:r>
            <a:r>
              <a:rPr sz="2300" spc="175" dirty="0">
                <a:latin typeface="Trebuchet MS"/>
                <a:cs typeface="Trebuchet MS"/>
              </a:rPr>
              <a:t> </a:t>
            </a:r>
            <a:r>
              <a:rPr lang="en-IN" sz="2300" spc="190" dirty="0">
                <a:latin typeface="Trebuchet MS"/>
                <a:cs typeface="Trebuchet MS"/>
              </a:rPr>
              <a:t>23</a:t>
            </a:r>
            <a:r>
              <a:rPr sz="2300" spc="190" dirty="0">
                <a:latin typeface="Trebuchet MS"/>
                <a:cs typeface="Trebuchet MS"/>
              </a:rPr>
              <a:t>%</a:t>
            </a:r>
            <a:r>
              <a:rPr sz="2300" spc="17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of</a:t>
            </a:r>
            <a:r>
              <a:rPr sz="2300" spc="17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all </a:t>
            </a:r>
            <a:r>
              <a:rPr sz="2300" spc="-675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cash</a:t>
            </a:r>
            <a:r>
              <a:rPr sz="2300" spc="-17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transactions.</a:t>
            </a:r>
            <a:endParaRPr sz="2300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</a:pPr>
            <a:r>
              <a:rPr sz="2300" spc="30" dirty="0">
                <a:latin typeface="Trebuchet MS"/>
                <a:cs typeface="Trebuchet MS"/>
              </a:rPr>
              <a:t>There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is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a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noticeable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decrease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5" dirty="0">
                <a:latin typeface="Trebuchet MS"/>
                <a:cs typeface="Trebuchet MS"/>
              </a:rPr>
              <a:t>in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the</a:t>
            </a:r>
            <a:r>
              <a:rPr sz="230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percentage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of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transactions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as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the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passenger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count</a:t>
            </a:r>
            <a:r>
              <a:rPr sz="230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increases,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140" dirty="0">
                <a:latin typeface="Trebuchet MS"/>
                <a:cs typeface="Trebuchet MS"/>
              </a:rPr>
              <a:t>suggesting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that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larger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groups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are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less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likely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to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use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taxis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or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may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opt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for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alternative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payment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25" dirty="0">
                <a:latin typeface="Trebuchet MS"/>
                <a:cs typeface="Trebuchet MS"/>
              </a:rPr>
              <a:t>methods.</a:t>
            </a:r>
            <a:endParaRPr sz="2300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tabLst>
                <a:tab pos="968375" algn="l"/>
                <a:tab pos="2192655" algn="l"/>
                <a:tab pos="3782060" algn="l"/>
                <a:tab pos="4368165" algn="l"/>
                <a:tab pos="6057265" algn="l"/>
                <a:tab pos="6476365" algn="l"/>
                <a:tab pos="8206740" algn="l"/>
                <a:tab pos="8966200" algn="l"/>
                <a:tab pos="10299700" algn="l"/>
                <a:tab pos="11476990" algn="l"/>
                <a:tab pos="12120245" algn="l"/>
                <a:tab pos="13684885" algn="l"/>
                <a:tab pos="14596110" algn="l"/>
              </a:tabLst>
            </a:pPr>
            <a:r>
              <a:rPr sz="2300" spc="20" dirty="0">
                <a:latin typeface="Trebuchet MS"/>
                <a:cs typeface="Trebuchet MS"/>
              </a:rPr>
              <a:t>T</a:t>
            </a:r>
            <a:r>
              <a:rPr sz="2300" spc="60" dirty="0">
                <a:latin typeface="Trebuchet MS"/>
                <a:cs typeface="Trebuchet MS"/>
              </a:rPr>
              <a:t>h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240" dirty="0">
                <a:latin typeface="Trebuchet MS"/>
                <a:cs typeface="Trebuchet MS"/>
              </a:rPr>
              <a:t>s</a:t>
            </a:r>
            <a:r>
              <a:rPr sz="2300" spc="40" dirty="0">
                <a:latin typeface="Trebuchet MS"/>
                <a:cs typeface="Trebuchet MS"/>
              </a:rPr>
              <a:t>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60" dirty="0">
                <a:latin typeface="Trebuchet MS"/>
                <a:cs typeface="Trebuchet MS"/>
              </a:rPr>
              <a:t>i</a:t>
            </a:r>
            <a:r>
              <a:rPr sz="2300" spc="65" dirty="0">
                <a:latin typeface="Trebuchet MS"/>
                <a:cs typeface="Trebuchet MS"/>
              </a:rPr>
              <a:t>n</a:t>
            </a:r>
            <a:r>
              <a:rPr sz="2300" spc="240" dirty="0">
                <a:latin typeface="Trebuchet MS"/>
                <a:cs typeface="Trebuchet MS"/>
              </a:rPr>
              <a:t>s</a:t>
            </a:r>
            <a:r>
              <a:rPr sz="2300" spc="-60" dirty="0">
                <a:latin typeface="Trebuchet MS"/>
                <a:cs typeface="Trebuchet MS"/>
              </a:rPr>
              <a:t>i</a:t>
            </a:r>
            <a:r>
              <a:rPr sz="2300" spc="265" dirty="0">
                <a:latin typeface="Trebuchet MS"/>
                <a:cs typeface="Trebuchet MS"/>
              </a:rPr>
              <a:t>g</a:t>
            </a:r>
            <a:r>
              <a:rPr sz="2300" spc="60" dirty="0">
                <a:latin typeface="Trebuchet MS"/>
                <a:cs typeface="Trebuchet MS"/>
              </a:rPr>
              <a:t>h</a:t>
            </a:r>
            <a:r>
              <a:rPr sz="2300" spc="5" dirty="0">
                <a:latin typeface="Trebuchet MS"/>
                <a:cs typeface="Trebuchet MS"/>
              </a:rPr>
              <a:t>t</a:t>
            </a:r>
            <a:r>
              <a:rPr sz="2300" spc="245" dirty="0">
                <a:latin typeface="Trebuchet MS"/>
                <a:cs typeface="Trebuchet MS"/>
              </a:rPr>
              <a:t>s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75" dirty="0">
                <a:latin typeface="Trebuchet MS"/>
                <a:cs typeface="Trebuchet MS"/>
              </a:rPr>
              <a:t>mp</a:t>
            </a:r>
            <a:r>
              <a:rPr sz="2300" spc="60" dirty="0">
                <a:latin typeface="Trebuchet MS"/>
                <a:cs typeface="Trebuchet MS"/>
              </a:rPr>
              <a:t>h</a:t>
            </a:r>
            <a:r>
              <a:rPr sz="2300" spc="85" dirty="0">
                <a:latin typeface="Trebuchet MS"/>
                <a:cs typeface="Trebuchet MS"/>
              </a:rPr>
              <a:t>a</a:t>
            </a:r>
            <a:r>
              <a:rPr sz="2300" spc="240" dirty="0">
                <a:latin typeface="Trebuchet MS"/>
                <a:cs typeface="Trebuchet MS"/>
              </a:rPr>
              <a:t>s</a:t>
            </a:r>
            <a:r>
              <a:rPr sz="2300" spc="-60" dirty="0">
                <a:latin typeface="Trebuchet MS"/>
                <a:cs typeface="Trebuchet MS"/>
              </a:rPr>
              <a:t>i</a:t>
            </a:r>
            <a:r>
              <a:rPr sz="2300" spc="-5" dirty="0">
                <a:latin typeface="Trebuchet MS"/>
                <a:cs typeface="Trebuchet MS"/>
              </a:rPr>
              <a:t>z</a:t>
            </a:r>
            <a:r>
              <a:rPr sz="2300" spc="40" dirty="0">
                <a:latin typeface="Trebuchet MS"/>
                <a:cs typeface="Trebuchet MS"/>
              </a:rPr>
              <a:t>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5" dirty="0">
                <a:latin typeface="Trebuchet MS"/>
                <a:cs typeface="Trebuchet MS"/>
              </a:rPr>
              <a:t>t</a:t>
            </a:r>
            <a:r>
              <a:rPr sz="2300" spc="60" dirty="0">
                <a:latin typeface="Trebuchet MS"/>
                <a:cs typeface="Trebuchet MS"/>
              </a:rPr>
              <a:t>h</a:t>
            </a:r>
            <a:r>
              <a:rPr sz="2300" spc="40" dirty="0">
                <a:latin typeface="Trebuchet MS"/>
                <a:cs typeface="Trebuchet MS"/>
              </a:rPr>
              <a:t>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60" dirty="0">
                <a:latin typeface="Trebuchet MS"/>
                <a:cs typeface="Trebuchet MS"/>
              </a:rPr>
              <a:t>i</a:t>
            </a:r>
            <a:r>
              <a:rPr sz="2300" spc="75" dirty="0">
                <a:latin typeface="Trebuchet MS"/>
                <a:cs typeface="Trebuchet MS"/>
              </a:rPr>
              <a:t>mp</a:t>
            </a:r>
            <a:r>
              <a:rPr sz="2300" spc="50" dirty="0">
                <a:latin typeface="Trebuchet MS"/>
                <a:cs typeface="Trebuchet MS"/>
              </a:rPr>
              <a:t>o</a:t>
            </a:r>
            <a:r>
              <a:rPr sz="2300" spc="-10" dirty="0">
                <a:latin typeface="Trebuchet MS"/>
                <a:cs typeface="Trebuchet MS"/>
              </a:rPr>
              <a:t>r</a:t>
            </a:r>
            <a:r>
              <a:rPr sz="2300" spc="5" dirty="0">
                <a:latin typeface="Trebuchet MS"/>
                <a:cs typeface="Trebuchet MS"/>
              </a:rPr>
              <a:t>t</a:t>
            </a:r>
            <a:r>
              <a:rPr sz="2300" spc="85" dirty="0">
                <a:latin typeface="Trebuchet MS"/>
                <a:cs typeface="Trebuchet MS"/>
              </a:rPr>
              <a:t>a</a:t>
            </a:r>
            <a:r>
              <a:rPr sz="2300" spc="65" dirty="0">
                <a:latin typeface="Trebuchet MS"/>
                <a:cs typeface="Trebuchet MS"/>
              </a:rPr>
              <a:t>n</a:t>
            </a:r>
            <a:r>
              <a:rPr sz="2300" spc="95" dirty="0">
                <a:latin typeface="Trebuchet MS"/>
                <a:cs typeface="Trebuchet MS"/>
              </a:rPr>
              <a:t>c</a:t>
            </a:r>
            <a:r>
              <a:rPr sz="2300" spc="40" dirty="0">
                <a:latin typeface="Trebuchet MS"/>
                <a:cs typeface="Trebuchet MS"/>
              </a:rPr>
              <a:t>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50" dirty="0">
                <a:latin typeface="Trebuchet MS"/>
                <a:cs typeface="Trebuchet MS"/>
              </a:rPr>
              <a:t>o</a:t>
            </a:r>
            <a:r>
              <a:rPr sz="2300" spc="80" dirty="0">
                <a:latin typeface="Trebuchet MS"/>
                <a:cs typeface="Trebuchet MS"/>
              </a:rPr>
              <a:t>f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95" dirty="0">
                <a:latin typeface="Trebuchet MS"/>
                <a:cs typeface="Trebuchet MS"/>
              </a:rPr>
              <a:t>c</a:t>
            </a:r>
            <a:r>
              <a:rPr sz="2300" spc="50" dirty="0">
                <a:latin typeface="Trebuchet MS"/>
                <a:cs typeface="Trebuchet MS"/>
              </a:rPr>
              <a:t>o</a:t>
            </a:r>
            <a:r>
              <a:rPr sz="2300" spc="65" dirty="0">
                <a:latin typeface="Trebuchet MS"/>
                <a:cs typeface="Trebuchet MS"/>
              </a:rPr>
              <a:t>n</a:t>
            </a:r>
            <a:r>
              <a:rPr sz="2300" spc="240" dirty="0">
                <a:latin typeface="Trebuchet MS"/>
                <a:cs typeface="Trebuchet MS"/>
              </a:rPr>
              <a:t>s</a:t>
            </a:r>
            <a:r>
              <a:rPr sz="2300" spc="-60" dirty="0">
                <a:latin typeface="Trebuchet MS"/>
                <a:cs typeface="Trebuchet MS"/>
              </a:rPr>
              <a:t>i</a:t>
            </a:r>
            <a:r>
              <a:rPr sz="2300" spc="80" dirty="0">
                <a:latin typeface="Trebuchet MS"/>
                <a:cs typeface="Trebuchet MS"/>
              </a:rPr>
              <a:t>d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-10" dirty="0">
                <a:latin typeface="Trebuchet MS"/>
                <a:cs typeface="Trebuchet MS"/>
              </a:rPr>
              <a:t>r</a:t>
            </a:r>
            <a:r>
              <a:rPr sz="2300" spc="-60" dirty="0">
                <a:latin typeface="Trebuchet MS"/>
                <a:cs typeface="Trebuchet MS"/>
              </a:rPr>
              <a:t>i</a:t>
            </a:r>
            <a:r>
              <a:rPr sz="2300" spc="65" dirty="0">
                <a:latin typeface="Trebuchet MS"/>
                <a:cs typeface="Trebuchet MS"/>
              </a:rPr>
              <a:t>n</a:t>
            </a:r>
            <a:r>
              <a:rPr sz="2300" spc="270" dirty="0">
                <a:latin typeface="Trebuchet MS"/>
                <a:cs typeface="Trebuchet MS"/>
              </a:rPr>
              <a:t>g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80" dirty="0">
                <a:latin typeface="Trebuchet MS"/>
                <a:cs typeface="Trebuchet MS"/>
              </a:rPr>
              <a:t>b</a:t>
            </a:r>
            <a:r>
              <a:rPr sz="2300" spc="50" dirty="0">
                <a:latin typeface="Trebuchet MS"/>
                <a:cs typeface="Trebuchet MS"/>
              </a:rPr>
              <a:t>o</a:t>
            </a:r>
            <a:r>
              <a:rPr sz="2300" spc="5" dirty="0">
                <a:latin typeface="Trebuchet MS"/>
                <a:cs typeface="Trebuchet MS"/>
              </a:rPr>
              <a:t>t</a:t>
            </a:r>
            <a:r>
              <a:rPr sz="2300" spc="65" dirty="0">
                <a:latin typeface="Trebuchet MS"/>
                <a:cs typeface="Trebuchet MS"/>
              </a:rPr>
              <a:t>h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75" dirty="0">
                <a:latin typeface="Trebuchet MS"/>
                <a:cs typeface="Trebuchet MS"/>
              </a:rPr>
              <a:t>p</a:t>
            </a:r>
            <a:r>
              <a:rPr sz="2300" spc="85" dirty="0">
                <a:latin typeface="Trebuchet MS"/>
                <a:cs typeface="Trebuchet MS"/>
              </a:rPr>
              <a:t>ay</a:t>
            </a:r>
            <a:r>
              <a:rPr sz="2300" spc="75" dirty="0">
                <a:latin typeface="Trebuchet MS"/>
                <a:cs typeface="Trebuchet MS"/>
              </a:rPr>
              <a:t>m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65" dirty="0">
                <a:latin typeface="Trebuchet MS"/>
                <a:cs typeface="Trebuchet MS"/>
              </a:rPr>
              <a:t>n</a:t>
            </a:r>
            <a:r>
              <a:rPr sz="2300" spc="10" dirty="0">
                <a:latin typeface="Trebuchet MS"/>
                <a:cs typeface="Trebuchet MS"/>
              </a:rPr>
              <a:t>t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75" dirty="0">
                <a:latin typeface="Trebuchet MS"/>
                <a:cs typeface="Trebuchet MS"/>
              </a:rPr>
              <a:t>m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5" dirty="0">
                <a:latin typeface="Trebuchet MS"/>
                <a:cs typeface="Trebuchet MS"/>
              </a:rPr>
              <a:t>t</a:t>
            </a:r>
            <a:r>
              <a:rPr sz="2300" spc="60" dirty="0">
                <a:latin typeface="Trebuchet MS"/>
                <a:cs typeface="Trebuchet MS"/>
              </a:rPr>
              <a:t>h</a:t>
            </a:r>
            <a:r>
              <a:rPr sz="2300" spc="50" dirty="0">
                <a:latin typeface="Trebuchet MS"/>
                <a:cs typeface="Trebuchet MS"/>
              </a:rPr>
              <a:t>o</a:t>
            </a:r>
            <a:r>
              <a:rPr sz="2300" spc="85" dirty="0">
                <a:latin typeface="Trebuchet MS"/>
                <a:cs typeface="Trebuchet MS"/>
              </a:rPr>
              <a:t>d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85" dirty="0">
                <a:latin typeface="Trebuchet MS"/>
                <a:cs typeface="Trebuchet MS"/>
              </a:rPr>
              <a:t>a</a:t>
            </a:r>
            <a:r>
              <a:rPr sz="2300" spc="65" dirty="0">
                <a:latin typeface="Trebuchet MS"/>
                <a:cs typeface="Trebuchet MS"/>
              </a:rPr>
              <a:t>n</a:t>
            </a:r>
            <a:r>
              <a:rPr sz="2300" spc="85" dirty="0">
                <a:latin typeface="Trebuchet MS"/>
                <a:cs typeface="Trebuchet MS"/>
              </a:rPr>
              <a:t>d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75" dirty="0">
                <a:latin typeface="Trebuchet MS"/>
                <a:cs typeface="Trebuchet MS"/>
              </a:rPr>
              <a:t>p</a:t>
            </a:r>
            <a:r>
              <a:rPr sz="2300" spc="85" dirty="0">
                <a:latin typeface="Trebuchet MS"/>
                <a:cs typeface="Trebuchet MS"/>
              </a:rPr>
              <a:t>a</a:t>
            </a:r>
            <a:r>
              <a:rPr sz="2300" spc="240" dirty="0">
                <a:latin typeface="Trebuchet MS"/>
                <a:cs typeface="Trebuchet MS"/>
              </a:rPr>
              <a:t>ss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65" dirty="0">
                <a:latin typeface="Trebuchet MS"/>
                <a:cs typeface="Trebuchet MS"/>
              </a:rPr>
              <a:t>n</a:t>
            </a:r>
            <a:r>
              <a:rPr sz="2300" spc="265" dirty="0">
                <a:latin typeface="Trebuchet MS"/>
                <a:cs typeface="Trebuchet MS"/>
              </a:rPr>
              <a:t>g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-5" dirty="0">
                <a:latin typeface="Trebuchet MS"/>
                <a:cs typeface="Trebuchet MS"/>
              </a:rPr>
              <a:t>r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95" dirty="0">
                <a:latin typeface="Trebuchet MS"/>
                <a:cs typeface="Trebuchet MS"/>
              </a:rPr>
              <a:t>c</a:t>
            </a:r>
            <a:r>
              <a:rPr sz="2300" spc="50" dirty="0">
                <a:latin typeface="Trebuchet MS"/>
                <a:cs typeface="Trebuchet MS"/>
              </a:rPr>
              <a:t>o</a:t>
            </a:r>
            <a:r>
              <a:rPr sz="2300" spc="55" dirty="0">
                <a:latin typeface="Trebuchet MS"/>
                <a:cs typeface="Trebuchet MS"/>
              </a:rPr>
              <a:t>u</a:t>
            </a:r>
            <a:r>
              <a:rPr sz="2300" spc="65" dirty="0">
                <a:latin typeface="Trebuchet MS"/>
                <a:cs typeface="Trebuchet MS"/>
              </a:rPr>
              <a:t>n</a:t>
            </a:r>
            <a:r>
              <a:rPr sz="2300" spc="10" dirty="0">
                <a:latin typeface="Trebuchet MS"/>
                <a:cs typeface="Trebuchet MS"/>
              </a:rPr>
              <a:t>t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90" dirty="0">
                <a:latin typeface="Trebuchet MS"/>
                <a:cs typeface="Trebuchet MS"/>
              </a:rPr>
              <a:t>w</a:t>
            </a:r>
            <a:r>
              <a:rPr sz="2300" spc="60" dirty="0">
                <a:latin typeface="Trebuchet MS"/>
                <a:cs typeface="Trebuchet MS"/>
              </a:rPr>
              <a:t>h</a:t>
            </a:r>
            <a:r>
              <a:rPr sz="2300" spc="35" dirty="0">
                <a:latin typeface="Trebuchet MS"/>
                <a:cs typeface="Trebuchet MS"/>
              </a:rPr>
              <a:t>e</a:t>
            </a:r>
            <a:r>
              <a:rPr sz="2300" spc="45" dirty="0">
                <a:latin typeface="Trebuchet MS"/>
                <a:cs typeface="Trebuchet MS"/>
              </a:rPr>
              <a:t>n  </a:t>
            </a:r>
            <a:r>
              <a:rPr sz="2300" spc="65" dirty="0">
                <a:latin typeface="Trebuchet MS"/>
                <a:cs typeface="Trebuchet MS"/>
              </a:rPr>
              <a:t>analyzing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transaction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data,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as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they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provide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valuable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insights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15" dirty="0">
                <a:latin typeface="Trebuchet MS"/>
                <a:cs typeface="Trebuchet MS"/>
              </a:rPr>
              <a:t>into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customer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behavior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and</a:t>
            </a:r>
            <a:r>
              <a:rPr sz="2300" spc="-16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preferences.</a:t>
            </a:r>
            <a:endParaRPr sz="23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9" y="3231396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9" y="4031496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9" y="4831596"/>
            <a:ext cx="95250" cy="95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1606D-6505-1C63-528A-9506D25B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20" y="5436103"/>
            <a:ext cx="13826963" cy="44694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725</Words>
  <Application>Microsoft Office PowerPoint</Application>
  <PresentationFormat>Custom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Times New Roman</vt:lpstr>
      <vt:lpstr>Trebuchet MS</vt:lpstr>
      <vt:lpstr>Office Theme</vt:lpstr>
      <vt:lpstr>PowerPoint Presentation</vt:lpstr>
      <vt:lpstr>Agenda</vt:lpstr>
      <vt:lpstr>Problem Statement</vt:lpstr>
      <vt:lpstr>Research Question</vt:lpstr>
      <vt:lpstr>Data Overview</vt:lpstr>
      <vt:lpstr>Methodology </vt:lpstr>
      <vt:lpstr>Journey Insights</vt:lpstr>
      <vt:lpstr>Preference of  Payment Types</vt:lpstr>
      <vt:lpstr>Passenger Count Analysis</vt:lpstr>
      <vt:lpstr>Hypothesis Testing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Revenue for Taxi Cab Drivers through Payment Type Analysis</dc:title>
  <dc:creator>techclasses0810</dc:creator>
  <cp:keywords>DAF_svJYvoI,BAFW3utBPE0</cp:keywords>
  <cp:lastModifiedBy>Naresh Bariya</cp:lastModifiedBy>
  <cp:revision>3</cp:revision>
  <dcterms:created xsi:type="dcterms:W3CDTF">2024-04-17T18:52:54Z</dcterms:created>
  <dcterms:modified xsi:type="dcterms:W3CDTF">2024-04-20T05:25:07Z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2024-04-17T00:00:00Z</vt:filetime>
  </property>
</Properties>
</file>