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A495F-50F6-4162-A58F-E82300816012}" v="1160" dt="2023-06-19T13:06:58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Supply chain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0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M3 - Feature Engineering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5007-5F17-B789-2664-78326503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Arial"/>
                <a:cs typeface="Arial"/>
              </a:rPr>
              <a:t>PCA for all above continuous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76E1-B17E-DD47-E5DB-2A0949F5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9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Explained Variance ratio after PCA is : [0.21425898 0.32408202 0.42075348 0.5084688  0.59269618 0.67566088 .75751909 0.83245014 0.90301638 0.96491989]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
 </a:t>
            </a:r>
          </a:p>
        </p:txBody>
      </p:sp>
      <p:pic>
        <p:nvPicPr>
          <p:cNvPr id="4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9AE4AF8-EBD5-463E-ACC9-E9348A72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" y="2732577"/>
            <a:ext cx="11943227" cy="4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FBC8-028E-BEF9-DFF9-ABDFF3DA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/>
                <a:cs typeface="Arial"/>
              </a:rPr>
              <a:t>PCA after removing two  variables:</a:t>
            </a:r>
            <a:r>
              <a:rPr lang="en-US" sz="3200" dirty="0">
                <a:solidFill>
                  <a:srgbClr val="FFC000"/>
                </a:solidFill>
                <a:latin typeface="Arial"/>
                <a:cs typeface="Arial"/>
              </a:rPr>
              <a:t>(</a:t>
            </a:r>
            <a:r>
              <a:rPr lang="en-US" sz="3200" dirty="0">
                <a:solidFill>
                  <a:srgbClr val="FFC000"/>
                </a:solidFill>
                <a:ea typeface="+mj-lt"/>
                <a:cs typeface="+mj-lt"/>
              </a:rPr>
              <a:t>'approved_wh_govt_certificate','</a:t>
            </a:r>
            <a:r>
              <a:rPr lang="en-US" sz="3200" err="1">
                <a:solidFill>
                  <a:srgbClr val="FFC000"/>
                </a:solidFill>
                <a:ea typeface="+mj-lt"/>
                <a:cs typeface="+mj-lt"/>
              </a:rPr>
              <a:t>WH_capacity_size</a:t>
            </a:r>
            <a:r>
              <a:rPr lang="en-US" sz="3200" dirty="0">
                <a:solidFill>
                  <a:srgbClr val="FFC000"/>
                </a:solidFill>
                <a:ea typeface="+mj-lt"/>
                <a:cs typeface="+mj-lt"/>
              </a:rPr>
              <a:t>')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9FDD-26B6-9AA2-103B-4DAD8282B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242"/>
            <a:ext cx="10515600" cy="4922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Explained Variance ratio after PCA is : [0.24925923,  0.38061111,  0.48524138,  0.58790771, 0.68877564 , 0.78765954, 0.88297611,  0.95783167]</a:t>
            </a:r>
          </a:p>
          <a:p>
            <a:r>
              <a:rPr lang="en-US" sz="1800" dirty="0">
                <a:latin typeface="Arial"/>
                <a:cs typeface="Arial"/>
              </a:rPr>
              <a:t>
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44FD59-3D9D-C87E-3350-26817012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8" y="2744161"/>
            <a:ext cx="11819964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0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D809-63CD-90C7-C58B-4896CB74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ial"/>
                <a:cs typeface="Calibri Light"/>
              </a:rPr>
              <a:t>Label Encoding for ordinal categorical column</a:t>
            </a:r>
            <a:r>
              <a:rPr lang="en-US" sz="3200" dirty="0">
                <a:latin typeface="Arial"/>
                <a:cs typeface="Calibri Light"/>
              </a:rPr>
              <a:t>s</a:t>
            </a:r>
            <a:endParaRPr lang="en-US" sz="3200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FE21-8BA4-EDE0-0967-D15D5B33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36"/>
            <a:ext cx="10515600" cy="5468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Approved warehouse govt certificate : 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>
                <a:latin typeface="Arial"/>
                <a:ea typeface="+mn-lt"/>
                <a:cs typeface="+mn-lt"/>
              </a:rPr>
              <a:t>grade order = ['C','B','B+','A','A+'] </a:t>
            </a:r>
            <a:endParaRPr lang="en-US" dirty="0">
              <a:latin typeface="Arial"/>
            </a:endParaRPr>
          </a:p>
          <a:p>
            <a:r>
              <a:rPr lang="en-US" sz="2000" dirty="0">
                <a:latin typeface="Arial"/>
                <a:ea typeface="+mn-lt"/>
                <a:cs typeface="+mn-lt"/>
              </a:rPr>
              <a:t>Encoded = [0, 1, 2, 3, 4]</a:t>
            </a:r>
          </a:p>
          <a:p>
            <a:r>
              <a:rPr lang="en-US" sz="2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 warehouse capacity size</a:t>
            </a:r>
            <a:endParaRPr lang="en-US" sz="2000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ea typeface="+mn-lt"/>
                <a:cs typeface="+mn-lt"/>
              </a:rPr>
              <a:t>Size = ['Small', 'Mid', 'Large']</a:t>
            </a:r>
            <a:endParaRPr lang="en-US" sz="2000" dirty="0">
              <a:solidFill>
                <a:srgbClr val="0070C0"/>
              </a:solidFill>
              <a:latin typeface="Arial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Encoded = ['0','1',2]</a:t>
            </a:r>
          </a:p>
          <a:p>
            <a:r>
              <a:rPr lang="en-US" sz="2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warehouse regional zone</a:t>
            </a:r>
            <a:endParaRPr lang="en-US" sz="2000" dirty="0" err="1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Calibri"/>
              </a:rPr>
              <a:t>Zones : [ zone 1, zone 2, zone 3, zone 4, zone 5, zone 6]</a:t>
            </a:r>
            <a:endParaRPr lang="en-US" sz="2000" dirty="0">
              <a:solidFill>
                <a:srgbClr val="000000"/>
              </a:solidFill>
              <a:latin typeface="Arial"/>
              <a:cs typeface="Calibri"/>
            </a:endParaRPr>
          </a:p>
          <a:p>
            <a:r>
              <a:rPr lang="en-US" sz="2000" dirty="0">
                <a:latin typeface="Arial"/>
                <a:cs typeface="Arial"/>
              </a:rPr>
              <a:t>Encoded only numbers from zones : [1, 2, 3 ,4 ,5, 6]</a:t>
            </a:r>
            <a:endParaRPr lang="en-US" sz="2000" dirty="0">
              <a:latin typeface="Arial"/>
              <a:cs typeface="Calibri"/>
            </a:endParaRPr>
          </a:p>
          <a:p>
            <a:r>
              <a:rPr lang="en-US" sz="3200" dirty="0">
                <a:latin typeface="Calibri" panose="020F0502020204030204"/>
                <a:cs typeface="Calibri"/>
              </a:rPr>
              <a:t>ONE HOT ENCODING FOR NON ORDINAL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"/>
                <a:cs typeface="Calibri"/>
              </a:rPr>
              <a:t>Location type</a:t>
            </a:r>
            <a:r>
              <a:rPr lang="en-US" sz="2000" dirty="0">
                <a:latin typeface="Arial"/>
                <a:cs typeface="Calibri"/>
              </a:rPr>
              <a:t> : [</a:t>
            </a:r>
            <a:r>
              <a:rPr lang="en-US" sz="2000" dirty="0" err="1">
                <a:latin typeface="Arial"/>
                <a:cs typeface="Calibri"/>
              </a:rPr>
              <a:t>Urban,Rural</a:t>
            </a:r>
            <a:r>
              <a:rPr lang="en-US" sz="2000" dirty="0">
                <a:latin typeface="Arial"/>
                <a:cs typeface="Calibri"/>
              </a:rPr>
              <a:t>]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"/>
                <a:cs typeface="Calibri"/>
              </a:rPr>
              <a:t>Zone</a:t>
            </a:r>
            <a:r>
              <a:rPr lang="en-US" sz="2000" dirty="0">
                <a:latin typeface="Arial"/>
                <a:cs typeface="Calibri"/>
              </a:rPr>
              <a:t> : [north, east ,west ,south]</a:t>
            </a:r>
          </a:p>
          <a:p>
            <a:r>
              <a:rPr lang="en-US" sz="2000" err="1">
                <a:solidFill>
                  <a:schemeClr val="accent1"/>
                </a:solidFill>
                <a:latin typeface="Arial"/>
                <a:cs typeface="Calibri"/>
              </a:rPr>
              <a:t>Wh_owner_type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Calibri"/>
              </a:rPr>
              <a:t> </a:t>
            </a:r>
            <a:r>
              <a:rPr lang="en-US" sz="2000" dirty="0">
                <a:latin typeface="Arial"/>
                <a:cs typeface="Calibri"/>
              </a:rPr>
              <a:t>; [rented, company owned]</a:t>
            </a:r>
          </a:p>
        </p:txBody>
      </p:sp>
    </p:spTree>
    <p:extLst>
      <p:ext uri="{BB962C8B-B14F-4D97-AF65-F5344CB8AC3E}">
        <p14:creationId xmlns:p14="http://schemas.microsoft.com/office/powerpoint/2010/main" val="14336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92D5-5C9B-9042-E877-61E48A3E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cs typeface="Calibri Light"/>
              </a:rPr>
              <a:t>Transport issue in  last 1 year after grouping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6A8D-CDF5-B7CD-6589-EA1656A2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14" y="1324584"/>
            <a:ext cx="11110586" cy="48523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</a:endParaRPr>
          </a:p>
          <a:p>
            <a:endParaRPr lang="en-US" sz="2000" dirty="0">
              <a:latin typeface="Consolas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B0C89B-2FE2-94AB-3DAB-7B433B64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3" y="1627569"/>
            <a:ext cx="8317281" cy="461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D18F8-8FC7-737E-F9C0-7928E4FD8185}"/>
              </a:ext>
            </a:extLst>
          </p:cNvPr>
          <p:cNvSpPr txBox="1"/>
          <p:nvPr/>
        </p:nvSpPr>
        <p:spPr>
          <a:xfrm>
            <a:off x="8795359" y="2626290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Weight bins​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(2011.914, 12682.2]    4427.0​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(12682.2, 23299.4]     5161.0​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(23299.4, 33916.6]     3956.5​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(33916.6, 44533.8]      919.0​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(44533.8, 55151.0]      127.5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0FB0-0D98-6F09-EC68-242AA8E4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cs typeface="Calibri Light"/>
              </a:rPr>
              <a:t>Storage issues in last 3 months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A6493FE-C8E6-0818-8BE8-14FE41C27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788" y="1719927"/>
            <a:ext cx="8942669" cy="4771503"/>
          </a:xfrm>
        </p:spPr>
      </p:pic>
    </p:spTree>
    <p:extLst>
      <p:ext uri="{BB962C8B-B14F-4D97-AF65-F5344CB8AC3E}">
        <p14:creationId xmlns:p14="http://schemas.microsoft.com/office/powerpoint/2010/main" val="903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F14E-5199-6046-438B-6925C971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ial"/>
                <a:cs typeface="Calibri Light"/>
              </a:rPr>
              <a:t>Approved govt certificate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7E70A45-4756-F116-76B7-248014B28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29" y="1542474"/>
            <a:ext cx="8754779" cy="4948954"/>
          </a:xfrm>
        </p:spPr>
      </p:pic>
    </p:spTree>
    <p:extLst>
      <p:ext uri="{BB962C8B-B14F-4D97-AF65-F5344CB8AC3E}">
        <p14:creationId xmlns:p14="http://schemas.microsoft.com/office/powerpoint/2010/main" val="36076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7BC4-7E64-CEE5-C0B1-7AEF732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ial"/>
                <a:cs typeface="Calibri Light"/>
              </a:rPr>
              <a:t>Warehouse breakdown in last 3 months</a:t>
            </a:r>
            <a:endParaRPr lang="en-US" sz="3200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1150AF9-610D-FA78-FA19-6F09EA941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2" y="1709488"/>
            <a:ext cx="9308012" cy="4781941"/>
          </a:xfrm>
        </p:spPr>
      </p:pic>
    </p:spTree>
    <p:extLst>
      <p:ext uri="{BB962C8B-B14F-4D97-AF65-F5344CB8AC3E}">
        <p14:creationId xmlns:p14="http://schemas.microsoft.com/office/powerpoint/2010/main" val="97529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C484-8C9B-B10C-B4C2-0B5A57D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ial"/>
                <a:cs typeface="Calibri Light"/>
              </a:rPr>
              <a:t>Warehouse location type 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4EC358-D8A5-2B23-B926-1F862CCE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558" y="2085268"/>
            <a:ext cx="9201802" cy="4917640"/>
          </a:xfrm>
        </p:spPr>
      </p:pic>
    </p:spTree>
    <p:extLst>
      <p:ext uri="{BB962C8B-B14F-4D97-AF65-F5344CB8AC3E}">
        <p14:creationId xmlns:p14="http://schemas.microsoft.com/office/powerpoint/2010/main" val="23981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EF9-6089-9E26-5B12-272AB01F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ial"/>
                <a:cs typeface="Calibri Light"/>
              </a:rPr>
              <a:t>Temperature regulating machine(1,0)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093E863-0DD6-70C9-5E9B-59989AE6A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38157" y="1772117"/>
            <a:ext cx="7543930" cy="4729749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965D74B-60CF-B7B3-1631-1EA1453E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31" y="1815460"/>
            <a:ext cx="6772405" cy="47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5AFBE-CBC9-4EDD-7F65-EF77D2D2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7756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latin typeface="Arial"/>
                <a:cs typeface="Calibri Light"/>
              </a:rPr>
              <a:t>VIF to determine multicollinearity</a:t>
            </a:r>
            <a:endParaRPr lang="en-US" sz="400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A641-2B1F-24F7-79C5-434CD8EF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06217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cs typeface="Calibri"/>
              </a:rPr>
              <a:t>Only for continuous features</a:t>
            </a:r>
            <a:endParaRPr lang="en-US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56CBA2E-3180-2D2F-40AB-C265F518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2591243"/>
            <a:ext cx="4737846" cy="3065042"/>
          </a:xfrm>
          <a:prstGeom prst="rect">
            <a:avLst/>
          </a:prstGeom>
        </p:spPr>
      </p:pic>
      <p:pic>
        <p:nvPicPr>
          <p:cNvPr id="17" name="Picture 17" descr="Table&#10;&#10;Description automatically generated">
            <a:extLst>
              <a:ext uri="{FF2B5EF4-FFF2-40B4-BE49-F238E27FC236}">
                <a16:creationId xmlns:a16="http://schemas.microsoft.com/office/drawing/2014/main" id="{688D1F1C-070C-EA6F-FC9C-309673C4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65" y="2825110"/>
            <a:ext cx="4603376" cy="3852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F05877-9075-2B44-F5A9-032A3F04B00F}"/>
              </a:ext>
            </a:extLst>
          </p:cNvPr>
          <p:cNvSpPr txBox="1"/>
          <p:nvPr/>
        </p:nvSpPr>
        <p:spPr>
          <a:xfrm>
            <a:off x="868455" y="1722904"/>
            <a:ext cx="6933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/>
                <a:cs typeface="Calibri"/>
              </a:rPr>
              <a:t>As VIF is less than 5 , no multicollinearity</a:t>
            </a:r>
            <a:endParaRPr lang="en-US" dirty="0">
              <a:solidFill>
                <a:srgbClr val="FFC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Supply chain </vt:lpstr>
      <vt:lpstr>Label Encoding for ordinal categorical columns</vt:lpstr>
      <vt:lpstr>Transport issue in  last 1 year after grouping</vt:lpstr>
      <vt:lpstr>Storage issues in last 3 months</vt:lpstr>
      <vt:lpstr>Approved govt certificate</vt:lpstr>
      <vt:lpstr>Warehouse breakdown in last 3 months</vt:lpstr>
      <vt:lpstr>Warehouse location type </vt:lpstr>
      <vt:lpstr>Temperature regulating machine(1,0)</vt:lpstr>
      <vt:lpstr>VIF to determine multicollinearity</vt:lpstr>
      <vt:lpstr>PCA for all above continuous variables</vt:lpstr>
      <vt:lpstr>PCA after removing two  variables:('approved_wh_govt_certificate','WH_capacity_size')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320</cp:revision>
  <dcterms:created xsi:type="dcterms:W3CDTF">2023-06-19T11:44:06Z</dcterms:created>
  <dcterms:modified xsi:type="dcterms:W3CDTF">2023-06-19T13:08:03Z</dcterms:modified>
</cp:coreProperties>
</file>