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7" r:id="rId9"/>
    <p:sldId id="263" r:id="rId10"/>
    <p:sldId id="264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82B21A-3DB2-4300-B40C-89AFD67FFCA2}" v="4229" dt="2023-06-28T06:59:54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Arial"/>
                <a:cs typeface="Calibri Light"/>
              </a:rPr>
              <a:t>Model building and evaluation Phase</a:t>
            </a:r>
            <a:endParaRPr lang="en-US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cs typeface="Calibri"/>
              </a:rPr>
              <a:t>Milestone 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4EF5-5028-ADB8-780E-F9CD2832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01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/>
                <a:ea typeface="Calibri Light"/>
                <a:cs typeface="Calibri Light"/>
              </a:rPr>
              <a:t>Feature importance(with XG Boost Regressor(top 15) </a:t>
            </a:r>
            <a:endParaRPr lang="en-US" sz="2800" dirty="0">
              <a:latin typeface="Arial"/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9E138D49-373B-A701-7497-73E2D41EB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8408" y="1154951"/>
            <a:ext cx="6193076" cy="57031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399DB5-4685-FEB2-D478-F8B3149CD78B}"/>
              </a:ext>
            </a:extLst>
          </p:cNvPr>
          <p:cNvSpPr txBox="1"/>
          <p:nvPr/>
        </p:nvSpPr>
        <p:spPr>
          <a:xfrm>
            <a:off x="837678" y="1591849"/>
            <a:ext cx="415446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F7 : Retail shop numbers</a:t>
            </a:r>
          </a:p>
          <a:p>
            <a:r>
              <a:rPr lang="en-US" dirty="0">
                <a:cs typeface="Calibri"/>
              </a:rPr>
              <a:t>F16: Storage issues in l3m</a:t>
            </a:r>
          </a:p>
          <a:p>
            <a:r>
              <a:rPr lang="en-US" dirty="0">
                <a:cs typeface="Calibri"/>
              </a:rPr>
              <a:t>F13 :  distance from hub</a:t>
            </a:r>
          </a:p>
          <a:p>
            <a:r>
              <a:rPr lang="en-US" dirty="0">
                <a:cs typeface="Calibri"/>
              </a:rPr>
              <a:t>F9: num of distributors</a:t>
            </a:r>
          </a:p>
          <a:p>
            <a:r>
              <a:rPr lang="en-US" dirty="0">
                <a:cs typeface="Calibri"/>
              </a:rPr>
              <a:t>F14:num of workers</a:t>
            </a:r>
          </a:p>
          <a:p>
            <a:r>
              <a:rPr lang="en-US" dirty="0">
                <a:cs typeface="Calibri"/>
              </a:rPr>
              <a:t>F15: </a:t>
            </a:r>
            <a:r>
              <a:rPr lang="en-US" dirty="0" err="1">
                <a:cs typeface="Calibri"/>
              </a:rPr>
              <a:t>wh</a:t>
            </a:r>
            <a:r>
              <a:rPr lang="en-US" dirty="0">
                <a:cs typeface="Calibri"/>
              </a:rPr>
              <a:t> year established</a:t>
            </a:r>
          </a:p>
          <a:p>
            <a:r>
              <a:rPr lang="en-US" dirty="0">
                <a:cs typeface="Calibri"/>
              </a:rPr>
              <a:t>F18: approved govt certificate</a:t>
            </a:r>
          </a:p>
          <a:p>
            <a:r>
              <a:rPr lang="en-US" dirty="0">
                <a:cs typeface="Calibri"/>
              </a:rPr>
              <a:t>F20: govt check l3m</a:t>
            </a:r>
          </a:p>
          <a:p>
            <a:r>
              <a:rPr lang="en-US" dirty="0">
                <a:cs typeface="Calibri"/>
              </a:rPr>
              <a:t>F4: num of refills in l3m</a:t>
            </a:r>
          </a:p>
          <a:p>
            <a:r>
              <a:rPr lang="en-US" dirty="0">
                <a:cs typeface="Calibri"/>
              </a:rPr>
              <a:t>F5 : transport issues in l3m</a:t>
            </a:r>
          </a:p>
        </p:txBody>
      </p:sp>
    </p:spTree>
    <p:extLst>
      <p:ext uri="{BB962C8B-B14F-4D97-AF65-F5344CB8AC3E}">
        <p14:creationId xmlns:p14="http://schemas.microsoft.com/office/powerpoint/2010/main" val="12579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AAB4-4B34-F7A3-5328-8B00E6BD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50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Arial"/>
                <a:cs typeface="Calibri Light"/>
              </a:rPr>
              <a:t>Recommendations(top features)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9E7AB-EFFF-32E1-E9AB-252BCF346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776"/>
            <a:ext cx="10515600" cy="55621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Arial"/>
                <a:cs typeface="Calibri"/>
              </a:rPr>
              <a:t>Higher the number of retail shops, more noodles can be supplied to different parts of region and segments of market</a:t>
            </a:r>
            <a:r>
              <a:rPr lang="en-US" sz="2400" dirty="0">
                <a:cs typeface="Calibri"/>
              </a:rPr>
              <a:t>. </a:t>
            </a:r>
            <a:r>
              <a:rPr lang="en-US" sz="2400" dirty="0">
                <a:latin typeface="Arial"/>
                <a:cs typeface="Calibri"/>
              </a:rPr>
              <a:t>Level of service of noodles to clients and customers is also important.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sz="2400" dirty="0">
                <a:latin typeface="Arial"/>
                <a:cs typeface="Calibri"/>
              </a:rPr>
              <a:t>Storage issues affect the delivery time of noodles to customers causing delay and may also affect the quality and safety of </a:t>
            </a:r>
            <a:r>
              <a:rPr lang="en-US" sz="2400" dirty="0" err="1">
                <a:latin typeface="Arial"/>
                <a:cs typeface="Calibri"/>
              </a:rPr>
              <a:t>noodles.Hence</a:t>
            </a:r>
            <a:r>
              <a:rPr lang="en-US" sz="2400" dirty="0">
                <a:latin typeface="Arial"/>
                <a:cs typeface="Calibri"/>
              </a:rPr>
              <a:t> special attention is needed to in managing high quantity.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Distance of warehouse affects the delivery time to shops sometimes due to weather and </a:t>
            </a:r>
            <a:r>
              <a:rPr lang="en-US" dirty="0" err="1">
                <a:cs typeface="Calibri"/>
              </a:rPr>
              <a:t>traffic.It</a:t>
            </a:r>
            <a:r>
              <a:rPr lang="en-US" dirty="0">
                <a:cs typeface="Calibri"/>
              </a:rPr>
              <a:t> should be decreased if possible.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Higher the number of distributors more choices to supply the product in time , hence able to meet the demand.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Higher the number of workers better management of storing, receiving, shipping of noodles 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Recently(2020) established warehouse only can store high quantity of product. Hence old warehouses need to be renovated.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65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C9F1-5713-602C-ED46-FB772C39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13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  <a:cs typeface="Calibri Light"/>
              </a:rPr>
              <a:t>Continued.....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5099-A22E-6734-BEA8-71A0ACC0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0201"/>
            <a:ext cx="10515600" cy="5478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7.Approved warehouse certificate has good facilities to store high quantity of noodles. </a:t>
            </a:r>
            <a:endParaRPr lang="en-US"/>
          </a:p>
          <a:p>
            <a:pPr marL="0" indent="0">
              <a:buNone/>
            </a:pPr>
            <a:r>
              <a:rPr lang="en-US" dirty="0">
                <a:cs typeface="Calibri"/>
              </a:rPr>
              <a:t>8.Transport issues are seen only in warehouses having less weight may be due to lack of management.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9.Competitors impact on weight is seen only in medium product weight range. Need to focus on those locations of warehouses.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10.Temperature regulation machines are needed more in locations of product weight less than 20000 tons.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11.More refills are happening with presence of temperature reg </a:t>
            </a:r>
            <a:r>
              <a:rPr lang="en-US" dirty="0" err="1">
                <a:cs typeface="Calibri"/>
              </a:rPr>
              <a:t>mach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Hence it is recommended to use in all warehouses.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12.Warehouse breakdown is more in 20000tons this needs to accessed with respect to weight.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97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E82E-5F10-7CA0-7BDD-B98D5A7D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Calibri Light"/>
              </a:rPr>
              <a:t>Continue......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90E0F-1A79-17B1-EFE0-C4FBF34D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Storage issues increase with breakdown, hence it  is necessary to keep in check.</a:t>
            </a:r>
          </a:p>
          <a:p>
            <a:r>
              <a:rPr lang="en-US" dirty="0">
                <a:cs typeface="Calibri"/>
              </a:rPr>
              <a:t>Storage issues are also more in old warehouses(before 2008)</a:t>
            </a:r>
          </a:p>
          <a:p>
            <a:r>
              <a:rPr lang="en-US" dirty="0">
                <a:cs typeface="Calibri"/>
              </a:rPr>
              <a:t>This needs to be assessed.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429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2071-C772-A234-AB8A-3E725BB2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Calibri Light"/>
              </a:rPr>
              <a:t>Conclusion</a:t>
            </a:r>
            <a:endParaRPr lang="en-US" dirty="0"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D259-0077-9059-148C-65260B1D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By addressing all the issued above the gap between demand and supply can be reduced . Hence it is possible to reduce the </a:t>
            </a:r>
            <a:r>
              <a:rPr lang="en-US" dirty="0" err="1">
                <a:cs typeface="Calibri"/>
              </a:rPr>
              <a:t>uncertanities</a:t>
            </a:r>
            <a:r>
              <a:rPr lang="en-US" dirty="0">
                <a:cs typeface="Calibri"/>
              </a:rPr>
              <a:t>, challenges and identify potential </a:t>
            </a:r>
            <a:r>
              <a:rPr lang="en-US" dirty="0" err="1">
                <a:cs typeface="Calibri"/>
              </a:rPr>
              <a:t>opportunites</a:t>
            </a:r>
            <a:r>
              <a:rPr lang="en-US" dirty="0">
                <a:cs typeface="Calibri"/>
              </a:rPr>
              <a:t>  in supply chain of noodles.</a:t>
            </a:r>
          </a:p>
        </p:txBody>
      </p:sp>
    </p:spTree>
    <p:extLst>
      <p:ext uri="{BB962C8B-B14F-4D97-AF65-F5344CB8AC3E}">
        <p14:creationId xmlns:p14="http://schemas.microsoft.com/office/powerpoint/2010/main" val="330149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5E8C-B5B3-9124-E762-2CDF5782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63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/>
                <a:cs typeface="Calibri"/>
              </a:rPr>
              <a:t>Model evaluation parameters: R2 score, MSE, MAE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AF57741-2EBD-3216-0017-08A464C93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746532"/>
              </p:ext>
            </p:extLst>
          </p:nvPr>
        </p:nvGraphicFramePr>
        <p:xfrm>
          <a:off x="655750" y="999230"/>
          <a:ext cx="105156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473425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968334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376930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97271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233857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l" rtl="0" fontAlgn="base"/>
                      <a:endParaRPr lang="en-US" sz="1800" b="1" i="0" dirty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Model Name </a:t>
                      </a:r>
                      <a:endParaRPr lang="en-US" sz="1800" b="1" i="0" dirty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R2 Score </a:t>
                      </a:r>
                      <a:endParaRPr lang="en-US" sz="1800" b="1" i="0" dirty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RMSE </a:t>
                      </a:r>
                      <a:endParaRPr lang="en-US" sz="1800" b="1" i="0" dirty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MAE </a:t>
                      </a:r>
                      <a:endParaRPr lang="en-US" sz="1800" b="1" i="0" dirty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327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6 </a:t>
                      </a:r>
                      <a:endParaRPr lang="en-US" sz="1800" b="1" i="0" dirty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XG Boost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0.994051 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895.386308 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653.243182 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9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5 </a:t>
                      </a:r>
                      <a:endParaRPr lang="en-US" sz="1800" b="1" i="0" dirty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G boost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0.994006 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898.755828 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671.454890 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825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4 </a:t>
                      </a:r>
                      <a:endParaRPr lang="en-US" sz="1800" b="1" i="0" dirty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Random Forest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0.993847 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910.620482 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666.573389 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457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3 </a:t>
                      </a:r>
                      <a:endParaRPr lang="en-US" sz="1800" b="1" i="0" dirty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DTR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0.988521 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1243.737717 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828.833559 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597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1 </a:t>
                      </a:r>
                      <a:endParaRPr lang="en-US" sz="1800" b="1" i="0" dirty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Lasso Regression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0.984573 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1441.874909 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1110.824552 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37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0 </a:t>
                      </a:r>
                      <a:endParaRPr lang="en-US" sz="1800" b="1" i="0" dirty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Linear Regression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0.984572 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1441.889516 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1111.099246 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530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2 </a:t>
                      </a:r>
                      <a:endParaRPr lang="en-US" sz="1800" b="1" i="0" dirty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Ridge Regression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0.984571 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1441.933511 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1111.053399 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326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7 </a:t>
                      </a:r>
                      <a:endParaRPr lang="en-US" sz="1800" b="1" i="0" dirty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AdaBoost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0.976459 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1781.120538 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800">
                          <a:effectLst/>
                        </a:rPr>
                        <a:t>1431.655609 </a:t>
                      </a:r>
                      <a:endParaRPr lang="en-US" sz="1800" b="0" i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9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18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4F7B-2A12-BABC-CD91-B92BDA0E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268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Calibri Light"/>
              </a:rPr>
              <a:t>Learning curve for linear regression (R2score)</a:t>
            </a:r>
            <a:endParaRPr lang="en-US" sz="2800" dirty="0">
              <a:latin typeface="Arial"/>
            </a:endParaRPr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D2C06CA-630E-34E1-2750-642077C6F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40147" y="1059926"/>
            <a:ext cx="6436753" cy="460191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CF6BBD-F607-9939-2A7D-633A816D8A68}"/>
              </a:ext>
            </a:extLst>
          </p:cNvPr>
          <p:cNvSpPr txBox="1"/>
          <p:nvPr/>
        </p:nvSpPr>
        <p:spPr>
          <a:xfrm>
            <a:off x="574109" y="5780240"/>
            <a:ext cx="110385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alibri"/>
              </a:rPr>
              <a:t>R2 Score : </a:t>
            </a:r>
            <a:r>
              <a:rPr lang="en-US" dirty="0">
                <a:cs typeface="Calibri"/>
              </a:rPr>
              <a:t>Training  and testing curve converge quickly but the testing error doesn’t decrease much.</a:t>
            </a:r>
          </a:p>
          <a:p>
            <a:r>
              <a:rPr lang="en-US" dirty="0">
                <a:solidFill>
                  <a:schemeClr val="accent2"/>
                </a:solidFill>
                <a:cs typeface="Calibri"/>
              </a:rPr>
              <a:t>MSE : </a:t>
            </a:r>
            <a:r>
              <a:rPr lang="en-US" dirty="0">
                <a:cs typeface="Calibri"/>
              </a:rPr>
              <a:t>Training  and testing curve converge at 11000 samples and error decreases thereafter. 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32C8560-66D5-7E7E-5C48-363889A15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374" y="1200872"/>
            <a:ext cx="5531416" cy="431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7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7124-4505-AB97-D4CF-FC986468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093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Calibri Light"/>
              </a:rPr>
              <a:t>Learning curve with MAE</a:t>
            </a:r>
            <a:endParaRPr lang="en-US" sz="2800" dirty="0">
              <a:latin typeface="Arial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E6CA009-2CFE-41CA-7F7D-7F4769AC2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055" y="794372"/>
            <a:ext cx="8352511" cy="508126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B31DE6-1966-48E7-9871-8873AB05E7A4}"/>
              </a:ext>
            </a:extLst>
          </p:cNvPr>
          <p:cNvSpPr txBox="1"/>
          <p:nvPr/>
        </p:nvSpPr>
        <p:spPr>
          <a:xfrm>
            <a:off x="1017739" y="5780239"/>
            <a:ext cx="10373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Training curve error trend is not consistent but testing curve error decreases gradually.</a:t>
            </a:r>
          </a:p>
        </p:txBody>
      </p:sp>
    </p:spTree>
    <p:extLst>
      <p:ext uri="{BB962C8B-B14F-4D97-AF65-F5344CB8AC3E}">
        <p14:creationId xmlns:p14="http://schemas.microsoft.com/office/powerpoint/2010/main" val="118329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EB8-1049-B42B-07F2-46C54E41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63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Calibri Light"/>
              </a:rPr>
              <a:t>Post hyperparameter tuning with CV</a:t>
            </a:r>
            <a:endParaRPr lang="en-US" sz="2800" dirty="0">
              <a:latin typeface="Arial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9A1216C-45FF-B958-6777-639DA732B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890958"/>
              </p:ext>
            </p:extLst>
          </p:nvPr>
        </p:nvGraphicFramePr>
        <p:xfrm>
          <a:off x="838200" y="1417794"/>
          <a:ext cx="10515600" cy="438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006529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288827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106427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1129374"/>
                    </a:ext>
                  </a:extLst>
                </a:gridCol>
              </a:tblGrid>
              <a:tr h="487060">
                <a:tc>
                  <a:txBody>
                    <a:bodyPr/>
                    <a:lstStyle/>
                    <a:p>
                      <a:pPr algn="r" fontAlgn="ctr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Model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CV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CV STD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211414"/>
                  </a:ext>
                </a:extLst>
              </a:tr>
              <a:tr h="48706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XG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0.994557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0.000357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470067"/>
                  </a:ext>
                </a:extLst>
              </a:tr>
              <a:tr h="48706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G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0.994200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0.000326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207526"/>
                  </a:ext>
                </a:extLst>
              </a:tr>
              <a:tr h="48706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0.993890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0.000292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409574"/>
                  </a:ext>
                </a:extLst>
              </a:tr>
              <a:tr h="48706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DTR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0.991505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0.000550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688566"/>
                  </a:ext>
                </a:extLst>
              </a:tr>
              <a:tr h="48706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Lasso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0.984678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0.000861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712778"/>
                  </a:ext>
                </a:extLst>
              </a:tr>
              <a:tr h="48706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0.984677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0.000861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363392"/>
                  </a:ext>
                </a:extLst>
              </a:tr>
              <a:tr h="48706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Ridge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0.984675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0.000863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391458"/>
                  </a:ext>
                </a:extLst>
              </a:tr>
              <a:tr h="48706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AdaBoost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0.977985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0.001328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0218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9D5529-372F-D0B7-CF92-8B771D70059C}"/>
              </a:ext>
            </a:extLst>
          </p:cNvPr>
          <p:cNvSpPr txBox="1"/>
          <p:nvPr/>
        </p:nvSpPr>
        <p:spPr>
          <a:xfrm>
            <a:off x="1019577" y="6063802"/>
            <a:ext cx="106653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Calibri"/>
              </a:rPr>
              <a:t>XG Boost regressor is the best model with 99.4 accuracy</a:t>
            </a:r>
          </a:p>
        </p:txBody>
      </p:sp>
    </p:spTree>
    <p:extLst>
      <p:ext uri="{BB962C8B-B14F-4D97-AF65-F5344CB8AC3E}">
        <p14:creationId xmlns:p14="http://schemas.microsoft.com/office/powerpoint/2010/main" val="196430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9252-2448-AB4C-1E27-A6E7F243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0057"/>
          </a:xfrm>
        </p:spPr>
        <p:txBody>
          <a:bodyPr/>
          <a:lstStyle/>
          <a:p>
            <a:r>
              <a:rPr lang="en-US" sz="2800" dirty="0">
                <a:latin typeface="Arial"/>
                <a:cs typeface="Calibri Light"/>
              </a:rPr>
              <a:t>MAE(G Boost)</a:t>
            </a:r>
            <a:endParaRPr lang="en-US" sz="2800" dirty="0">
              <a:latin typeface="Arial"/>
            </a:endParaRP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041769D-7256-BA44-AFF1-629860AC5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102" y="365224"/>
            <a:ext cx="8787818" cy="533413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3389D1-10BF-FE17-39F9-9206C7F81C85}"/>
              </a:ext>
            </a:extLst>
          </p:cNvPr>
          <p:cNvSpPr txBox="1"/>
          <p:nvPr/>
        </p:nvSpPr>
        <p:spPr>
          <a:xfrm>
            <a:off x="743732" y="5819383"/>
            <a:ext cx="1097332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Gradient Boost is the best performing model with all the error curves performing in a similar trend.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The training error increases and testing error decreases till both converge and gradually the error decreases.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59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AA42-8633-8BED-1A1E-87367E04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/>
                <a:cs typeface="Calibri Light"/>
              </a:rPr>
              <a:t>Gradient Boosting Regressor is the best model learning curve</a:t>
            </a:r>
            <a:endParaRPr lang="en-US" sz="3200" dirty="0"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4161-D0AB-A533-081A-D85EDC68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Training error increases but testing error decreases  and both converge .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97F6024-43AC-6467-598E-7E77819DF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53" y="2571515"/>
            <a:ext cx="5222383" cy="4101824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FFB3519-8CBE-A567-C124-1DC9BB87F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484" y="2615058"/>
            <a:ext cx="6016579" cy="40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1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8A5E-75A7-6FAD-7F7E-9F7EB319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457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Calibri Light"/>
              </a:rPr>
              <a:t>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0C8E-6D4B-2F0E-2D71-9E188B61B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- Linear Regression, Lasso, Ridge perform in the manner of learning curve for all the three losses(R2 Score, MSE, MAE).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- Decision tree and Random Forest Regressor are the models with low bias and high variance hence overfitting.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Gradient Boost is the best algorithm where R2score, MSE , MAE are performing in similar trend.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XG Boost is showing high variance which indicates overfitting.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AdaBoost show high bias and high variance and the worst performing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7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3E89-AE13-076F-A25F-8F83E9A1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ea typeface="Calibri Light"/>
                <a:cs typeface="Calibri Light"/>
              </a:rPr>
              <a:t>Linear Regression(best fit line)</a:t>
            </a:r>
            <a:endParaRPr lang="en-US" sz="2800" dirty="0">
              <a:latin typeface="Arial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316A9A2-5FB6-5936-C815-9A6ADA323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7535" y="1557176"/>
            <a:ext cx="6663474" cy="509024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18D0E1-2359-A6ED-659E-BE5E7731F5D8}"/>
              </a:ext>
            </a:extLst>
          </p:cNvPr>
          <p:cNvSpPr txBox="1"/>
          <p:nvPr/>
        </p:nvSpPr>
        <p:spPr>
          <a:xfrm>
            <a:off x="389049" y="2146479"/>
            <a:ext cx="387707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Calibri" panose="020F0502020204030204"/>
                <a:cs typeface="Calibri" panose="020F0502020204030204"/>
              </a:rPr>
              <a:t>Best fit line of all predictor variables against target variable.</a:t>
            </a:r>
          </a:p>
          <a:p>
            <a:endParaRPr lang="en-US" dirty="0">
              <a:latin typeface="Arial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7553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Model building and evaluation Phase</vt:lpstr>
      <vt:lpstr>Model evaluation parameters: R2 score, MSE, MAE</vt:lpstr>
      <vt:lpstr>Learning curve for linear regression (R2score)</vt:lpstr>
      <vt:lpstr>Learning curve with MAE</vt:lpstr>
      <vt:lpstr>Post hyperparameter tuning with CV</vt:lpstr>
      <vt:lpstr>MAE(G Boost)</vt:lpstr>
      <vt:lpstr>Gradient Boosting Regressor is the best model learning curve</vt:lpstr>
      <vt:lpstr>Model Summary</vt:lpstr>
      <vt:lpstr>Linear Regression(best fit line)</vt:lpstr>
      <vt:lpstr>Feature importance(with XG Boost Regressor(top 15) </vt:lpstr>
      <vt:lpstr>Recommendations(top features)</vt:lpstr>
      <vt:lpstr>Continued.....</vt:lpstr>
      <vt:lpstr>Continue......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556</cp:revision>
  <dcterms:created xsi:type="dcterms:W3CDTF">2023-06-27T07:15:47Z</dcterms:created>
  <dcterms:modified xsi:type="dcterms:W3CDTF">2023-06-28T06:59:57Z</dcterms:modified>
</cp:coreProperties>
</file>