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E0431-C251-436E-B0BF-31F75E986B97}" v="1188" dt="2023-06-16T06:07:39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Hypothesis testing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D30E-400E-D41D-035D-3BFFDE58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1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Approved govt certificate of warehouse</a:t>
            </a:r>
            <a:endParaRPr lang="en-US" sz="20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BBD9F-4619-6A76-B8A1-934585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43"/>
            <a:ext cx="10515600" cy="5079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Arial"/>
                <a:ea typeface="+mn-lt"/>
                <a:cs typeface="+mn-lt"/>
              </a:rPr>
              <a:t>Null hypothesis(H0): μ1(A+) = μ2(A) = μ3(B+) = μ4(B) = μ5(C), there is no relation between govt certificate and weight of product.</a:t>
            </a:r>
            <a:endParaRPr lang="en-US" sz="1600">
              <a:latin typeface="Arial"/>
              <a:cs typeface="Calibri" panose="020F0502020204030204"/>
            </a:endParaRPr>
          </a:p>
          <a:p>
            <a:r>
              <a:rPr lang="en-US" sz="1600" dirty="0">
                <a:latin typeface="Arial"/>
                <a:ea typeface="+mn-lt"/>
                <a:cs typeface="+mn-lt"/>
              </a:rPr>
              <a:t>Alternate hypothesis(H1): Anyone one of the means are unequal, there exists relationship.</a:t>
            </a:r>
            <a:endParaRPr lang="en-US" sz="1600" dirty="0">
              <a:latin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F – one way result: p – value ~ 0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3B7CFF4-4832-C6C1-DE17-6779BAA2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06" y="2487912"/>
            <a:ext cx="6956611" cy="4369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5A5B2A-6CBF-5E50-155C-FE49B4583C6E}"/>
              </a:ext>
            </a:extLst>
          </p:cNvPr>
          <p:cNvSpPr txBox="1"/>
          <p:nvPr/>
        </p:nvSpPr>
        <p:spPr>
          <a:xfrm>
            <a:off x="4510367" y="211511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25AE0-D00C-DCE0-4D67-A836BBB7BE4E}"/>
              </a:ext>
            </a:extLst>
          </p:cNvPr>
          <p:cNvSpPr txBox="1"/>
          <p:nvPr/>
        </p:nvSpPr>
        <p:spPr>
          <a:xfrm>
            <a:off x="1036544" y="4090146"/>
            <a:ext cx="33197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Arial"/>
                <a:ea typeface="+mn-lt"/>
                <a:cs typeface="+mn-lt"/>
              </a:rPr>
              <a:t>Hence warehouses having high grade, approved by govt have higher weights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9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68F0-7D46-F89B-268C-D41A8F89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0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44E5-6493-4E2E-05B9-484DCBA8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273"/>
            <a:ext cx="11356041" cy="60770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Flood impacted area :  </a:t>
            </a:r>
            <a:r>
              <a:rPr lang="en-US" sz="1600" dirty="0">
                <a:latin typeface="Arial"/>
                <a:ea typeface="+mn-lt"/>
                <a:cs typeface="+mn-lt"/>
              </a:rPr>
              <a:t>T- test : p-value = 0.44 , (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600" dirty="0">
                <a:latin typeface="Arial"/>
                <a:ea typeface="+mn-lt"/>
                <a:cs typeface="+mn-lt"/>
              </a:rPr>
              <a:t>&gt; 0.05) </a:t>
            </a:r>
            <a:endParaRPr lang="en-US">
              <a:latin typeface="Calibri" panose="020F0502020204030204"/>
              <a:ea typeface="+mn-lt"/>
              <a:cs typeface="+mn-lt"/>
            </a:endParaRPr>
          </a:p>
          <a:p>
            <a:r>
              <a:rPr lang="en-US" sz="1600" dirty="0">
                <a:latin typeface="Arial"/>
                <a:cs typeface="Calibri"/>
              </a:rPr>
              <a:t>P-value </a:t>
            </a:r>
            <a:r>
              <a:rPr lang="en-US" sz="1600" dirty="0">
                <a:latin typeface="Arial"/>
                <a:cs typeface="Arial"/>
              </a:rPr>
              <a:t>hence, fail to reject null hypothesis , </a:t>
            </a:r>
            <a:r>
              <a:rPr lang="en-US" sz="1600" dirty="0">
                <a:latin typeface="Arial"/>
                <a:ea typeface="+mn-lt"/>
                <a:cs typeface="+mn-lt"/>
              </a:rPr>
              <a:t>Hence flood impact has no effect on weight of product.</a:t>
            </a:r>
          </a:p>
          <a:p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Flood proof warehouse :  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T- test : p-value = 0.59 , (</a:t>
            </a:r>
            <a:r>
              <a:rPr lang="en-US" sz="11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&gt; 0.05) 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ea typeface="+mn-lt"/>
                <a:cs typeface="+mn-lt"/>
              </a:rPr>
              <a:t>p-value &gt; 0.05 hence, fail to reject null hypothesis, There no relationship between flood proof and weight of noodles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Electric supply : </a:t>
            </a:r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  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T- test : p-value = 0.91 , (</a:t>
            </a:r>
            <a:r>
              <a:rPr lang="en-US" sz="11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&gt; 0.05) </a:t>
            </a:r>
          </a:p>
          <a:p>
            <a:r>
              <a:rPr lang="en-US" sz="16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P value &gt; 0.05, hence fail to reject null hypothesis, There is no relationship between electric supply and weight of product</a:t>
            </a:r>
            <a:endParaRPr lang="en-US" sz="1600" dirty="0" err="1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5F15893-2564-C0AD-EE19-FADC01BC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" y="3552470"/>
            <a:ext cx="3740523" cy="3305324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4B31BB0-D080-5D34-6EAD-2CA1485E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3552470"/>
            <a:ext cx="4087904" cy="3305323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213867B-D805-09A8-2F98-FB881F5A5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048" y="3552470"/>
            <a:ext cx="3897404" cy="32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6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9855-01C6-D9F3-F830-79EC908C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0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39E2-C374-04AF-0538-804AB630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978"/>
            <a:ext cx="10515600" cy="5583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Warehouse capacity size :  </a:t>
            </a:r>
            <a:r>
              <a:rPr lang="en-US" sz="1600" dirty="0">
                <a:latin typeface="Arial"/>
                <a:ea typeface="+mn-lt"/>
                <a:cs typeface="+mn-lt"/>
              </a:rPr>
              <a:t>F –one way result : p-value = 0.39 </a:t>
            </a:r>
          </a:p>
          <a:p>
            <a:r>
              <a:rPr lang="en-US" sz="1600" dirty="0">
                <a:solidFill>
                  <a:srgbClr val="000000"/>
                </a:solidFill>
                <a:latin typeface="Arial"/>
                <a:cs typeface="Calibri"/>
              </a:rPr>
              <a:t>P-value &gt; 0.05,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fail to reject null hypothesis, There is no relation between warehouse size and weight of product</a:t>
            </a:r>
          </a:p>
          <a:p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warehouse zone : </a:t>
            </a:r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  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F –one way result : p-value = 0.275 &gt; 0.05</a:t>
            </a:r>
          </a:p>
          <a:p>
            <a:r>
              <a:rPr lang="en-US" sz="16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There is no relation between warehouse zone and weight of Product.</a:t>
            </a:r>
          </a:p>
          <a:p>
            <a:endParaRPr lang="en-US" sz="1600" dirty="0">
              <a:solidFill>
                <a:srgbClr val="000000"/>
              </a:solidFill>
              <a:latin typeface="Arial"/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1F2CAF8-EC95-3C9C-387E-2D22E6BB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969765"/>
            <a:ext cx="4693023" cy="3282912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4F606EA-B24F-2B12-ECFC-9A843ABE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71" y="2973985"/>
            <a:ext cx="5544671" cy="31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7E66-9552-504F-2366-7AA73B5E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12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AEE6-D546-ECEC-28E4-1F2AE75D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419"/>
            <a:ext cx="10515600" cy="5505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Warehouse regional zone </a:t>
            </a:r>
            <a:r>
              <a:rPr lang="en-US" sz="1600" dirty="0">
                <a:latin typeface="Arial"/>
                <a:ea typeface="+mn-lt"/>
                <a:cs typeface="+mn-lt"/>
              </a:rPr>
              <a:t>:  F – one way result : p-value = 0.4  &gt; 0.05</a:t>
            </a:r>
          </a:p>
          <a:p>
            <a:r>
              <a:rPr lang="en-US" sz="16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There is no relation between warehouse regional zones and weight of product.</a:t>
            </a:r>
          </a:p>
          <a:p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Warehouse owner type :  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F – one way result : p-value = 0.6  &gt; 0.05</a:t>
            </a:r>
          </a:p>
          <a:p>
            <a:r>
              <a:rPr lang="en-US" sz="16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There is no relation between warehouse owner type and weight of product.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EAF55BF-519B-66DA-8691-79406621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3" y="3294735"/>
            <a:ext cx="5477434" cy="3495823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9C02C43-F820-77DF-B732-0CF5A38E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90" y="3294735"/>
            <a:ext cx="5096433" cy="349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0E31-E7E7-D94C-176C-4D2BB614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8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ea typeface="+mj-lt"/>
                <a:cs typeface="+mj-lt"/>
              </a:rPr>
              <a:t>Storage issue in last 3 months</a:t>
            </a:r>
            <a:endParaRPr lang="en-US" sz="2000" dirty="0">
              <a:solidFill>
                <a:srgbClr val="00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6468-F460-B3AD-F114-6C3B5EA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571"/>
            <a:ext cx="10515600" cy="50193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Arial"/>
                <a:ea typeface="+mn-lt"/>
                <a:cs typeface="+mn-lt"/>
              </a:rPr>
              <a:t>Null hypothesis(H0): p-value &gt; 0.05, no correlation between storage issue and product weight.</a:t>
            </a:r>
            <a:endParaRPr lang="en-US" sz="1600">
              <a:latin typeface="Arial"/>
              <a:cs typeface="Calibri" panose="020F0502020204030204"/>
            </a:endParaRPr>
          </a:p>
          <a:p>
            <a:r>
              <a:rPr lang="en-US" sz="1600" dirty="0">
                <a:latin typeface="Arial"/>
                <a:ea typeface="+mn-lt"/>
                <a:cs typeface="+mn-lt"/>
              </a:rPr>
              <a:t>Alternate hypothesis(H1): If p-value &lt; 0.05, there is a correlation between storage issue and product weight.</a:t>
            </a:r>
            <a:endParaRPr lang="en-US" sz="1600" dirty="0">
              <a:latin typeface="Arial"/>
            </a:endParaRPr>
          </a:p>
          <a:p>
            <a:r>
              <a:rPr lang="en-US" sz="1600" dirty="0">
                <a:latin typeface="Arial"/>
                <a:cs typeface="Calibri"/>
              </a:rPr>
              <a:t>Correlation coefficient: 0.98
p-value: 0.0</a:t>
            </a:r>
          </a:p>
          <a:p>
            <a:endParaRPr lang="en-US" sz="1600" dirty="0">
              <a:latin typeface="Arial"/>
              <a:cs typeface="Calibri"/>
            </a:endParaRPr>
          </a:p>
          <a:p>
            <a:endParaRPr lang="en-US" sz="1600" dirty="0">
              <a:latin typeface="Arial"/>
              <a:cs typeface="Calibri"/>
            </a:endParaRPr>
          </a:p>
          <a:p>
            <a:endParaRPr lang="en-US" sz="1600" dirty="0">
              <a:latin typeface="Arial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Arial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Arial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Arial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Arial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  <a:latin typeface="Arial"/>
                <a:ea typeface="+mn-lt"/>
                <a:cs typeface="+mn-lt"/>
              </a:rPr>
              <a:t>This may be due to overstocking, poor inventory </a:t>
            </a:r>
            <a:endParaRPr lang="en-US" sz="1600">
              <a:solidFill>
                <a:srgbClr val="FFC000"/>
              </a:solidFill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  <a:latin typeface="Arial"/>
                <a:ea typeface="+mn-lt"/>
                <a:cs typeface="+mn-lt"/>
              </a:rPr>
              <a:t>management</a:t>
            </a:r>
            <a:r>
              <a:rPr lang="en-US" sz="1600" dirty="0">
                <a:latin typeface="Arial"/>
                <a:ea typeface="+mn-lt"/>
                <a:cs typeface="+mn-lt"/>
              </a:rPr>
              <a:t>.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0B842D1A-B3F2-BF71-D829-0A095718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33" y="2023578"/>
            <a:ext cx="5147256" cy="44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9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BB29-785C-DC96-28B3-95DD1915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88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ea typeface="+mj-lt"/>
                <a:cs typeface="+mj-lt"/>
              </a:rPr>
              <a:t>Warehouse breakdown in last 3 months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02C4-748F-6EC5-28E8-6B9B468F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738"/>
            <a:ext cx="10515600" cy="54567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Arial"/>
                <a:ea typeface="+mn-lt"/>
                <a:cs typeface="+mn-lt"/>
              </a:rPr>
              <a:t>Null hypothesis(H0): If p-value &gt; 0.05 then there is no correlation between warehouse breakdown and weight.</a:t>
            </a:r>
            <a:endParaRPr lang="en-US" sz="1600" dirty="0">
              <a:latin typeface="Arial"/>
              <a:cs typeface="Calibri" panose="020F0502020204030204"/>
            </a:endParaRPr>
          </a:p>
          <a:p>
            <a:r>
              <a:rPr lang="en-US" sz="1600" dirty="0">
                <a:latin typeface="Arial"/>
                <a:ea typeface="+mn-lt"/>
                <a:cs typeface="+mn-lt"/>
              </a:rPr>
              <a:t>Alternate hypothesis(H1): If p-value &lt; 0.05 then there is correlation between warehouse breakdown and weight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600" dirty="0">
                <a:latin typeface="Arial"/>
                <a:cs typeface="Calibri"/>
              </a:rPr>
              <a:t>Correlation coefficient: 0.34
p-value: 0.0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B4CE7C6-B144-865D-74FA-2415B3E02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72" y="2635325"/>
            <a:ext cx="4997001" cy="3562111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043A264-88A9-1CE1-E07F-477D513C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357" y="2635325"/>
            <a:ext cx="4846749" cy="3626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4CF73-80DC-79C2-A3AF-EA9566254678}"/>
              </a:ext>
            </a:extLst>
          </p:cNvPr>
          <p:cNvSpPr txBox="1"/>
          <p:nvPr/>
        </p:nvSpPr>
        <p:spPr>
          <a:xfrm>
            <a:off x="1556197" y="6345527"/>
            <a:ext cx="82102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Arial"/>
                <a:ea typeface="+mn-lt"/>
                <a:cs typeface="+mn-lt"/>
              </a:rPr>
              <a:t>This may be due to bad inventory management, poorly organized workflow, lack of damage control.</a:t>
            </a:r>
            <a:endParaRPr lang="en-US" sz="1600" dirty="0">
              <a:solidFill>
                <a:srgbClr val="FFC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16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F9BA-02F5-8BC3-818D-630232E4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2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/>
                <a:cs typeface="Calibri Light"/>
              </a:rPr>
              <a:t>Warehouse established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8616-AF78-0626-5B4D-3D764000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231"/>
            <a:ext cx="10515600" cy="51777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Arial"/>
                <a:ea typeface="+mn-lt"/>
                <a:cs typeface="+mn-lt"/>
              </a:rPr>
              <a:t>Null hypothesis: p-value &gt; 0.05, then there is no correlation between established year and weight.</a:t>
            </a:r>
            <a:endParaRPr lang="en-US" sz="1600">
              <a:latin typeface="Arial"/>
              <a:cs typeface="Calibri" panose="020F0502020204030204"/>
            </a:endParaRPr>
          </a:p>
          <a:p>
            <a:r>
              <a:rPr lang="en-US" sz="1600" dirty="0">
                <a:latin typeface="Arial"/>
                <a:ea typeface="+mn-lt"/>
                <a:cs typeface="+mn-lt"/>
              </a:rPr>
              <a:t>Alternate hypothesis: p-value &lt; 0.05, then there is correlation between established year and weight.</a:t>
            </a:r>
            <a:endParaRPr lang="en-US" sz="1600" dirty="0">
              <a:latin typeface="Arial"/>
            </a:endParaRPr>
          </a:p>
          <a:p>
            <a:r>
              <a:rPr lang="en-US" sz="1600" dirty="0">
                <a:latin typeface="Arial"/>
                <a:ea typeface="+mn-lt"/>
                <a:cs typeface="+mn-lt"/>
              </a:rPr>
              <a:t>Correlation coefficient: -0.35</a:t>
            </a:r>
          </a:p>
          <a:p>
            <a:r>
              <a:rPr lang="en-US" sz="1600" dirty="0">
                <a:latin typeface="Arial"/>
                <a:ea typeface="+mn-lt"/>
                <a:cs typeface="+mn-lt"/>
              </a:rPr>
              <a:t> p-value: 0.0</a:t>
            </a:r>
          </a:p>
          <a:p>
            <a:endParaRPr lang="en-US" sz="1600" dirty="0">
              <a:latin typeface="Arial"/>
              <a:cs typeface="Calibri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1535D9E-D68A-4093-E27F-4CEEE5F1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05" y="2087972"/>
            <a:ext cx="6220496" cy="3937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B3385E-81B5-223F-9498-98E4A5C7CC87}"/>
              </a:ext>
            </a:extLst>
          </p:cNvPr>
          <p:cNvSpPr txBox="1"/>
          <p:nvPr/>
        </p:nvSpPr>
        <p:spPr>
          <a:xfrm>
            <a:off x="818345" y="3300211"/>
            <a:ext cx="4440528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C000"/>
                </a:solidFill>
                <a:latin typeface="Arial"/>
                <a:ea typeface="+mn-lt"/>
                <a:cs typeface="+mn-lt"/>
              </a:rPr>
              <a:t>As warehouse established year increases weight of product is decreasing.</a:t>
            </a:r>
            <a:endParaRPr lang="en-US" sz="1600">
              <a:solidFill>
                <a:srgbClr val="FFC000"/>
              </a:solidFill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C000"/>
                </a:solidFill>
                <a:latin typeface="Arial"/>
                <a:ea typeface="+mn-lt"/>
                <a:cs typeface="+mn-lt"/>
              </a:rPr>
              <a:t>It may be due to low popularity hence low sales in newly established regions</a:t>
            </a:r>
            <a:endParaRPr lang="en-US" sz="1600" dirty="0">
              <a:solidFill>
                <a:srgbClr val="FFC000"/>
              </a:solidFill>
              <a:latin typeface="Arial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61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A25F-9FC9-9E21-02F3-8D726D11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166688"/>
            <a:ext cx="10515600" cy="252099"/>
          </a:xfrm>
        </p:spPr>
        <p:txBody>
          <a:bodyPr>
            <a:normAutofit fontScale="90000"/>
          </a:bodyPr>
          <a:lstStyle/>
          <a:p>
            <a:endParaRPr lang="en-US" sz="1600" dirty="0">
              <a:latin typeface="Arial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56E5-BD39-689D-250A-AC7D80E53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935"/>
            <a:ext cx="11170276" cy="56070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cs typeface="Calibri"/>
              </a:rPr>
              <a:t>No </a:t>
            </a:r>
            <a:r>
              <a:rPr lang="en-US" sz="1600" err="1">
                <a:solidFill>
                  <a:srgbClr val="FF0000"/>
                </a:solidFill>
                <a:latin typeface="Arial"/>
                <a:cs typeface="Calibri"/>
              </a:rPr>
              <a:t>fo</a:t>
            </a:r>
            <a:r>
              <a:rPr lang="en-US" sz="1600" dirty="0">
                <a:solidFill>
                  <a:srgbClr val="FF0000"/>
                </a:solidFill>
                <a:latin typeface="Arial"/>
                <a:cs typeface="Calibri"/>
              </a:rPr>
              <a:t> refills in last 3 months: </a:t>
            </a:r>
            <a:r>
              <a:rPr lang="en-US" sz="1600" dirty="0">
                <a:cs typeface="Calibri"/>
              </a:rPr>
              <a:t>  </a:t>
            </a:r>
            <a:r>
              <a:rPr lang="en-US" sz="1600" dirty="0">
                <a:latin typeface="Arial"/>
                <a:cs typeface="Calibri"/>
              </a:rPr>
              <a:t> r = 0.000675,    p-value = 0.91</a:t>
            </a:r>
          </a:p>
          <a:p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Competitors in market :            </a:t>
            </a:r>
            <a:r>
              <a:rPr lang="en-US" sz="1600" dirty="0">
                <a:latin typeface="Arial"/>
                <a:ea typeface="+mn-lt"/>
                <a:cs typeface="+mn-lt"/>
              </a:rPr>
              <a:t>r = 0.007, p-value =  0.278</a:t>
            </a:r>
          </a:p>
          <a:p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Retail shop numbers : </a:t>
            </a:r>
            <a:r>
              <a:rPr lang="en-US" sz="1600" dirty="0">
                <a:latin typeface="Arial"/>
                <a:ea typeface="+mn-lt"/>
                <a:cs typeface="+mn-lt"/>
              </a:rPr>
              <a:t>             r =  -0067, p-value = 0.31</a:t>
            </a:r>
            <a:endParaRPr lang="en-US" sz="1600" dirty="0">
              <a:solidFill>
                <a:srgbClr val="FF0000"/>
              </a:solidFill>
              <a:latin typeface="Arial"/>
              <a:cs typeface="Calibri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6CB250E-C57C-F501-ABBE-E9F20E69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93" y="1801991"/>
            <a:ext cx="4031086" cy="4377774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4DB905D-C482-EACA-51E5-4390DD02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81" y="1798197"/>
            <a:ext cx="4020353" cy="4302647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2AE34F9-1E27-08E5-8D6F-DCB245159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753" y="1798198"/>
            <a:ext cx="3816438" cy="430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9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BAE8-4FBB-D6E6-2498-F4A318E9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41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E5E3-DD9F-10B5-9058-C5BAA09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85" y="709456"/>
            <a:ext cx="10515600" cy="5896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cs typeface="Calibri"/>
              </a:rPr>
              <a:t>Number of distributors :                               </a:t>
            </a:r>
            <a:r>
              <a:rPr lang="en-US" sz="1600" dirty="0">
                <a:latin typeface="Arial"/>
                <a:cs typeface="Calibri"/>
              </a:rPr>
              <a:t>r = 0.005,   p –value = 0.44</a:t>
            </a:r>
          </a:p>
          <a:p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Distance of warehouse from Production hub : 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1600" dirty="0">
                <a:latin typeface="Arial"/>
                <a:ea typeface="+mn-lt"/>
                <a:cs typeface="+mn-lt"/>
              </a:rPr>
              <a:t>r = -0.006,    p-value = 0.37</a:t>
            </a:r>
          </a:p>
          <a:p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Government checkup of warehouse in last 3 months : </a:t>
            </a:r>
            <a:r>
              <a:rPr lang="en-US" sz="1600" dirty="0">
                <a:latin typeface="Arial"/>
                <a:ea typeface="+mn-lt"/>
                <a:cs typeface="+mn-lt"/>
              </a:rPr>
              <a:t> r = -0.019,   p-value = 0.075</a:t>
            </a:r>
            <a:endParaRPr lang="en-US" sz="1600" dirty="0">
              <a:solidFill>
                <a:srgbClr val="FF0000"/>
              </a:solidFill>
              <a:latin typeface="Arial"/>
              <a:cs typeface="Calibri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978DC9C-7324-FD58-D310-D034DED6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6" y="2635324"/>
            <a:ext cx="3977423" cy="3830421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F5F2DAC2-7E26-37EC-968D-82BFD704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724" y="2688987"/>
            <a:ext cx="4202804" cy="3626507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1E44546E-B69E-871D-F566-0FAFE9D8B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823" y="2688987"/>
            <a:ext cx="3709114" cy="36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C6FD-94F5-44D2-2737-A13D5F3F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2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Temperature regulating machine </a:t>
            </a:r>
            <a:endParaRPr lang="en-US" sz="2000" dirty="0">
              <a:solidFill>
                <a:srgbClr val="FF0000"/>
              </a:solidFill>
              <a:latin typeface="Arial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1155-41C8-78BD-79B7-E1107B503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428"/>
            <a:ext cx="10515600" cy="51455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600" dirty="0">
              <a:latin typeface="Arial"/>
              <a:cs typeface="Calibri"/>
            </a:endParaRPr>
          </a:p>
          <a:p>
            <a:r>
              <a:rPr lang="en-US" sz="1600" dirty="0">
                <a:latin typeface="Arial"/>
                <a:ea typeface="+mn-lt"/>
                <a:cs typeface="+mn-lt"/>
              </a:rPr>
              <a:t>Null hypothesis(H0): μ1 = μ2, there is no relation between temperature regulating machine and weight.</a:t>
            </a:r>
            <a:endParaRPr lang="en-US" sz="160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ea typeface="+mn-lt"/>
                <a:cs typeface="+mn-lt"/>
              </a:rPr>
              <a:t>Alternate hypothesis(H1): μ1 ≠ μ2 there exists a relation between temperature regulating machine and weight.</a:t>
            </a:r>
            <a:endParaRPr lang="en-US" sz="1600" dirty="0">
              <a:latin typeface="Arial"/>
            </a:endParaRPr>
          </a:p>
          <a:p>
            <a:r>
              <a:rPr lang="en-US" sz="1600" dirty="0">
                <a:latin typeface="Arial"/>
                <a:cs typeface="Calibri"/>
              </a:rPr>
              <a:t>F one way Result( p- value ~ 0)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1A78FEB-36DA-FFF6-9F45-8E37A82E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73" y="2538733"/>
            <a:ext cx="5544353" cy="4059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19EFE-F29D-AA3F-6E79-28B3F6B176EF}"/>
              </a:ext>
            </a:extLst>
          </p:cNvPr>
          <p:cNvSpPr txBox="1"/>
          <p:nvPr/>
        </p:nvSpPr>
        <p:spPr>
          <a:xfrm>
            <a:off x="686359" y="3683933"/>
            <a:ext cx="47765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Arial"/>
                <a:ea typeface="+mn-lt"/>
                <a:cs typeface="+mn-lt"/>
              </a:rPr>
              <a:t>Hence the difference in product is seen with and without temperature regulating machine</a:t>
            </a:r>
            <a:endParaRPr lang="en-US" sz="1600" dirty="0">
              <a:solidFill>
                <a:srgbClr val="FFC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11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F6C9-35D5-9906-661C-552AC1E8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Transport issues in last 1 year</a:t>
            </a:r>
            <a:endParaRPr lang="en-US" sz="20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66E2-54B1-DFB1-6430-C300D309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84"/>
            <a:ext cx="10515600" cy="50012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Arial"/>
                <a:ea typeface="+mn-lt"/>
                <a:cs typeface="+mn-lt"/>
              </a:rPr>
              <a:t>μ1, μ2, μ3, μ4, μ5 , μ6 for transport issues for 0,1,2,3,4,5 number of times. Anova is suitable here.</a:t>
            </a:r>
            <a:endParaRPr lang="en-US" sz="1600">
              <a:latin typeface="Arial"/>
              <a:cs typeface="Calibri" panose="020F0502020204030204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Null hypothesis(H0): μ0 = μ1 = μ2 = μ3 = μ4 = μ=5</a:t>
            </a:r>
            <a:endParaRPr lang="en-US" sz="160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ea typeface="+mn-lt"/>
                <a:cs typeface="+mn-lt"/>
              </a:rPr>
              <a:t>Alternate hypothesis(H1): Anyone of the means are unequal</a:t>
            </a:r>
            <a:endParaRPr lang="en-US" sz="1600" dirty="0">
              <a:latin typeface="Arial"/>
            </a:endParaRPr>
          </a:p>
          <a:p>
            <a:r>
              <a:rPr lang="en-US" sz="1600" dirty="0">
                <a:latin typeface="Arial"/>
                <a:cs typeface="Calibri"/>
              </a:rPr>
              <a:t>F – one way result: p – value ~ 0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E871589-9DB3-8FE0-00E4-7F31389AB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41" y="2420239"/>
            <a:ext cx="6833346" cy="4359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08B4FD-7E65-BF22-43A4-66AE9DBA4D8F}"/>
              </a:ext>
            </a:extLst>
          </p:cNvPr>
          <p:cNvSpPr txBox="1"/>
          <p:nvPr/>
        </p:nvSpPr>
        <p:spPr>
          <a:xfrm>
            <a:off x="1078566" y="4426323"/>
            <a:ext cx="3627904" cy="7704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5A90-6327-BAC5-FBCF-879727AD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387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warehouse location type</a:t>
            </a:r>
            <a:endParaRPr lang="en-US" sz="2000" dirty="0" err="1">
              <a:solidFill>
                <a:srgbClr val="000000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38D5-4605-5145-2326-9AD37C7B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478"/>
            <a:ext cx="10515600" cy="5012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Arial"/>
                <a:ea typeface="+mn-lt"/>
                <a:cs typeface="+mn-lt"/>
              </a:rPr>
              <a:t>Null hypothesis(H0): μ1 = μ2, there is no relation between location and weight.</a:t>
            </a:r>
            <a:endParaRPr lang="en-US" sz="1600">
              <a:latin typeface="Arial"/>
              <a:cs typeface="Calibri" panose="020F0502020204030204"/>
            </a:endParaRPr>
          </a:p>
          <a:p>
            <a:r>
              <a:rPr lang="en-US" sz="1600" dirty="0">
                <a:latin typeface="Arial"/>
                <a:ea typeface="+mn-lt"/>
                <a:cs typeface="+mn-lt"/>
              </a:rPr>
              <a:t>Alternate hypothesis(H1): μ1 ≠ μ2, there exists a relation between location and weight.</a:t>
            </a:r>
            <a:endParaRPr lang="en-US" sz="1600" dirty="0">
              <a:latin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F – one way result: p – value ~ 0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7E568FB-C0F9-BE54-57E3-3F6D269E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71" y="2499118"/>
            <a:ext cx="5544670" cy="3932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0D932-C23A-7F2E-26D6-F34522E45FDC}"/>
              </a:ext>
            </a:extLst>
          </p:cNvPr>
          <p:cNvSpPr txBox="1"/>
          <p:nvPr/>
        </p:nvSpPr>
        <p:spPr>
          <a:xfrm>
            <a:off x="2703419" y="3936066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33FCA-9990-AE24-A419-4E5D47A8C377}"/>
              </a:ext>
            </a:extLst>
          </p:cNvPr>
          <p:cNvSpPr txBox="1"/>
          <p:nvPr/>
        </p:nvSpPr>
        <p:spPr>
          <a:xfrm>
            <a:off x="425822" y="3807199"/>
            <a:ext cx="45663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Arial"/>
                <a:ea typeface="+mn-lt"/>
                <a:cs typeface="+mn-lt"/>
              </a:rPr>
              <a:t>Hence there is a difference in urban and rural weights of products</a:t>
            </a:r>
            <a:endParaRPr lang="en-US" sz="1600" dirty="0">
              <a:solidFill>
                <a:srgbClr val="FFC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32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Hypothesis testing </vt:lpstr>
      <vt:lpstr>Storage issue in last 3 months</vt:lpstr>
      <vt:lpstr>Warehouse breakdown in last 3 months</vt:lpstr>
      <vt:lpstr>Warehouse established year</vt:lpstr>
      <vt:lpstr>PowerPoint Presentation</vt:lpstr>
      <vt:lpstr>PowerPoint Presentation</vt:lpstr>
      <vt:lpstr>Temperature regulating machine </vt:lpstr>
      <vt:lpstr>Transport issues in last 1 year</vt:lpstr>
      <vt:lpstr>warehouse location type</vt:lpstr>
      <vt:lpstr>Approved govt certificate of warehouse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446</cp:revision>
  <dcterms:created xsi:type="dcterms:W3CDTF">2023-06-16T04:19:03Z</dcterms:created>
  <dcterms:modified xsi:type="dcterms:W3CDTF">2023-06-16T06:08:42Z</dcterms:modified>
</cp:coreProperties>
</file>