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1"/>
      <p:bold r:id="rId12"/>
      <p:italic r:id="rId13"/>
      <p:boldItalic r:id="rId14"/>
    </p:embeddedFont>
    <p:embeddedFont>
      <p:font typeface="Barlow Light" panose="00000400000000000000" pitchFamily="2" charset="0"/>
      <p:regular r:id="rId15"/>
      <p:bold r:id="rId16"/>
      <p:italic r:id="rId17"/>
      <p:boldItalic r:id="rId18"/>
    </p:embeddedFont>
    <p:embeddedFont>
      <p:font typeface="Barlow SemiBold" panose="000007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oQbouRo9ODCEfuKAf5ECF/sE3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9043d8d7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9043d8d7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9043d8d7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39043d8d7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9043d8d7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9043d8d7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9043d8d7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9043d8d7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9043d8d7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39043d8d7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18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18"/>
            <p:cNvGrpSpPr/>
            <p:nvPr/>
          </p:nvGrpSpPr>
          <p:grpSpPr>
            <a:xfrm>
              <a:off x="8477595" y="4477088"/>
              <a:ext cx="666404" cy="666424"/>
              <a:chOff x="7996345" y="980275"/>
              <a:chExt cx="666404" cy="666424"/>
            </a:xfrm>
          </p:grpSpPr>
          <p:sp>
            <p:nvSpPr>
              <p:cNvPr id="14" name="Google Shape;14;p18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8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8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8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8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8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8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8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8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8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8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8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8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8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8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8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" name="Google Shape;30;p18"/>
            <p:cNvGrpSpPr/>
            <p:nvPr/>
          </p:nvGrpSpPr>
          <p:grpSpPr>
            <a:xfrm>
              <a:off x="7042555" y="1541664"/>
              <a:ext cx="730046" cy="2060087"/>
              <a:chOff x="7022220" y="1541675"/>
              <a:chExt cx="666404" cy="1880499"/>
            </a:xfrm>
          </p:grpSpPr>
          <p:sp>
            <p:nvSpPr>
              <p:cNvPr id="31" name="Google Shape;31;p18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8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8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8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8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8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8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18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8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8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8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8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8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8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18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8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18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8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18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18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8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8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8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8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8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8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8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8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8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8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8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8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8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8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8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8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8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8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8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8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18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18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8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8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8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8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18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18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8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8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8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18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18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8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8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8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87;p18"/>
            <p:cNvGrpSpPr/>
            <p:nvPr/>
          </p:nvGrpSpPr>
          <p:grpSpPr>
            <a:xfrm>
              <a:off x="685795" y="0"/>
              <a:ext cx="666404" cy="666424"/>
              <a:chOff x="7996345" y="980275"/>
              <a:chExt cx="666404" cy="666424"/>
            </a:xfrm>
          </p:grpSpPr>
          <p:sp>
            <p:nvSpPr>
              <p:cNvPr id="88" name="Google Shape;88;p18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8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8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8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8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8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8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8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8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8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8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8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8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8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8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" name="Google Shape;104;p18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white)">
  <p:cSld name="Blank (white)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0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114" name="Google Shape;114;p2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0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118" name="Google Shape;118;p2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0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135" name="Google Shape;135;p2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21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146" name="Google Shape;146;p21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21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150" name="Google Shape;150;p21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21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167" name="Google Shape;167;p21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 variant 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176" name="Google Shape;176;p2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180" name="Google Shape;180;p2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2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197" name="Google Shape;197;p2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2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ungopal1/npci_hackathon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"/>
          <p:cNvSpPr txBox="1">
            <a:spLocks noGrp="1"/>
          </p:cNvSpPr>
          <p:nvPr>
            <p:ph type="ctrTitle"/>
          </p:nvPr>
        </p:nvSpPr>
        <p:spPr>
          <a:xfrm>
            <a:off x="316050" y="1226634"/>
            <a:ext cx="6634877" cy="23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        </a:t>
            </a:r>
            <a:b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</a:t>
            </a:r>
            <a:b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	</a:t>
            </a:r>
            <a:b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FINTECH – A – THON</a:t>
            </a:r>
            <a:br>
              <a:rPr lang="en-US" sz="2000" b="1" dirty="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000" b="1" dirty="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000" b="1" dirty="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Title: AI-Powered Fraud Detection for UPI Transactions</a:t>
            </a:r>
            <a:br>
              <a:rPr lang="en-US" sz="1800" b="1" dirty="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</a:br>
            <a:endParaRPr sz="1000" b="1" dirty="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TEAM NAME : NECIANS</a:t>
            </a:r>
            <a:br>
              <a:rPr lang="en-US" sz="1400" b="1" dirty="0">
                <a:latin typeface="Arial"/>
                <a:ea typeface="Arial"/>
                <a:cs typeface="Arial"/>
                <a:sym typeface="Arial"/>
              </a:rPr>
            </a:br>
            <a:endParaRPr sz="10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TEAM NO : 41 </a:t>
            </a:r>
            <a:endParaRPr sz="2800" b="1" dirty="0">
              <a:highlight>
                <a:schemeClr val="lt1"/>
              </a:highlight>
            </a:endParaRPr>
          </a:p>
        </p:txBody>
      </p:sp>
      <p:sp>
        <p:nvSpPr>
          <p:cNvPr id="210" name="Google Shape;210;p1"/>
          <p:cNvSpPr txBox="1"/>
          <p:nvPr/>
        </p:nvSpPr>
        <p:spPr>
          <a:xfrm>
            <a:off x="316050" y="3857325"/>
            <a:ext cx="5255400" cy="141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                                          TEAM MEMBERS :</a:t>
            </a: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/>
              <a:t> </a:t>
            </a:r>
            <a:endParaRPr sz="600" b="1" dirty="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   	                                         ARUN GOPAL</a:t>
            </a: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		                 PULAN NARESH KUMAR</a:t>
            </a:r>
            <a:br>
              <a:rPr lang="en-US" sz="1100" b="1" dirty="0"/>
            </a:br>
            <a:r>
              <a:rPr lang="en-US" sz="1100" b="1" dirty="0"/>
              <a:t>                    	                                         SARFRAJ AHAMED</a:t>
            </a:r>
            <a:br>
              <a:rPr lang="en-US" sz="1100" b="1" dirty="0"/>
            </a:br>
            <a:r>
              <a:rPr lang="en-US" sz="1100" b="1" dirty="0"/>
              <a:t>                    	                                         SIVA SANKAR</a:t>
            </a:r>
            <a:br>
              <a:rPr lang="en-US" sz="1100" dirty="0"/>
            </a:br>
            <a:r>
              <a:rPr lang="en-US" sz="1100" dirty="0"/>
              <a:t>                    	</a:t>
            </a:r>
            <a:endParaRPr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9043d8d78_0_8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16" name="Google Shape;216;g339043d8d78_0_8"/>
          <p:cNvSpPr txBox="1"/>
          <p:nvPr/>
        </p:nvSpPr>
        <p:spPr>
          <a:xfrm>
            <a:off x="543125" y="751475"/>
            <a:ext cx="36729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/>
              <a:t>Problem Statement:</a:t>
            </a:r>
            <a:endParaRPr sz="2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17" name="Google Shape;217;g339043d8d78_0_8"/>
          <p:cNvSpPr txBox="1"/>
          <p:nvPr/>
        </p:nvSpPr>
        <p:spPr>
          <a:xfrm>
            <a:off x="673600" y="1365275"/>
            <a:ext cx="7405200" cy="3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Financial institutions struggle to detect and prevent fraudulent transactions.</a:t>
            </a:r>
            <a:endParaRPr sz="20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Fraud leads to significant financial losses and reputational risks.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Need for an AI/ML-driven approach to analyze transaction patterns and user behaviors to flag suspicious activities. digital payment platforms</a:t>
            </a:r>
            <a:endParaRPr sz="22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9043d8d78_0_41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23" name="Google Shape;223;g339043d8d78_0_41"/>
          <p:cNvSpPr txBox="1"/>
          <p:nvPr/>
        </p:nvSpPr>
        <p:spPr>
          <a:xfrm>
            <a:off x="404525" y="504575"/>
            <a:ext cx="49587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Technology Stack:</a:t>
            </a:r>
            <a:endParaRPr sz="23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4" name="Google Shape;224;g339043d8d78_0_41"/>
          <p:cNvSpPr txBox="1"/>
          <p:nvPr/>
        </p:nvSpPr>
        <p:spPr>
          <a:xfrm>
            <a:off x="861225" y="1200500"/>
            <a:ext cx="7677300" cy="31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•</a:t>
            </a:r>
            <a:r>
              <a:rPr lang="en-US" sz="1700" b="1"/>
              <a:t>Programming Language:</a:t>
            </a:r>
            <a:r>
              <a:rPr lang="en-US" sz="1700"/>
              <a:t> Python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•</a:t>
            </a:r>
            <a:r>
              <a:rPr lang="en-US" sz="1700" b="1"/>
              <a:t>Libraries &amp; Frameworks:</a:t>
            </a:r>
            <a:r>
              <a:rPr lang="en-US" sz="1700"/>
              <a:t> TensorFlow, XG Boost, Scikit-learn, Pandas, NumPy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•</a:t>
            </a:r>
            <a:r>
              <a:rPr lang="en-US" sz="1700" b="1"/>
              <a:t>Machine Learning Models Used:</a:t>
            </a:r>
            <a:endParaRPr sz="1700" b="1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•XG Boost Classifier</a:t>
            </a:r>
            <a:endParaRPr sz="17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•LSTM with Attention Mechanism</a:t>
            </a:r>
            <a:endParaRPr sz="17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•Ensemble Model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•</a:t>
            </a:r>
            <a:r>
              <a:rPr lang="en-US" sz="1700" b="1"/>
              <a:t>Preprocessing Techniques:</a:t>
            </a:r>
            <a:endParaRPr sz="1700" b="1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•Data normalization, label encoding, feature selection, SMOTE for handling class imbalance.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9043d8d78_0_4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30" name="Google Shape;230;g339043d8d78_0_49"/>
          <p:cNvSpPr txBox="1"/>
          <p:nvPr/>
        </p:nvSpPr>
        <p:spPr>
          <a:xfrm>
            <a:off x="480650" y="526300"/>
            <a:ext cx="3653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/>
              <a:t>Code &amp; Implementation:</a:t>
            </a:r>
            <a:endParaRPr sz="23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31" name="Google Shape;231;g339043d8d78_0_49"/>
          <p:cNvSpPr txBox="1"/>
          <p:nvPr/>
        </p:nvSpPr>
        <p:spPr>
          <a:xfrm>
            <a:off x="904725" y="1287500"/>
            <a:ext cx="7753200" cy="3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•</a:t>
            </a:r>
            <a:r>
              <a:rPr lang="en-US" sz="1800" b="1" dirty="0"/>
              <a:t>Data Preprocessing:</a:t>
            </a:r>
            <a:endParaRPr sz="1800" b="1" dirty="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•Loading JSON dataset, handling missing values, removing duplicates.</a:t>
            </a:r>
            <a:endParaRPr sz="1800" dirty="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•Feature selection based on correlation analysis.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•</a:t>
            </a:r>
            <a:r>
              <a:rPr lang="en-US" sz="1800" b="1" dirty="0"/>
              <a:t>Model Training:</a:t>
            </a:r>
            <a:endParaRPr sz="1800" b="1" dirty="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•XG Boost with hyperparameter tuning.</a:t>
            </a:r>
            <a:endParaRPr sz="1800" dirty="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•LSTM model with bidirectional layers and self-attention mechanism.</a:t>
            </a:r>
            <a:endParaRPr sz="1800" dirty="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•Meta model (Logistic Regression) for ensemble learning.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•</a:t>
            </a:r>
            <a:r>
              <a:rPr lang="en-US" sz="1800" b="1" dirty="0"/>
              <a:t>Performance Metrics:</a:t>
            </a:r>
            <a:endParaRPr sz="1800" b="1" dirty="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•Micro &amp; Macro F1-Score, Precision, Recall.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Model evaluation using classification reports.</a:t>
            </a: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25C4D1-359A-A24C-2B88-ABDF8ADB1B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4871F-2489-6909-AC4E-92CA700E3D72}"/>
              </a:ext>
            </a:extLst>
          </p:cNvPr>
          <p:cNvSpPr txBox="1"/>
          <p:nvPr/>
        </p:nvSpPr>
        <p:spPr>
          <a:xfrm>
            <a:off x="899530" y="1367567"/>
            <a:ext cx="756052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UPI fraud is rising due to phishing, fake links, and unauthorized transactions. Fraudsters manipulate metadata, use device spoofing, and exploit behavioral patterns to evade detection. Traditional rule-based systems fail to adapt, requiring machine learning for real-time fraud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 cases are rare, making model training challenging due to class imbalance. Techniques like SMOTE and ensemble learning improve detection. Key fraud indicators include abnormal transaction frequencies, high-risk geolocations, and unusual payment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hybrid approach using LSTM and XG Boost enhances accuracy. LSTMs capture sequential behavior, while XG Boost classifies static features. An ensemble model with a meta-learner boosts fraud detection, measured by accuracy, precision, recall, and F1-score.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5CF11-1592-2F57-B50A-B6EB9679ABEE}"/>
              </a:ext>
            </a:extLst>
          </p:cNvPr>
          <p:cNvSpPr txBox="1"/>
          <p:nvPr/>
        </p:nvSpPr>
        <p:spPr>
          <a:xfrm>
            <a:off x="546410" y="652151"/>
            <a:ext cx="16838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Evidence: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3396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4474AA-3DC5-8466-6B4B-2026D48BFA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089AB-6141-727D-A8FE-F6F3FC35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32" y="1471961"/>
            <a:ext cx="7233424" cy="2679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6D6C76-C614-3BB3-990F-ED238412B2A3}"/>
              </a:ext>
            </a:extLst>
          </p:cNvPr>
          <p:cNvSpPr txBox="1"/>
          <p:nvPr/>
        </p:nvSpPr>
        <p:spPr>
          <a:xfrm>
            <a:off x="821473" y="709360"/>
            <a:ext cx="2516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+mj-lt"/>
                <a:ea typeface="Barlow Light"/>
                <a:cs typeface="Times New Roman" panose="02020603050405020304" pitchFamily="18" charset="0"/>
                <a:sym typeface="Barlow Light"/>
              </a:rPr>
              <a:t>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98140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9043d8d78_0_5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37" name="Google Shape;237;g339043d8d78_0_57"/>
          <p:cNvSpPr txBox="1"/>
          <p:nvPr/>
        </p:nvSpPr>
        <p:spPr>
          <a:xfrm>
            <a:off x="425750" y="544500"/>
            <a:ext cx="18378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Demo:</a:t>
            </a:r>
            <a:endParaRPr sz="24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38" name="Google Shape;238;g339043d8d78_0_57"/>
          <p:cNvSpPr txBox="1"/>
          <p:nvPr/>
        </p:nvSpPr>
        <p:spPr>
          <a:xfrm>
            <a:off x="311500" y="1073500"/>
            <a:ext cx="85080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Model Training                                                       Model Evaluation                                                                           </a:t>
            </a:r>
            <a:r>
              <a:rPr lang="en-US" sz="2200" b="1"/>
              <a:t>                       </a:t>
            </a:r>
            <a:endParaRPr sz="24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239" name="Google Shape;239;g339043d8d78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00" y="1933800"/>
            <a:ext cx="4749624" cy="25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8511FE-A8DE-2671-EF78-36C141BAB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871" y="2369169"/>
            <a:ext cx="28194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9043d8d78_0_68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46" name="Google Shape;246;g339043d8d78_0_68"/>
          <p:cNvSpPr txBox="1"/>
          <p:nvPr/>
        </p:nvSpPr>
        <p:spPr>
          <a:xfrm>
            <a:off x="363891" y="2187443"/>
            <a:ext cx="189609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Conclusion:</a:t>
            </a:r>
            <a:endParaRPr sz="22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47" name="Google Shape;247;g339043d8d78_0_68"/>
          <p:cNvSpPr txBox="1"/>
          <p:nvPr/>
        </p:nvSpPr>
        <p:spPr>
          <a:xfrm>
            <a:off x="798068" y="2687707"/>
            <a:ext cx="7748700" cy="178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•Our AI-powered fraud detection system significantly enhances security in UPI transactions.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•By combining multiple models, it improves accuracy and reduces false positives.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•The system adapts to evolving fraud patterns using machine learning.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D5550-CD6C-BD12-D650-D3CD75FEEEC8}"/>
              </a:ext>
            </a:extLst>
          </p:cNvPr>
          <p:cNvSpPr txBox="1"/>
          <p:nvPr/>
        </p:nvSpPr>
        <p:spPr>
          <a:xfrm>
            <a:off x="442332" y="514255"/>
            <a:ext cx="18960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GitHub Link: </a:t>
            </a:r>
            <a:endParaRPr lang="en-US" sz="22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4D13D-42C9-0338-7FE0-8275A0BE2E83}"/>
              </a:ext>
            </a:extLst>
          </p:cNvPr>
          <p:cNvSpPr txBox="1"/>
          <p:nvPr/>
        </p:nvSpPr>
        <p:spPr>
          <a:xfrm>
            <a:off x="1311935" y="1183796"/>
            <a:ext cx="6575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https://github.com/Arungopal1/npci_hackathon.git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ellow Them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456</Words>
  <Application>Microsoft Office PowerPoint</Application>
  <PresentationFormat>On-screen Show (16:9)</PresentationFormat>
  <Paragraphs>61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Barlow SemiBold</vt:lpstr>
      <vt:lpstr>Barlow Light</vt:lpstr>
      <vt:lpstr>Arial</vt:lpstr>
      <vt:lpstr>Barlow</vt:lpstr>
      <vt:lpstr>Yellow Theme</vt:lpstr>
      <vt:lpstr>                                                                                                         FINTECH – A – THON   Title: AI-Powered Fraud Detection for UPI Transactions  TEAM NAME : NECIANS  TEAM NO : 41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Sayeed</dc:creator>
  <cp:lastModifiedBy>naresh kumar</cp:lastModifiedBy>
  <cp:revision>3</cp:revision>
  <dcterms:modified xsi:type="dcterms:W3CDTF">2025-02-22T08:16:31Z</dcterms:modified>
</cp:coreProperties>
</file>