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2B2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F2B20"/>
        </a:fontRef>
        <a:srgbClr val="2F2B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 b="def" i="def"/>
      <a:tcStyle>
        <a:tcBdr/>
        <a:fill>
          <a:solidFill>
            <a:srgbClr val="F1F0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F2B20"/>
        </a:fontRef>
        <a:srgbClr val="2F2B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F2B20"/>
        </a:fontRef>
        <a:srgbClr val="2F2B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F2B20"/>
        </a:fontRef>
        <a:srgbClr val="2F2B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F2B20"/>
        </a:fontRef>
        <a:srgbClr val="2F2B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F2B20"/>
              </a:solidFill>
              <a:prstDash val="solid"/>
              <a:round/>
            </a:ln>
          </a:top>
          <a:bottom>
            <a:ln w="254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F2B20"/>
              </a:solidFill>
              <a:prstDash val="solid"/>
              <a:round/>
            </a:ln>
          </a:top>
          <a:bottom>
            <a:ln w="254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F2B20"/>
        </a:fontRef>
        <a:srgbClr val="2F2B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F2B2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F2B2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F2B2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F2B20"/>
        </a:fontRef>
        <a:srgbClr val="2F2B20"/>
      </a:tcTxStyle>
      <a:tcStyle>
        <a:tcBdr>
          <a:left>
            <a:ln w="12700" cap="flat">
              <a:solidFill>
                <a:srgbClr val="2F2B20"/>
              </a:solidFill>
              <a:prstDash val="solid"/>
              <a:round/>
            </a:ln>
          </a:left>
          <a:right>
            <a:ln w="12700" cap="flat">
              <a:solidFill>
                <a:srgbClr val="2F2B20"/>
              </a:solidFill>
              <a:prstDash val="solid"/>
              <a:round/>
            </a:ln>
          </a:right>
          <a:top>
            <a:ln w="12700" cap="flat">
              <a:solidFill>
                <a:srgbClr val="2F2B20"/>
              </a:solidFill>
              <a:prstDash val="solid"/>
              <a:round/>
            </a:ln>
          </a:top>
          <a:bottom>
            <a:ln w="127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solidFill>
                <a:srgbClr val="2F2B20"/>
              </a:solidFill>
              <a:prstDash val="solid"/>
              <a:round/>
            </a:ln>
          </a:insideH>
          <a:insideV>
            <a:ln w="12700" cap="flat">
              <a:solidFill>
                <a:srgbClr val="2F2B20"/>
              </a:solidFill>
              <a:prstDash val="solid"/>
              <a:round/>
            </a:ln>
          </a:insideV>
        </a:tcBdr>
        <a:fill>
          <a:solidFill>
            <a:srgbClr val="2F2B2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F2B20"/>
        </a:fontRef>
        <a:srgbClr val="2F2B20"/>
      </a:tcTxStyle>
      <a:tcStyle>
        <a:tcBdr>
          <a:left>
            <a:ln w="12700" cap="flat">
              <a:solidFill>
                <a:srgbClr val="2F2B20"/>
              </a:solidFill>
              <a:prstDash val="solid"/>
              <a:round/>
            </a:ln>
          </a:left>
          <a:right>
            <a:ln w="12700" cap="flat">
              <a:solidFill>
                <a:srgbClr val="2F2B20"/>
              </a:solidFill>
              <a:prstDash val="solid"/>
              <a:round/>
            </a:ln>
          </a:right>
          <a:top>
            <a:ln w="12700" cap="flat">
              <a:solidFill>
                <a:srgbClr val="2F2B20"/>
              </a:solidFill>
              <a:prstDash val="solid"/>
              <a:round/>
            </a:ln>
          </a:top>
          <a:bottom>
            <a:ln w="127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solidFill>
                <a:srgbClr val="2F2B20"/>
              </a:solidFill>
              <a:prstDash val="solid"/>
              <a:round/>
            </a:ln>
          </a:insideH>
          <a:insideV>
            <a:ln w="12700" cap="flat">
              <a:solidFill>
                <a:srgbClr val="2F2B20"/>
              </a:solidFill>
              <a:prstDash val="solid"/>
              <a:round/>
            </a:ln>
          </a:insideV>
        </a:tcBdr>
        <a:fill>
          <a:solidFill>
            <a:srgbClr val="2F2B20">
              <a:alpha val="20000"/>
            </a:srgbClr>
          </a:solidFill>
        </a:fill>
      </a:tcStyle>
    </a:firstCol>
    <a:lastRow>
      <a:tcTxStyle b="on" i="off">
        <a:fontRef idx="minor">
          <a:srgbClr val="2F2B20"/>
        </a:fontRef>
        <a:srgbClr val="2F2B20"/>
      </a:tcTxStyle>
      <a:tcStyle>
        <a:tcBdr>
          <a:left>
            <a:ln w="12700" cap="flat">
              <a:solidFill>
                <a:srgbClr val="2F2B20"/>
              </a:solidFill>
              <a:prstDash val="solid"/>
              <a:round/>
            </a:ln>
          </a:left>
          <a:right>
            <a:ln w="12700" cap="flat">
              <a:solidFill>
                <a:srgbClr val="2F2B20"/>
              </a:solidFill>
              <a:prstDash val="solid"/>
              <a:round/>
            </a:ln>
          </a:right>
          <a:top>
            <a:ln w="50800" cap="flat">
              <a:solidFill>
                <a:srgbClr val="2F2B20"/>
              </a:solidFill>
              <a:prstDash val="solid"/>
              <a:round/>
            </a:ln>
          </a:top>
          <a:bottom>
            <a:ln w="127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solidFill>
                <a:srgbClr val="2F2B20"/>
              </a:solidFill>
              <a:prstDash val="solid"/>
              <a:round/>
            </a:ln>
          </a:insideH>
          <a:insideV>
            <a:ln w="12700" cap="flat">
              <a:solidFill>
                <a:srgbClr val="2F2B2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F2B20"/>
        </a:fontRef>
        <a:srgbClr val="2F2B20"/>
      </a:tcTxStyle>
      <a:tcStyle>
        <a:tcBdr>
          <a:left>
            <a:ln w="12700" cap="flat">
              <a:solidFill>
                <a:srgbClr val="2F2B20"/>
              </a:solidFill>
              <a:prstDash val="solid"/>
              <a:round/>
            </a:ln>
          </a:left>
          <a:right>
            <a:ln w="12700" cap="flat">
              <a:solidFill>
                <a:srgbClr val="2F2B20"/>
              </a:solidFill>
              <a:prstDash val="solid"/>
              <a:round/>
            </a:ln>
          </a:right>
          <a:top>
            <a:ln w="12700" cap="flat">
              <a:solidFill>
                <a:srgbClr val="2F2B20"/>
              </a:solidFill>
              <a:prstDash val="solid"/>
              <a:round/>
            </a:ln>
          </a:top>
          <a:bottom>
            <a:ln w="25400" cap="flat">
              <a:solidFill>
                <a:srgbClr val="2F2B20"/>
              </a:solidFill>
              <a:prstDash val="solid"/>
              <a:round/>
            </a:ln>
          </a:bottom>
          <a:insideH>
            <a:ln w="12700" cap="flat">
              <a:solidFill>
                <a:srgbClr val="2F2B20"/>
              </a:solidFill>
              <a:prstDash val="solid"/>
              <a:round/>
            </a:ln>
          </a:insideH>
          <a:insideV>
            <a:ln w="12700" cap="flat">
              <a:solidFill>
                <a:srgbClr val="2F2B2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docs.mongodb.org/manual/reference/method/db.collection.save/" TargetMode="Externa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2009: Initial release</a:t>
            </a:r>
          </a:p>
          <a:p>
            <a:pPr>
              <a:spcBef>
                <a:spcPts val="0"/>
              </a:spcBef>
            </a:pPr>
            <a:r>
              <a:t>At now: version 2.2.3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</a:p>
          <a:p>
            <a:pPr/>
            <a:r>
              <a:t>A: What if a primary node is down?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ACID</a:t>
            </a:r>
          </a:p>
          <a:p>
            <a:pPr>
              <a:defRPr b="1"/>
            </a:pPr>
            <a:r>
              <a:t>Atomicity.</a:t>
            </a:r>
            <a:r>
              <a:rPr b="0"/>
              <a:t> All of the operations in the transaction will complete, or none will.</a:t>
            </a:r>
          </a:p>
          <a:p>
            <a:pPr>
              <a:defRPr b="1"/>
            </a:pPr>
            <a:r>
              <a:t>Consistency.</a:t>
            </a:r>
            <a:r>
              <a:rPr b="0"/>
              <a:t> The database will be in a consistent state when the transaction begins and ends.</a:t>
            </a:r>
          </a:p>
          <a:p>
            <a:pPr>
              <a:defRPr b="1"/>
            </a:pPr>
            <a:r>
              <a:t>Isolation.</a:t>
            </a:r>
            <a:r>
              <a:rPr b="0"/>
              <a:t> The transaction will behave as if it is the only operation being performed upon the database.</a:t>
            </a:r>
          </a:p>
          <a:p>
            <a:pPr>
              <a:defRPr b="1"/>
            </a:pPr>
            <a:r>
              <a:t>Durability.</a:t>
            </a:r>
            <a:r>
              <a:rPr b="0"/>
              <a:t> Upon completion of the transaction, the operation will not be reversed.</a:t>
            </a:r>
            <a:endParaRPr b="0"/>
          </a:p>
          <a:p>
            <a:pPr/>
          </a:p>
          <a:p>
            <a:pPr>
              <a:defRPr b="1"/>
            </a:pPr>
            <a:r>
              <a:t>BASE</a:t>
            </a:r>
          </a:p>
          <a:p>
            <a:pPr>
              <a:spcBef>
                <a:spcPts val="500"/>
              </a:spcBef>
              <a:defRPr b="1" sz="1600"/>
            </a:pPr>
            <a:r>
              <a:t>Basically Available</a:t>
            </a:r>
            <a:r>
              <a:rPr b="0" sz="1200"/>
              <a:t>: some parts of system remain availabe on failure</a:t>
            </a:r>
          </a:p>
          <a:p>
            <a:pPr>
              <a:defRPr b="1"/>
            </a:pPr>
            <a:r>
              <a:t>Soft-state</a:t>
            </a:r>
            <a:r>
              <a:rPr b="0"/>
              <a:t>: </a:t>
            </a:r>
            <a:endParaRPr b="0"/>
          </a:p>
          <a:p>
            <a:pPr/>
            <a:r>
              <a:t>	(the information will expire unless it is refreshed )</a:t>
            </a:r>
          </a:p>
          <a:p>
            <a:pPr/>
            <a:r>
              <a:t>	system will change state without user intervention due to eventual consistency </a:t>
            </a:r>
          </a:p>
          <a:p>
            <a:pPr>
              <a:spcBef>
                <a:spcPts val="500"/>
              </a:spcBef>
              <a:defRPr b="1" sz="1600"/>
            </a:pPr>
            <a:r>
              <a:t>Eventually consistency</a:t>
            </a:r>
            <a:r>
              <a:rPr b="0"/>
              <a:t>:</a:t>
            </a:r>
          </a:p>
          <a:p>
            <a:pPr>
              <a:spcBef>
                <a:spcPts val="500"/>
              </a:spcBef>
              <a:defRPr sz="1600"/>
            </a:pPr>
            <a:r>
              <a:t>	asynchron propagation</a:t>
            </a:r>
          </a:p>
          <a:p>
            <a:pPr>
              <a:spcBef>
                <a:spcPts val="500"/>
              </a:spcBef>
              <a:defRPr sz="1600"/>
            </a:pPr>
            <a:r>
              <a:t>	consistancy window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Huge quantity of data =&gt; Distributed systems =&gt; expensive joins =&gt;</a:t>
            </a:r>
          </a:p>
          <a:p>
            <a:pPr>
              <a:buSzPct val="100000"/>
              <a:buChar char="•"/>
            </a:pPr>
            <a:r>
              <a:t>New fields, new demands (graphs) =&gt;</a:t>
            </a:r>
          </a:p>
          <a:p>
            <a:pPr/>
          </a:p>
          <a:p>
            <a:pPr/>
            <a:r>
              <a:t>Different data strucutres:</a:t>
            </a:r>
          </a:p>
          <a:p>
            <a:pPr/>
            <a:r>
              <a:t>	Simplier or more specific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Javascript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Flexible schema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</a:p>
          <a:p>
            <a:pPr lvl="1" marL="457200" indent="0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field name _id is reserved for use as a primary key; its value must be unique in the collection, is immutable, and may be of any type other than an array. </a:t>
            </a:r>
          </a:p>
          <a:p>
            <a:pPr lvl="1" marL="457200" indent="0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field names </a:t>
            </a:r>
            <a:r>
              <a:rPr b="1"/>
              <a:t>cannot</a:t>
            </a:r>
            <a:r>
              <a:t> start with the $ character. </a:t>
            </a:r>
          </a:p>
          <a:p>
            <a:pPr lvl="1" marL="457200" indent="0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field names </a:t>
            </a:r>
            <a:r>
              <a:rPr b="1"/>
              <a:t>cannot</a:t>
            </a:r>
            <a:r>
              <a:t> contain the . character.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Create with save</a:t>
            </a:r>
          </a:p>
          <a:p>
            <a:pPr lvl="2" marL="914400" indent="0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If the &lt;document&gt; argument does not contain the _id field or contains an _id field with a value not in the collection, the 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3" invalidUrl="" action="" tgtFrame="" tooltip="" history="1" highlightClick="0" endSnd="0"/>
              </a:rPr>
              <a:t>save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3" invalidUrl="" action="" tgtFrame="" tooltip="" history="1" highlightClick="0" endSnd="0"/>
              </a:rPr>
              <a:t>()</a:t>
            </a:r>
            <a:r>
              <a:t> method performs an insert of the document. </a:t>
            </a:r>
          </a:p>
          <a:p>
            <a:pPr lvl="2" marL="914400" indent="0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Otherwise, the 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3" invalidUrl="" action="" tgtFrame="" tooltip="" history="1" highlightClick="0" endSnd="0"/>
              </a:rPr>
              <a:t>save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3" invalidUrl="" action="" tgtFrame="" tooltip="" history="1" highlightClick="0" endSnd="0"/>
              </a:rPr>
              <a:t>()</a:t>
            </a:r>
            <a:r>
              <a:t> method performs an update.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sds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http://docs.mongodb.org/manual/faq/storage/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DC – Data center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1970 – 2000: Vertical Scalability (scale-up)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Google, ~2000: Horizontal Scalability (scale-out)</a:t>
            </a:r>
          </a:p>
          <a:p>
            <a:pPr/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http://docs.mongodb.org/manual/reference/method/db.collection.mapReduce/#db.collection.mapReduce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114300" algn="ctr">
              <a:buClrTx/>
              <a:buSzTx/>
              <a:buFontTx/>
              <a:buNone/>
            </a:lvl1pPr>
            <a:lvl2pPr marL="0" indent="411162" algn="ctr">
              <a:buClrTx/>
              <a:buSzTx/>
              <a:buFontTx/>
              <a:buNone/>
            </a:lvl2pPr>
            <a:lvl3pPr marL="0" indent="776287" algn="ctr">
              <a:buClrTx/>
              <a:buSzTx/>
              <a:buFontTx/>
              <a:buNone/>
            </a:lvl3pPr>
            <a:lvl4pPr marL="0" indent="1050925" algn="ctr">
              <a:buClrTx/>
              <a:buSzTx/>
              <a:buFontTx/>
              <a:buNone/>
            </a:lvl4pPr>
            <a:lvl5pPr marL="0" indent="1325562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457199" y="1600200"/>
            <a:ext cx="3739446" cy="480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Rectangle"/>
          <p:cNvSpPr/>
          <p:nvPr>
            <p:ph type="body" sz="half" idx="13"/>
          </p:nvPr>
        </p:nvSpPr>
        <p:spPr>
          <a:xfrm>
            <a:off x="4337755" y="1600200"/>
            <a:ext cx="3739446" cy="480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quare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531225" y="5703887"/>
            <a:ext cx="549275" cy="285751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 anchor="ctr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675E47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3429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2F2B20"/>
          </a:solidFill>
          <a:uFillTx/>
          <a:latin typeface="+mn-lt"/>
          <a:ea typeface="+mn-ea"/>
          <a:cs typeface="+mn-cs"/>
          <a:sym typeface="Calibri"/>
        </a:defRPr>
      </a:lvl1pPr>
      <a:lvl2pPr marL="662622" marR="0" indent="-25145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2F2B20"/>
          </a:solidFill>
          <a:uFillTx/>
          <a:latin typeface="+mn-lt"/>
          <a:ea typeface="+mn-ea"/>
          <a:cs typeface="+mn-cs"/>
          <a:sym typeface="Calibri"/>
        </a:defRPr>
      </a:lvl2pPr>
      <a:lvl3pPr marL="1055687" marR="0" indent="-279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2F2B20"/>
          </a:solidFill>
          <a:uFillTx/>
          <a:latin typeface="+mn-lt"/>
          <a:ea typeface="+mn-ea"/>
          <a:cs typeface="+mn-cs"/>
          <a:sym typeface="Calibri"/>
        </a:defRPr>
      </a:lvl3pPr>
      <a:lvl4pPr marL="1365250" marR="0" indent="-3143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2F2B20"/>
          </a:solidFill>
          <a:uFillTx/>
          <a:latin typeface="+mn-lt"/>
          <a:ea typeface="+mn-ea"/>
          <a:cs typeface="+mn-cs"/>
          <a:sym typeface="Calibri"/>
        </a:defRPr>
      </a:lvl4pPr>
      <a:lvl5pPr marL="1684790" marR="0" indent="-35922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2F2B20"/>
          </a:solidFill>
          <a:uFillTx/>
          <a:latin typeface="+mn-lt"/>
          <a:ea typeface="+mn-ea"/>
          <a:cs typeface="+mn-cs"/>
          <a:sym typeface="Calibri"/>
        </a:defRPr>
      </a:lvl5pPr>
      <a:lvl6pPr marL="2141990" marR="0" indent="-35922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"/>
        <a:tabLst/>
        <a:defRPr b="0" baseline="0" cap="none" i="0" spc="0" strike="noStrike" sz="2200" u="none">
          <a:ln>
            <a:noFill/>
          </a:ln>
          <a:solidFill>
            <a:srgbClr val="2F2B20"/>
          </a:solidFill>
          <a:uFillTx/>
          <a:latin typeface="+mn-lt"/>
          <a:ea typeface="+mn-ea"/>
          <a:cs typeface="+mn-cs"/>
          <a:sym typeface="Calibri"/>
        </a:defRPr>
      </a:lvl6pPr>
      <a:lvl7pPr marL="2599190" marR="0" indent="-35922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"/>
        <a:tabLst/>
        <a:defRPr b="0" baseline="0" cap="none" i="0" spc="0" strike="noStrike" sz="2200" u="none">
          <a:ln>
            <a:noFill/>
          </a:ln>
          <a:solidFill>
            <a:srgbClr val="2F2B20"/>
          </a:solidFill>
          <a:uFillTx/>
          <a:latin typeface="+mn-lt"/>
          <a:ea typeface="+mn-ea"/>
          <a:cs typeface="+mn-cs"/>
          <a:sym typeface="Calibri"/>
        </a:defRPr>
      </a:lvl7pPr>
      <a:lvl8pPr marL="3056390" marR="0" indent="-35922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"/>
        <a:tabLst/>
        <a:defRPr b="0" baseline="0" cap="none" i="0" spc="0" strike="noStrike" sz="2200" u="none">
          <a:ln>
            <a:noFill/>
          </a:ln>
          <a:solidFill>
            <a:srgbClr val="2F2B20"/>
          </a:solidFill>
          <a:uFillTx/>
          <a:latin typeface="+mn-lt"/>
          <a:ea typeface="+mn-ea"/>
          <a:cs typeface="+mn-cs"/>
          <a:sym typeface="Calibri"/>
        </a:defRPr>
      </a:lvl8pPr>
      <a:lvl9pPr marL="3513590" marR="0" indent="-35922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"/>
        <a:tabLst/>
        <a:defRPr b="0" baseline="0" cap="none" i="0" spc="0" strike="noStrike" sz="2200" u="none">
          <a:ln>
            <a:noFill/>
          </a:ln>
          <a:solidFill>
            <a:srgbClr val="2F2B2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mongodb.org/about/production-deployments/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2.jpe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3.jpeg"/><Relationship Id="rId13" Type="http://schemas.openxmlformats.org/officeDocument/2006/relationships/image" Target="../media/image4.jpe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An introduction to MongoDB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An introduction to MongoDB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Replica Sets"/>
          <p:cNvSpPr txBox="1"/>
          <p:nvPr>
            <p:ph type="title" idx="4294967295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Replica Sets</a:t>
            </a:r>
          </a:p>
        </p:txBody>
      </p:sp>
      <p:sp>
        <p:nvSpPr>
          <p:cNvPr id="170" name="Redundancy and Failover…"/>
          <p:cNvSpPr txBox="1"/>
          <p:nvPr>
            <p:ph type="body" sz="half" idx="4294967295"/>
          </p:nvPr>
        </p:nvSpPr>
        <p:spPr>
          <a:xfrm>
            <a:off x="457200" y="1536700"/>
            <a:ext cx="4402138" cy="4589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226313" defTabSz="905255">
              <a:spcBef>
                <a:spcPts val="600"/>
              </a:spcBef>
              <a:defRPr sz="2772"/>
            </a:pPr>
            <a:r>
              <a:t>Redundancy and Failover</a:t>
            </a:r>
          </a:p>
          <a:p>
            <a:pPr marL="339470" indent="-226313" defTabSz="905255">
              <a:spcBef>
                <a:spcPts val="600"/>
              </a:spcBef>
              <a:defRPr sz="2772"/>
            </a:pPr>
            <a:r>
              <a:t>Zero downtime for upgrades and maintenance</a:t>
            </a:r>
          </a:p>
          <a:p>
            <a:pPr marL="339470" indent="-226313" defTabSz="905255">
              <a:spcBef>
                <a:spcPts val="400"/>
              </a:spcBef>
              <a:defRPr sz="2772">
                <a:latin typeface="Arial"/>
                <a:ea typeface="Arial"/>
                <a:cs typeface="Arial"/>
                <a:sym typeface="Arial"/>
              </a:defRPr>
            </a:pPr>
          </a:p>
          <a:p>
            <a:pPr marL="339470" indent="-226313" defTabSz="905255">
              <a:spcBef>
                <a:spcPts val="600"/>
              </a:spcBef>
              <a:defRPr sz="2772">
                <a:latin typeface="Arial"/>
                <a:ea typeface="Arial"/>
                <a:cs typeface="Arial"/>
                <a:sym typeface="Arial"/>
              </a:defRPr>
            </a:pPr>
            <a:r>
              <a:t>Master-slave replication</a:t>
            </a:r>
          </a:p>
          <a:p>
            <a:pPr lvl="1" marL="735520" indent="-282892" defTabSz="905255">
              <a:spcBef>
                <a:spcPts val="0"/>
              </a:spcBef>
              <a:buClr>
                <a:schemeClr val="accent2"/>
              </a:buClr>
              <a:defRPr sz="2376">
                <a:latin typeface="Arial"/>
                <a:ea typeface="Arial"/>
                <a:cs typeface="Arial"/>
                <a:sym typeface="Arial"/>
              </a:defRPr>
            </a:pPr>
            <a:r>
              <a:t>Strong Consistency</a:t>
            </a:r>
          </a:p>
          <a:p>
            <a:pPr lvl="1" marL="735520" indent="-282892" defTabSz="905255">
              <a:spcBef>
                <a:spcPts val="0"/>
              </a:spcBef>
              <a:buClr>
                <a:schemeClr val="accent2"/>
              </a:buClr>
              <a:defRPr sz="2376">
                <a:latin typeface="Arial"/>
                <a:ea typeface="Arial"/>
                <a:cs typeface="Arial"/>
                <a:sym typeface="Arial"/>
              </a:defRPr>
            </a:pPr>
            <a:r>
              <a:t>Delayed Consistency</a:t>
            </a:r>
          </a:p>
          <a:p>
            <a:pPr lvl="1" marL="735520" indent="-282892" defTabSz="905255">
              <a:spcBef>
                <a:spcPts val="0"/>
              </a:spcBef>
              <a:buClr>
                <a:schemeClr val="accent2"/>
              </a:buClr>
              <a:defRPr sz="2376">
                <a:latin typeface="Arial"/>
                <a:ea typeface="Arial"/>
                <a:cs typeface="Arial"/>
                <a:sym typeface="Arial"/>
              </a:defRPr>
            </a:pPr>
          </a:p>
          <a:p>
            <a:pPr marL="339470" indent="-226313" defTabSz="905255">
              <a:spcBef>
                <a:spcPts val="600"/>
              </a:spcBef>
              <a:defRPr sz="2772"/>
            </a:pPr>
            <a:r>
              <a:t>Geospatial features</a:t>
            </a:r>
          </a:p>
        </p:txBody>
      </p:sp>
      <p:sp>
        <p:nvSpPr>
          <p:cNvPr id="171" name="Rectangle"/>
          <p:cNvSpPr/>
          <p:nvPr/>
        </p:nvSpPr>
        <p:spPr>
          <a:xfrm>
            <a:off x="5508625" y="908050"/>
            <a:ext cx="2232025" cy="2016125"/>
          </a:xfrm>
          <a:prstGeom prst="rect">
            <a:avLst/>
          </a:prstGeom>
          <a:solidFill>
            <a:srgbClr val="C0C0C0"/>
          </a:solidFill>
          <a:ln>
            <a:solidFill>
              <a:srgbClr val="2F2B2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74" name="Group"/>
          <p:cNvGrpSpPr/>
          <p:nvPr/>
        </p:nvGrpSpPr>
        <p:grpSpPr>
          <a:xfrm>
            <a:off x="5724525" y="1017111"/>
            <a:ext cx="1728788" cy="358141"/>
            <a:chOff x="0" y="0"/>
            <a:chExt cx="1728787" cy="358140"/>
          </a:xfrm>
        </p:grpSpPr>
        <p:sp>
          <p:nvSpPr>
            <p:cNvPr id="172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66FF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u="sng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Host1:1000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u="sng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Host1:10000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5724525" y="1593373"/>
            <a:ext cx="1728788" cy="358141"/>
            <a:chOff x="0" y="0"/>
            <a:chExt cx="1728787" cy="358140"/>
          </a:xfrm>
        </p:grpSpPr>
        <p:sp>
          <p:nvSpPr>
            <p:cNvPr id="175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66FF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Host2:10001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Host2:10001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4525" y="2169636"/>
            <a:ext cx="1728788" cy="358141"/>
            <a:chOff x="0" y="0"/>
            <a:chExt cx="1728787" cy="358140"/>
          </a:xfrm>
        </p:grpSpPr>
        <p:sp>
          <p:nvSpPr>
            <p:cNvPr id="178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66FF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Host3:10002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Host3:10002</a:t>
              </a:r>
            </a:p>
          </p:txBody>
        </p:sp>
      </p:grpSp>
      <p:sp>
        <p:nvSpPr>
          <p:cNvPr id="181" name="replica1"/>
          <p:cNvSpPr txBox="1"/>
          <p:nvPr/>
        </p:nvSpPr>
        <p:spPr>
          <a:xfrm>
            <a:off x="6805612" y="2565400"/>
            <a:ext cx="1079501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</a:pPr>
            <a:r>
              <a:t>replica</a:t>
            </a:r>
            <a:r>
              <a:rPr baseline="-25000"/>
              <a:t>1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5868987" y="3716337"/>
            <a:ext cx="1439863" cy="433388"/>
            <a:chOff x="0" y="0"/>
            <a:chExt cx="1439862" cy="433387"/>
          </a:xfrm>
        </p:grpSpPr>
        <p:sp>
          <p:nvSpPr>
            <p:cNvPr id="182" name="Rounded Rectangle"/>
            <p:cNvSpPr/>
            <p:nvPr/>
          </p:nvSpPr>
          <p:spPr>
            <a:xfrm>
              <a:off x="0" y="0"/>
              <a:ext cx="1439863" cy="433388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Client"/>
            <p:cNvSpPr txBox="1"/>
            <p:nvPr/>
          </p:nvSpPr>
          <p:spPr>
            <a:xfrm>
              <a:off x="363079" y="37623"/>
              <a:ext cx="71370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pic>
        <p:nvPicPr>
          <p:cNvPr id="185" name="georeplication.png" descr="georeplic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3800" y="4916487"/>
            <a:ext cx="3168650" cy="1681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"/>
          <p:cNvSpPr/>
          <p:nvPr/>
        </p:nvSpPr>
        <p:spPr>
          <a:xfrm>
            <a:off x="6372225" y="2995612"/>
            <a:ext cx="360363" cy="649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lnTo>
                  <a:pt x="0" y="432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F2B2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Sharding"/>
          <p:cNvSpPr txBox="1"/>
          <p:nvPr>
            <p:ph type="title" idx="4294967295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Sharding</a:t>
            </a:r>
          </a:p>
        </p:txBody>
      </p:sp>
      <p:sp>
        <p:nvSpPr>
          <p:cNvPr id="192" name="Partition your data…"/>
          <p:cNvSpPr txBox="1"/>
          <p:nvPr>
            <p:ph type="body" sz="half" idx="4294967295"/>
          </p:nvPr>
        </p:nvSpPr>
        <p:spPr>
          <a:xfrm>
            <a:off x="457200" y="1536700"/>
            <a:ext cx="3657600" cy="4589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Partition your data</a:t>
            </a:r>
          </a:p>
          <a:p>
            <a:pPr>
              <a:spcBef>
                <a:spcPts val="600"/>
              </a:spcBef>
              <a:defRPr sz="2800"/>
            </a:pPr>
            <a:r>
              <a:t>Scale write throughput</a:t>
            </a:r>
          </a:p>
          <a:p>
            <a:pPr>
              <a:spcBef>
                <a:spcPts val="600"/>
              </a:spcBef>
              <a:defRPr sz="2800"/>
            </a:pPr>
            <a:r>
              <a:t>Increase capacity</a:t>
            </a:r>
          </a:p>
          <a:p>
            <a:pPr>
              <a:spcBef>
                <a:spcPts val="400"/>
              </a:spcBef>
              <a:defRPr sz="1000"/>
            </a:pPr>
          </a:p>
          <a:p>
            <a:pPr>
              <a:spcBef>
                <a:spcPts val="600"/>
              </a:spcBef>
              <a:defRPr sz="2800"/>
            </a:pPr>
            <a:r>
              <a:t>Auto-balancing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1331912" y="4688998"/>
            <a:ext cx="1728788" cy="358141"/>
            <a:chOff x="0" y="0"/>
            <a:chExt cx="1728787" cy="358140"/>
          </a:xfrm>
        </p:grpSpPr>
        <p:sp>
          <p:nvSpPr>
            <p:cNvPr id="193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66FF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Host1:1000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Host1:10000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3275012" y="4688998"/>
            <a:ext cx="1728788" cy="358141"/>
            <a:chOff x="0" y="0"/>
            <a:chExt cx="1728787" cy="358140"/>
          </a:xfrm>
        </p:grpSpPr>
        <p:sp>
          <p:nvSpPr>
            <p:cNvPr id="196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66FF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Host2:1001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Host2:10010</a:t>
              </a: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682625" y="5481161"/>
            <a:ext cx="1728788" cy="358141"/>
            <a:chOff x="0" y="0"/>
            <a:chExt cx="1728787" cy="358140"/>
          </a:xfrm>
        </p:grpSpPr>
        <p:sp>
          <p:nvSpPr>
            <p:cNvPr id="199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FFCC00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Host3:2000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Host3:20000</a:t>
              </a:r>
            </a:p>
          </p:txBody>
        </p:sp>
      </p:grpSp>
      <p:sp>
        <p:nvSpPr>
          <p:cNvPr id="202" name="shard1"/>
          <p:cNvSpPr txBox="1"/>
          <p:nvPr/>
        </p:nvSpPr>
        <p:spPr>
          <a:xfrm>
            <a:off x="1692275" y="4364037"/>
            <a:ext cx="1079500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000"/>
              </a:spcBef>
            </a:pPr>
            <a:r>
              <a:t>shard</a:t>
            </a:r>
            <a:r>
              <a:rPr baseline="-25000"/>
              <a:t>1</a:t>
            </a:r>
          </a:p>
        </p:txBody>
      </p:sp>
      <p:sp>
        <p:nvSpPr>
          <p:cNvPr id="203" name="shard2"/>
          <p:cNvSpPr txBox="1"/>
          <p:nvPr/>
        </p:nvSpPr>
        <p:spPr>
          <a:xfrm>
            <a:off x="3636962" y="4364037"/>
            <a:ext cx="1079501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000"/>
              </a:spcBef>
            </a:pPr>
            <a:r>
              <a:t>shard</a:t>
            </a:r>
            <a:r>
              <a:rPr baseline="-25000"/>
              <a:t>2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2987675" y="6057423"/>
            <a:ext cx="1728788" cy="358141"/>
            <a:chOff x="0" y="0"/>
            <a:chExt cx="1728787" cy="358140"/>
          </a:xfrm>
        </p:grpSpPr>
        <p:sp>
          <p:nvSpPr>
            <p:cNvPr id="204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9966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Host4:3000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Host4:30000</a:t>
              </a:r>
            </a:p>
          </p:txBody>
        </p:sp>
      </p:grpSp>
      <p:sp>
        <p:nvSpPr>
          <p:cNvPr id="207" name="configdb"/>
          <p:cNvSpPr txBox="1"/>
          <p:nvPr/>
        </p:nvSpPr>
        <p:spPr>
          <a:xfrm>
            <a:off x="1044575" y="5156200"/>
            <a:ext cx="10795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</a:lvl1pPr>
          </a:lstStyle>
          <a:p>
            <a:pPr/>
            <a:r>
              <a:t>configdb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2411412" y="5084762"/>
            <a:ext cx="144463" cy="360363"/>
          </a:xfrm>
          <a:prstGeom prst="line">
            <a:avLst/>
          </a:prstGeom>
          <a:ln w="25400">
            <a:solidFill>
              <a:srgbClr val="33CC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V="1">
            <a:off x="2482850" y="5156200"/>
            <a:ext cx="1009651" cy="431800"/>
          </a:xfrm>
          <a:prstGeom prst="line">
            <a:avLst/>
          </a:prstGeom>
          <a:ln w="25400">
            <a:solidFill>
              <a:srgbClr val="33CC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>
            <a:off x="2339975" y="5876925"/>
            <a:ext cx="576263" cy="287338"/>
          </a:xfrm>
          <a:prstGeom prst="line">
            <a:avLst/>
          </a:prstGeom>
          <a:ln w="25400">
            <a:solidFill>
              <a:srgbClr val="33CC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V="1">
            <a:off x="4140200" y="5156200"/>
            <a:ext cx="0" cy="863600"/>
          </a:xfrm>
          <a:prstGeom prst="line">
            <a:avLst/>
          </a:prstGeom>
          <a:ln w="25400">
            <a:solidFill>
              <a:srgbClr val="33CC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 flipH="1" flipV="1">
            <a:off x="2843212" y="5084762"/>
            <a:ext cx="792163" cy="935038"/>
          </a:xfrm>
          <a:prstGeom prst="line">
            <a:avLst/>
          </a:prstGeom>
          <a:ln w="25400">
            <a:solidFill>
              <a:srgbClr val="33CC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5" name="Group"/>
          <p:cNvGrpSpPr/>
          <p:nvPr/>
        </p:nvGrpSpPr>
        <p:grpSpPr>
          <a:xfrm>
            <a:off x="6300787" y="5949950"/>
            <a:ext cx="1439863" cy="431800"/>
            <a:chOff x="0" y="0"/>
            <a:chExt cx="1439862" cy="431800"/>
          </a:xfrm>
        </p:grpSpPr>
        <p:sp>
          <p:nvSpPr>
            <p:cNvPr id="213" name="Rounded Rectangle"/>
            <p:cNvSpPr/>
            <p:nvPr/>
          </p:nvSpPr>
          <p:spPr>
            <a:xfrm>
              <a:off x="0" y="0"/>
              <a:ext cx="1439863" cy="4318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Client"/>
            <p:cNvSpPr txBox="1"/>
            <p:nvPr/>
          </p:nvSpPr>
          <p:spPr>
            <a:xfrm>
              <a:off x="363079" y="36830"/>
              <a:ext cx="71370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sp>
        <p:nvSpPr>
          <p:cNvPr id="216" name="Shape"/>
          <p:cNvSpPr/>
          <p:nvPr/>
        </p:nvSpPr>
        <p:spPr>
          <a:xfrm rot="5400000">
            <a:off x="5292725" y="5876925"/>
            <a:ext cx="360363" cy="649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lnTo>
                  <a:pt x="0" y="432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F2B2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17" name="scaled.png" descr="scal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9337" y="1412875"/>
            <a:ext cx="3400426" cy="24574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Group"/>
          <p:cNvGrpSpPr/>
          <p:nvPr/>
        </p:nvGrpSpPr>
        <p:grpSpPr>
          <a:xfrm>
            <a:off x="4859337" y="1628775"/>
            <a:ext cx="3384551" cy="2232025"/>
            <a:chOff x="0" y="0"/>
            <a:chExt cx="3384550" cy="2232024"/>
          </a:xfrm>
        </p:grpSpPr>
        <p:sp>
          <p:nvSpPr>
            <p:cNvPr id="218" name="Rectangle"/>
            <p:cNvSpPr/>
            <p:nvPr/>
          </p:nvSpPr>
          <p:spPr>
            <a:xfrm>
              <a:off x="0" y="0"/>
              <a:ext cx="3384550" cy="617538"/>
            </a:xfrm>
            <a:prstGeom prst="rect">
              <a:avLst/>
            </a:prstGeom>
            <a:noFill/>
            <a:ln w="25400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Rectangle"/>
            <p:cNvSpPr/>
            <p:nvPr/>
          </p:nvSpPr>
          <p:spPr>
            <a:xfrm>
              <a:off x="0" y="1008062"/>
              <a:ext cx="3384550" cy="609601"/>
            </a:xfrm>
            <a:prstGeom prst="rect">
              <a:avLst/>
            </a:prstGeom>
            <a:noFill/>
            <a:ln w="25400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0" name="Rectangle"/>
            <p:cNvSpPr/>
            <p:nvPr/>
          </p:nvSpPr>
          <p:spPr>
            <a:xfrm>
              <a:off x="0" y="617537"/>
              <a:ext cx="3384550" cy="390526"/>
            </a:xfrm>
            <a:prstGeom prst="rect">
              <a:avLst/>
            </a:prstGeom>
            <a:noFill/>
            <a:ln w="25400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Rectangle"/>
            <p:cNvSpPr/>
            <p:nvPr/>
          </p:nvSpPr>
          <p:spPr>
            <a:xfrm>
              <a:off x="0" y="1617662"/>
              <a:ext cx="3384550" cy="614363"/>
            </a:xfrm>
            <a:prstGeom prst="rect">
              <a:avLst/>
            </a:prstGeom>
            <a:noFill/>
            <a:ln w="25400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Rectangle"/>
          <p:cNvSpPr/>
          <p:nvPr/>
        </p:nvSpPr>
        <p:spPr>
          <a:xfrm>
            <a:off x="971550" y="4797425"/>
            <a:ext cx="1728788" cy="287338"/>
          </a:xfrm>
          <a:prstGeom prst="rect">
            <a:avLst/>
          </a:prstGeom>
          <a:solidFill>
            <a:srgbClr val="FFCC00"/>
          </a:solidFill>
          <a:ln>
            <a:solidFill>
              <a:srgbClr val="2F2B2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Mixed"/>
          <p:cNvSpPr txBox="1"/>
          <p:nvPr>
            <p:ph type="title" idx="4294967295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Mixed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6084887" y="2817336"/>
            <a:ext cx="1728788" cy="358141"/>
            <a:chOff x="0" y="0"/>
            <a:chExt cx="1728787" cy="358140"/>
          </a:xfrm>
        </p:grpSpPr>
        <p:sp>
          <p:nvSpPr>
            <p:cNvPr id="229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66FF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Host4:1001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Host4:10010</a:t>
              </a:r>
            </a:p>
          </p:txBody>
        </p:sp>
      </p:grpSp>
      <p:grpSp>
        <p:nvGrpSpPr>
          <p:cNvPr id="234" name="Group"/>
          <p:cNvGrpSpPr/>
          <p:nvPr/>
        </p:nvGrpSpPr>
        <p:grpSpPr>
          <a:xfrm>
            <a:off x="1042987" y="4690586"/>
            <a:ext cx="1728788" cy="358141"/>
            <a:chOff x="0" y="0"/>
            <a:chExt cx="1728787" cy="358140"/>
          </a:xfrm>
        </p:grpSpPr>
        <p:sp>
          <p:nvSpPr>
            <p:cNvPr id="232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FFCC00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Host5:2000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Host5:20000</a:t>
              </a:r>
            </a:p>
          </p:txBody>
        </p:sp>
      </p:grpSp>
      <p:sp>
        <p:nvSpPr>
          <p:cNvPr id="235" name="shard1"/>
          <p:cNvSpPr txBox="1"/>
          <p:nvPr/>
        </p:nvSpPr>
        <p:spPr>
          <a:xfrm>
            <a:off x="1619250" y="1844675"/>
            <a:ext cx="1079500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000"/>
              </a:spcBef>
            </a:pPr>
            <a:r>
              <a:t>shard</a:t>
            </a:r>
            <a:r>
              <a:rPr baseline="-25000"/>
              <a:t>1</a:t>
            </a:r>
          </a:p>
        </p:txBody>
      </p:sp>
      <p:sp>
        <p:nvSpPr>
          <p:cNvPr id="236" name="shardn"/>
          <p:cNvSpPr txBox="1"/>
          <p:nvPr/>
        </p:nvSpPr>
        <p:spPr>
          <a:xfrm>
            <a:off x="6443662" y="2486025"/>
            <a:ext cx="1079501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000"/>
              </a:spcBef>
            </a:pPr>
            <a:r>
              <a:t>shard</a:t>
            </a:r>
            <a:r>
              <a:rPr baseline="-25000"/>
              <a:t>n</a:t>
            </a:r>
          </a:p>
        </p:txBody>
      </p:sp>
      <p:grpSp>
        <p:nvGrpSpPr>
          <p:cNvPr id="239" name="Group"/>
          <p:cNvGrpSpPr/>
          <p:nvPr/>
        </p:nvGrpSpPr>
        <p:grpSpPr>
          <a:xfrm>
            <a:off x="3348037" y="5265261"/>
            <a:ext cx="1728788" cy="358141"/>
            <a:chOff x="0" y="0"/>
            <a:chExt cx="1728787" cy="358140"/>
          </a:xfrm>
        </p:grpSpPr>
        <p:sp>
          <p:nvSpPr>
            <p:cNvPr id="237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9966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Host6:3000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Host6:30000</a:t>
              </a:r>
            </a:p>
          </p:txBody>
        </p:sp>
      </p:grpSp>
      <p:sp>
        <p:nvSpPr>
          <p:cNvPr id="240" name="configdb"/>
          <p:cNvSpPr txBox="1"/>
          <p:nvPr/>
        </p:nvSpPr>
        <p:spPr>
          <a:xfrm>
            <a:off x="1404937" y="4364037"/>
            <a:ext cx="10795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</a:lvl1pPr>
          </a:lstStyle>
          <a:p>
            <a:pPr/>
            <a:r>
              <a:t>configdb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771775" y="4292600"/>
            <a:ext cx="144463" cy="360363"/>
          </a:xfrm>
          <a:prstGeom prst="line">
            <a:avLst/>
          </a:prstGeom>
          <a:ln w="25400">
            <a:solidFill>
              <a:srgbClr val="33CC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>
            <a:off x="2771775" y="5084762"/>
            <a:ext cx="504826" cy="287339"/>
          </a:xfrm>
          <a:prstGeom prst="line">
            <a:avLst/>
          </a:prstGeom>
          <a:ln w="25400">
            <a:solidFill>
              <a:srgbClr val="33CC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 flipV="1">
            <a:off x="4500562" y="3213100"/>
            <a:ext cx="2376488" cy="2014538"/>
          </a:xfrm>
          <a:prstGeom prst="line">
            <a:avLst/>
          </a:prstGeom>
          <a:ln w="25400">
            <a:solidFill>
              <a:srgbClr val="33CC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H="1" flipV="1">
            <a:off x="3203575" y="4292600"/>
            <a:ext cx="792163" cy="935038"/>
          </a:xfrm>
          <a:prstGeom prst="line">
            <a:avLst/>
          </a:prstGeom>
          <a:ln w="25400">
            <a:solidFill>
              <a:srgbClr val="33CC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7" name="Group"/>
          <p:cNvGrpSpPr/>
          <p:nvPr/>
        </p:nvGrpSpPr>
        <p:grpSpPr>
          <a:xfrm>
            <a:off x="6661150" y="5157787"/>
            <a:ext cx="1439863" cy="431801"/>
            <a:chOff x="0" y="0"/>
            <a:chExt cx="1439862" cy="431800"/>
          </a:xfrm>
        </p:grpSpPr>
        <p:sp>
          <p:nvSpPr>
            <p:cNvPr id="245" name="Rounded Rectangle"/>
            <p:cNvSpPr/>
            <p:nvPr/>
          </p:nvSpPr>
          <p:spPr>
            <a:xfrm>
              <a:off x="0" y="0"/>
              <a:ext cx="1439863" cy="4318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Client"/>
            <p:cNvSpPr txBox="1"/>
            <p:nvPr/>
          </p:nvSpPr>
          <p:spPr>
            <a:xfrm>
              <a:off x="363079" y="36830"/>
              <a:ext cx="71370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sp>
        <p:nvSpPr>
          <p:cNvPr id="248" name="Shape"/>
          <p:cNvSpPr/>
          <p:nvPr/>
        </p:nvSpPr>
        <p:spPr>
          <a:xfrm rot="5400000">
            <a:off x="5653087" y="5084762"/>
            <a:ext cx="360364" cy="649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lnTo>
                  <a:pt x="0" y="432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F2B2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Rectangle"/>
          <p:cNvSpPr/>
          <p:nvPr/>
        </p:nvSpPr>
        <p:spPr>
          <a:xfrm>
            <a:off x="1116012" y="2205037"/>
            <a:ext cx="2232026" cy="2016126"/>
          </a:xfrm>
          <a:prstGeom prst="rect">
            <a:avLst/>
          </a:prstGeom>
          <a:solidFill>
            <a:srgbClr val="C0C0C0"/>
          </a:solidFill>
          <a:ln>
            <a:solidFill>
              <a:srgbClr val="2F2B2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52" name="Group"/>
          <p:cNvGrpSpPr/>
          <p:nvPr/>
        </p:nvGrpSpPr>
        <p:grpSpPr>
          <a:xfrm>
            <a:off x="1331912" y="2314098"/>
            <a:ext cx="1728788" cy="358141"/>
            <a:chOff x="0" y="0"/>
            <a:chExt cx="1728787" cy="358140"/>
          </a:xfrm>
        </p:grpSpPr>
        <p:sp>
          <p:nvSpPr>
            <p:cNvPr id="250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66FF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u="sng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Host1:1000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u="sng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Host1:10000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1331912" y="2890361"/>
            <a:ext cx="1728788" cy="358141"/>
            <a:chOff x="0" y="0"/>
            <a:chExt cx="1728787" cy="358140"/>
          </a:xfrm>
        </p:grpSpPr>
        <p:sp>
          <p:nvSpPr>
            <p:cNvPr id="253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66FF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Host2:10001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Host2:10001</a:t>
              </a: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1331912" y="3466623"/>
            <a:ext cx="1728788" cy="358141"/>
            <a:chOff x="0" y="0"/>
            <a:chExt cx="1728787" cy="358140"/>
          </a:xfrm>
        </p:grpSpPr>
        <p:sp>
          <p:nvSpPr>
            <p:cNvPr id="256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66FF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Host3:10002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Host3:10002</a:t>
              </a:r>
            </a:p>
          </p:txBody>
        </p:sp>
      </p:grpSp>
      <p:sp>
        <p:nvSpPr>
          <p:cNvPr id="259" name="replica1"/>
          <p:cNvSpPr txBox="1"/>
          <p:nvPr/>
        </p:nvSpPr>
        <p:spPr>
          <a:xfrm>
            <a:off x="2413000" y="3862387"/>
            <a:ext cx="1079500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</a:pPr>
            <a:r>
              <a:t>replica</a:t>
            </a:r>
            <a:r>
              <a:rPr baseline="-25000"/>
              <a:t>1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3348037" y="5698648"/>
            <a:ext cx="1728788" cy="358141"/>
            <a:chOff x="0" y="0"/>
            <a:chExt cx="1728787" cy="358140"/>
          </a:xfrm>
        </p:grpSpPr>
        <p:sp>
          <p:nvSpPr>
            <p:cNvPr id="260" name="Rectangle"/>
            <p:cNvSpPr/>
            <p:nvPr/>
          </p:nvSpPr>
          <p:spPr>
            <a:xfrm>
              <a:off x="0" y="35401"/>
              <a:ext cx="1728788" cy="287338"/>
            </a:xfrm>
            <a:prstGeom prst="rect">
              <a:avLst/>
            </a:prstGeom>
            <a:solidFill>
              <a:srgbClr val="339966"/>
            </a:solidFill>
            <a:ln w="9525" cap="flat">
              <a:solidFill>
                <a:srgbClr val="2F2B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Host7:30000"/>
            <p:cNvSpPr txBox="1"/>
            <p:nvPr/>
          </p:nvSpPr>
          <p:spPr>
            <a:xfrm>
              <a:off x="183004" y="0"/>
              <a:ext cx="136278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Host7:30000</a:t>
              </a:r>
            </a:p>
          </p:txBody>
        </p:sp>
      </p:grpSp>
      <p:sp>
        <p:nvSpPr>
          <p:cNvPr id="263" name="..."/>
          <p:cNvSpPr txBox="1"/>
          <p:nvPr/>
        </p:nvSpPr>
        <p:spPr>
          <a:xfrm>
            <a:off x="4211637" y="2205037"/>
            <a:ext cx="107950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3700"/>
              </a:spcBef>
              <a:defRPr sz="6200">
                <a:solidFill>
                  <a:srgbClr val="675E47"/>
                </a:solidFill>
              </a:defRPr>
            </a:lvl1pPr>
          </a:lstStyle>
          <a:p>
            <a:pPr/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Map/Reduce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/>
          <a:lstStyle/>
          <a:p>
            <a:pPr/>
            <a:r>
              <a:t>Map/Reduce</a:t>
            </a:r>
          </a:p>
        </p:txBody>
      </p:sp>
      <p:sp>
        <p:nvSpPr>
          <p:cNvPr id="267" name="db.collection.mapReduce(…"/>
          <p:cNvSpPr txBox="1"/>
          <p:nvPr/>
        </p:nvSpPr>
        <p:spPr>
          <a:xfrm>
            <a:off x="755649" y="1301750"/>
            <a:ext cx="5761039" cy="418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db.collection.mapReduce( </a:t>
            </a:r>
          </a:p>
          <a:p>
            <a:pPr lvl="1">
              <a:defRPr sz="2000"/>
            </a:pPr>
            <a:r>
              <a:t>	&lt;mapfunction&gt;, </a:t>
            </a:r>
          </a:p>
          <a:p>
            <a:pPr lvl="1">
              <a:defRPr sz="2000"/>
            </a:pPr>
            <a:r>
              <a:t>	&lt;reducefunction&gt;, </a:t>
            </a:r>
          </a:p>
          <a:p>
            <a:pPr lvl="1">
              <a:defRPr sz="2000"/>
            </a:pPr>
            <a:r>
              <a:t>	{ </a:t>
            </a:r>
          </a:p>
          <a:p>
            <a:pPr lvl="1">
              <a:defRPr sz="2000"/>
            </a:pPr>
            <a:r>
              <a:t>		out: &lt;collection&gt;, </a:t>
            </a:r>
          </a:p>
          <a:p>
            <a:pPr lvl="1">
              <a:defRPr sz="2000"/>
            </a:pPr>
            <a:r>
              <a:t>		query: &lt;&gt;, </a:t>
            </a:r>
          </a:p>
          <a:p>
            <a:pPr lvl="1">
              <a:defRPr sz="2000"/>
            </a:pPr>
            <a:r>
              <a:t>		sort: &lt;&gt;, </a:t>
            </a:r>
          </a:p>
          <a:p>
            <a:pPr lvl="1">
              <a:defRPr sz="2000"/>
            </a:pPr>
            <a:r>
              <a:t>		limit: &lt;number&gt;, </a:t>
            </a:r>
          </a:p>
          <a:p>
            <a:pPr lvl="1">
              <a:defRPr sz="2000"/>
            </a:pPr>
            <a:r>
              <a:t>		finalize: &lt;function&gt;, </a:t>
            </a:r>
          </a:p>
          <a:p>
            <a:pPr lvl="1">
              <a:defRPr sz="2000"/>
            </a:pPr>
            <a:r>
              <a:t>		scope: &lt;&gt;, </a:t>
            </a:r>
          </a:p>
          <a:p>
            <a:pPr lvl="1">
              <a:defRPr sz="2000"/>
            </a:pPr>
            <a:r>
              <a:t>		jsMode: &lt;boolean&gt;, </a:t>
            </a:r>
          </a:p>
          <a:p>
            <a:pPr lvl="1">
              <a:defRPr sz="2000"/>
            </a:pPr>
            <a:r>
              <a:t>		verbose: &lt;boolean&gt; </a:t>
            </a:r>
          </a:p>
          <a:p>
            <a:pPr lvl="1">
              <a:defRPr sz="2000"/>
            </a:pPr>
            <a:r>
              <a:t>	}</a:t>
            </a:r>
          </a:p>
          <a:p>
            <a:pPr lvl="1">
              <a:defRPr sz="2000"/>
            </a:pPr>
            <a:r>
              <a:t> )</a:t>
            </a:r>
          </a:p>
        </p:txBody>
      </p:sp>
      <p:sp>
        <p:nvSpPr>
          <p:cNvPr id="268" name="var mapFunction1 = function() { emit(this.cust_id, this.price); };"/>
          <p:cNvSpPr txBox="1"/>
          <p:nvPr/>
        </p:nvSpPr>
        <p:spPr>
          <a:xfrm>
            <a:off x="827087" y="5667692"/>
            <a:ext cx="751780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2000"/>
            </a:pPr>
            <a:r>
              <a:t>var mapFunction1 = function() { emit(this.cust_id, this.price); };</a:t>
            </a:r>
            <a:r>
              <a:rPr sz="1800"/>
              <a:t> </a:t>
            </a:r>
          </a:p>
        </p:txBody>
      </p:sp>
      <p:sp>
        <p:nvSpPr>
          <p:cNvPr id="269" name="var reduceFunction1 = function(keyCustId, valuesPrices)…"/>
          <p:cNvSpPr txBox="1"/>
          <p:nvPr/>
        </p:nvSpPr>
        <p:spPr>
          <a:xfrm>
            <a:off x="827087" y="5980429"/>
            <a:ext cx="709295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/>
            </a:pPr>
            <a:r>
              <a:t>var reduceFunction1 = function(keyCustId, valuesPrices) </a:t>
            </a:r>
          </a:p>
          <a:p>
            <a:pPr>
              <a:defRPr sz="2000"/>
            </a:pPr>
            <a:r>
              <a:t>{ return sum(valuesPrices); }; </a:t>
            </a:r>
          </a:p>
        </p:txBody>
      </p:sp>
      <p:pic>
        <p:nvPicPr>
          <p:cNvPr id="270" name="P1.png" descr="P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562" y="620712"/>
            <a:ext cx="3810001" cy="2105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Other features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/>
          <a:lstStyle/>
          <a:p>
            <a:pPr/>
            <a:r>
              <a:t>Other features</a:t>
            </a:r>
          </a:p>
        </p:txBody>
      </p:sp>
      <p:sp>
        <p:nvSpPr>
          <p:cNvPr id="276" name="Easy to install and 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to install and use</a:t>
            </a:r>
          </a:p>
          <a:p>
            <a:pPr/>
            <a:r>
              <a:t>Detailed documentation</a:t>
            </a:r>
          </a:p>
          <a:p>
            <a:pPr/>
            <a:r>
              <a:t>Various APIs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2000"/>
            </a:pPr>
            <a:r>
              <a:t>JavaScript, Python, Ruby, Perl, Java, Java, Scala, C#, C++, Haskell, Erlang</a:t>
            </a:r>
          </a:p>
          <a:p>
            <a:pPr/>
            <a:r>
              <a:t>Community</a:t>
            </a:r>
          </a:p>
          <a:p>
            <a:pPr/>
            <a:r>
              <a:t>Open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Theory of noSQL: CAP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/>
          <a:lstStyle/>
          <a:p>
            <a:pPr/>
            <a:r>
              <a:t>Theory of noSQL: CAP</a:t>
            </a:r>
          </a:p>
        </p:txBody>
      </p:sp>
      <p:sp>
        <p:nvSpPr>
          <p:cNvPr id="280" name="Triangle"/>
          <p:cNvSpPr/>
          <p:nvPr/>
        </p:nvSpPr>
        <p:spPr>
          <a:xfrm>
            <a:off x="4972050" y="1916112"/>
            <a:ext cx="2520950" cy="2227263"/>
          </a:xfrm>
          <a:prstGeom prst="triangle">
            <a:avLst/>
          </a:prstGeom>
          <a:solidFill>
            <a:srgbClr val="FFFFFF"/>
          </a:solidFill>
          <a:ln w="25400">
            <a:solidFill>
              <a:srgbClr val="675E4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81" name="Shape"/>
          <p:cNvSpPr/>
          <p:nvPr/>
        </p:nvSpPr>
        <p:spPr>
          <a:xfrm>
            <a:off x="5980112" y="2924175"/>
            <a:ext cx="639763" cy="80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0" y="3890"/>
                </a:lnTo>
                <a:lnTo>
                  <a:pt x="7602" y="8382"/>
                </a:lnTo>
                <a:lnTo>
                  <a:pt x="5022" y="9705"/>
                </a:lnTo>
                <a:lnTo>
                  <a:pt x="12222" y="13897"/>
                </a:lnTo>
                <a:lnTo>
                  <a:pt x="10012" y="14915"/>
                </a:lnTo>
                <a:lnTo>
                  <a:pt x="21600" y="21600"/>
                </a:lnTo>
                <a:lnTo>
                  <a:pt x="14767" y="12877"/>
                </a:lnTo>
                <a:lnTo>
                  <a:pt x="16577" y="12007"/>
                </a:lnTo>
                <a:lnTo>
                  <a:pt x="11050" y="6797"/>
                </a:lnTo>
                <a:lnTo>
                  <a:pt x="12860" y="608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2F2B2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82" name="CAP  Theorem: satisfying all three at the same time is impossible"/>
          <p:cNvSpPr txBox="1"/>
          <p:nvPr/>
        </p:nvSpPr>
        <p:spPr>
          <a:xfrm>
            <a:off x="4395787" y="4868862"/>
            <a:ext cx="3673476" cy="1234441"/>
          </a:xfrm>
          <a:prstGeom prst="rect">
            <a:avLst/>
          </a:prstGeom>
          <a:ln w="38100">
            <a:solidFill>
              <a:srgbClr val="FF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CAP  Theorem:</a:t>
            </a:r>
            <a:br/>
            <a:r>
              <a:t>satisfying all three at the same time is impossible</a:t>
            </a:r>
          </a:p>
        </p:txBody>
      </p:sp>
      <p:sp>
        <p:nvSpPr>
          <p:cNvPr id="283" name="A"/>
          <p:cNvSpPr txBox="1"/>
          <p:nvPr/>
        </p:nvSpPr>
        <p:spPr>
          <a:xfrm>
            <a:off x="4468812" y="3773487"/>
            <a:ext cx="47100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4" name="P"/>
          <p:cNvSpPr txBox="1"/>
          <p:nvPr/>
        </p:nvSpPr>
        <p:spPr>
          <a:xfrm>
            <a:off x="7493000" y="3773487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285" name="Many nodes…"/>
          <p:cNvSpPr txBox="1"/>
          <p:nvPr>
            <p:ph type="body" sz="half" idx="1"/>
          </p:nvPr>
        </p:nvSpPr>
        <p:spPr>
          <a:xfrm>
            <a:off x="457200" y="1600200"/>
            <a:ext cx="3733800" cy="48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Many nodes</a:t>
            </a:r>
          </a:p>
          <a:p>
            <a:pPr>
              <a:spcBef>
                <a:spcPts val="400"/>
              </a:spcBef>
              <a:defRPr sz="2000"/>
            </a:pPr>
            <a:r>
              <a:t>Nodes contain </a:t>
            </a:r>
            <a:r>
              <a:rPr i="1"/>
              <a:t>replicas of partitions</a:t>
            </a:r>
            <a:r>
              <a:t> of data</a:t>
            </a:r>
          </a:p>
          <a:p>
            <a:pPr>
              <a:spcBef>
                <a:spcPts val="400"/>
              </a:spcBef>
              <a:defRPr sz="2000"/>
            </a:pPr>
          </a:p>
          <a:p>
            <a:pPr>
              <a:spcBef>
                <a:spcPts val="400"/>
              </a:spcBef>
              <a:defRPr b="1" sz="2000"/>
            </a:pPr>
            <a:r>
              <a:t>C</a:t>
            </a:r>
            <a:r>
              <a:rPr b="0"/>
              <a:t>onsistency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1800"/>
            </a:pPr>
            <a:r>
              <a:t>all replicas contain the same version of data</a:t>
            </a:r>
          </a:p>
          <a:p>
            <a:pPr>
              <a:spcBef>
                <a:spcPts val="400"/>
              </a:spcBef>
              <a:defRPr b="1" sz="2000"/>
            </a:pPr>
            <a:r>
              <a:t>A</a:t>
            </a:r>
            <a:r>
              <a:rPr b="0"/>
              <a:t>vailability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1800"/>
            </a:pPr>
            <a:r>
              <a:t>system remains operational on failing nodes</a:t>
            </a:r>
          </a:p>
          <a:p>
            <a:pPr>
              <a:spcBef>
                <a:spcPts val="400"/>
              </a:spcBef>
              <a:defRPr b="1" sz="2000"/>
            </a:pPr>
            <a:r>
              <a:t>P</a:t>
            </a:r>
            <a:r>
              <a:rPr b="0"/>
              <a:t>artition tolarence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1800"/>
            </a:pPr>
            <a:r>
              <a:t>multiple entry points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1800"/>
            </a:pPr>
            <a:r>
              <a:t>system remains operational on system split</a:t>
            </a:r>
          </a:p>
        </p:txBody>
      </p:sp>
      <p:sp>
        <p:nvSpPr>
          <p:cNvPr id="286" name="C"/>
          <p:cNvSpPr txBox="1"/>
          <p:nvPr/>
        </p:nvSpPr>
        <p:spPr>
          <a:xfrm>
            <a:off x="5940425" y="1196974"/>
            <a:ext cx="47100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2"/>
      <p:bldP build="whole" bldLvl="1" animBg="1" rev="0" advAuto="0" spid="281" grpId="3"/>
      <p:bldP build="whole" bldLvl="1" animBg="1" rev="0" advAuto="0" spid="286" grpId="5"/>
      <p:bldP build="whole" bldLvl="1" animBg="1" rev="0" advAuto="0" spid="283" grpId="1"/>
      <p:bldP build="whole" bldLvl="1" animBg="1" rev="0" advAuto="0" spid="282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9" name="mongodb.png" descr="mongodb.png"/>
          <p:cNvPicPr>
            <a:picLocks noChangeAspect="1"/>
          </p:cNvPicPr>
          <p:nvPr/>
        </p:nvPicPr>
        <p:blipFill>
          <a:blip r:embed="rId3">
            <a:extLst/>
          </a:blip>
          <a:srcRect l="0" t="26889" r="0" b="29481"/>
          <a:stretch>
            <a:fillRect/>
          </a:stretch>
        </p:blipFill>
        <p:spPr>
          <a:xfrm rot="3709122">
            <a:off x="6025356" y="2434431"/>
            <a:ext cx="2303463" cy="69532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heory of noSQL: CAP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/>
          <a:lstStyle/>
          <a:p>
            <a:pPr/>
            <a:r>
              <a:t>Theory of noSQL: CAP</a:t>
            </a:r>
          </a:p>
        </p:txBody>
      </p:sp>
      <p:sp>
        <p:nvSpPr>
          <p:cNvPr id="291" name="Triangle"/>
          <p:cNvSpPr/>
          <p:nvPr/>
        </p:nvSpPr>
        <p:spPr>
          <a:xfrm>
            <a:off x="4972050" y="1916112"/>
            <a:ext cx="2520950" cy="2227263"/>
          </a:xfrm>
          <a:prstGeom prst="triangle">
            <a:avLst/>
          </a:prstGeom>
          <a:solidFill>
            <a:srgbClr val="FFFFFF"/>
          </a:solidFill>
          <a:ln w="25400">
            <a:solidFill>
              <a:srgbClr val="675E4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92" name="Shape"/>
          <p:cNvSpPr/>
          <p:nvPr/>
        </p:nvSpPr>
        <p:spPr>
          <a:xfrm>
            <a:off x="5980112" y="2924175"/>
            <a:ext cx="639763" cy="80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0" y="3890"/>
                </a:lnTo>
                <a:lnTo>
                  <a:pt x="7602" y="8382"/>
                </a:lnTo>
                <a:lnTo>
                  <a:pt x="5022" y="9705"/>
                </a:lnTo>
                <a:lnTo>
                  <a:pt x="12222" y="13897"/>
                </a:lnTo>
                <a:lnTo>
                  <a:pt x="10012" y="14915"/>
                </a:lnTo>
                <a:lnTo>
                  <a:pt x="21600" y="21600"/>
                </a:lnTo>
                <a:lnTo>
                  <a:pt x="14767" y="12877"/>
                </a:lnTo>
                <a:lnTo>
                  <a:pt x="16577" y="12007"/>
                </a:lnTo>
                <a:lnTo>
                  <a:pt x="11050" y="6797"/>
                </a:lnTo>
                <a:lnTo>
                  <a:pt x="12860" y="608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2F2B2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93" name="CAP  Theorem: satisfying  all three at the same time is impossible"/>
          <p:cNvSpPr txBox="1"/>
          <p:nvPr/>
        </p:nvSpPr>
        <p:spPr>
          <a:xfrm>
            <a:off x="4395787" y="4868862"/>
            <a:ext cx="3673476" cy="1234441"/>
          </a:xfrm>
          <a:prstGeom prst="rect">
            <a:avLst/>
          </a:prstGeom>
          <a:ln w="38100">
            <a:solidFill>
              <a:srgbClr val="FF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CAP  Theorem:</a:t>
            </a:r>
            <a:br/>
            <a:r>
              <a:t>satisfying  all three at the same time is impossible</a:t>
            </a:r>
          </a:p>
        </p:txBody>
      </p:sp>
      <p:sp>
        <p:nvSpPr>
          <p:cNvPr id="294" name="A"/>
          <p:cNvSpPr txBox="1"/>
          <p:nvPr/>
        </p:nvSpPr>
        <p:spPr>
          <a:xfrm>
            <a:off x="4468812" y="3773487"/>
            <a:ext cx="47100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5" name="P"/>
          <p:cNvSpPr txBox="1"/>
          <p:nvPr/>
        </p:nvSpPr>
        <p:spPr>
          <a:xfrm>
            <a:off x="7493000" y="3773487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296" name="Many nodes…"/>
          <p:cNvSpPr txBox="1"/>
          <p:nvPr>
            <p:ph type="body" sz="half" idx="1"/>
          </p:nvPr>
        </p:nvSpPr>
        <p:spPr>
          <a:xfrm>
            <a:off x="457200" y="1600200"/>
            <a:ext cx="3733800" cy="48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Many nodes</a:t>
            </a:r>
          </a:p>
          <a:p>
            <a:pPr>
              <a:spcBef>
                <a:spcPts val="400"/>
              </a:spcBef>
              <a:defRPr sz="2000"/>
            </a:pPr>
            <a:r>
              <a:t>Nodes contain </a:t>
            </a:r>
            <a:r>
              <a:rPr i="1"/>
              <a:t>replicas of partitions</a:t>
            </a:r>
            <a:r>
              <a:t> of data</a:t>
            </a:r>
          </a:p>
          <a:p>
            <a:pPr>
              <a:spcBef>
                <a:spcPts val="400"/>
              </a:spcBef>
              <a:defRPr sz="2000"/>
            </a:pPr>
          </a:p>
          <a:p>
            <a:pPr>
              <a:spcBef>
                <a:spcPts val="400"/>
              </a:spcBef>
              <a:defRPr b="1" sz="2000"/>
            </a:pPr>
            <a:r>
              <a:t>C</a:t>
            </a:r>
            <a:r>
              <a:rPr b="0"/>
              <a:t>onsistency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1800"/>
            </a:pPr>
            <a:r>
              <a:t>all replicas contain the same version of data</a:t>
            </a:r>
          </a:p>
          <a:p>
            <a:pPr>
              <a:spcBef>
                <a:spcPts val="400"/>
              </a:spcBef>
              <a:defRPr b="1" sz="2000"/>
            </a:pPr>
            <a:r>
              <a:t>A</a:t>
            </a:r>
            <a:r>
              <a:rPr b="0"/>
              <a:t>vailability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1800"/>
            </a:pPr>
            <a:r>
              <a:t>system remains operational on failing nodes</a:t>
            </a:r>
          </a:p>
          <a:p>
            <a:pPr>
              <a:spcBef>
                <a:spcPts val="400"/>
              </a:spcBef>
              <a:defRPr b="1" sz="2000"/>
            </a:pPr>
            <a:r>
              <a:t>P</a:t>
            </a:r>
            <a:r>
              <a:rPr b="0"/>
              <a:t>artition tolerence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1800"/>
            </a:pPr>
            <a:r>
              <a:t>multiple entry points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1800"/>
            </a:pPr>
            <a:r>
              <a:t>system remains operational on system split</a:t>
            </a:r>
          </a:p>
        </p:txBody>
      </p:sp>
      <p:sp>
        <p:nvSpPr>
          <p:cNvPr id="297" name="C"/>
          <p:cNvSpPr txBox="1"/>
          <p:nvPr/>
        </p:nvSpPr>
        <p:spPr>
          <a:xfrm>
            <a:off x="5940425" y="1196974"/>
            <a:ext cx="47100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5"/>
      <p:bldP build="whole" bldLvl="1" animBg="1" rev="0" advAuto="0" spid="293" grpId="4"/>
      <p:bldP build="whole" bldLvl="1" animBg="1" rev="0" advAuto="0" spid="292" grpId="3"/>
      <p:bldP build="whole" bldLvl="1" animBg="1" rev="0" advAuto="0" spid="294" grpId="1"/>
      <p:bldP build="whole" bldLvl="1" animBg="1" rev="0" advAuto="0" spid="29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ACID - BASE"/>
          <p:cNvSpPr txBox="1"/>
          <p:nvPr>
            <p:ph type="title" idx="4294967295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ACID - BASE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323849" y="2133599"/>
            <a:ext cx="3095626" cy="3527426"/>
            <a:chOff x="0" y="0"/>
            <a:chExt cx="3095625" cy="3527425"/>
          </a:xfrm>
        </p:grpSpPr>
        <p:sp>
          <p:nvSpPr>
            <p:cNvPr id="303" name="Shape"/>
            <p:cNvSpPr/>
            <p:nvPr/>
          </p:nvSpPr>
          <p:spPr>
            <a:xfrm>
              <a:off x="0" y="0"/>
              <a:ext cx="3095625" cy="352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0" y="0"/>
                  </a:moveTo>
                  <a:cubicBezTo>
                    <a:pt x="1209" y="0"/>
                    <a:pt x="0" y="1061"/>
                    <a:pt x="0" y="2369"/>
                  </a:cubicBezTo>
                  <a:lnTo>
                    <a:pt x="0" y="19231"/>
                  </a:lnTo>
                  <a:cubicBezTo>
                    <a:pt x="0" y="20539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539"/>
                    <a:pt x="21600" y="19231"/>
                  </a:cubicBezTo>
                  <a:lnTo>
                    <a:pt x="21600" y="2369"/>
                  </a:lnTo>
                  <a:cubicBezTo>
                    <a:pt x="21600" y="1061"/>
                    <a:pt x="20391" y="0"/>
                    <a:pt x="18900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7B78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355600" algn="l"/>
                </a:tabLst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Atomicity…"/>
            <p:cNvSpPr txBox="1"/>
            <p:nvPr/>
          </p:nvSpPr>
          <p:spPr>
            <a:xfrm>
              <a:off x="113362" y="905192"/>
              <a:ext cx="2868901" cy="171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357187" indent="-357187">
                <a:buSzPct val="100000"/>
                <a:buChar char="•"/>
                <a:tabLst>
                  <a:tab pos="355600" algn="l"/>
                </a:tabLst>
                <a:defRPr b="1" sz="2800">
                  <a:solidFill>
                    <a:srgbClr val="FFFFFF"/>
                  </a:solidFill>
                </a:defRPr>
              </a:pPr>
              <a:r>
                <a:t>A</a:t>
              </a:r>
              <a:r>
                <a:rPr b="0"/>
                <a:t>tomicity</a:t>
              </a:r>
            </a:p>
            <a:p>
              <a:pPr marL="357187" indent="-357187">
                <a:buSzPct val="100000"/>
                <a:buChar char="•"/>
                <a:tabLst>
                  <a:tab pos="355600" algn="l"/>
                </a:tabLst>
                <a:defRPr b="1" sz="2800">
                  <a:solidFill>
                    <a:srgbClr val="FFFFFF"/>
                  </a:solidFill>
                </a:defRPr>
              </a:pPr>
              <a:r>
                <a:t>C</a:t>
              </a:r>
              <a:r>
                <a:rPr b="0"/>
                <a:t>onsistency</a:t>
              </a:r>
            </a:p>
            <a:p>
              <a:pPr marL="357187" indent="-357187">
                <a:buSzPct val="100000"/>
                <a:buChar char="•"/>
                <a:tabLst>
                  <a:tab pos="355600" algn="l"/>
                </a:tabLst>
                <a:defRPr b="1" sz="2800">
                  <a:solidFill>
                    <a:srgbClr val="FFFFFF"/>
                  </a:solidFill>
                </a:defRPr>
              </a:pPr>
              <a:r>
                <a:t>I</a:t>
              </a:r>
              <a:r>
                <a:rPr b="0"/>
                <a:t>solation</a:t>
              </a:r>
            </a:p>
            <a:p>
              <a:pPr marL="357187" indent="-357187">
                <a:buSzPct val="100000"/>
                <a:buChar char="•"/>
                <a:tabLst>
                  <a:tab pos="355600" algn="l"/>
                </a:tabLst>
                <a:defRPr b="1" sz="2800">
                  <a:solidFill>
                    <a:srgbClr val="FFFFFF"/>
                  </a:solidFill>
                </a:defRPr>
              </a:pPr>
              <a:r>
                <a:t>D</a:t>
              </a:r>
              <a:r>
                <a:rPr b="0"/>
                <a:t>urability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4859337" y="2060575"/>
            <a:ext cx="3097213" cy="3527426"/>
            <a:chOff x="0" y="0"/>
            <a:chExt cx="3097212" cy="3527425"/>
          </a:xfrm>
        </p:grpSpPr>
        <p:sp>
          <p:nvSpPr>
            <p:cNvPr id="306" name="Shape"/>
            <p:cNvSpPr/>
            <p:nvPr/>
          </p:nvSpPr>
          <p:spPr>
            <a:xfrm>
              <a:off x="0" y="0"/>
              <a:ext cx="3097213" cy="3527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0" y="0"/>
                  </a:moveTo>
                  <a:cubicBezTo>
                    <a:pt x="1209" y="0"/>
                    <a:pt x="0" y="1061"/>
                    <a:pt x="0" y="2371"/>
                  </a:cubicBezTo>
                  <a:lnTo>
                    <a:pt x="0" y="19229"/>
                  </a:lnTo>
                  <a:cubicBezTo>
                    <a:pt x="0" y="20539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539"/>
                    <a:pt x="21600" y="19229"/>
                  </a:cubicBezTo>
                  <a:lnTo>
                    <a:pt x="21600" y="2371"/>
                  </a:lnTo>
                  <a:cubicBezTo>
                    <a:pt x="21600" y="1061"/>
                    <a:pt x="20391" y="0"/>
                    <a:pt x="18900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7B78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355600" algn="l"/>
                </a:tabLst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Basically…"/>
            <p:cNvSpPr txBox="1"/>
            <p:nvPr/>
          </p:nvSpPr>
          <p:spPr>
            <a:xfrm>
              <a:off x="113421" y="701992"/>
              <a:ext cx="2870371" cy="21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357187" indent="-357187">
                <a:buSzPct val="100000"/>
                <a:buChar char="•"/>
                <a:tabLst>
                  <a:tab pos="355600" algn="l"/>
                </a:tabLst>
                <a:defRPr b="1" sz="2800">
                  <a:solidFill>
                    <a:srgbClr val="FFFFFF"/>
                  </a:solidFill>
                </a:defRPr>
              </a:pPr>
              <a:r>
                <a:t>B</a:t>
              </a:r>
              <a:r>
                <a:rPr b="0"/>
                <a:t>asically</a:t>
              </a:r>
            </a:p>
            <a:p>
              <a:pPr indent="357187">
                <a:tabLst>
                  <a:tab pos="355600" algn="l"/>
                </a:tabLst>
                <a:defRPr b="1" sz="2800">
                  <a:solidFill>
                    <a:srgbClr val="FFFFFF"/>
                  </a:solidFill>
                </a:defRPr>
              </a:pPr>
              <a:r>
                <a:t>A</a:t>
              </a:r>
              <a:r>
                <a:rPr b="0"/>
                <a:t>vailable (CP)</a:t>
              </a:r>
            </a:p>
            <a:p>
              <a:pPr marL="357187" indent="-357187">
                <a:buSzPct val="100000"/>
                <a:buChar char="•"/>
                <a:tabLst>
                  <a:tab pos="355600" algn="l"/>
                </a:tabLst>
                <a:defRPr b="1" sz="2800">
                  <a:solidFill>
                    <a:srgbClr val="FFFFFF"/>
                  </a:solidFill>
                </a:defRPr>
              </a:pPr>
              <a:r>
                <a:t>S</a:t>
              </a:r>
              <a:r>
                <a:rPr b="0"/>
                <a:t>oft-state</a:t>
              </a:r>
            </a:p>
            <a:p>
              <a:pPr marL="357187" indent="-357187">
                <a:buSzPct val="100000"/>
                <a:buChar char="•"/>
                <a:tabLst>
                  <a:tab pos="355600" algn="l"/>
                </a:tabLst>
                <a:defRPr b="1" sz="2800">
                  <a:solidFill>
                    <a:srgbClr val="FFFFFF"/>
                  </a:solidFill>
                </a:defRPr>
              </a:pPr>
              <a:r>
                <a:t>E</a:t>
              </a:r>
              <a:r>
                <a:rPr b="0"/>
                <a:t>ventually consistent (AP)</a:t>
              </a:r>
            </a:p>
          </p:txBody>
        </p:sp>
      </p:grpSp>
      <p:sp>
        <p:nvSpPr>
          <p:cNvPr id="309" name="Shape"/>
          <p:cNvSpPr/>
          <p:nvPr/>
        </p:nvSpPr>
        <p:spPr>
          <a:xfrm rot="5400000">
            <a:off x="3924300" y="3571875"/>
            <a:ext cx="360363" cy="649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4320"/>
                </a:lnTo>
                <a:lnTo>
                  <a:pt x="16200" y="432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lnTo>
                  <a:pt x="5400" y="17280"/>
                </a:lnTo>
                <a:lnTo>
                  <a:pt x="5400" y="4320"/>
                </a:lnTo>
                <a:lnTo>
                  <a:pt x="0" y="432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F2B2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Thank you"/>
          <p:cNvSpPr txBox="1"/>
          <p:nvPr>
            <p:ph type="title"/>
          </p:nvPr>
        </p:nvSpPr>
        <p:spPr>
          <a:xfrm>
            <a:off x="468312" y="2924174"/>
            <a:ext cx="7620001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In Production"/>
          <p:cNvSpPr txBox="1"/>
          <p:nvPr>
            <p:ph type="title" idx="4294967295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 Production</a:t>
            </a:r>
          </a:p>
        </p:txBody>
      </p:sp>
      <p:pic>
        <p:nvPicPr>
          <p:cNvPr id="63" name="../_images/logo-sourceforge.png" descr="../_images/logo-sourcefor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6100" y="1989137"/>
            <a:ext cx="2089150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../_images/sap_logo.gif" descr="../_images/sap_logo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4437" y="2373312"/>
            <a:ext cx="1528763" cy="79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../_images/craigslist.png" descr="../_images/craigslis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59287" y="4724400"/>
            <a:ext cx="1846263" cy="519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../_images/firebase.png" descr="../_images/firebas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6087" y="1731962"/>
            <a:ext cx="2171701" cy="428626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http://www.mongodb.org/about/production-deployments/"/>
          <p:cNvSpPr txBox="1"/>
          <p:nvPr/>
        </p:nvSpPr>
        <p:spPr>
          <a:xfrm>
            <a:off x="179387" y="6453187"/>
            <a:ext cx="87137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</a:pP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7" invalidUrl="" action="" tgtFrame="" tooltip="" history="1" highlightClick="0" endSnd="0"/>
              </a:rPr>
              <a:t>http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7" invalidUrl="" action="" tgtFrame="" tooltip="" history="1" highlightClick="0" endSnd="0"/>
              </a:rPr>
              <a:t>://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7" invalidUrl="" action="" tgtFrame="" tooltip="" history="1" highlightClick="0" endSnd="0"/>
              </a:rPr>
              <a:t>www.mongodb.org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7" invalidUrl="" action="" tgtFrame="" tooltip="" history="1" highlightClick="0" endSnd="0"/>
              </a:rPr>
              <a:t>/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7" invalidUrl="" action="" tgtFrame="" tooltip="" history="1" highlightClick="0" endSnd="0"/>
              </a:rPr>
              <a:t>about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7" invalidUrl="" action="" tgtFrame="" tooltip="" history="1" highlightClick="0" endSnd="0"/>
              </a:rPr>
              <a:t>/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7" invalidUrl="" action="" tgtFrame="" tooltip="" history="1" highlightClick="0" endSnd="0"/>
              </a:rPr>
              <a:t>production-deployments</a:t>
            </a:r>
            <a:r>
              <a:rPr u="sng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hlinkClick r:id="rId7" invalidUrl="" action="" tgtFrame="" tooltip="" history="1" highlightClick="0" endSnd="0"/>
              </a:rPr>
              <a:t>/</a:t>
            </a:r>
          </a:p>
        </p:txBody>
      </p:sp>
      <p:pic>
        <p:nvPicPr>
          <p:cNvPr id="68" name="../_images/savingstar_logo.png" descr="../_images/savingstar_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5275" y="3875087"/>
            <a:ext cx="2087563" cy="414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../_images/disney.jpg" descr="../_images/disney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732587" y="1800225"/>
            <a:ext cx="1655763" cy="763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../_images/ign.png" descr="../_images/ig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31025" y="4343400"/>
            <a:ext cx="1439863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../_images/highfive.png" descr="../_images/highfiv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95275" y="4965700"/>
            <a:ext cx="1323975" cy="814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../_images/national-archives.jpg" descr="../_images/national-archives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125662" y="4983162"/>
            <a:ext cx="1565276" cy="1235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../_images/the-guardian-logo.jpg" descr="../_images/the-guardian-logo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279900" y="3033712"/>
            <a:ext cx="2025650" cy="35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../_images/logo-times.gif" descr="../_images/logo-times.gi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149975" y="5626100"/>
            <a:ext cx="2160588" cy="327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../_images/bitly.png" descr="../_images/bitly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931025" y="3033712"/>
            <a:ext cx="1008063" cy="581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../_images/gh.png" descr="../_images/gh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284662" y="5600700"/>
            <a:ext cx="1008063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../_images/foursquare.png" descr="../_images/foursquar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565400" y="4162425"/>
            <a:ext cx="1714500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../_images/collegehumor.png" descr="../_images/collegehumor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933950" y="3873500"/>
            <a:ext cx="1371600" cy="361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../_images/doodle.png" descr="../_images/doodle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50825" y="2924175"/>
            <a:ext cx="1495425" cy="333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.png" descr="image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146675" y="476250"/>
            <a:ext cx="3209925" cy="720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NoSQL"/>
          <p:cNvSpPr txBox="1"/>
          <p:nvPr>
            <p:ph type="title" idx="4294967295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NoSQL</a:t>
            </a:r>
          </a:p>
        </p:txBody>
      </p:sp>
      <p:sp>
        <p:nvSpPr>
          <p:cNvPr id="86" name="Key-value…"/>
          <p:cNvSpPr txBox="1"/>
          <p:nvPr>
            <p:ph type="body" sz="half" idx="4294967295"/>
          </p:nvPr>
        </p:nvSpPr>
        <p:spPr>
          <a:xfrm>
            <a:off x="457200" y="1536700"/>
            <a:ext cx="3657600" cy="4589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defRPr sz="2800"/>
            </a:pPr>
          </a:p>
          <a:p>
            <a:pPr>
              <a:spcBef>
                <a:spcPts val="600"/>
              </a:spcBef>
              <a:defRPr sz="2800"/>
            </a:pPr>
            <a:r>
              <a:t>Key-value</a:t>
            </a:r>
          </a:p>
          <a:p>
            <a:pPr>
              <a:spcBef>
                <a:spcPts val="400"/>
              </a:spcBef>
              <a:defRPr sz="2800"/>
            </a:pPr>
          </a:p>
          <a:p>
            <a:pPr>
              <a:spcBef>
                <a:spcPts val="600"/>
              </a:spcBef>
              <a:defRPr sz="2800"/>
            </a:pPr>
            <a:r>
              <a:t>Graph database </a:t>
            </a:r>
          </a:p>
          <a:p>
            <a:pPr>
              <a:spcBef>
                <a:spcPts val="400"/>
              </a:spcBef>
              <a:defRPr sz="2800"/>
            </a:pPr>
          </a:p>
          <a:p>
            <a:pPr>
              <a:spcBef>
                <a:spcPts val="600"/>
              </a:spcBef>
              <a:defRPr sz="2800"/>
            </a:pPr>
            <a:r>
              <a:t>Document-oriented </a:t>
            </a:r>
          </a:p>
          <a:p>
            <a:pPr marL="228600" indent="-114300">
              <a:spcBef>
                <a:spcPts val="400"/>
              </a:spcBef>
              <a:buSzTx/>
              <a:buNone/>
              <a:defRPr sz="2800"/>
            </a:pPr>
          </a:p>
          <a:p>
            <a:pPr>
              <a:spcBef>
                <a:spcPts val="600"/>
              </a:spcBef>
              <a:defRPr sz="2800"/>
            </a:pPr>
            <a:r>
              <a:t>Column family</a:t>
            </a:r>
          </a:p>
        </p:txBody>
      </p:sp>
      <p:pic>
        <p:nvPicPr>
          <p:cNvPr id="8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7100" y="1876425"/>
            <a:ext cx="1439863" cy="544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5375" y="1919287"/>
            <a:ext cx="1512888" cy="50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3049587"/>
            <a:ext cx="1512888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04025" y="2770187"/>
            <a:ext cx="9525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MongoDB" descr="MongoDB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7862" y="4070350"/>
            <a:ext cx="1644651" cy="547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.png" descr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04025" y="4070350"/>
            <a:ext cx="954088" cy="86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.png" descr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3475" y="5292725"/>
            <a:ext cx="1081088" cy="708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.png" descr="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605462" y="5292725"/>
            <a:ext cx="1122363" cy="76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5" dur="indefinite" fill="hold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9" dur="indefinite" fill="hold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3" dur="indefinite" fill="hold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7" dur="indefinite" fill="hold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with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1" dur="indefinite" fill="hold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with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5" dur="indefinite" fill="hold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" grpId="1"/>
      <p:bldP build="whole" bldLvl="1" animBg="1" rev="0" advAuto="0" spid="89" grpId="4"/>
      <p:bldP build="whole" bldLvl="1" animBg="1" rev="0" advAuto="0" spid="93" grpId="7"/>
      <p:bldP build="whole" bldLvl="1" animBg="1" rev="0" advAuto="0" spid="86" grpId="8"/>
      <p:bldP build="whole" bldLvl="1" animBg="1" rev="0" advAuto="0" spid="94" grpId="6"/>
      <p:bldP build="whole" bldLvl="1" animBg="1" rev="0" advAuto="0" spid="92" grpId="5"/>
      <p:bldP build="whole" bldLvl="1" animBg="1" rev="0" advAuto="0" spid="87" grpId="2"/>
      <p:bldP build="whole" bldLvl="1" animBg="1" rev="0" advAuto="0" spid="9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ocument store"/>
          <p:cNvSpPr txBox="1"/>
          <p:nvPr>
            <p:ph type="title" idx="4294967295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Document store</a:t>
            </a:r>
          </a:p>
        </p:txBody>
      </p:sp>
      <p:graphicFrame>
        <p:nvGraphicFramePr>
          <p:cNvPr id="100" name="Table"/>
          <p:cNvGraphicFramePr/>
          <p:nvPr/>
        </p:nvGraphicFramePr>
        <p:xfrm>
          <a:off x="539750" y="1506537"/>
          <a:ext cx="4251325" cy="33369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12862"/>
                <a:gridCol w="427037"/>
                <a:gridCol w="2511425"/>
              </a:tblGrid>
              <a:tr h="369887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RDBMS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MongoDB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Database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Database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2E1D7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Table, View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Collection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Row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Document (JSON, BSON)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Column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Field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Index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Index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Join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Embedded Document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Foreign Key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Reference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Partition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Shard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sp>
        <p:nvSpPr>
          <p:cNvPr id="101" name="Arrow"/>
          <p:cNvSpPr/>
          <p:nvPr/>
        </p:nvSpPr>
        <p:spPr>
          <a:xfrm>
            <a:off x="1922462" y="2009775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Arrow"/>
          <p:cNvSpPr/>
          <p:nvPr/>
        </p:nvSpPr>
        <p:spPr>
          <a:xfrm>
            <a:off x="1922462" y="2393950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Arrow"/>
          <p:cNvSpPr/>
          <p:nvPr/>
        </p:nvSpPr>
        <p:spPr>
          <a:xfrm>
            <a:off x="1922462" y="2730500"/>
            <a:ext cx="287338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Arrow"/>
          <p:cNvSpPr/>
          <p:nvPr/>
        </p:nvSpPr>
        <p:spPr>
          <a:xfrm>
            <a:off x="1922462" y="3089275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Arrow"/>
          <p:cNvSpPr/>
          <p:nvPr/>
        </p:nvSpPr>
        <p:spPr>
          <a:xfrm>
            <a:off x="1922462" y="3449637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Arrow"/>
          <p:cNvSpPr/>
          <p:nvPr/>
        </p:nvSpPr>
        <p:spPr>
          <a:xfrm>
            <a:off x="1919287" y="3881437"/>
            <a:ext cx="288926" cy="144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Arrow"/>
          <p:cNvSpPr/>
          <p:nvPr/>
        </p:nvSpPr>
        <p:spPr>
          <a:xfrm>
            <a:off x="1908175" y="4221162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Arrow"/>
          <p:cNvSpPr/>
          <p:nvPr/>
        </p:nvSpPr>
        <p:spPr>
          <a:xfrm>
            <a:off x="1908175" y="4581525"/>
            <a:ext cx="287338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ocument store"/>
          <p:cNvSpPr txBox="1"/>
          <p:nvPr>
            <p:ph type="title" idx="4294967295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Document store</a:t>
            </a:r>
          </a:p>
        </p:txBody>
      </p:sp>
      <p:graphicFrame>
        <p:nvGraphicFramePr>
          <p:cNvPr id="114" name="Table"/>
          <p:cNvGraphicFramePr/>
          <p:nvPr/>
        </p:nvGraphicFramePr>
        <p:xfrm>
          <a:off x="539750" y="1506537"/>
          <a:ext cx="4251325" cy="33369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12862"/>
                <a:gridCol w="427037"/>
                <a:gridCol w="2511425"/>
              </a:tblGrid>
              <a:tr h="369887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RDBMS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MongoDB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Database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Database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2E1D7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Table, View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Collection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Row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Document (JSON, BSON)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Column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Field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Index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Index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Join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Embedded Document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Foreign Key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Reference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Partition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2B20"/>
                          </a:solidFill>
                        </a:rPr>
                        <a:t>Shard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sp>
        <p:nvSpPr>
          <p:cNvPr id="115" name="Arrow"/>
          <p:cNvSpPr/>
          <p:nvPr/>
        </p:nvSpPr>
        <p:spPr>
          <a:xfrm>
            <a:off x="1922462" y="2009775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Arrow"/>
          <p:cNvSpPr/>
          <p:nvPr/>
        </p:nvSpPr>
        <p:spPr>
          <a:xfrm>
            <a:off x="1922462" y="2393950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Arrow"/>
          <p:cNvSpPr/>
          <p:nvPr/>
        </p:nvSpPr>
        <p:spPr>
          <a:xfrm>
            <a:off x="1922462" y="2730500"/>
            <a:ext cx="287338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Arrow"/>
          <p:cNvSpPr/>
          <p:nvPr/>
        </p:nvSpPr>
        <p:spPr>
          <a:xfrm>
            <a:off x="1922462" y="3089275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Arrow"/>
          <p:cNvSpPr/>
          <p:nvPr/>
        </p:nvSpPr>
        <p:spPr>
          <a:xfrm>
            <a:off x="1922462" y="3449637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Arrow"/>
          <p:cNvSpPr/>
          <p:nvPr/>
        </p:nvSpPr>
        <p:spPr>
          <a:xfrm>
            <a:off x="1919287" y="3881437"/>
            <a:ext cx="288926" cy="144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Arrow"/>
          <p:cNvSpPr/>
          <p:nvPr/>
        </p:nvSpPr>
        <p:spPr>
          <a:xfrm>
            <a:off x="1908175" y="4221162"/>
            <a:ext cx="287338" cy="144463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Arrow"/>
          <p:cNvSpPr/>
          <p:nvPr/>
        </p:nvSpPr>
        <p:spPr>
          <a:xfrm>
            <a:off x="1908175" y="4581525"/>
            <a:ext cx="287338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chemeClr val="accent1"/>
          </a:solidFill>
          <a:ln w="25400">
            <a:solidFill>
              <a:srgbClr val="7B785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5" name="Group"/>
          <p:cNvGrpSpPr/>
          <p:nvPr/>
        </p:nvGrpSpPr>
        <p:grpSpPr>
          <a:xfrm>
            <a:off x="3492500" y="1624012"/>
            <a:ext cx="4665663" cy="4516438"/>
            <a:chOff x="0" y="0"/>
            <a:chExt cx="4665662" cy="4516437"/>
          </a:xfrm>
        </p:grpSpPr>
        <p:sp>
          <p:nvSpPr>
            <p:cNvPr id="123" name="Rounded Rectangle"/>
            <p:cNvSpPr/>
            <p:nvPr/>
          </p:nvSpPr>
          <p:spPr>
            <a:xfrm>
              <a:off x="0" y="0"/>
              <a:ext cx="4665663" cy="45164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7B78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&gt; db.user.findOne({age:39})…"/>
            <p:cNvSpPr txBox="1"/>
            <p:nvPr/>
          </p:nvSpPr>
          <p:spPr>
            <a:xfrm>
              <a:off x="220382" y="167798"/>
              <a:ext cx="4224899" cy="418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&gt; db.user.findOne({age:39})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{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 "_id" : ObjectId("5114e0bd42…"),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 "first" : "John",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 "last" : "Doe",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 "age" : 39, 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"interests" : [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         "Reading",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         "Mountain Biking ]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</a:t>
              </a:r>
              <a:r>
                <a:t>"favorites": { 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        </a:t>
              </a:r>
              <a:r>
                <a:t>"color": "Blue", 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               </a:t>
              </a:r>
              <a:r>
                <a:t>"sport": "Soccer"} </a:t>
              </a:r>
              <a:endParaRPr b="1"/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CRUD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/>
          <a:lstStyle/>
          <a:p>
            <a:pPr/>
            <a:r>
              <a:t>CRUD</a:t>
            </a:r>
          </a:p>
        </p:txBody>
      </p:sp>
      <p:sp>
        <p:nvSpPr>
          <p:cNvPr id="131" name="Cre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2000"/>
            </a:pPr>
            <a:r>
              <a:t>db.collection.insert( &lt;document&gt; ) 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2000"/>
            </a:pPr>
            <a:r>
              <a:t>db.collection.save( &lt;document&gt; ) 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2000"/>
            </a:pPr>
            <a:r>
              <a:t>db.collection.update( &lt;query&gt;, &lt;update&gt;, { upsert: true } ) </a:t>
            </a:r>
          </a:p>
          <a:p>
            <a:pPr/>
            <a:r>
              <a:t>Read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2000"/>
            </a:pPr>
            <a:r>
              <a:t>db.collection.find( &lt;query&gt;, &lt;projection&gt; )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2000"/>
            </a:pPr>
            <a:r>
              <a:t>db.collection.findOne( &lt;query&gt;, &lt;projection&gt; ) </a:t>
            </a:r>
          </a:p>
          <a:p>
            <a:pPr/>
            <a:r>
              <a:t>Update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2000"/>
            </a:pPr>
            <a:r>
              <a:t>db.collection.update( &lt;query&gt;, &lt;update&gt;, &lt;options&gt; ) </a:t>
            </a:r>
          </a:p>
          <a:p>
            <a:pPr/>
            <a:r>
              <a:t>Delete</a:t>
            </a:r>
          </a:p>
          <a:p>
            <a:pPr lvl="1" marL="639762" indent="-228600">
              <a:spcBef>
                <a:spcPts val="0"/>
              </a:spcBef>
              <a:buClr>
                <a:schemeClr val="accent2"/>
              </a:buClr>
              <a:defRPr sz="2000"/>
            </a:pPr>
            <a:r>
              <a:t>db.collection.remove( &lt;query&gt;, &lt;justOne&gt; 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CRUD example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CRUD example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468312" y="1412875"/>
            <a:ext cx="3598863" cy="2520950"/>
            <a:chOff x="0" y="0"/>
            <a:chExt cx="3598862" cy="2520950"/>
          </a:xfrm>
        </p:grpSpPr>
        <p:sp>
          <p:nvSpPr>
            <p:cNvPr id="137" name="Rounded Rectangle"/>
            <p:cNvSpPr/>
            <p:nvPr/>
          </p:nvSpPr>
          <p:spPr>
            <a:xfrm>
              <a:off x="0" y="0"/>
              <a:ext cx="3598863" cy="2520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7B78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533400" algn="l"/>
                </a:tabLst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&gt; db.user.insert({…"/>
            <p:cNvSpPr txBox="1"/>
            <p:nvPr/>
          </p:nvSpPr>
          <p:spPr>
            <a:xfrm>
              <a:off x="123012" y="509904"/>
              <a:ext cx="3352839" cy="150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tabLst>
                  <a:tab pos="533400" algn="l"/>
                </a:tabLst>
                <a:defRPr sz="2000">
                  <a:solidFill>
                    <a:srgbClr val="FFFFFF"/>
                  </a:solidFill>
                </a:defRPr>
              </a:pPr>
              <a:r>
                <a:t>&gt; db.user.insert({</a:t>
              </a:r>
            </a:p>
            <a:p>
              <a:pPr>
                <a:tabLst>
                  <a:tab pos="533400" algn="l"/>
                </a:tabLst>
                <a:defRPr sz="2000">
                  <a:solidFill>
                    <a:srgbClr val="FFFFFF"/>
                  </a:solidFill>
                </a:defRPr>
              </a:pPr>
              <a:r>
                <a:t>	first: </a:t>
              </a:r>
              <a:r>
                <a:rPr sz="1800"/>
                <a:t>"John",</a:t>
              </a:r>
            </a:p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  <a:r>
                <a:t>	last : "Doe",</a:t>
              </a:r>
            </a:p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  <a:r>
                <a:t>	age: 39</a:t>
              </a:r>
            </a:p>
            <a:p>
              <a:pPr>
                <a:tabLst>
                  <a:tab pos="533400" algn="l"/>
                </a:tabLst>
                <a:defRPr sz="2000">
                  <a:solidFill>
                    <a:srgbClr val="FFFFFF"/>
                  </a:solidFill>
                </a:defRPr>
              </a:pPr>
              <a:r>
                <a:t>})</a:t>
              </a:r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4427537" y="1412875"/>
            <a:ext cx="3598863" cy="2520950"/>
            <a:chOff x="0" y="0"/>
            <a:chExt cx="3598862" cy="2520950"/>
          </a:xfrm>
        </p:grpSpPr>
        <p:sp>
          <p:nvSpPr>
            <p:cNvPr id="140" name="Rounded Rectangle"/>
            <p:cNvSpPr/>
            <p:nvPr/>
          </p:nvSpPr>
          <p:spPr>
            <a:xfrm>
              <a:off x="0" y="0"/>
              <a:ext cx="3598863" cy="2520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7B78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&gt; db.user.find ()…"/>
            <p:cNvSpPr txBox="1"/>
            <p:nvPr/>
          </p:nvSpPr>
          <p:spPr>
            <a:xfrm>
              <a:off x="123012" y="281304"/>
              <a:ext cx="3352839" cy="195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  <a:r>
                <a:t>&gt; db.user.find ()</a:t>
              </a:r>
            </a:p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  <a:r>
                <a:t>{ </a:t>
              </a:r>
            </a:p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  <a:r>
                <a:t>	</a:t>
              </a:r>
              <a:r>
                <a:rPr b="1">
                  <a:solidFill>
                    <a:srgbClr val="D25814"/>
                  </a:solidFill>
                </a:rPr>
                <a:t>"_id" :</a:t>
              </a:r>
              <a:r>
                <a:rPr b="1">
                  <a:solidFill>
                    <a:srgbClr val="D25814"/>
                  </a:solidFill>
                </a:rPr>
                <a:t> </a:t>
              </a:r>
              <a:r>
                <a:rPr b="1" sz="1600">
                  <a:solidFill>
                    <a:srgbClr val="D25814"/>
                  </a:solidFill>
                </a:rPr>
                <a:t>ObjectId("51</a:t>
              </a:r>
              <a:r>
                <a:rPr b="1" sz="1600">
                  <a:solidFill>
                    <a:srgbClr val="D25814"/>
                  </a:solidFill>
                </a:rPr>
                <a:t>…</a:t>
              </a:r>
              <a:r>
                <a:rPr b="1" sz="1600">
                  <a:solidFill>
                    <a:srgbClr val="D25814"/>
                  </a:solidFill>
                </a:rPr>
                <a:t>"),</a:t>
              </a:r>
              <a:endParaRPr b="1" sz="1600">
                <a:solidFill>
                  <a:srgbClr val="D25814"/>
                </a:solidFill>
              </a:endParaRPr>
            </a:p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  <a:r>
                <a:t>	</a:t>
              </a:r>
              <a:r>
                <a:t>"first" : "John",</a:t>
              </a:r>
            </a:p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  <a:r>
                <a:t>	</a:t>
              </a:r>
              <a:r>
                <a:t>"last" : "Doe",</a:t>
              </a:r>
            </a:p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  <a:r>
                <a:t>	</a:t>
              </a:r>
              <a:r>
                <a:t>"age" : 39 </a:t>
              </a:r>
            </a:p>
            <a:p>
              <a:pPr>
                <a:tabLst>
                  <a:tab pos="533400" algn="l"/>
                </a:tabLst>
                <a:defRPr>
                  <a:solidFill>
                    <a:srgbClr val="FFFFFF"/>
                  </a:solidFill>
                </a:defRPr>
              </a:pPr>
              <a:r>
                <a:t>}</a:t>
              </a:r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468312" y="4149725"/>
            <a:ext cx="3598863" cy="2520950"/>
            <a:chOff x="0" y="0"/>
            <a:chExt cx="3598862" cy="2520950"/>
          </a:xfrm>
        </p:grpSpPr>
        <p:sp>
          <p:nvSpPr>
            <p:cNvPr id="143" name="Rounded Rectangle"/>
            <p:cNvSpPr/>
            <p:nvPr/>
          </p:nvSpPr>
          <p:spPr>
            <a:xfrm>
              <a:off x="0" y="0"/>
              <a:ext cx="3598863" cy="2520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7B78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533400" algn="l"/>
                  <a:tab pos="889000" algn="l"/>
                  <a:tab pos="1244600" algn="l"/>
                </a:tabLst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&gt; db.user.update(…"/>
            <p:cNvSpPr txBox="1"/>
            <p:nvPr/>
          </p:nvSpPr>
          <p:spPr>
            <a:xfrm>
              <a:off x="123012" y="147955"/>
              <a:ext cx="3352839" cy="22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tabLst>
                  <a:tab pos="533400" algn="l"/>
                  <a:tab pos="889000" algn="l"/>
                  <a:tab pos="1244600" algn="l"/>
                </a:tabLst>
                <a:defRPr>
                  <a:solidFill>
                    <a:srgbClr val="FFFFFF"/>
                  </a:solidFill>
                </a:defRPr>
              </a:pPr>
              <a:r>
                <a:t>&gt; db.user.update(</a:t>
              </a:r>
            </a:p>
            <a:p>
              <a:pPr>
                <a:tabLst>
                  <a:tab pos="533400" algn="l"/>
                  <a:tab pos="889000" algn="l"/>
                  <a:tab pos="1244600" algn="l"/>
                </a:tabLst>
                <a:defRPr>
                  <a:solidFill>
                    <a:srgbClr val="FFFFFF"/>
                  </a:solidFill>
                </a:defRPr>
              </a:pPr>
              <a:r>
                <a:t>	{"_id" : ObjectId("51…")},</a:t>
              </a:r>
            </a:p>
            <a:p>
              <a:pPr>
                <a:tabLst>
                  <a:tab pos="533400" algn="l"/>
                  <a:tab pos="889000" algn="l"/>
                  <a:tab pos="1244600" algn="l"/>
                </a:tabLst>
                <a:defRPr>
                  <a:solidFill>
                    <a:srgbClr val="FFFFFF"/>
                  </a:solidFill>
                </a:defRPr>
              </a:pPr>
              <a:r>
                <a:t>	{</a:t>
              </a:r>
            </a:p>
            <a:p>
              <a:pPr>
                <a:tabLst>
                  <a:tab pos="533400" algn="l"/>
                  <a:tab pos="889000" algn="l"/>
                  <a:tab pos="1244600" algn="l"/>
                </a:tabLst>
                <a:defRPr>
                  <a:solidFill>
                    <a:srgbClr val="FFFFFF"/>
                  </a:solidFill>
                </a:defRPr>
              </a:pPr>
              <a:r>
                <a:t>		</a:t>
              </a:r>
              <a:r>
                <a:rPr b="1">
                  <a:solidFill>
                    <a:srgbClr val="D25814"/>
                  </a:solidFill>
                </a:rPr>
                <a:t>$set</a:t>
              </a:r>
              <a:r>
                <a:t>: {</a:t>
              </a:r>
            </a:p>
            <a:p>
              <a:pPr>
                <a:tabLst>
                  <a:tab pos="533400" algn="l"/>
                  <a:tab pos="889000" algn="l"/>
                  <a:tab pos="1244600" algn="l"/>
                </a:tabLst>
                <a:defRPr>
                  <a:solidFill>
                    <a:srgbClr val="FFFFFF"/>
                  </a:solidFill>
                </a:defRPr>
              </a:pPr>
              <a:r>
                <a:t>			age: 40,</a:t>
              </a:r>
            </a:p>
            <a:p>
              <a:pPr>
                <a:tabLst>
                  <a:tab pos="533400" algn="l"/>
                  <a:tab pos="889000" algn="l"/>
                  <a:tab pos="1244600" algn="l"/>
                </a:tabLst>
                <a:defRPr>
                  <a:solidFill>
                    <a:srgbClr val="FFFFFF"/>
                  </a:solidFill>
                </a:defRPr>
              </a:pPr>
              <a:r>
                <a:t>		 	salary: 7000}</a:t>
              </a:r>
            </a:p>
            <a:p>
              <a:pPr>
                <a:tabLst>
                  <a:tab pos="533400" algn="l"/>
                  <a:tab pos="889000" algn="l"/>
                  <a:tab pos="1244600" algn="l"/>
                </a:tabLst>
                <a:defRPr>
                  <a:solidFill>
                    <a:srgbClr val="FFFFFF"/>
                  </a:solidFill>
                </a:defRPr>
              </a:pPr>
              <a:r>
                <a:t>	}</a:t>
              </a:r>
            </a:p>
            <a:p>
              <a:pPr>
                <a:tabLst>
                  <a:tab pos="533400" algn="l"/>
                  <a:tab pos="889000" algn="l"/>
                  <a:tab pos="1244600" algn="l"/>
                </a:tabLst>
                <a:defRPr>
                  <a:solidFill>
                    <a:srgbClr val="FFFFFF"/>
                  </a:solidFill>
                </a:defRPr>
              </a:pPr>
              <a:r>
                <a:t>)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4427537" y="4149725"/>
            <a:ext cx="3598863" cy="2520950"/>
            <a:chOff x="0" y="0"/>
            <a:chExt cx="3598862" cy="2520950"/>
          </a:xfrm>
        </p:grpSpPr>
        <p:sp>
          <p:nvSpPr>
            <p:cNvPr id="146" name="Rounded Rectangle"/>
            <p:cNvSpPr/>
            <p:nvPr/>
          </p:nvSpPr>
          <p:spPr>
            <a:xfrm>
              <a:off x="0" y="0"/>
              <a:ext cx="3598863" cy="2520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7B78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533400" algn="l"/>
                </a:tabLst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&gt; db.user.remove({…"/>
            <p:cNvSpPr txBox="1"/>
            <p:nvPr/>
          </p:nvSpPr>
          <p:spPr>
            <a:xfrm>
              <a:off x="123012" y="776604"/>
              <a:ext cx="3352839" cy="967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tabLst>
                  <a:tab pos="533400" algn="l"/>
                </a:tabLst>
                <a:defRPr sz="2000">
                  <a:solidFill>
                    <a:srgbClr val="FFFFFF"/>
                  </a:solidFill>
                </a:defRPr>
              </a:pPr>
              <a:r>
                <a:t>&gt; db.user.remove({</a:t>
              </a:r>
            </a:p>
            <a:p>
              <a:pPr>
                <a:tabLst>
                  <a:tab pos="533400" algn="l"/>
                </a:tabLst>
                <a:defRPr sz="2000">
                  <a:solidFill>
                    <a:srgbClr val="FFFFFF"/>
                  </a:solidFill>
                </a:defRPr>
              </a:pPr>
              <a:r>
                <a:t>	"first": /^J/ </a:t>
              </a:r>
            </a:p>
            <a:p>
              <a:pPr>
                <a:tabLst>
                  <a:tab pos="533400" algn="l"/>
                </a:tabLst>
                <a:defRPr sz="2000">
                  <a:solidFill>
                    <a:srgbClr val="FFFFFF"/>
                  </a:solidFill>
                </a:defRPr>
              </a:pPr>
              <a:r>
                <a:t>})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Features"/>
          <p:cNvSpPr txBox="1"/>
          <p:nvPr>
            <p:ph type="title" idx="4294967295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Features</a:t>
            </a:r>
          </a:p>
        </p:txBody>
      </p:sp>
      <p:sp>
        <p:nvSpPr>
          <p:cNvPr id="152" name="Document-Oriented storege…"/>
          <p:cNvSpPr txBox="1"/>
          <p:nvPr>
            <p:ph type="body" sz="half" idx="4294967295"/>
          </p:nvPr>
        </p:nvSpPr>
        <p:spPr>
          <a:xfrm>
            <a:off x="457200" y="1536700"/>
            <a:ext cx="4602163" cy="4589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Document-Oriented storege</a:t>
            </a:r>
          </a:p>
          <a:p>
            <a:pPr>
              <a:spcBef>
                <a:spcPts val="600"/>
              </a:spcBef>
              <a:defRPr sz="2800"/>
            </a:pPr>
            <a:r>
              <a:t>Full Index Support</a:t>
            </a:r>
          </a:p>
          <a:p>
            <a:pPr>
              <a:spcBef>
                <a:spcPts val="600"/>
              </a:spcBef>
              <a:defRPr sz="2800"/>
            </a:pPr>
            <a:r>
              <a:t>Replication &amp; High Availability</a:t>
            </a:r>
          </a:p>
          <a:p>
            <a:pPr>
              <a:spcBef>
                <a:spcPts val="600"/>
              </a:spcBef>
              <a:defRPr sz="2800"/>
            </a:pPr>
            <a:r>
              <a:t>Auto-Sharding</a:t>
            </a:r>
          </a:p>
          <a:p>
            <a:pPr>
              <a:spcBef>
                <a:spcPts val="600"/>
              </a:spcBef>
              <a:defRPr sz="2800"/>
            </a:pPr>
            <a:r>
              <a:t>Querying</a:t>
            </a:r>
          </a:p>
          <a:p>
            <a:pPr>
              <a:spcBef>
                <a:spcPts val="600"/>
              </a:spcBef>
              <a:defRPr sz="2800"/>
            </a:pPr>
            <a:r>
              <a:t>Fast In-Place Updates</a:t>
            </a:r>
          </a:p>
          <a:p>
            <a:pPr>
              <a:spcBef>
                <a:spcPts val="600"/>
              </a:spcBef>
              <a:defRPr sz="2800"/>
            </a:pPr>
            <a:r>
              <a:t>Map/Reduce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5102225" y="2295525"/>
            <a:ext cx="2520950" cy="1008063"/>
            <a:chOff x="0" y="0"/>
            <a:chExt cx="2520950" cy="1008062"/>
          </a:xfrm>
        </p:grpSpPr>
        <p:sp>
          <p:nvSpPr>
            <p:cNvPr id="153" name="Rounded Rectangle"/>
            <p:cNvSpPr/>
            <p:nvPr/>
          </p:nvSpPr>
          <p:spPr>
            <a:xfrm>
              <a:off x="0" y="0"/>
              <a:ext cx="2520950" cy="10080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7B78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Agile"/>
            <p:cNvSpPr txBox="1"/>
            <p:nvPr/>
          </p:nvSpPr>
          <p:spPr>
            <a:xfrm>
              <a:off x="49189" y="134461"/>
              <a:ext cx="242257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Agile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5102225" y="4076700"/>
            <a:ext cx="2520950" cy="1008063"/>
            <a:chOff x="0" y="0"/>
            <a:chExt cx="2520950" cy="1008062"/>
          </a:xfrm>
        </p:grpSpPr>
        <p:sp>
          <p:nvSpPr>
            <p:cNvPr id="156" name="Rounded Rectangle"/>
            <p:cNvSpPr/>
            <p:nvPr/>
          </p:nvSpPr>
          <p:spPr>
            <a:xfrm>
              <a:off x="0" y="0"/>
              <a:ext cx="2520950" cy="10080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7B78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Scalable"/>
            <p:cNvSpPr txBox="1"/>
            <p:nvPr/>
          </p:nvSpPr>
          <p:spPr>
            <a:xfrm>
              <a:off x="49189" y="134461"/>
              <a:ext cx="242257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Scalable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552097" y="5703887"/>
            <a:ext cx="507531" cy="285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Memory Mapped Files"/>
          <p:cNvSpPr txBox="1"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Memory Mapped Files</a:t>
            </a:r>
          </a:p>
        </p:txBody>
      </p:sp>
      <p:sp>
        <p:nvSpPr>
          <p:cNvPr id="162" name="„A memory-mapped file is a segment of virtual memory which has been assigned a direct byte-for-byte correlation with some portion of a file or file-like resource.”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„A memory-mapped file is a segment of virtual memory which has been assigned a direct byte-for-byte correlation with some portion of a file or file-like resource.”</a:t>
            </a:r>
            <a:r>
              <a:rPr baseline="30000"/>
              <a:t>1</a:t>
            </a:r>
            <a:r>
              <a:t> </a:t>
            </a:r>
          </a:p>
          <a:p>
            <a:pPr/>
            <a:r>
              <a:t>mmap()</a:t>
            </a:r>
          </a:p>
        </p:txBody>
      </p:sp>
      <p:pic>
        <p:nvPicPr>
          <p:cNvPr id="163" name="Duma_mmap.png" descr="Duma_mma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375" y="3644900"/>
            <a:ext cx="5473700" cy="244951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1: http://en.wikipedia.org/wiki/Memory-mapped_file"/>
          <p:cNvSpPr txBox="1"/>
          <p:nvPr/>
        </p:nvSpPr>
        <p:spPr>
          <a:xfrm>
            <a:off x="0" y="6491287"/>
            <a:ext cx="84597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aseline="30000"/>
            </a:pPr>
            <a:r>
              <a:t>1</a:t>
            </a:r>
            <a:r>
              <a:rPr baseline="0"/>
              <a:t>: http://en.wikipedia.org/wiki/Memory-mapped_file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uló">
  <a:themeElements>
    <a:clrScheme name="Simuló">
      <a:dk1>
        <a:srgbClr val="2F2B20"/>
      </a:dk1>
      <a:lt1>
        <a:srgbClr val="0F182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imuló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imul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2B2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2B2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uló">
  <a:themeElements>
    <a:clrScheme name="Simul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imuló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imul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2B2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2B2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