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1"/>
  </p:notesMasterIdLst>
  <p:handoutMasterIdLst>
    <p:handoutMasterId r:id="rId22"/>
  </p:handoutMasterIdLst>
  <p:sldIdLst>
    <p:sldId id="268" r:id="rId2"/>
    <p:sldId id="265" r:id="rId3"/>
    <p:sldId id="277" r:id="rId4"/>
    <p:sldId id="278" r:id="rId5"/>
    <p:sldId id="279" r:id="rId6"/>
    <p:sldId id="280" r:id="rId7"/>
    <p:sldId id="281" r:id="rId8"/>
    <p:sldId id="256" r:id="rId9"/>
    <p:sldId id="257" r:id="rId10"/>
    <p:sldId id="282" r:id="rId11"/>
    <p:sldId id="267" r:id="rId12"/>
    <p:sldId id="263" r:id="rId13"/>
    <p:sldId id="274" r:id="rId14"/>
    <p:sldId id="260" r:id="rId15"/>
    <p:sldId id="258" r:id="rId16"/>
    <p:sldId id="259" r:id="rId17"/>
    <p:sldId id="271"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autoAdjust="0"/>
  </p:normalViewPr>
  <p:slideViewPr>
    <p:cSldViewPr>
      <p:cViewPr>
        <p:scale>
          <a:sx n="80" d="100"/>
          <a:sy n="80" d="100"/>
        </p:scale>
        <p:origin x="-1098" y="120"/>
      </p:cViewPr>
      <p:guideLst>
        <p:guide orient="horz" pos="2160"/>
        <p:guide pos="2880"/>
      </p:guideLst>
    </p:cSldViewPr>
  </p:slideViewPr>
  <p:outlineViewPr>
    <p:cViewPr>
      <p:scale>
        <a:sx n="33" d="100"/>
        <a:sy n="33" d="100"/>
      </p:scale>
      <p:origin x="54" y="0"/>
    </p:cViewPr>
    <p:sldLst>
      <p:sld r:id="rId1" collapse="1"/>
      <p:sld r:id="rId2"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96D1A7-0507-44FA-A455-8B4831C1548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28A16D4-30B1-47AE-B08B-51DC01540135}">
      <dgm:prSet phldrT="[Text]"/>
      <dgm:spPr/>
      <dgm:t>
        <a:bodyPr/>
        <a:lstStyle/>
        <a:p>
          <a:r>
            <a:rPr lang="en-US" dirty="0" smtClean="0"/>
            <a:t>Front Desk</a:t>
          </a:r>
          <a:endParaRPr lang="en-US" dirty="0"/>
        </a:p>
      </dgm:t>
    </dgm:pt>
    <dgm:pt modelId="{58CAFA75-D0C5-4D62-AD94-1E79C03EBB9A}" type="parTrans" cxnId="{1EC90751-0E98-4C42-A649-9D56C409E219}">
      <dgm:prSet/>
      <dgm:spPr/>
      <dgm:t>
        <a:bodyPr/>
        <a:lstStyle/>
        <a:p>
          <a:endParaRPr lang="en-US"/>
        </a:p>
      </dgm:t>
    </dgm:pt>
    <dgm:pt modelId="{043C0775-2621-47EF-A9BD-C3E62C866A73}" type="sibTrans" cxnId="{1EC90751-0E98-4C42-A649-9D56C409E219}">
      <dgm:prSet/>
      <dgm:spPr/>
      <dgm:t>
        <a:bodyPr/>
        <a:lstStyle/>
        <a:p>
          <a:endParaRPr lang="en-US"/>
        </a:p>
      </dgm:t>
    </dgm:pt>
    <dgm:pt modelId="{8DD415CB-7FE8-4454-B12A-C938A590C5FB}">
      <dgm:prSet phldrT="[Text]"/>
      <dgm:spPr/>
      <dgm:t>
        <a:bodyPr/>
        <a:lstStyle/>
        <a:p>
          <a:r>
            <a:rPr lang="en-US" dirty="0" smtClean="0"/>
            <a:t>Patient scheduling/ appointment</a:t>
          </a:r>
          <a:endParaRPr lang="en-US" dirty="0"/>
        </a:p>
      </dgm:t>
    </dgm:pt>
    <dgm:pt modelId="{F96A4403-157D-431C-B7D4-538090D975FC}" type="parTrans" cxnId="{D446143B-9ED0-4065-B18B-90BDBD9F9726}">
      <dgm:prSet/>
      <dgm:spPr/>
      <dgm:t>
        <a:bodyPr/>
        <a:lstStyle/>
        <a:p>
          <a:endParaRPr lang="en-US"/>
        </a:p>
      </dgm:t>
    </dgm:pt>
    <dgm:pt modelId="{9B7C0939-6AE9-475C-A472-598F1BAFC7C4}" type="sibTrans" cxnId="{D446143B-9ED0-4065-B18B-90BDBD9F9726}">
      <dgm:prSet/>
      <dgm:spPr/>
      <dgm:t>
        <a:bodyPr/>
        <a:lstStyle/>
        <a:p>
          <a:endParaRPr lang="en-US"/>
        </a:p>
      </dgm:t>
    </dgm:pt>
    <dgm:pt modelId="{BE9767EB-E601-4059-BB59-5374E7172A5F}">
      <dgm:prSet phldrT="[Text]"/>
      <dgm:spPr/>
      <dgm:t>
        <a:bodyPr/>
        <a:lstStyle/>
        <a:p>
          <a:r>
            <a:rPr lang="en-US" dirty="0" smtClean="0"/>
            <a:t>Patient Demographics collection/ for new patient</a:t>
          </a:r>
          <a:endParaRPr lang="en-US" dirty="0"/>
        </a:p>
      </dgm:t>
    </dgm:pt>
    <dgm:pt modelId="{18FC8EC1-69E8-4EB4-8197-EBB49DB9C4EA}" type="parTrans" cxnId="{3C9E716E-8027-4AF5-9D44-4F3D112CBCD2}">
      <dgm:prSet/>
      <dgm:spPr/>
      <dgm:t>
        <a:bodyPr/>
        <a:lstStyle/>
        <a:p>
          <a:endParaRPr lang="en-US"/>
        </a:p>
      </dgm:t>
    </dgm:pt>
    <dgm:pt modelId="{00B6D46B-3A09-4D09-8B2B-23059CA9B8B9}" type="sibTrans" cxnId="{3C9E716E-8027-4AF5-9D44-4F3D112CBCD2}">
      <dgm:prSet/>
      <dgm:spPr/>
      <dgm:t>
        <a:bodyPr/>
        <a:lstStyle/>
        <a:p>
          <a:endParaRPr lang="en-US"/>
        </a:p>
      </dgm:t>
    </dgm:pt>
    <dgm:pt modelId="{7BC47FF9-AD3D-417B-89CB-77E8D819A985}">
      <dgm:prSet phldrT="[Text]"/>
      <dgm:spPr/>
      <dgm:t>
        <a:bodyPr/>
        <a:lstStyle/>
        <a:p>
          <a:r>
            <a:rPr lang="en-US" dirty="0" smtClean="0"/>
            <a:t>Providers office</a:t>
          </a:r>
          <a:endParaRPr lang="en-US" dirty="0"/>
        </a:p>
      </dgm:t>
    </dgm:pt>
    <dgm:pt modelId="{E46A99E7-933D-4E7B-99AC-3784345C395A}" type="parTrans" cxnId="{D8D873DC-2BFA-4EEC-8487-6849D79B08FB}">
      <dgm:prSet/>
      <dgm:spPr/>
      <dgm:t>
        <a:bodyPr/>
        <a:lstStyle/>
        <a:p>
          <a:endParaRPr lang="en-US"/>
        </a:p>
      </dgm:t>
    </dgm:pt>
    <dgm:pt modelId="{9CDC8508-AC25-4B7E-A2E7-D6B713E82780}" type="sibTrans" cxnId="{D8D873DC-2BFA-4EEC-8487-6849D79B08FB}">
      <dgm:prSet/>
      <dgm:spPr/>
      <dgm:t>
        <a:bodyPr/>
        <a:lstStyle/>
        <a:p>
          <a:endParaRPr lang="en-US"/>
        </a:p>
      </dgm:t>
    </dgm:pt>
    <dgm:pt modelId="{980606EF-E9E4-4B69-83E0-807FE150596B}">
      <dgm:prSet phldrT="[Text]"/>
      <dgm:spPr/>
      <dgm:t>
        <a:bodyPr/>
        <a:lstStyle/>
        <a:p>
          <a:r>
            <a:rPr lang="en-US" dirty="0" smtClean="0"/>
            <a:t>Patient – Provider encounter / Treatment</a:t>
          </a:r>
          <a:endParaRPr lang="en-US" dirty="0"/>
        </a:p>
      </dgm:t>
    </dgm:pt>
    <dgm:pt modelId="{89224A55-AA57-408A-837A-3685ADD371CD}" type="parTrans" cxnId="{47F3E80A-A740-458B-ABE9-78256C05F2DD}">
      <dgm:prSet/>
      <dgm:spPr/>
      <dgm:t>
        <a:bodyPr/>
        <a:lstStyle/>
        <a:p>
          <a:endParaRPr lang="en-US"/>
        </a:p>
      </dgm:t>
    </dgm:pt>
    <dgm:pt modelId="{01BCDF64-4046-49D7-86CC-FDBF35A33661}" type="sibTrans" cxnId="{47F3E80A-A740-458B-ABE9-78256C05F2DD}">
      <dgm:prSet/>
      <dgm:spPr/>
      <dgm:t>
        <a:bodyPr/>
        <a:lstStyle/>
        <a:p>
          <a:endParaRPr lang="en-US"/>
        </a:p>
      </dgm:t>
    </dgm:pt>
    <dgm:pt modelId="{89464623-11B2-4846-BAD8-CECBFAEA3344}">
      <dgm:prSet phldrT="[Text]"/>
      <dgm:spPr/>
      <dgm:t>
        <a:bodyPr/>
        <a:lstStyle/>
        <a:p>
          <a:r>
            <a:rPr lang="en-US" dirty="0" smtClean="0"/>
            <a:t>Billing office</a:t>
          </a:r>
          <a:endParaRPr lang="en-US" dirty="0"/>
        </a:p>
      </dgm:t>
    </dgm:pt>
    <dgm:pt modelId="{695E289E-A9C2-47B1-AB4D-1AF58C18D215}" type="parTrans" cxnId="{04A9D68C-16FF-482A-9197-07BE2C582942}">
      <dgm:prSet/>
      <dgm:spPr/>
      <dgm:t>
        <a:bodyPr/>
        <a:lstStyle/>
        <a:p>
          <a:endParaRPr lang="en-US"/>
        </a:p>
      </dgm:t>
    </dgm:pt>
    <dgm:pt modelId="{8D2C45A1-7DFC-4478-A0F4-649A3AC9BE72}" type="sibTrans" cxnId="{04A9D68C-16FF-482A-9197-07BE2C582942}">
      <dgm:prSet/>
      <dgm:spPr/>
      <dgm:t>
        <a:bodyPr/>
        <a:lstStyle/>
        <a:p>
          <a:endParaRPr lang="en-US"/>
        </a:p>
      </dgm:t>
    </dgm:pt>
    <dgm:pt modelId="{B3B688A5-9CFD-40AB-B663-2BFDD77ED96F}">
      <dgm:prSet phldrT="[Text]"/>
      <dgm:spPr/>
      <dgm:t>
        <a:bodyPr/>
        <a:lstStyle/>
        <a:p>
          <a:r>
            <a:rPr lang="en-US" dirty="0" smtClean="0"/>
            <a:t>Billing office</a:t>
          </a:r>
          <a:endParaRPr lang="en-US" dirty="0"/>
        </a:p>
      </dgm:t>
    </dgm:pt>
    <dgm:pt modelId="{93FFD0D1-22D5-450F-90CE-01F7F39A351B}" type="parTrans" cxnId="{FACCE01D-68C2-43D2-AD8E-8CA790AFC3FC}">
      <dgm:prSet/>
      <dgm:spPr/>
      <dgm:t>
        <a:bodyPr/>
        <a:lstStyle/>
        <a:p>
          <a:endParaRPr lang="en-US"/>
        </a:p>
      </dgm:t>
    </dgm:pt>
    <dgm:pt modelId="{806078A5-D867-4AD9-8357-8B500AD68F08}" type="sibTrans" cxnId="{FACCE01D-68C2-43D2-AD8E-8CA790AFC3FC}">
      <dgm:prSet/>
      <dgm:spPr/>
      <dgm:t>
        <a:bodyPr/>
        <a:lstStyle/>
        <a:p>
          <a:endParaRPr lang="en-US"/>
        </a:p>
      </dgm:t>
    </dgm:pt>
    <dgm:pt modelId="{340B36E6-914A-463D-B4AC-71C121C24FE3}">
      <dgm:prSet phldrT="[Text]"/>
      <dgm:spPr/>
      <dgm:t>
        <a:bodyPr/>
        <a:lstStyle/>
        <a:p>
          <a:r>
            <a:rPr lang="en-US" dirty="0" smtClean="0"/>
            <a:t>Eligibility and Benefits verification</a:t>
          </a:r>
          <a:endParaRPr lang="en-US" dirty="0"/>
        </a:p>
      </dgm:t>
    </dgm:pt>
    <dgm:pt modelId="{AF8E9C27-327E-4FB2-80ED-B6D076B67DF1}" type="parTrans" cxnId="{1E38F758-543E-4871-A7F6-44534A603D35}">
      <dgm:prSet/>
      <dgm:spPr/>
      <dgm:t>
        <a:bodyPr/>
        <a:lstStyle/>
        <a:p>
          <a:endParaRPr lang="en-US"/>
        </a:p>
      </dgm:t>
    </dgm:pt>
    <dgm:pt modelId="{7CB595DA-3825-42D9-8069-E8260D8CF40E}" type="sibTrans" cxnId="{1E38F758-543E-4871-A7F6-44534A603D35}">
      <dgm:prSet/>
      <dgm:spPr/>
      <dgm:t>
        <a:bodyPr/>
        <a:lstStyle/>
        <a:p>
          <a:endParaRPr lang="en-US"/>
        </a:p>
      </dgm:t>
    </dgm:pt>
    <dgm:pt modelId="{D17671D7-B5C3-4EA4-9476-33BAC5DBAD12}">
      <dgm:prSet/>
      <dgm:spPr/>
      <dgm:t>
        <a:bodyPr/>
        <a:lstStyle/>
        <a:p>
          <a:r>
            <a:rPr lang="en-US" smtClean="0"/>
            <a:t>Medical transcription/ voice record convert onto paper</a:t>
          </a:r>
          <a:endParaRPr lang="en-US"/>
        </a:p>
      </dgm:t>
    </dgm:pt>
    <dgm:pt modelId="{9DA91E1C-7C90-4089-A48B-0EE749DB1E57}" type="parTrans" cxnId="{4D0B2507-5370-450A-B374-44F68F3C12A8}">
      <dgm:prSet/>
      <dgm:spPr/>
      <dgm:t>
        <a:bodyPr/>
        <a:lstStyle/>
        <a:p>
          <a:endParaRPr lang="en-US"/>
        </a:p>
      </dgm:t>
    </dgm:pt>
    <dgm:pt modelId="{3BB5458A-7A84-4BC3-AFA3-82F9F0294A33}" type="sibTrans" cxnId="{4D0B2507-5370-450A-B374-44F68F3C12A8}">
      <dgm:prSet/>
      <dgm:spPr/>
      <dgm:t>
        <a:bodyPr/>
        <a:lstStyle/>
        <a:p>
          <a:endParaRPr lang="en-US"/>
        </a:p>
      </dgm:t>
    </dgm:pt>
    <dgm:pt modelId="{0179FB20-3E50-4C21-BF01-C08026430FB5}">
      <dgm:prSet/>
      <dgm:spPr/>
      <dgm:t>
        <a:bodyPr/>
        <a:lstStyle/>
        <a:p>
          <a:r>
            <a:rPr lang="en-US" smtClean="0"/>
            <a:t>Medical coding/ CPT / DX</a:t>
          </a:r>
          <a:endParaRPr lang="en-US" dirty="0"/>
        </a:p>
      </dgm:t>
    </dgm:pt>
    <dgm:pt modelId="{D205E37A-79AA-46E0-9C86-5F5508451E62}" type="parTrans" cxnId="{917E6DBA-D974-40FB-AD8C-317117B3796E}">
      <dgm:prSet/>
      <dgm:spPr/>
      <dgm:t>
        <a:bodyPr/>
        <a:lstStyle/>
        <a:p>
          <a:endParaRPr lang="en-US"/>
        </a:p>
      </dgm:t>
    </dgm:pt>
    <dgm:pt modelId="{5CE11B54-D05C-4849-9292-E2C2AD19FAFB}" type="sibTrans" cxnId="{917E6DBA-D974-40FB-AD8C-317117B3796E}">
      <dgm:prSet/>
      <dgm:spPr/>
      <dgm:t>
        <a:bodyPr/>
        <a:lstStyle/>
        <a:p>
          <a:endParaRPr lang="en-US"/>
        </a:p>
      </dgm:t>
    </dgm:pt>
    <dgm:pt modelId="{AA948E36-D13B-4C09-B111-851F3B2C6EED}">
      <dgm:prSet/>
      <dgm:spPr/>
      <dgm:t>
        <a:bodyPr/>
        <a:lstStyle/>
        <a:p>
          <a:r>
            <a:rPr lang="en-US" dirty="0" smtClean="0"/>
            <a:t>Charge Entry/ Charge ticketing</a:t>
          </a:r>
          <a:endParaRPr lang="en-US" dirty="0"/>
        </a:p>
      </dgm:t>
    </dgm:pt>
    <dgm:pt modelId="{9D456499-6C7B-4865-A25A-D123CF3E2F2E}" type="parTrans" cxnId="{70CFDF2F-0EE9-4C12-BF1E-2C932EA10E5F}">
      <dgm:prSet/>
      <dgm:spPr/>
      <dgm:t>
        <a:bodyPr/>
        <a:lstStyle/>
        <a:p>
          <a:endParaRPr lang="en-US"/>
        </a:p>
      </dgm:t>
    </dgm:pt>
    <dgm:pt modelId="{14B88C85-8503-437E-9192-9921C3C45878}" type="sibTrans" cxnId="{70CFDF2F-0EE9-4C12-BF1E-2C932EA10E5F}">
      <dgm:prSet/>
      <dgm:spPr/>
      <dgm:t>
        <a:bodyPr/>
        <a:lstStyle/>
        <a:p>
          <a:endParaRPr lang="en-US"/>
        </a:p>
      </dgm:t>
    </dgm:pt>
    <dgm:pt modelId="{6621CEB5-EDF0-4518-990B-05E868D8F0E7}">
      <dgm:prSet phldrT="[Text]"/>
      <dgm:spPr/>
      <dgm:t>
        <a:bodyPr/>
        <a:lstStyle/>
        <a:p>
          <a:r>
            <a:rPr lang="en-US" dirty="0" smtClean="0"/>
            <a:t>Payer  front-end system</a:t>
          </a:r>
          <a:endParaRPr lang="en-US" dirty="0"/>
        </a:p>
      </dgm:t>
    </dgm:pt>
    <dgm:pt modelId="{AB91F4BC-EB24-4AA1-A3A4-EF5CB1898463}" type="parTrans" cxnId="{C4C77989-CE9F-46E0-AB3A-10E1B718E01A}">
      <dgm:prSet/>
      <dgm:spPr/>
      <dgm:t>
        <a:bodyPr/>
        <a:lstStyle/>
        <a:p>
          <a:endParaRPr lang="en-US"/>
        </a:p>
      </dgm:t>
    </dgm:pt>
    <dgm:pt modelId="{2B73786C-E4E6-475F-AEA4-AD30AAED51D3}" type="sibTrans" cxnId="{C4C77989-CE9F-46E0-AB3A-10E1B718E01A}">
      <dgm:prSet/>
      <dgm:spPr/>
      <dgm:t>
        <a:bodyPr/>
        <a:lstStyle/>
        <a:p>
          <a:endParaRPr lang="en-US"/>
        </a:p>
      </dgm:t>
    </dgm:pt>
    <dgm:pt modelId="{ACFE5C30-0EA9-4E49-AB2D-2F6622CBF7FE}">
      <dgm:prSet phldrT="[Text]"/>
      <dgm:spPr/>
      <dgm:t>
        <a:bodyPr/>
        <a:lstStyle/>
        <a:p>
          <a:r>
            <a:rPr lang="en-US" dirty="0" smtClean="0"/>
            <a:t>Clearing House</a:t>
          </a:r>
          <a:endParaRPr lang="en-US" dirty="0"/>
        </a:p>
      </dgm:t>
    </dgm:pt>
    <dgm:pt modelId="{C1634B05-B501-4905-9F63-1C8742CA72A8}" type="parTrans" cxnId="{61F764D0-A540-41FD-A7C8-49DC322B5CC0}">
      <dgm:prSet/>
      <dgm:spPr/>
      <dgm:t>
        <a:bodyPr/>
        <a:lstStyle/>
        <a:p>
          <a:endParaRPr lang="en-US"/>
        </a:p>
      </dgm:t>
    </dgm:pt>
    <dgm:pt modelId="{2BA79B9E-10AA-4AA1-817C-A59C4920EDA1}" type="sibTrans" cxnId="{61F764D0-A540-41FD-A7C8-49DC322B5CC0}">
      <dgm:prSet/>
      <dgm:spPr/>
      <dgm:t>
        <a:bodyPr/>
        <a:lstStyle/>
        <a:p>
          <a:endParaRPr lang="en-US"/>
        </a:p>
      </dgm:t>
    </dgm:pt>
    <dgm:pt modelId="{E754D305-198D-4F85-845F-542C6E65A3B0}">
      <dgm:prSet/>
      <dgm:spPr/>
      <dgm:t>
        <a:bodyPr/>
        <a:lstStyle/>
        <a:p>
          <a:r>
            <a:rPr lang="en-US" dirty="0" smtClean="0"/>
            <a:t>Claim transmission / EDI</a:t>
          </a:r>
          <a:endParaRPr lang="en-US" dirty="0"/>
        </a:p>
      </dgm:t>
    </dgm:pt>
    <dgm:pt modelId="{D51ABC0B-7252-49F3-8DCD-F2C5C666D3F0}" type="parTrans" cxnId="{C30B480C-D660-41B2-B8DA-4CC9893F8267}">
      <dgm:prSet/>
      <dgm:spPr/>
      <dgm:t>
        <a:bodyPr/>
        <a:lstStyle/>
        <a:p>
          <a:endParaRPr lang="en-US"/>
        </a:p>
      </dgm:t>
    </dgm:pt>
    <dgm:pt modelId="{C64B078A-E8F7-4CCA-9389-935CCE1D797B}" type="sibTrans" cxnId="{C30B480C-D660-41B2-B8DA-4CC9893F8267}">
      <dgm:prSet/>
      <dgm:spPr/>
      <dgm:t>
        <a:bodyPr/>
        <a:lstStyle/>
        <a:p>
          <a:endParaRPr lang="en-US"/>
        </a:p>
      </dgm:t>
    </dgm:pt>
    <dgm:pt modelId="{8D9A8F35-C7B1-4B66-ADDA-5985AC3C8E87}">
      <dgm:prSet/>
      <dgm:spPr/>
      <dgm:t>
        <a:bodyPr/>
        <a:lstStyle/>
        <a:p>
          <a:r>
            <a:rPr lang="en-US" dirty="0" smtClean="0"/>
            <a:t>Scrubber reports</a:t>
          </a:r>
          <a:endParaRPr lang="en-US" dirty="0"/>
        </a:p>
      </dgm:t>
    </dgm:pt>
    <dgm:pt modelId="{790D969F-1F24-4852-AE36-9193F0835DFA}" type="parTrans" cxnId="{BCC2BBD5-154F-4813-8925-122154DBDC01}">
      <dgm:prSet/>
      <dgm:spPr/>
      <dgm:t>
        <a:bodyPr/>
        <a:lstStyle/>
        <a:p>
          <a:endParaRPr lang="en-US"/>
        </a:p>
      </dgm:t>
    </dgm:pt>
    <dgm:pt modelId="{F53A0A2D-7417-4646-9C12-7F61717000B8}" type="sibTrans" cxnId="{BCC2BBD5-154F-4813-8925-122154DBDC01}">
      <dgm:prSet/>
      <dgm:spPr/>
      <dgm:t>
        <a:bodyPr/>
        <a:lstStyle/>
        <a:p>
          <a:endParaRPr lang="en-US"/>
        </a:p>
      </dgm:t>
    </dgm:pt>
    <dgm:pt modelId="{2E353B72-A75D-4B2D-A257-962668F92858}">
      <dgm:prSet/>
      <dgm:spPr/>
      <dgm:t>
        <a:bodyPr/>
        <a:lstStyle/>
        <a:p>
          <a:r>
            <a:rPr lang="en-US" dirty="0" smtClean="0"/>
            <a:t>Preliminary screening</a:t>
          </a:r>
          <a:endParaRPr lang="en-US" dirty="0"/>
        </a:p>
      </dgm:t>
    </dgm:pt>
    <dgm:pt modelId="{304BDEF8-3D6F-4A2C-9BE9-E3D0FAC57FFE}" type="parTrans" cxnId="{D5A1EF18-E7CC-4FE3-8499-E7B9F63D8BBD}">
      <dgm:prSet/>
      <dgm:spPr/>
      <dgm:t>
        <a:bodyPr/>
        <a:lstStyle/>
        <a:p>
          <a:endParaRPr lang="en-US"/>
        </a:p>
      </dgm:t>
    </dgm:pt>
    <dgm:pt modelId="{B55A6029-E551-44A0-B843-F741B742ADEE}" type="sibTrans" cxnId="{D5A1EF18-E7CC-4FE3-8499-E7B9F63D8BBD}">
      <dgm:prSet/>
      <dgm:spPr/>
      <dgm:t>
        <a:bodyPr/>
        <a:lstStyle/>
        <a:p>
          <a:endParaRPr lang="en-US"/>
        </a:p>
      </dgm:t>
    </dgm:pt>
    <dgm:pt modelId="{391DD3E8-B82D-426C-9C7A-102337847644}">
      <dgm:prSet/>
      <dgm:spPr/>
      <dgm:t>
        <a:bodyPr/>
        <a:lstStyle/>
        <a:p>
          <a:r>
            <a:rPr lang="en-US" dirty="0" smtClean="0"/>
            <a:t>Claim adjudication/ processing</a:t>
          </a:r>
          <a:endParaRPr lang="en-US" dirty="0"/>
        </a:p>
      </dgm:t>
    </dgm:pt>
    <dgm:pt modelId="{ECA7FBE3-BBD3-4C0E-9413-F0E9269653AA}" type="parTrans" cxnId="{AA60C6F2-29FF-4E57-BC34-21F877DFD9F4}">
      <dgm:prSet/>
      <dgm:spPr/>
      <dgm:t>
        <a:bodyPr/>
        <a:lstStyle/>
        <a:p>
          <a:endParaRPr lang="en-US"/>
        </a:p>
      </dgm:t>
    </dgm:pt>
    <dgm:pt modelId="{D1DA6C92-86BA-43F6-B9B8-4B5B3F0A360B}" type="sibTrans" cxnId="{AA60C6F2-29FF-4E57-BC34-21F877DFD9F4}">
      <dgm:prSet/>
      <dgm:spPr/>
      <dgm:t>
        <a:bodyPr/>
        <a:lstStyle/>
        <a:p>
          <a:endParaRPr lang="en-US"/>
        </a:p>
      </dgm:t>
    </dgm:pt>
    <dgm:pt modelId="{78678EEF-1DC8-408B-B8E1-545C0018CA4F}">
      <dgm:prSet/>
      <dgm:spPr/>
      <dgm:t>
        <a:bodyPr/>
        <a:lstStyle/>
        <a:p>
          <a:r>
            <a:rPr lang="en-US" dirty="0" smtClean="0"/>
            <a:t>EOB/ ERA communication to provider/ billing office</a:t>
          </a:r>
          <a:endParaRPr lang="en-US" dirty="0"/>
        </a:p>
      </dgm:t>
    </dgm:pt>
    <dgm:pt modelId="{DE6A46B2-73AB-4A13-9CC3-F432E6F9CFA1}" type="parTrans" cxnId="{4170897A-E362-439D-BB73-9ABDDC471000}">
      <dgm:prSet/>
      <dgm:spPr/>
      <dgm:t>
        <a:bodyPr/>
        <a:lstStyle/>
        <a:p>
          <a:endParaRPr lang="en-US"/>
        </a:p>
      </dgm:t>
    </dgm:pt>
    <dgm:pt modelId="{DF919C36-0E87-4B6B-8B53-8DCED6B7BC8A}" type="sibTrans" cxnId="{4170897A-E362-439D-BB73-9ABDDC471000}">
      <dgm:prSet/>
      <dgm:spPr/>
      <dgm:t>
        <a:bodyPr/>
        <a:lstStyle/>
        <a:p>
          <a:endParaRPr lang="en-US"/>
        </a:p>
      </dgm:t>
    </dgm:pt>
    <dgm:pt modelId="{26046B01-6D0E-48DE-9FF1-73880F5DA015}">
      <dgm:prSet/>
      <dgm:spPr/>
      <dgm:t>
        <a:bodyPr/>
        <a:lstStyle/>
        <a:p>
          <a:r>
            <a:rPr lang="en-US" dirty="0" smtClean="0"/>
            <a:t>Bills to patient for out of pocket expenses</a:t>
          </a:r>
          <a:endParaRPr lang="en-US" dirty="0"/>
        </a:p>
      </dgm:t>
    </dgm:pt>
    <dgm:pt modelId="{EA0FDB24-AC76-4269-A480-DDEE75612057}" type="parTrans" cxnId="{B74E661E-6639-4304-9128-13A5DB8A7510}">
      <dgm:prSet/>
      <dgm:spPr/>
      <dgm:t>
        <a:bodyPr/>
        <a:lstStyle/>
        <a:p>
          <a:endParaRPr lang="en-US"/>
        </a:p>
      </dgm:t>
    </dgm:pt>
    <dgm:pt modelId="{C00FAECF-7774-4BA2-9887-3B86AC7A24FF}" type="sibTrans" cxnId="{B74E661E-6639-4304-9128-13A5DB8A7510}">
      <dgm:prSet/>
      <dgm:spPr/>
      <dgm:t>
        <a:bodyPr/>
        <a:lstStyle/>
        <a:p>
          <a:endParaRPr lang="en-US"/>
        </a:p>
      </dgm:t>
    </dgm:pt>
    <dgm:pt modelId="{905E89CF-8676-4074-9262-8697EFE2902D}">
      <dgm:prSet phldrT="[Text]"/>
      <dgm:spPr/>
      <dgm:t>
        <a:bodyPr/>
        <a:lstStyle/>
        <a:p>
          <a:r>
            <a:rPr lang="en-US" dirty="0" smtClean="0"/>
            <a:t>Collection Agency</a:t>
          </a:r>
          <a:endParaRPr lang="en-US" dirty="0"/>
        </a:p>
      </dgm:t>
    </dgm:pt>
    <dgm:pt modelId="{2E007BDF-AB45-478E-9D44-2A5E71174DD9}" type="parTrans" cxnId="{E76BDBFB-E236-4CF3-A56F-C1478A2E204B}">
      <dgm:prSet/>
      <dgm:spPr/>
      <dgm:t>
        <a:bodyPr/>
        <a:lstStyle/>
        <a:p>
          <a:endParaRPr lang="en-US"/>
        </a:p>
      </dgm:t>
    </dgm:pt>
    <dgm:pt modelId="{168634D4-602C-4BC8-85F9-48DC7456F1F7}" type="sibTrans" cxnId="{E76BDBFB-E236-4CF3-A56F-C1478A2E204B}">
      <dgm:prSet/>
      <dgm:spPr/>
      <dgm:t>
        <a:bodyPr/>
        <a:lstStyle/>
        <a:p>
          <a:endParaRPr lang="en-US"/>
        </a:p>
      </dgm:t>
    </dgm:pt>
    <dgm:pt modelId="{6679927A-9A1C-429C-84C7-6646E9586689}">
      <dgm:prSet/>
      <dgm:spPr/>
      <dgm:t>
        <a:bodyPr/>
        <a:lstStyle/>
        <a:p>
          <a:r>
            <a:rPr lang="en-US" smtClean="0"/>
            <a:t>Payment / Denial posting</a:t>
          </a:r>
          <a:endParaRPr lang="en-US"/>
        </a:p>
      </dgm:t>
    </dgm:pt>
    <dgm:pt modelId="{47D61363-16AF-4940-955D-D6D6D967A79A}" type="parTrans" cxnId="{1D7B7E9C-9F9E-4AE3-9051-ECC7E4AA0DD4}">
      <dgm:prSet/>
      <dgm:spPr/>
      <dgm:t>
        <a:bodyPr/>
        <a:lstStyle/>
        <a:p>
          <a:endParaRPr lang="en-US"/>
        </a:p>
      </dgm:t>
    </dgm:pt>
    <dgm:pt modelId="{E8CBB66C-9842-4C9C-8067-66D3E2BF18A4}" type="sibTrans" cxnId="{1D7B7E9C-9F9E-4AE3-9051-ECC7E4AA0DD4}">
      <dgm:prSet/>
      <dgm:spPr/>
      <dgm:t>
        <a:bodyPr/>
        <a:lstStyle/>
        <a:p>
          <a:endParaRPr lang="en-US"/>
        </a:p>
      </dgm:t>
    </dgm:pt>
    <dgm:pt modelId="{EAED175F-2FED-4F15-9B10-7A3165D7A106}">
      <dgm:prSet/>
      <dgm:spPr/>
      <dgm:t>
        <a:bodyPr/>
        <a:lstStyle/>
        <a:p>
          <a:r>
            <a:rPr lang="en-US" smtClean="0"/>
            <a:t>Appeals / Negotiations / Grievances</a:t>
          </a:r>
          <a:endParaRPr lang="en-US" dirty="0"/>
        </a:p>
      </dgm:t>
    </dgm:pt>
    <dgm:pt modelId="{E539BF77-162F-45C3-BB9C-BB79F7FE694F}" type="parTrans" cxnId="{855A460F-45C2-4B98-9A9F-07E3206BAAD2}">
      <dgm:prSet/>
      <dgm:spPr/>
      <dgm:t>
        <a:bodyPr/>
        <a:lstStyle/>
        <a:p>
          <a:endParaRPr lang="en-US"/>
        </a:p>
      </dgm:t>
    </dgm:pt>
    <dgm:pt modelId="{9D570FDF-B1E4-499A-BB9E-F52A2E637019}" type="sibTrans" cxnId="{855A460F-45C2-4B98-9A9F-07E3206BAAD2}">
      <dgm:prSet/>
      <dgm:spPr/>
      <dgm:t>
        <a:bodyPr/>
        <a:lstStyle/>
        <a:p>
          <a:endParaRPr lang="en-US"/>
        </a:p>
      </dgm:t>
    </dgm:pt>
    <dgm:pt modelId="{A7B84ED7-1621-4355-B344-417C847488D9}">
      <dgm:prSet/>
      <dgm:spPr/>
      <dgm:t>
        <a:bodyPr/>
        <a:lstStyle/>
        <a:p>
          <a:r>
            <a:rPr lang="en-US" dirty="0" smtClean="0"/>
            <a:t>Letters to Guarantor for pending payments from member</a:t>
          </a:r>
          <a:endParaRPr lang="en-US" dirty="0"/>
        </a:p>
      </dgm:t>
    </dgm:pt>
    <dgm:pt modelId="{26F8C234-EB9E-4BA5-9DD6-38AD845C5622}" type="parTrans" cxnId="{A95DE757-2514-4979-B1FF-81F820B336B2}">
      <dgm:prSet/>
      <dgm:spPr/>
    </dgm:pt>
    <dgm:pt modelId="{C0451849-1ADD-4DCC-A2E9-C920E4AACB4E}" type="sibTrans" cxnId="{A95DE757-2514-4979-B1FF-81F820B336B2}">
      <dgm:prSet/>
      <dgm:spPr/>
    </dgm:pt>
    <dgm:pt modelId="{57E741F6-79A1-4169-9F34-752ECA67E300}" type="pres">
      <dgm:prSet presAssocID="{BF96D1A7-0507-44FA-A455-8B4831C15489}" presName="linearFlow" presStyleCnt="0">
        <dgm:presLayoutVars>
          <dgm:dir/>
          <dgm:animLvl val="lvl"/>
          <dgm:resizeHandles val="exact"/>
        </dgm:presLayoutVars>
      </dgm:prSet>
      <dgm:spPr/>
      <dgm:t>
        <a:bodyPr/>
        <a:lstStyle/>
        <a:p>
          <a:endParaRPr lang="en-US"/>
        </a:p>
      </dgm:t>
    </dgm:pt>
    <dgm:pt modelId="{E24ADEC5-620F-4813-B498-7FAA29F9A672}" type="pres">
      <dgm:prSet presAssocID="{528A16D4-30B1-47AE-B08B-51DC01540135}" presName="composite" presStyleCnt="0"/>
      <dgm:spPr/>
    </dgm:pt>
    <dgm:pt modelId="{8A2C9B65-DB8E-49DD-821D-0FAEF6F035DB}" type="pres">
      <dgm:prSet presAssocID="{528A16D4-30B1-47AE-B08B-51DC01540135}" presName="parentText" presStyleLbl="alignNode1" presStyleIdx="0" presStyleCnt="7">
        <dgm:presLayoutVars>
          <dgm:chMax val="1"/>
          <dgm:bulletEnabled val="1"/>
        </dgm:presLayoutVars>
      </dgm:prSet>
      <dgm:spPr/>
      <dgm:t>
        <a:bodyPr/>
        <a:lstStyle/>
        <a:p>
          <a:endParaRPr lang="en-US"/>
        </a:p>
      </dgm:t>
    </dgm:pt>
    <dgm:pt modelId="{BDC8E738-DE12-4439-BA81-95A63009440D}" type="pres">
      <dgm:prSet presAssocID="{528A16D4-30B1-47AE-B08B-51DC01540135}" presName="descendantText" presStyleLbl="alignAcc1" presStyleIdx="0" presStyleCnt="7">
        <dgm:presLayoutVars>
          <dgm:bulletEnabled val="1"/>
        </dgm:presLayoutVars>
      </dgm:prSet>
      <dgm:spPr/>
      <dgm:t>
        <a:bodyPr/>
        <a:lstStyle/>
        <a:p>
          <a:endParaRPr lang="en-US"/>
        </a:p>
      </dgm:t>
    </dgm:pt>
    <dgm:pt modelId="{EED9023A-A1F4-472A-8AC9-751516D4A581}" type="pres">
      <dgm:prSet presAssocID="{043C0775-2621-47EF-A9BD-C3E62C866A73}" presName="sp" presStyleCnt="0"/>
      <dgm:spPr/>
    </dgm:pt>
    <dgm:pt modelId="{4C0EC875-D52A-4D02-A164-79AC8A9AE96C}" type="pres">
      <dgm:prSet presAssocID="{7BC47FF9-AD3D-417B-89CB-77E8D819A985}" presName="composite" presStyleCnt="0"/>
      <dgm:spPr/>
    </dgm:pt>
    <dgm:pt modelId="{A6A8D724-4940-4924-9A57-09E905E9A21C}" type="pres">
      <dgm:prSet presAssocID="{7BC47FF9-AD3D-417B-89CB-77E8D819A985}" presName="parentText" presStyleLbl="alignNode1" presStyleIdx="1" presStyleCnt="7">
        <dgm:presLayoutVars>
          <dgm:chMax val="1"/>
          <dgm:bulletEnabled val="1"/>
        </dgm:presLayoutVars>
      </dgm:prSet>
      <dgm:spPr/>
      <dgm:t>
        <a:bodyPr/>
        <a:lstStyle/>
        <a:p>
          <a:endParaRPr lang="en-US"/>
        </a:p>
      </dgm:t>
    </dgm:pt>
    <dgm:pt modelId="{63CD5F14-A176-437F-A5BA-CD94F4C2AC2A}" type="pres">
      <dgm:prSet presAssocID="{7BC47FF9-AD3D-417B-89CB-77E8D819A985}" presName="descendantText" presStyleLbl="alignAcc1" presStyleIdx="1" presStyleCnt="7">
        <dgm:presLayoutVars>
          <dgm:bulletEnabled val="1"/>
        </dgm:presLayoutVars>
      </dgm:prSet>
      <dgm:spPr/>
      <dgm:t>
        <a:bodyPr/>
        <a:lstStyle/>
        <a:p>
          <a:endParaRPr lang="en-US"/>
        </a:p>
      </dgm:t>
    </dgm:pt>
    <dgm:pt modelId="{C737AAD6-6DBE-4563-AAF9-D86D5B42DEBE}" type="pres">
      <dgm:prSet presAssocID="{9CDC8508-AC25-4B7E-A2E7-D6B713E82780}" presName="sp" presStyleCnt="0"/>
      <dgm:spPr/>
    </dgm:pt>
    <dgm:pt modelId="{6E588661-72F7-4135-9975-88DFAB77CBA0}" type="pres">
      <dgm:prSet presAssocID="{89464623-11B2-4846-BAD8-CECBFAEA3344}" presName="composite" presStyleCnt="0"/>
      <dgm:spPr/>
    </dgm:pt>
    <dgm:pt modelId="{85EAAF83-A90C-43D4-9D04-95A60C7E8FEC}" type="pres">
      <dgm:prSet presAssocID="{89464623-11B2-4846-BAD8-CECBFAEA3344}" presName="parentText" presStyleLbl="alignNode1" presStyleIdx="2" presStyleCnt="7">
        <dgm:presLayoutVars>
          <dgm:chMax val="1"/>
          <dgm:bulletEnabled val="1"/>
        </dgm:presLayoutVars>
      </dgm:prSet>
      <dgm:spPr/>
      <dgm:t>
        <a:bodyPr/>
        <a:lstStyle/>
        <a:p>
          <a:endParaRPr lang="en-US"/>
        </a:p>
      </dgm:t>
    </dgm:pt>
    <dgm:pt modelId="{5A48FA79-F494-40EA-8172-C36F9C960288}" type="pres">
      <dgm:prSet presAssocID="{89464623-11B2-4846-BAD8-CECBFAEA3344}" presName="descendantText" presStyleLbl="alignAcc1" presStyleIdx="2" presStyleCnt="7">
        <dgm:presLayoutVars>
          <dgm:bulletEnabled val="1"/>
        </dgm:presLayoutVars>
      </dgm:prSet>
      <dgm:spPr/>
      <dgm:t>
        <a:bodyPr/>
        <a:lstStyle/>
        <a:p>
          <a:endParaRPr lang="en-US"/>
        </a:p>
      </dgm:t>
    </dgm:pt>
    <dgm:pt modelId="{388B3BDD-E382-4A0F-8E91-1CDE8332603E}" type="pres">
      <dgm:prSet presAssocID="{8D2C45A1-7DFC-4478-A0F4-649A3AC9BE72}" presName="sp" presStyleCnt="0"/>
      <dgm:spPr/>
    </dgm:pt>
    <dgm:pt modelId="{00D47028-6C7F-41C9-9CA4-3BC5C89B03F1}" type="pres">
      <dgm:prSet presAssocID="{ACFE5C30-0EA9-4E49-AB2D-2F6622CBF7FE}" presName="composite" presStyleCnt="0"/>
      <dgm:spPr/>
    </dgm:pt>
    <dgm:pt modelId="{EF7F19AA-A226-4A4A-88F7-B509068C4D67}" type="pres">
      <dgm:prSet presAssocID="{ACFE5C30-0EA9-4E49-AB2D-2F6622CBF7FE}" presName="parentText" presStyleLbl="alignNode1" presStyleIdx="3" presStyleCnt="7">
        <dgm:presLayoutVars>
          <dgm:chMax val="1"/>
          <dgm:bulletEnabled val="1"/>
        </dgm:presLayoutVars>
      </dgm:prSet>
      <dgm:spPr/>
      <dgm:t>
        <a:bodyPr/>
        <a:lstStyle/>
        <a:p>
          <a:endParaRPr lang="en-US"/>
        </a:p>
      </dgm:t>
    </dgm:pt>
    <dgm:pt modelId="{F639DE67-F71D-42B2-97E1-3F599149707F}" type="pres">
      <dgm:prSet presAssocID="{ACFE5C30-0EA9-4E49-AB2D-2F6622CBF7FE}" presName="descendantText" presStyleLbl="alignAcc1" presStyleIdx="3" presStyleCnt="7">
        <dgm:presLayoutVars>
          <dgm:bulletEnabled val="1"/>
        </dgm:presLayoutVars>
      </dgm:prSet>
      <dgm:spPr/>
      <dgm:t>
        <a:bodyPr/>
        <a:lstStyle/>
        <a:p>
          <a:endParaRPr lang="en-US"/>
        </a:p>
      </dgm:t>
    </dgm:pt>
    <dgm:pt modelId="{4029ECF1-F3FB-49E9-956C-5848FFF0060D}" type="pres">
      <dgm:prSet presAssocID="{2BA79B9E-10AA-4AA1-817C-A59C4920EDA1}" presName="sp" presStyleCnt="0"/>
      <dgm:spPr/>
    </dgm:pt>
    <dgm:pt modelId="{B1B35926-681A-4147-92FF-1974B4D3E464}" type="pres">
      <dgm:prSet presAssocID="{6621CEB5-EDF0-4518-990B-05E868D8F0E7}" presName="composite" presStyleCnt="0"/>
      <dgm:spPr/>
    </dgm:pt>
    <dgm:pt modelId="{20944998-59F3-4B3D-BBED-65B6033822FA}" type="pres">
      <dgm:prSet presAssocID="{6621CEB5-EDF0-4518-990B-05E868D8F0E7}" presName="parentText" presStyleLbl="alignNode1" presStyleIdx="4" presStyleCnt="7">
        <dgm:presLayoutVars>
          <dgm:chMax val="1"/>
          <dgm:bulletEnabled val="1"/>
        </dgm:presLayoutVars>
      </dgm:prSet>
      <dgm:spPr/>
      <dgm:t>
        <a:bodyPr/>
        <a:lstStyle/>
        <a:p>
          <a:endParaRPr lang="en-US"/>
        </a:p>
      </dgm:t>
    </dgm:pt>
    <dgm:pt modelId="{D24184CC-5D2C-4C97-9E86-596BFCFF6CC5}" type="pres">
      <dgm:prSet presAssocID="{6621CEB5-EDF0-4518-990B-05E868D8F0E7}" presName="descendantText" presStyleLbl="alignAcc1" presStyleIdx="4" presStyleCnt="7">
        <dgm:presLayoutVars>
          <dgm:bulletEnabled val="1"/>
        </dgm:presLayoutVars>
      </dgm:prSet>
      <dgm:spPr/>
      <dgm:t>
        <a:bodyPr/>
        <a:lstStyle/>
        <a:p>
          <a:endParaRPr lang="en-US"/>
        </a:p>
      </dgm:t>
    </dgm:pt>
    <dgm:pt modelId="{617AD837-3938-4064-B818-9D2446C990BB}" type="pres">
      <dgm:prSet presAssocID="{2B73786C-E4E6-475F-AEA4-AD30AAED51D3}" presName="sp" presStyleCnt="0"/>
      <dgm:spPr/>
    </dgm:pt>
    <dgm:pt modelId="{36B1148F-2F81-4047-AF75-F17D0086F510}" type="pres">
      <dgm:prSet presAssocID="{B3B688A5-9CFD-40AB-B663-2BFDD77ED96F}" presName="composite" presStyleCnt="0"/>
      <dgm:spPr/>
    </dgm:pt>
    <dgm:pt modelId="{F06FD43B-EC23-49FF-839C-C6BA89F29136}" type="pres">
      <dgm:prSet presAssocID="{B3B688A5-9CFD-40AB-B663-2BFDD77ED96F}" presName="parentText" presStyleLbl="alignNode1" presStyleIdx="5" presStyleCnt="7">
        <dgm:presLayoutVars>
          <dgm:chMax val="1"/>
          <dgm:bulletEnabled val="1"/>
        </dgm:presLayoutVars>
      </dgm:prSet>
      <dgm:spPr/>
      <dgm:t>
        <a:bodyPr/>
        <a:lstStyle/>
        <a:p>
          <a:endParaRPr lang="en-US"/>
        </a:p>
      </dgm:t>
    </dgm:pt>
    <dgm:pt modelId="{6423E2A1-3940-4856-AB37-46E20522637B}" type="pres">
      <dgm:prSet presAssocID="{B3B688A5-9CFD-40AB-B663-2BFDD77ED96F}" presName="descendantText" presStyleLbl="alignAcc1" presStyleIdx="5" presStyleCnt="7">
        <dgm:presLayoutVars>
          <dgm:bulletEnabled val="1"/>
        </dgm:presLayoutVars>
      </dgm:prSet>
      <dgm:spPr/>
      <dgm:t>
        <a:bodyPr/>
        <a:lstStyle/>
        <a:p>
          <a:endParaRPr lang="en-US"/>
        </a:p>
      </dgm:t>
    </dgm:pt>
    <dgm:pt modelId="{524B121C-3B06-47B7-8C8D-2C7A32DAE716}" type="pres">
      <dgm:prSet presAssocID="{806078A5-D867-4AD9-8357-8B500AD68F08}" presName="sp" presStyleCnt="0"/>
      <dgm:spPr/>
    </dgm:pt>
    <dgm:pt modelId="{55DC6819-CE0A-45AA-88FC-62A7D4FAC8B3}" type="pres">
      <dgm:prSet presAssocID="{905E89CF-8676-4074-9262-8697EFE2902D}" presName="composite" presStyleCnt="0"/>
      <dgm:spPr/>
    </dgm:pt>
    <dgm:pt modelId="{545307F7-417E-4952-A851-A9A6A1B0D813}" type="pres">
      <dgm:prSet presAssocID="{905E89CF-8676-4074-9262-8697EFE2902D}" presName="parentText" presStyleLbl="alignNode1" presStyleIdx="6" presStyleCnt="7">
        <dgm:presLayoutVars>
          <dgm:chMax val="1"/>
          <dgm:bulletEnabled val="1"/>
        </dgm:presLayoutVars>
      </dgm:prSet>
      <dgm:spPr/>
      <dgm:t>
        <a:bodyPr/>
        <a:lstStyle/>
        <a:p>
          <a:endParaRPr lang="en-US"/>
        </a:p>
      </dgm:t>
    </dgm:pt>
    <dgm:pt modelId="{273CC6E1-C3DC-4D21-B215-7CFCB686F293}" type="pres">
      <dgm:prSet presAssocID="{905E89CF-8676-4074-9262-8697EFE2902D}" presName="descendantText" presStyleLbl="alignAcc1" presStyleIdx="6" presStyleCnt="7">
        <dgm:presLayoutVars>
          <dgm:bulletEnabled val="1"/>
        </dgm:presLayoutVars>
      </dgm:prSet>
      <dgm:spPr/>
      <dgm:t>
        <a:bodyPr/>
        <a:lstStyle/>
        <a:p>
          <a:endParaRPr lang="en-US"/>
        </a:p>
      </dgm:t>
    </dgm:pt>
  </dgm:ptLst>
  <dgm:cxnLst>
    <dgm:cxn modelId="{96D48931-B78A-40BF-A104-AB07526A14AD}" type="presOf" srcId="{26046B01-6D0E-48DE-9FF1-73880F5DA015}" destId="{273CC6E1-C3DC-4D21-B215-7CFCB686F293}" srcOrd="0" destOrd="0" presId="urn:microsoft.com/office/officeart/2005/8/layout/chevron2"/>
    <dgm:cxn modelId="{FACCE01D-68C2-43D2-AD8E-8CA790AFC3FC}" srcId="{BF96D1A7-0507-44FA-A455-8B4831C15489}" destId="{B3B688A5-9CFD-40AB-B663-2BFDD77ED96F}" srcOrd="5" destOrd="0" parTransId="{93FFD0D1-22D5-450F-90CE-01F7F39A351B}" sibTransId="{806078A5-D867-4AD9-8357-8B500AD68F08}"/>
    <dgm:cxn modelId="{BCC2BBD5-154F-4813-8925-122154DBDC01}" srcId="{ACFE5C30-0EA9-4E49-AB2D-2F6622CBF7FE}" destId="{8D9A8F35-C7B1-4B66-ADDA-5985AC3C8E87}" srcOrd="1" destOrd="0" parTransId="{790D969F-1F24-4852-AE36-9193F0835DFA}" sibTransId="{F53A0A2D-7417-4646-9C12-7F61717000B8}"/>
    <dgm:cxn modelId="{917E6DBA-D974-40FB-AD8C-317117B3796E}" srcId="{89464623-11B2-4846-BAD8-CECBFAEA3344}" destId="{0179FB20-3E50-4C21-BF01-C08026430FB5}" srcOrd="1" destOrd="0" parTransId="{D205E37A-79AA-46E0-9C86-5F5508451E62}" sibTransId="{5CE11B54-D05C-4849-9292-E2C2AD19FAFB}"/>
    <dgm:cxn modelId="{C4C77989-CE9F-46E0-AB3A-10E1B718E01A}" srcId="{BF96D1A7-0507-44FA-A455-8B4831C15489}" destId="{6621CEB5-EDF0-4518-990B-05E868D8F0E7}" srcOrd="4" destOrd="0" parTransId="{AB91F4BC-EB24-4AA1-A3A4-EF5CB1898463}" sibTransId="{2B73786C-E4E6-475F-AEA4-AD30AAED51D3}"/>
    <dgm:cxn modelId="{0B667760-C586-4B80-A630-D100281E54C3}" type="presOf" srcId="{2E353B72-A75D-4B2D-A257-962668F92858}" destId="{D24184CC-5D2C-4C97-9E86-596BFCFF6CC5}" srcOrd="0" destOrd="0" presId="urn:microsoft.com/office/officeart/2005/8/layout/chevron2"/>
    <dgm:cxn modelId="{4CF981A2-0C1B-43D4-9075-C10D314C6C95}" type="presOf" srcId="{905E89CF-8676-4074-9262-8697EFE2902D}" destId="{545307F7-417E-4952-A851-A9A6A1B0D813}" srcOrd="0" destOrd="0" presId="urn:microsoft.com/office/officeart/2005/8/layout/chevron2"/>
    <dgm:cxn modelId="{D446143B-9ED0-4065-B18B-90BDBD9F9726}" srcId="{528A16D4-30B1-47AE-B08B-51DC01540135}" destId="{8DD415CB-7FE8-4454-B12A-C938A590C5FB}" srcOrd="0" destOrd="0" parTransId="{F96A4403-157D-431C-B7D4-538090D975FC}" sibTransId="{9B7C0939-6AE9-475C-A472-598F1BAFC7C4}"/>
    <dgm:cxn modelId="{E51F0433-F98B-496B-BA52-B32AFEA4CDD7}" type="presOf" srcId="{BE9767EB-E601-4059-BB59-5374E7172A5F}" destId="{BDC8E738-DE12-4439-BA81-95A63009440D}" srcOrd="0" destOrd="1" presId="urn:microsoft.com/office/officeart/2005/8/layout/chevron2"/>
    <dgm:cxn modelId="{B41F7054-1F6F-4406-BF4F-F395181C1C3C}" type="presOf" srcId="{89464623-11B2-4846-BAD8-CECBFAEA3344}" destId="{85EAAF83-A90C-43D4-9D04-95A60C7E8FEC}" srcOrd="0" destOrd="0" presId="urn:microsoft.com/office/officeart/2005/8/layout/chevron2"/>
    <dgm:cxn modelId="{B74E661E-6639-4304-9128-13A5DB8A7510}" srcId="{905E89CF-8676-4074-9262-8697EFE2902D}" destId="{26046B01-6D0E-48DE-9FF1-73880F5DA015}" srcOrd="0" destOrd="0" parTransId="{EA0FDB24-AC76-4269-A480-DDEE75612057}" sibTransId="{C00FAECF-7774-4BA2-9887-3B86AC7A24FF}"/>
    <dgm:cxn modelId="{E76BDBFB-E236-4CF3-A56F-C1478A2E204B}" srcId="{BF96D1A7-0507-44FA-A455-8B4831C15489}" destId="{905E89CF-8676-4074-9262-8697EFE2902D}" srcOrd="6" destOrd="0" parTransId="{2E007BDF-AB45-478E-9D44-2A5E71174DD9}" sibTransId="{168634D4-602C-4BC8-85F9-48DC7456F1F7}"/>
    <dgm:cxn modelId="{855A460F-45C2-4B98-9A9F-07E3206BAAD2}" srcId="{B3B688A5-9CFD-40AB-B663-2BFDD77ED96F}" destId="{EAED175F-2FED-4F15-9B10-7A3165D7A106}" srcOrd="1" destOrd="0" parTransId="{E539BF77-162F-45C3-BB9C-BB79F7FE694F}" sibTransId="{9D570FDF-B1E4-499A-BB9E-F52A2E637019}"/>
    <dgm:cxn modelId="{A5E3A0EB-2671-40E7-AAA6-37CB84D4B63A}" type="presOf" srcId="{B3B688A5-9CFD-40AB-B663-2BFDD77ED96F}" destId="{F06FD43B-EC23-49FF-839C-C6BA89F29136}" srcOrd="0" destOrd="0" presId="urn:microsoft.com/office/officeart/2005/8/layout/chevron2"/>
    <dgm:cxn modelId="{437E3481-0B70-4196-B4E6-7EE202A6A8DC}" type="presOf" srcId="{391DD3E8-B82D-426C-9C7A-102337847644}" destId="{D24184CC-5D2C-4C97-9E86-596BFCFF6CC5}" srcOrd="0" destOrd="1" presId="urn:microsoft.com/office/officeart/2005/8/layout/chevron2"/>
    <dgm:cxn modelId="{A95DE757-2514-4979-B1FF-81F820B336B2}" srcId="{905E89CF-8676-4074-9262-8697EFE2902D}" destId="{A7B84ED7-1621-4355-B344-417C847488D9}" srcOrd="1" destOrd="0" parTransId="{26F8C234-EB9E-4BA5-9DD6-38AD845C5622}" sibTransId="{C0451849-1ADD-4DCC-A2E9-C920E4AACB4E}"/>
    <dgm:cxn modelId="{D67426B7-87D7-4B8D-BA29-6A8E7D197C48}" type="presOf" srcId="{A7B84ED7-1621-4355-B344-417C847488D9}" destId="{273CC6E1-C3DC-4D21-B215-7CFCB686F293}" srcOrd="0" destOrd="1" presId="urn:microsoft.com/office/officeart/2005/8/layout/chevron2"/>
    <dgm:cxn modelId="{70CFDF2F-0EE9-4C12-BF1E-2C932EA10E5F}" srcId="{89464623-11B2-4846-BAD8-CECBFAEA3344}" destId="{AA948E36-D13B-4C09-B111-851F3B2C6EED}" srcOrd="2" destOrd="0" parTransId="{9D456499-6C7B-4865-A25A-D123CF3E2F2E}" sibTransId="{14B88C85-8503-437E-9192-9921C3C45878}"/>
    <dgm:cxn modelId="{633B917F-FB6E-4E0A-BD4A-647569DA5ED4}" type="presOf" srcId="{78678EEF-1DC8-408B-B8E1-545C0018CA4F}" destId="{D24184CC-5D2C-4C97-9E86-596BFCFF6CC5}" srcOrd="0" destOrd="2" presId="urn:microsoft.com/office/officeart/2005/8/layout/chevron2"/>
    <dgm:cxn modelId="{4FA005B9-0DB4-4297-974B-A88D66263CEC}" type="presOf" srcId="{8DD415CB-7FE8-4454-B12A-C938A590C5FB}" destId="{BDC8E738-DE12-4439-BA81-95A63009440D}" srcOrd="0" destOrd="0" presId="urn:microsoft.com/office/officeart/2005/8/layout/chevron2"/>
    <dgm:cxn modelId="{CF3A6537-A7B3-4D38-B0D5-A284D19E974B}" type="presOf" srcId="{D17671D7-B5C3-4EA4-9476-33BAC5DBAD12}" destId="{5A48FA79-F494-40EA-8172-C36F9C960288}" srcOrd="0" destOrd="0" presId="urn:microsoft.com/office/officeart/2005/8/layout/chevron2"/>
    <dgm:cxn modelId="{D8D873DC-2BFA-4EEC-8487-6849D79B08FB}" srcId="{BF96D1A7-0507-44FA-A455-8B4831C15489}" destId="{7BC47FF9-AD3D-417B-89CB-77E8D819A985}" srcOrd="1" destOrd="0" parTransId="{E46A99E7-933D-4E7B-99AC-3784345C395A}" sibTransId="{9CDC8508-AC25-4B7E-A2E7-D6B713E82780}"/>
    <dgm:cxn modelId="{4170897A-E362-439D-BB73-9ABDDC471000}" srcId="{6621CEB5-EDF0-4518-990B-05E868D8F0E7}" destId="{78678EEF-1DC8-408B-B8E1-545C0018CA4F}" srcOrd="2" destOrd="0" parTransId="{DE6A46B2-73AB-4A13-9CC3-F432E6F9CFA1}" sibTransId="{DF919C36-0E87-4B6B-8B53-8DCED6B7BC8A}"/>
    <dgm:cxn modelId="{1E38F758-543E-4871-A7F6-44534A603D35}" srcId="{528A16D4-30B1-47AE-B08B-51DC01540135}" destId="{340B36E6-914A-463D-B4AC-71C121C24FE3}" srcOrd="2" destOrd="0" parTransId="{AF8E9C27-327E-4FB2-80ED-B6D076B67DF1}" sibTransId="{7CB595DA-3825-42D9-8069-E8260D8CF40E}"/>
    <dgm:cxn modelId="{58B5FE6F-89BF-486A-B220-CFE72690D616}" type="presOf" srcId="{E754D305-198D-4F85-845F-542C6E65A3B0}" destId="{F639DE67-F71D-42B2-97E1-3F599149707F}" srcOrd="0" destOrd="0" presId="urn:microsoft.com/office/officeart/2005/8/layout/chevron2"/>
    <dgm:cxn modelId="{1EC90751-0E98-4C42-A649-9D56C409E219}" srcId="{BF96D1A7-0507-44FA-A455-8B4831C15489}" destId="{528A16D4-30B1-47AE-B08B-51DC01540135}" srcOrd="0" destOrd="0" parTransId="{58CAFA75-D0C5-4D62-AD94-1E79C03EBB9A}" sibTransId="{043C0775-2621-47EF-A9BD-C3E62C866A73}"/>
    <dgm:cxn modelId="{61F764D0-A540-41FD-A7C8-49DC322B5CC0}" srcId="{BF96D1A7-0507-44FA-A455-8B4831C15489}" destId="{ACFE5C30-0EA9-4E49-AB2D-2F6622CBF7FE}" srcOrd="3" destOrd="0" parTransId="{C1634B05-B501-4905-9F63-1C8742CA72A8}" sibTransId="{2BA79B9E-10AA-4AA1-817C-A59C4920EDA1}"/>
    <dgm:cxn modelId="{F5AACC4C-E628-4841-AB6A-B365771B0919}" type="presOf" srcId="{6621CEB5-EDF0-4518-990B-05E868D8F0E7}" destId="{20944998-59F3-4B3D-BBED-65B6033822FA}" srcOrd="0" destOrd="0" presId="urn:microsoft.com/office/officeart/2005/8/layout/chevron2"/>
    <dgm:cxn modelId="{6A041870-63AB-44C6-B2C2-4FDAD60E4E6A}" type="presOf" srcId="{6679927A-9A1C-429C-84C7-6646E9586689}" destId="{6423E2A1-3940-4856-AB37-46E20522637B}" srcOrd="0" destOrd="0" presId="urn:microsoft.com/office/officeart/2005/8/layout/chevron2"/>
    <dgm:cxn modelId="{9C86D5AC-6A05-4C3F-994E-EC76F11B68A6}" type="presOf" srcId="{340B36E6-914A-463D-B4AC-71C121C24FE3}" destId="{BDC8E738-DE12-4439-BA81-95A63009440D}" srcOrd="0" destOrd="2" presId="urn:microsoft.com/office/officeart/2005/8/layout/chevron2"/>
    <dgm:cxn modelId="{3C9E716E-8027-4AF5-9D44-4F3D112CBCD2}" srcId="{528A16D4-30B1-47AE-B08B-51DC01540135}" destId="{BE9767EB-E601-4059-BB59-5374E7172A5F}" srcOrd="1" destOrd="0" parTransId="{18FC8EC1-69E8-4EB4-8197-EBB49DB9C4EA}" sibTransId="{00B6D46B-3A09-4D09-8B2B-23059CA9B8B9}"/>
    <dgm:cxn modelId="{1D7B7E9C-9F9E-4AE3-9051-ECC7E4AA0DD4}" srcId="{B3B688A5-9CFD-40AB-B663-2BFDD77ED96F}" destId="{6679927A-9A1C-429C-84C7-6646E9586689}" srcOrd="0" destOrd="0" parTransId="{47D61363-16AF-4940-955D-D6D6D967A79A}" sibTransId="{E8CBB66C-9842-4C9C-8067-66D3E2BF18A4}"/>
    <dgm:cxn modelId="{47F3E80A-A740-458B-ABE9-78256C05F2DD}" srcId="{7BC47FF9-AD3D-417B-89CB-77E8D819A985}" destId="{980606EF-E9E4-4B69-83E0-807FE150596B}" srcOrd="0" destOrd="0" parTransId="{89224A55-AA57-408A-837A-3685ADD371CD}" sibTransId="{01BCDF64-4046-49D7-86CC-FDBF35A33661}"/>
    <dgm:cxn modelId="{45021B63-AEDA-445B-B487-C32A6DE40476}" type="presOf" srcId="{980606EF-E9E4-4B69-83E0-807FE150596B}" destId="{63CD5F14-A176-437F-A5BA-CD94F4C2AC2A}" srcOrd="0" destOrd="0" presId="urn:microsoft.com/office/officeart/2005/8/layout/chevron2"/>
    <dgm:cxn modelId="{4D0B2507-5370-450A-B374-44F68F3C12A8}" srcId="{89464623-11B2-4846-BAD8-CECBFAEA3344}" destId="{D17671D7-B5C3-4EA4-9476-33BAC5DBAD12}" srcOrd="0" destOrd="0" parTransId="{9DA91E1C-7C90-4089-A48B-0EE749DB1E57}" sibTransId="{3BB5458A-7A84-4BC3-AFA3-82F9F0294A33}"/>
    <dgm:cxn modelId="{79E6EEF6-209A-484B-A13B-D23B79825459}" type="presOf" srcId="{8D9A8F35-C7B1-4B66-ADDA-5985AC3C8E87}" destId="{F639DE67-F71D-42B2-97E1-3F599149707F}" srcOrd="0" destOrd="1" presId="urn:microsoft.com/office/officeart/2005/8/layout/chevron2"/>
    <dgm:cxn modelId="{C30B480C-D660-41B2-B8DA-4CC9893F8267}" srcId="{ACFE5C30-0EA9-4E49-AB2D-2F6622CBF7FE}" destId="{E754D305-198D-4F85-845F-542C6E65A3B0}" srcOrd="0" destOrd="0" parTransId="{D51ABC0B-7252-49F3-8DCD-F2C5C666D3F0}" sibTransId="{C64B078A-E8F7-4CCA-9389-935CCE1D797B}"/>
    <dgm:cxn modelId="{8F4E9720-9FE6-48FE-8CBF-69416AE6ACDB}" type="presOf" srcId="{EAED175F-2FED-4F15-9B10-7A3165D7A106}" destId="{6423E2A1-3940-4856-AB37-46E20522637B}" srcOrd="0" destOrd="1" presId="urn:microsoft.com/office/officeart/2005/8/layout/chevron2"/>
    <dgm:cxn modelId="{1CA2C8F1-6370-45CF-AB0A-B689586B1799}" type="presOf" srcId="{BF96D1A7-0507-44FA-A455-8B4831C15489}" destId="{57E741F6-79A1-4169-9F34-752ECA67E300}" srcOrd="0" destOrd="0" presId="urn:microsoft.com/office/officeart/2005/8/layout/chevron2"/>
    <dgm:cxn modelId="{D5A1EF18-E7CC-4FE3-8499-E7B9F63D8BBD}" srcId="{6621CEB5-EDF0-4518-990B-05E868D8F0E7}" destId="{2E353B72-A75D-4B2D-A257-962668F92858}" srcOrd="0" destOrd="0" parTransId="{304BDEF8-3D6F-4A2C-9BE9-E3D0FAC57FFE}" sibTransId="{B55A6029-E551-44A0-B843-F741B742ADEE}"/>
    <dgm:cxn modelId="{AA60C6F2-29FF-4E57-BC34-21F877DFD9F4}" srcId="{6621CEB5-EDF0-4518-990B-05E868D8F0E7}" destId="{391DD3E8-B82D-426C-9C7A-102337847644}" srcOrd="1" destOrd="0" parTransId="{ECA7FBE3-BBD3-4C0E-9413-F0E9269653AA}" sibTransId="{D1DA6C92-86BA-43F6-B9B8-4B5B3F0A360B}"/>
    <dgm:cxn modelId="{04A9D68C-16FF-482A-9197-07BE2C582942}" srcId="{BF96D1A7-0507-44FA-A455-8B4831C15489}" destId="{89464623-11B2-4846-BAD8-CECBFAEA3344}" srcOrd="2" destOrd="0" parTransId="{695E289E-A9C2-47B1-AB4D-1AF58C18D215}" sibTransId="{8D2C45A1-7DFC-4478-A0F4-649A3AC9BE72}"/>
    <dgm:cxn modelId="{B66EB176-2AE8-478C-B8BA-675975E87CA6}" type="presOf" srcId="{528A16D4-30B1-47AE-B08B-51DC01540135}" destId="{8A2C9B65-DB8E-49DD-821D-0FAEF6F035DB}" srcOrd="0" destOrd="0" presId="urn:microsoft.com/office/officeart/2005/8/layout/chevron2"/>
    <dgm:cxn modelId="{1A490BF5-84B4-467E-9548-004983146CE4}" type="presOf" srcId="{AA948E36-D13B-4C09-B111-851F3B2C6EED}" destId="{5A48FA79-F494-40EA-8172-C36F9C960288}" srcOrd="0" destOrd="2" presId="urn:microsoft.com/office/officeart/2005/8/layout/chevron2"/>
    <dgm:cxn modelId="{16526EE4-93BE-4E4A-AE3A-5D64F0F93C76}" type="presOf" srcId="{7BC47FF9-AD3D-417B-89CB-77E8D819A985}" destId="{A6A8D724-4940-4924-9A57-09E905E9A21C}" srcOrd="0" destOrd="0" presId="urn:microsoft.com/office/officeart/2005/8/layout/chevron2"/>
    <dgm:cxn modelId="{E3B73E75-D8CF-43D0-AA12-1A893CB4D5EC}" type="presOf" srcId="{0179FB20-3E50-4C21-BF01-C08026430FB5}" destId="{5A48FA79-F494-40EA-8172-C36F9C960288}" srcOrd="0" destOrd="1" presId="urn:microsoft.com/office/officeart/2005/8/layout/chevron2"/>
    <dgm:cxn modelId="{ECBBECB2-AE89-44C7-8E88-9402038C6BB7}" type="presOf" srcId="{ACFE5C30-0EA9-4E49-AB2D-2F6622CBF7FE}" destId="{EF7F19AA-A226-4A4A-88F7-B509068C4D67}" srcOrd="0" destOrd="0" presId="urn:microsoft.com/office/officeart/2005/8/layout/chevron2"/>
    <dgm:cxn modelId="{E9991056-B760-4724-95BA-9713E3DBAFAA}" type="presParOf" srcId="{57E741F6-79A1-4169-9F34-752ECA67E300}" destId="{E24ADEC5-620F-4813-B498-7FAA29F9A672}" srcOrd="0" destOrd="0" presId="urn:microsoft.com/office/officeart/2005/8/layout/chevron2"/>
    <dgm:cxn modelId="{54731732-3CA0-4F34-BFEB-3313AF475851}" type="presParOf" srcId="{E24ADEC5-620F-4813-B498-7FAA29F9A672}" destId="{8A2C9B65-DB8E-49DD-821D-0FAEF6F035DB}" srcOrd="0" destOrd="0" presId="urn:microsoft.com/office/officeart/2005/8/layout/chevron2"/>
    <dgm:cxn modelId="{6D8058AC-0148-462B-8FE8-78D26729B0E7}" type="presParOf" srcId="{E24ADEC5-620F-4813-B498-7FAA29F9A672}" destId="{BDC8E738-DE12-4439-BA81-95A63009440D}" srcOrd="1" destOrd="0" presId="urn:microsoft.com/office/officeart/2005/8/layout/chevron2"/>
    <dgm:cxn modelId="{82739B98-632D-4F82-97BB-D62F5148F62F}" type="presParOf" srcId="{57E741F6-79A1-4169-9F34-752ECA67E300}" destId="{EED9023A-A1F4-472A-8AC9-751516D4A581}" srcOrd="1" destOrd="0" presId="urn:microsoft.com/office/officeart/2005/8/layout/chevron2"/>
    <dgm:cxn modelId="{AB001539-19BC-4D39-85F5-56AE7E334C10}" type="presParOf" srcId="{57E741F6-79A1-4169-9F34-752ECA67E300}" destId="{4C0EC875-D52A-4D02-A164-79AC8A9AE96C}" srcOrd="2" destOrd="0" presId="urn:microsoft.com/office/officeart/2005/8/layout/chevron2"/>
    <dgm:cxn modelId="{EF76EF31-48A5-4678-8FE4-0DDC1BD28B40}" type="presParOf" srcId="{4C0EC875-D52A-4D02-A164-79AC8A9AE96C}" destId="{A6A8D724-4940-4924-9A57-09E905E9A21C}" srcOrd="0" destOrd="0" presId="urn:microsoft.com/office/officeart/2005/8/layout/chevron2"/>
    <dgm:cxn modelId="{95369CA4-58C5-4826-B4A8-DE81E1E04FD3}" type="presParOf" srcId="{4C0EC875-D52A-4D02-A164-79AC8A9AE96C}" destId="{63CD5F14-A176-437F-A5BA-CD94F4C2AC2A}" srcOrd="1" destOrd="0" presId="urn:microsoft.com/office/officeart/2005/8/layout/chevron2"/>
    <dgm:cxn modelId="{844EA8BC-0642-4F4C-8C84-E96BAD21077F}" type="presParOf" srcId="{57E741F6-79A1-4169-9F34-752ECA67E300}" destId="{C737AAD6-6DBE-4563-AAF9-D86D5B42DEBE}" srcOrd="3" destOrd="0" presId="urn:microsoft.com/office/officeart/2005/8/layout/chevron2"/>
    <dgm:cxn modelId="{8A57BB59-ED39-45D0-8F7B-EBA5C9DEC2AA}" type="presParOf" srcId="{57E741F6-79A1-4169-9F34-752ECA67E300}" destId="{6E588661-72F7-4135-9975-88DFAB77CBA0}" srcOrd="4" destOrd="0" presId="urn:microsoft.com/office/officeart/2005/8/layout/chevron2"/>
    <dgm:cxn modelId="{53D3EF16-B125-43DF-AD81-5EE88C2A6D37}" type="presParOf" srcId="{6E588661-72F7-4135-9975-88DFAB77CBA0}" destId="{85EAAF83-A90C-43D4-9D04-95A60C7E8FEC}" srcOrd="0" destOrd="0" presId="urn:microsoft.com/office/officeart/2005/8/layout/chevron2"/>
    <dgm:cxn modelId="{B20EF1D8-27EA-46A3-B69D-C2AFC082FBFC}" type="presParOf" srcId="{6E588661-72F7-4135-9975-88DFAB77CBA0}" destId="{5A48FA79-F494-40EA-8172-C36F9C960288}" srcOrd="1" destOrd="0" presId="urn:microsoft.com/office/officeart/2005/8/layout/chevron2"/>
    <dgm:cxn modelId="{23BBCC21-3165-4925-B631-B0CB6A6B13DD}" type="presParOf" srcId="{57E741F6-79A1-4169-9F34-752ECA67E300}" destId="{388B3BDD-E382-4A0F-8E91-1CDE8332603E}" srcOrd="5" destOrd="0" presId="urn:microsoft.com/office/officeart/2005/8/layout/chevron2"/>
    <dgm:cxn modelId="{12297941-7F58-4078-8E22-62678D70B1FE}" type="presParOf" srcId="{57E741F6-79A1-4169-9F34-752ECA67E300}" destId="{00D47028-6C7F-41C9-9CA4-3BC5C89B03F1}" srcOrd="6" destOrd="0" presId="urn:microsoft.com/office/officeart/2005/8/layout/chevron2"/>
    <dgm:cxn modelId="{57E673A3-8409-4637-A4DF-FE11183466FF}" type="presParOf" srcId="{00D47028-6C7F-41C9-9CA4-3BC5C89B03F1}" destId="{EF7F19AA-A226-4A4A-88F7-B509068C4D67}" srcOrd="0" destOrd="0" presId="urn:microsoft.com/office/officeart/2005/8/layout/chevron2"/>
    <dgm:cxn modelId="{03B59FB0-6663-447B-817F-921297936DB0}" type="presParOf" srcId="{00D47028-6C7F-41C9-9CA4-3BC5C89B03F1}" destId="{F639DE67-F71D-42B2-97E1-3F599149707F}" srcOrd="1" destOrd="0" presId="urn:microsoft.com/office/officeart/2005/8/layout/chevron2"/>
    <dgm:cxn modelId="{3DAC2F15-7896-45CB-B413-2DC7C7196B3C}" type="presParOf" srcId="{57E741F6-79A1-4169-9F34-752ECA67E300}" destId="{4029ECF1-F3FB-49E9-956C-5848FFF0060D}" srcOrd="7" destOrd="0" presId="urn:microsoft.com/office/officeart/2005/8/layout/chevron2"/>
    <dgm:cxn modelId="{914E2403-A19F-4351-82F4-C36A05DB521E}" type="presParOf" srcId="{57E741F6-79A1-4169-9F34-752ECA67E300}" destId="{B1B35926-681A-4147-92FF-1974B4D3E464}" srcOrd="8" destOrd="0" presId="urn:microsoft.com/office/officeart/2005/8/layout/chevron2"/>
    <dgm:cxn modelId="{8047C775-246B-4774-AC07-900196405D1B}" type="presParOf" srcId="{B1B35926-681A-4147-92FF-1974B4D3E464}" destId="{20944998-59F3-4B3D-BBED-65B6033822FA}" srcOrd="0" destOrd="0" presId="urn:microsoft.com/office/officeart/2005/8/layout/chevron2"/>
    <dgm:cxn modelId="{DB15485C-F5DA-4610-90B8-BA93CE7885FC}" type="presParOf" srcId="{B1B35926-681A-4147-92FF-1974B4D3E464}" destId="{D24184CC-5D2C-4C97-9E86-596BFCFF6CC5}" srcOrd="1" destOrd="0" presId="urn:microsoft.com/office/officeart/2005/8/layout/chevron2"/>
    <dgm:cxn modelId="{F686B996-8302-473D-9794-0A1D8EEC62D0}" type="presParOf" srcId="{57E741F6-79A1-4169-9F34-752ECA67E300}" destId="{617AD837-3938-4064-B818-9D2446C990BB}" srcOrd="9" destOrd="0" presId="urn:microsoft.com/office/officeart/2005/8/layout/chevron2"/>
    <dgm:cxn modelId="{EE6E496D-0511-495B-AFBC-0C9EE56B5D0C}" type="presParOf" srcId="{57E741F6-79A1-4169-9F34-752ECA67E300}" destId="{36B1148F-2F81-4047-AF75-F17D0086F510}" srcOrd="10" destOrd="0" presId="urn:microsoft.com/office/officeart/2005/8/layout/chevron2"/>
    <dgm:cxn modelId="{471F8301-3106-4CC5-8855-D0D3550503E7}" type="presParOf" srcId="{36B1148F-2F81-4047-AF75-F17D0086F510}" destId="{F06FD43B-EC23-49FF-839C-C6BA89F29136}" srcOrd="0" destOrd="0" presId="urn:microsoft.com/office/officeart/2005/8/layout/chevron2"/>
    <dgm:cxn modelId="{58F3CB60-4079-456A-BF79-1E8EC1937E67}" type="presParOf" srcId="{36B1148F-2F81-4047-AF75-F17D0086F510}" destId="{6423E2A1-3940-4856-AB37-46E20522637B}" srcOrd="1" destOrd="0" presId="urn:microsoft.com/office/officeart/2005/8/layout/chevron2"/>
    <dgm:cxn modelId="{EE7D114E-DA86-4273-989E-352E60B8B7F8}" type="presParOf" srcId="{57E741F6-79A1-4169-9F34-752ECA67E300}" destId="{524B121C-3B06-47B7-8C8D-2C7A32DAE716}" srcOrd="11" destOrd="0" presId="urn:microsoft.com/office/officeart/2005/8/layout/chevron2"/>
    <dgm:cxn modelId="{BE12D729-4E30-4C64-9C90-881360C7D97D}" type="presParOf" srcId="{57E741F6-79A1-4169-9F34-752ECA67E300}" destId="{55DC6819-CE0A-45AA-88FC-62A7D4FAC8B3}" srcOrd="12" destOrd="0" presId="urn:microsoft.com/office/officeart/2005/8/layout/chevron2"/>
    <dgm:cxn modelId="{36744F28-FE3C-4532-BEA9-3AEA3C21271F}" type="presParOf" srcId="{55DC6819-CE0A-45AA-88FC-62A7D4FAC8B3}" destId="{545307F7-417E-4952-A851-A9A6A1B0D813}" srcOrd="0" destOrd="0" presId="urn:microsoft.com/office/officeart/2005/8/layout/chevron2"/>
    <dgm:cxn modelId="{9ED07997-C9E0-4B9B-AD72-826F8E9DEA20}" type="presParOf" srcId="{55DC6819-CE0A-45AA-88FC-62A7D4FAC8B3}" destId="{273CC6E1-C3DC-4D21-B215-7CFCB686F2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C9B65-DB8E-49DD-821D-0FAEF6F035DB}">
      <dsp:nvSpPr>
        <dsp:cNvPr id="0" name=""/>
        <dsp:cNvSpPr/>
      </dsp:nvSpPr>
      <dsp:spPr>
        <a:xfrm rot="5400000">
          <a:off x="-141089" y="144972"/>
          <a:ext cx="940593" cy="65841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Front Desk</a:t>
          </a:r>
          <a:endParaRPr lang="en-US" sz="900" kern="1200" dirty="0"/>
        </a:p>
      </dsp:txBody>
      <dsp:txXfrm rot="-5400000">
        <a:off x="1" y="333091"/>
        <a:ext cx="658415" cy="282178"/>
      </dsp:txXfrm>
    </dsp:sp>
    <dsp:sp modelId="{BDC8E738-DE12-4439-BA81-95A63009440D}">
      <dsp:nvSpPr>
        <dsp:cNvPr id="0" name=""/>
        <dsp:cNvSpPr/>
      </dsp:nvSpPr>
      <dsp:spPr>
        <a:xfrm rot="5400000">
          <a:off x="3033414" y="-2371116"/>
          <a:ext cx="611385" cy="536138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Patient scheduling/ appointment</a:t>
          </a:r>
          <a:endParaRPr lang="en-US" sz="1200" kern="1200" dirty="0"/>
        </a:p>
        <a:p>
          <a:pPr marL="114300" lvl="1" indent="-114300" algn="l" defTabSz="533400">
            <a:lnSpc>
              <a:spcPct val="90000"/>
            </a:lnSpc>
            <a:spcBef>
              <a:spcPct val="0"/>
            </a:spcBef>
            <a:spcAft>
              <a:spcPct val="15000"/>
            </a:spcAft>
            <a:buChar char="••"/>
          </a:pPr>
          <a:r>
            <a:rPr lang="en-US" sz="1200" kern="1200" dirty="0" smtClean="0"/>
            <a:t>Patient Demographics collection/ for new patient</a:t>
          </a:r>
          <a:endParaRPr lang="en-US" sz="1200" kern="1200" dirty="0"/>
        </a:p>
        <a:p>
          <a:pPr marL="114300" lvl="1" indent="-114300" algn="l" defTabSz="533400">
            <a:lnSpc>
              <a:spcPct val="90000"/>
            </a:lnSpc>
            <a:spcBef>
              <a:spcPct val="0"/>
            </a:spcBef>
            <a:spcAft>
              <a:spcPct val="15000"/>
            </a:spcAft>
            <a:buChar char="••"/>
          </a:pPr>
          <a:r>
            <a:rPr lang="en-US" sz="1200" kern="1200" dirty="0" smtClean="0"/>
            <a:t>Eligibility and Benefits verification</a:t>
          </a:r>
          <a:endParaRPr lang="en-US" sz="1200" kern="1200" dirty="0"/>
        </a:p>
      </dsp:txBody>
      <dsp:txXfrm rot="-5400000">
        <a:off x="658415" y="33728"/>
        <a:ext cx="5331539" cy="551695"/>
      </dsp:txXfrm>
    </dsp:sp>
    <dsp:sp modelId="{A6A8D724-4940-4924-9A57-09E905E9A21C}">
      <dsp:nvSpPr>
        <dsp:cNvPr id="0" name=""/>
        <dsp:cNvSpPr/>
      </dsp:nvSpPr>
      <dsp:spPr>
        <a:xfrm rot="5400000">
          <a:off x="-141089" y="1002912"/>
          <a:ext cx="940593" cy="65841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Providers office</a:t>
          </a:r>
          <a:endParaRPr lang="en-US" sz="900" kern="1200" dirty="0"/>
        </a:p>
      </dsp:txBody>
      <dsp:txXfrm rot="-5400000">
        <a:off x="1" y="1191031"/>
        <a:ext cx="658415" cy="282178"/>
      </dsp:txXfrm>
    </dsp:sp>
    <dsp:sp modelId="{63CD5F14-A176-437F-A5BA-CD94F4C2AC2A}">
      <dsp:nvSpPr>
        <dsp:cNvPr id="0" name=""/>
        <dsp:cNvSpPr/>
      </dsp:nvSpPr>
      <dsp:spPr>
        <a:xfrm rot="5400000">
          <a:off x="3033414" y="-1513176"/>
          <a:ext cx="611385" cy="536138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Patient – Provider encounter / Treatment</a:t>
          </a:r>
          <a:endParaRPr lang="en-US" sz="1200" kern="1200" dirty="0"/>
        </a:p>
      </dsp:txBody>
      <dsp:txXfrm rot="-5400000">
        <a:off x="658415" y="891668"/>
        <a:ext cx="5331539" cy="551695"/>
      </dsp:txXfrm>
    </dsp:sp>
    <dsp:sp modelId="{85EAAF83-A90C-43D4-9D04-95A60C7E8FEC}">
      <dsp:nvSpPr>
        <dsp:cNvPr id="0" name=""/>
        <dsp:cNvSpPr/>
      </dsp:nvSpPr>
      <dsp:spPr>
        <a:xfrm rot="5400000">
          <a:off x="-141089" y="1860852"/>
          <a:ext cx="940593" cy="65841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Billing office</a:t>
          </a:r>
          <a:endParaRPr lang="en-US" sz="900" kern="1200" dirty="0"/>
        </a:p>
      </dsp:txBody>
      <dsp:txXfrm rot="-5400000">
        <a:off x="1" y="2048971"/>
        <a:ext cx="658415" cy="282178"/>
      </dsp:txXfrm>
    </dsp:sp>
    <dsp:sp modelId="{5A48FA79-F494-40EA-8172-C36F9C960288}">
      <dsp:nvSpPr>
        <dsp:cNvPr id="0" name=""/>
        <dsp:cNvSpPr/>
      </dsp:nvSpPr>
      <dsp:spPr>
        <a:xfrm rot="5400000">
          <a:off x="3033414" y="-655236"/>
          <a:ext cx="611385" cy="536138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smtClean="0"/>
            <a:t>Medical transcription/ voice record convert onto paper</a:t>
          </a:r>
          <a:endParaRPr lang="en-US" sz="1200" kern="1200"/>
        </a:p>
        <a:p>
          <a:pPr marL="114300" lvl="1" indent="-114300" algn="l" defTabSz="533400">
            <a:lnSpc>
              <a:spcPct val="90000"/>
            </a:lnSpc>
            <a:spcBef>
              <a:spcPct val="0"/>
            </a:spcBef>
            <a:spcAft>
              <a:spcPct val="15000"/>
            </a:spcAft>
            <a:buChar char="••"/>
          </a:pPr>
          <a:r>
            <a:rPr lang="en-US" sz="1200" kern="1200" smtClean="0"/>
            <a:t>Medical coding/ CPT / DX</a:t>
          </a:r>
          <a:endParaRPr lang="en-US" sz="1200" kern="1200" dirty="0"/>
        </a:p>
        <a:p>
          <a:pPr marL="114300" lvl="1" indent="-114300" algn="l" defTabSz="533400">
            <a:lnSpc>
              <a:spcPct val="90000"/>
            </a:lnSpc>
            <a:spcBef>
              <a:spcPct val="0"/>
            </a:spcBef>
            <a:spcAft>
              <a:spcPct val="15000"/>
            </a:spcAft>
            <a:buChar char="••"/>
          </a:pPr>
          <a:r>
            <a:rPr lang="en-US" sz="1200" kern="1200" dirty="0" smtClean="0"/>
            <a:t>Charge Entry/ Charge ticketing</a:t>
          </a:r>
          <a:endParaRPr lang="en-US" sz="1200" kern="1200" dirty="0"/>
        </a:p>
      </dsp:txBody>
      <dsp:txXfrm rot="-5400000">
        <a:off x="658415" y="1749608"/>
        <a:ext cx="5331539" cy="551695"/>
      </dsp:txXfrm>
    </dsp:sp>
    <dsp:sp modelId="{EF7F19AA-A226-4A4A-88F7-B509068C4D67}">
      <dsp:nvSpPr>
        <dsp:cNvPr id="0" name=""/>
        <dsp:cNvSpPr/>
      </dsp:nvSpPr>
      <dsp:spPr>
        <a:xfrm rot="5400000">
          <a:off x="-141089" y="2718792"/>
          <a:ext cx="940593" cy="65841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Clearing House</a:t>
          </a:r>
          <a:endParaRPr lang="en-US" sz="900" kern="1200" dirty="0"/>
        </a:p>
      </dsp:txBody>
      <dsp:txXfrm rot="-5400000">
        <a:off x="1" y="2906911"/>
        <a:ext cx="658415" cy="282178"/>
      </dsp:txXfrm>
    </dsp:sp>
    <dsp:sp modelId="{F639DE67-F71D-42B2-97E1-3F599149707F}">
      <dsp:nvSpPr>
        <dsp:cNvPr id="0" name=""/>
        <dsp:cNvSpPr/>
      </dsp:nvSpPr>
      <dsp:spPr>
        <a:xfrm rot="5400000">
          <a:off x="3033414" y="202703"/>
          <a:ext cx="611385" cy="536138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Claim transmission / EDI</a:t>
          </a:r>
          <a:endParaRPr lang="en-US" sz="1200" kern="1200" dirty="0"/>
        </a:p>
        <a:p>
          <a:pPr marL="114300" lvl="1" indent="-114300" algn="l" defTabSz="533400">
            <a:lnSpc>
              <a:spcPct val="90000"/>
            </a:lnSpc>
            <a:spcBef>
              <a:spcPct val="0"/>
            </a:spcBef>
            <a:spcAft>
              <a:spcPct val="15000"/>
            </a:spcAft>
            <a:buChar char="••"/>
          </a:pPr>
          <a:r>
            <a:rPr lang="en-US" sz="1200" kern="1200" dirty="0" smtClean="0"/>
            <a:t>Scrubber reports</a:t>
          </a:r>
          <a:endParaRPr lang="en-US" sz="1200" kern="1200" dirty="0"/>
        </a:p>
      </dsp:txBody>
      <dsp:txXfrm rot="-5400000">
        <a:off x="658415" y="2607548"/>
        <a:ext cx="5331539" cy="551695"/>
      </dsp:txXfrm>
    </dsp:sp>
    <dsp:sp modelId="{20944998-59F3-4B3D-BBED-65B6033822FA}">
      <dsp:nvSpPr>
        <dsp:cNvPr id="0" name=""/>
        <dsp:cNvSpPr/>
      </dsp:nvSpPr>
      <dsp:spPr>
        <a:xfrm rot="5400000">
          <a:off x="-141089" y="3576732"/>
          <a:ext cx="940593" cy="65841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Payer  front-end system</a:t>
          </a:r>
          <a:endParaRPr lang="en-US" sz="900" kern="1200" dirty="0"/>
        </a:p>
      </dsp:txBody>
      <dsp:txXfrm rot="-5400000">
        <a:off x="1" y="3764851"/>
        <a:ext cx="658415" cy="282178"/>
      </dsp:txXfrm>
    </dsp:sp>
    <dsp:sp modelId="{D24184CC-5D2C-4C97-9E86-596BFCFF6CC5}">
      <dsp:nvSpPr>
        <dsp:cNvPr id="0" name=""/>
        <dsp:cNvSpPr/>
      </dsp:nvSpPr>
      <dsp:spPr>
        <a:xfrm rot="5400000">
          <a:off x="3033414" y="1060643"/>
          <a:ext cx="611385" cy="536138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Preliminary screening</a:t>
          </a:r>
          <a:endParaRPr lang="en-US" sz="1200" kern="1200" dirty="0"/>
        </a:p>
        <a:p>
          <a:pPr marL="114300" lvl="1" indent="-114300" algn="l" defTabSz="533400">
            <a:lnSpc>
              <a:spcPct val="90000"/>
            </a:lnSpc>
            <a:spcBef>
              <a:spcPct val="0"/>
            </a:spcBef>
            <a:spcAft>
              <a:spcPct val="15000"/>
            </a:spcAft>
            <a:buChar char="••"/>
          </a:pPr>
          <a:r>
            <a:rPr lang="en-US" sz="1200" kern="1200" dirty="0" smtClean="0"/>
            <a:t>Claim adjudication/ processing</a:t>
          </a:r>
          <a:endParaRPr lang="en-US" sz="1200" kern="1200" dirty="0"/>
        </a:p>
        <a:p>
          <a:pPr marL="114300" lvl="1" indent="-114300" algn="l" defTabSz="533400">
            <a:lnSpc>
              <a:spcPct val="90000"/>
            </a:lnSpc>
            <a:spcBef>
              <a:spcPct val="0"/>
            </a:spcBef>
            <a:spcAft>
              <a:spcPct val="15000"/>
            </a:spcAft>
            <a:buChar char="••"/>
          </a:pPr>
          <a:r>
            <a:rPr lang="en-US" sz="1200" kern="1200" dirty="0" smtClean="0"/>
            <a:t>EOB/ ERA communication to provider/ billing office</a:t>
          </a:r>
          <a:endParaRPr lang="en-US" sz="1200" kern="1200" dirty="0"/>
        </a:p>
      </dsp:txBody>
      <dsp:txXfrm rot="-5400000">
        <a:off x="658415" y="3465488"/>
        <a:ext cx="5331539" cy="551695"/>
      </dsp:txXfrm>
    </dsp:sp>
    <dsp:sp modelId="{F06FD43B-EC23-49FF-839C-C6BA89F29136}">
      <dsp:nvSpPr>
        <dsp:cNvPr id="0" name=""/>
        <dsp:cNvSpPr/>
      </dsp:nvSpPr>
      <dsp:spPr>
        <a:xfrm rot="5400000">
          <a:off x="-141089" y="4434672"/>
          <a:ext cx="940593" cy="65841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Billing office</a:t>
          </a:r>
          <a:endParaRPr lang="en-US" sz="900" kern="1200" dirty="0"/>
        </a:p>
      </dsp:txBody>
      <dsp:txXfrm rot="-5400000">
        <a:off x="1" y="4622791"/>
        <a:ext cx="658415" cy="282178"/>
      </dsp:txXfrm>
    </dsp:sp>
    <dsp:sp modelId="{6423E2A1-3940-4856-AB37-46E20522637B}">
      <dsp:nvSpPr>
        <dsp:cNvPr id="0" name=""/>
        <dsp:cNvSpPr/>
      </dsp:nvSpPr>
      <dsp:spPr>
        <a:xfrm rot="5400000">
          <a:off x="3033414" y="1918583"/>
          <a:ext cx="611385" cy="536138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smtClean="0"/>
            <a:t>Payment / Denial posting</a:t>
          </a:r>
          <a:endParaRPr lang="en-US" sz="1200" kern="1200"/>
        </a:p>
        <a:p>
          <a:pPr marL="114300" lvl="1" indent="-114300" algn="l" defTabSz="533400">
            <a:lnSpc>
              <a:spcPct val="90000"/>
            </a:lnSpc>
            <a:spcBef>
              <a:spcPct val="0"/>
            </a:spcBef>
            <a:spcAft>
              <a:spcPct val="15000"/>
            </a:spcAft>
            <a:buChar char="••"/>
          </a:pPr>
          <a:r>
            <a:rPr lang="en-US" sz="1200" kern="1200" smtClean="0"/>
            <a:t>Appeals / Negotiations / Grievances</a:t>
          </a:r>
          <a:endParaRPr lang="en-US" sz="1200" kern="1200" dirty="0"/>
        </a:p>
      </dsp:txBody>
      <dsp:txXfrm rot="-5400000">
        <a:off x="658415" y="4323428"/>
        <a:ext cx="5331539" cy="551695"/>
      </dsp:txXfrm>
    </dsp:sp>
    <dsp:sp modelId="{545307F7-417E-4952-A851-A9A6A1B0D813}">
      <dsp:nvSpPr>
        <dsp:cNvPr id="0" name=""/>
        <dsp:cNvSpPr/>
      </dsp:nvSpPr>
      <dsp:spPr>
        <a:xfrm rot="5400000">
          <a:off x="-141089" y="5292612"/>
          <a:ext cx="940593" cy="65841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Collection Agency</a:t>
          </a:r>
          <a:endParaRPr lang="en-US" sz="900" kern="1200" dirty="0"/>
        </a:p>
      </dsp:txBody>
      <dsp:txXfrm rot="-5400000">
        <a:off x="1" y="5480731"/>
        <a:ext cx="658415" cy="282178"/>
      </dsp:txXfrm>
    </dsp:sp>
    <dsp:sp modelId="{273CC6E1-C3DC-4D21-B215-7CFCB686F293}">
      <dsp:nvSpPr>
        <dsp:cNvPr id="0" name=""/>
        <dsp:cNvSpPr/>
      </dsp:nvSpPr>
      <dsp:spPr>
        <a:xfrm rot="5400000">
          <a:off x="3033414" y="2776523"/>
          <a:ext cx="611385" cy="536138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Bills to patient for out of pocket expenses</a:t>
          </a:r>
          <a:endParaRPr lang="en-US" sz="1200" kern="1200" dirty="0"/>
        </a:p>
        <a:p>
          <a:pPr marL="114300" lvl="1" indent="-114300" algn="l" defTabSz="533400">
            <a:lnSpc>
              <a:spcPct val="90000"/>
            </a:lnSpc>
            <a:spcBef>
              <a:spcPct val="0"/>
            </a:spcBef>
            <a:spcAft>
              <a:spcPct val="15000"/>
            </a:spcAft>
            <a:buChar char="••"/>
          </a:pPr>
          <a:r>
            <a:rPr lang="en-US" sz="1200" kern="1200" dirty="0" smtClean="0"/>
            <a:t>Letters to Guarantor for pending payments from member</a:t>
          </a:r>
          <a:endParaRPr lang="en-US" sz="1200" kern="1200" dirty="0"/>
        </a:p>
      </dsp:txBody>
      <dsp:txXfrm rot="-5400000">
        <a:off x="658415" y="5181368"/>
        <a:ext cx="5331539" cy="5516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9E28C5-2100-4E7A-9A66-940E54AA8C34}" type="datetimeFigureOut">
              <a:rPr lang="en-US" smtClean="0"/>
              <a:pPr/>
              <a:t>9/6/2020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EF5BE8-4D4D-4556-A3B5-C3C5C3838EAA}" type="slidenum">
              <a:rPr lang="en-US" smtClean="0"/>
              <a:pPr/>
              <a:t>‹#›</a:t>
            </a:fld>
            <a:endParaRPr lang="en-US"/>
          </a:p>
        </p:txBody>
      </p:sp>
    </p:spTree>
    <p:extLst>
      <p:ext uri="{BB962C8B-B14F-4D97-AF65-F5344CB8AC3E}">
        <p14:creationId xmlns:p14="http://schemas.microsoft.com/office/powerpoint/2010/main" val="56934785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655D0-9DCB-4F08-8AD3-8DA7DC8656FE}" type="datetimeFigureOut">
              <a:rPr lang="en-US" smtClean="0"/>
              <a:pPr/>
              <a:t>9/6/2020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8A652B-956D-4869-8860-9C80B7E469F5}" type="slidenum">
              <a:rPr lang="en-US" smtClean="0"/>
              <a:pPr/>
              <a:t>‹#›</a:t>
            </a:fld>
            <a:endParaRPr lang="en-US"/>
          </a:p>
        </p:txBody>
      </p:sp>
    </p:spTree>
    <p:extLst>
      <p:ext uri="{BB962C8B-B14F-4D97-AF65-F5344CB8AC3E}">
        <p14:creationId xmlns:p14="http://schemas.microsoft.com/office/powerpoint/2010/main" val="45793668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8A652B-956D-4869-8860-9C80B7E469F5}"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8A652B-956D-4869-8860-9C80B7E469F5}" type="slidenum">
              <a:rPr lang="en-US" smtClean="0"/>
              <a:pPr/>
              <a:t>8</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fld id="{082927EB-2B42-41FD-96C2-BEA65FC73BA9}" type="slidenum">
              <a:rPr lang="en-US" sz="1200" smtClean="0"/>
              <a:pPr/>
              <a:t>10</a:t>
            </a:fld>
            <a:endParaRPr 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EA8A652B-956D-4869-8860-9C80B7E469F5}"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3B07C98-2A85-43D0-A6C9-4E13BEAAF495}" type="datetime4">
              <a:rPr lang="en-US" smtClean="0"/>
              <a:pPr/>
              <a:t>September 6, 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160A30E-3B8F-4D93-AA4B-AFA1332907B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2D0297-04F5-46BA-932D-DF0FB3605847}" type="datetime4">
              <a:rPr lang="en-US" smtClean="0"/>
              <a:pPr/>
              <a:t>September 6, 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60A30E-3B8F-4D93-AA4B-AFA1332907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0"/>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1"/>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509326-72F3-41DE-93CC-6918BE72F75B}" type="datetime4">
              <a:rPr lang="en-US" smtClean="0"/>
              <a:pPr/>
              <a:t>September 6, 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60A30E-3B8F-4D93-AA4B-AFA1332907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5B7835-6912-4B4E-B4FD-BB1D726FCCF7}" type="datetime4">
              <a:rPr lang="en-US" smtClean="0"/>
              <a:pPr/>
              <a:t>September 6, 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60A30E-3B8F-4D93-AA4B-AFA1332907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1C7E36A-1844-4DA4-9989-6F578BE518A3}" type="datetime4">
              <a:rPr lang="en-US" smtClean="0"/>
              <a:pPr/>
              <a:t>September 6, 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60A30E-3B8F-4D93-AA4B-AFA1332907B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0783AD-C6BA-4DD7-AABE-E108336421B1}" type="datetime4">
              <a:rPr lang="en-US" smtClean="0"/>
              <a:pPr/>
              <a:t>September 6, 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60A30E-3B8F-4D93-AA4B-AFA1332907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AB983E8-0DFA-4190-8E7D-A61B5EA9DC47}" type="datetime4">
              <a:rPr lang="en-US" smtClean="0"/>
              <a:pPr/>
              <a:t>September 6, 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160A30E-3B8F-4D93-AA4B-AFA1332907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132C2F8-9AFC-4D84-9BFA-7A5C7DB40283}" type="datetime4">
              <a:rPr lang="en-US" smtClean="0"/>
              <a:pPr/>
              <a:t>September 6, 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160A30E-3B8F-4D93-AA4B-AFA1332907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9E7B5F6-2A44-45C9-9DDE-E912B5F5B3F0}" type="datetime4">
              <a:rPr lang="en-US" smtClean="0"/>
              <a:pPr/>
              <a:t>September 6, 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160A30E-3B8F-4D93-AA4B-AFA1332907B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464DA3-F16F-4CC7-A960-EE9E8483350A}" type="datetime4">
              <a:rPr lang="en-US" smtClean="0"/>
              <a:pPr/>
              <a:t>September 6, 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60A30E-3B8F-4D93-AA4B-AFA1332907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AE29406-C863-4BA1-9A8C-118CE9F053B4}" type="datetime4">
              <a:rPr lang="en-US" smtClean="0"/>
              <a:pPr/>
              <a:t>September 6, 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60A30E-3B8F-4D93-AA4B-AFA1332907B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2"/>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21103"/>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79F2AF8-2BF8-4103-9D7C-828E01E6BD7E}" type="datetime4">
              <a:rPr lang="en-US" smtClean="0"/>
              <a:pPr/>
              <a:t>September 6, 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160A30E-3B8F-4D93-AA4B-AFA1332907B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usinsuranceonline.com/health-insurance/hmo-health-plans.php" TargetMode="External"/><Relationship Id="rId2" Type="http://schemas.openxmlformats.org/officeDocument/2006/relationships/hyperlink" Target="http://www.usinsuranceonline.com/health-insurance/medicare.php" TargetMode="External"/><Relationship Id="rId1" Type="http://schemas.openxmlformats.org/officeDocument/2006/relationships/slideLayout" Target="../slideLayouts/slideLayout5.xml"/><Relationship Id="rId5" Type="http://schemas.openxmlformats.org/officeDocument/2006/relationships/hyperlink" Target="http://www.usinsuranceonline.com/health-insurance/point-of-service-plans.php" TargetMode="External"/><Relationship Id="rId4" Type="http://schemas.openxmlformats.org/officeDocument/2006/relationships/hyperlink" Target="http://www.usinsuranceonline.com/health-insurance/ppo-health-plans.ph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990600" y="2057400"/>
            <a:ext cx="5800725" cy="276225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0A1751E4-6563-4EC1-A6B6-54E564A50BBD}" type="datetime4">
              <a:rPr lang="en-US" smtClean="0"/>
              <a:pPr/>
              <a:t>September 6, 2020</a:t>
            </a:fld>
            <a:endParaRPr lang="en-US" dirty="0"/>
          </a:p>
        </p:txBody>
      </p:sp>
      <p:sp>
        <p:nvSpPr>
          <p:cNvPr id="4" name="Slide Number Placeholder 3"/>
          <p:cNvSpPr>
            <a:spLocks noGrp="1"/>
          </p:cNvSpPr>
          <p:nvPr>
            <p:ph type="sldNum" sz="quarter" idx="12"/>
          </p:nvPr>
        </p:nvSpPr>
        <p:spPr/>
        <p:txBody>
          <a:bodyPr/>
          <a:lstStyle/>
          <a:p>
            <a:fld id="{4160A30E-3B8F-4D93-AA4B-AFA1332907B3}" type="slidenum">
              <a:rPr lang="en-US" smtClean="0"/>
              <a:pPr/>
              <a:t>1</a:t>
            </a:fld>
            <a:endParaRPr lang="en-US"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3"/>
          <p:cNvGrpSpPr>
            <a:grpSpLocks/>
          </p:cNvGrpSpPr>
          <p:nvPr/>
        </p:nvGrpSpPr>
        <p:grpSpPr bwMode="auto">
          <a:xfrm>
            <a:off x="447675" y="647700"/>
            <a:ext cx="8239125" cy="4914900"/>
            <a:chOff x="240" y="768"/>
            <a:chExt cx="5190" cy="3096"/>
          </a:xfrm>
        </p:grpSpPr>
        <p:sp>
          <p:nvSpPr>
            <p:cNvPr id="21518" name="AutoShape 5"/>
            <p:cNvSpPr>
              <a:spLocks noChangeAspect="1" noChangeArrowheads="1"/>
            </p:cNvSpPr>
            <p:nvPr/>
          </p:nvSpPr>
          <p:spPr bwMode="auto">
            <a:xfrm>
              <a:off x="240" y="768"/>
              <a:ext cx="5190" cy="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en-US"/>
            </a:p>
          </p:txBody>
        </p:sp>
        <p:sp>
          <p:nvSpPr>
            <p:cNvPr id="21519" name="Text Box 6"/>
            <p:cNvSpPr txBox="1">
              <a:spLocks noChangeArrowheads="1"/>
            </p:cNvSpPr>
            <p:nvPr/>
          </p:nvSpPr>
          <p:spPr bwMode="auto">
            <a:xfrm>
              <a:off x="1925" y="840"/>
              <a:ext cx="1224" cy="2448"/>
            </a:xfrm>
            <a:prstGeom prst="rect">
              <a:avLst/>
            </a:prstGeom>
            <a:solidFill>
              <a:srgbClr val="FFFFFF"/>
            </a:solidFill>
            <a:ln w="19050">
              <a:solidFill>
                <a:srgbClr val="000000"/>
              </a:solidFill>
              <a:miter lim="800000"/>
              <a:headEnd/>
              <a:tailEnd/>
            </a:ln>
          </p:spPr>
          <p:txBody>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1200" b="1"/>
                <a:t>Government</a:t>
              </a:r>
              <a:endParaRPr lang="en-US"/>
            </a:p>
          </p:txBody>
        </p:sp>
        <p:sp>
          <p:nvSpPr>
            <p:cNvPr id="21520" name="Text Box 8"/>
            <p:cNvSpPr txBox="1">
              <a:spLocks noChangeArrowheads="1"/>
            </p:cNvSpPr>
            <p:nvPr/>
          </p:nvSpPr>
          <p:spPr bwMode="auto">
            <a:xfrm>
              <a:off x="2069" y="1560"/>
              <a:ext cx="864" cy="648"/>
            </a:xfrm>
            <a:prstGeom prst="rect">
              <a:avLst/>
            </a:prstGeom>
            <a:solidFill>
              <a:srgbClr val="FFFFFF"/>
            </a:solidFill>
            <a:ln w="19050">
              <a:solidFill>
                <a:srgbClr val="000000"/>
              </a:solidFill>
              <a:miter lim="800000"/>
              <a:headEnd/>
              <a:tailEnd/>
            </a:ln>
          </p:spPr>
          <p:txBody>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1200" b="1" dirty="0" smtClean="0">
                  <a:solidFill>
                    <a:schemeClr val="accent3"/>
                  </a:solidFill>
                </a:rPr>
                <a:t>Member/patient</a:t>
              </a:r>
              <a:endParaRPr lang="en-US" dirty="0">
                <a:solidFill>
                  <a:schemeClr val="accent3"/>
                </a:solidFill>
              </a:endParaRPr>
            </a:p>
          </p:txBody>
        </p:sp>
        <p:sp>
          <p:nvSpPr>
            <p:cNvPr id="21521" name="Text Box 9"/>
            <p:cNvSpPr txBox="1">
              <a:spLocks noChangeArrowheads="1"/>
            </p:cNvSpPr>
            <p:nvPr/>
          </p:nvSpPr>
          <p:spPr bwMode="auto">
            <a:xfrm>
              <a:off x="1133" y="3360"/>
              <a:ext cx="3023" cy="504"/>
            </a:xfrm>
            <a:prstGeom prst="rect">
              <a:avLst/>
            </a:prstGeom>
            <a:solidFill>
              <a:srgbClr val="FFFFFF"/>
            </a:solidFill>
            <a:ln w="19050">
              <a:solidFill>
                <a:srgbClr val="000000"/>
              </a:solidFill>
              <a:miter lim="800000"/>
              <a:headEnd/>
              <a:tailEnd/>
            </a:ln>
          </p:spPr>
          <p:txBody>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1200" b="1" dirty="0"/>
                <a:t>3</a:t>
              </a:r>
              <a:r>
                <a:rPr lang="en-US" sz="1200" b="1" baseline="30000" dirty="0"/>
                <a:t>rd</a:t>
              </a:r>
              <a:r>
                <a:rPr lang="en-US" sz="1200" b="1" dirty="0"/>
                <a:t> party </a:t>
              </a:r>
              <a:r>
                <a:rPr lang="en-US" sz="1200" b="1" dirty="0">
                  <a:solidFill>
                    <a:schemeClr val="accent3"/>
                  </a:solidFill>
                </a:rPr>
                <a:t>payer</a:t>
              </a:r>
            </a:p>
            <a:p>
              <a:endParaRPr lang="en-US" sz="1200" b="1" dirty="0"/>
            </a:p>
            <a:p>
              <a:r>
                <a:rPr lang="en-US" sz="1200" u="sng" dirty="0"/>
                <a:t>“Blue Cross/Blue </a:t>
              </a:r>
              <a:r>
                <a:rPr lang="en-US" sz="1200" u="sng" dirty="0" smtClean="0"/>
                <a:t>Shield/Anthem”</a:t>
              </a:r>
              <a:endParaRPr lang="en-US" sz="1200" u="sng" dirty="0"/>
            </a:p>
          </p:txBody>
        </p:sp>
        <p:sp>
          <p:nvSpPr>
            <p:cNvPr id="21522" name="Text Box 10"/>
            <p:cNvSpPr txBox="1">
              <a:spLocks noChangeArrowheads="1"/>
            </p:cNvSpPr>
            <p:nvPr/>
          </p:nvSpPr>
          <p:spPr bwMode="auto">
            <a:xfrm>
              <a:off x="413" y="1416"/>
              <a:ext cx="1008" cy="1080"/>
            </a:xfrm>
            <a:prstGeom prst="rect">
              <a:avLst/>
            </a:prstGeom>
            <a:solidFill>
              <a:srgbClr val="FFFFFF"/>
            </a:solidFill>
            <a:ln w="19050">
              <a:solidFill>
                <a:srgbClr val="000000"/>
              </a:solidFill>
              <a:miter lim="800000"/>
              <a:headEnd/>
              <a:tailEnd/>
            </a:ln>
          </p:spPr>
          <p:txBody>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1200" b="1" dirty="0"/>
                <a:t>Employer-based coverage</a:t>
              </a:r>
            </a:p>
            <a:p>
              <a:endParaRPr lang="en-US" sz="1200" b="1" dirty="0"/>
            </a:p>
            <a:p>
              <a:endParaRPr lang="en-US" sz="1200" b="1" dirty="0"/>
            </a:p>
            <a:p>
              <a:r>
                <a:rPr lang="en-US" sz="1200" b="1" u="sng" dirty="0" smtClean="0"/>
                <a:t>“Oxford university”</a:t>
              </a:r>
              <a:endParaRPr lang="en-US" u="sng" dirty="0"/>
            </a:p>
          </p:txBody>
        </p:sp>
        <p:sp>
          <p:nvSpPr>
            <p:cNvPr id="21523" name="Line 12"/>
            <p:cNvSpPr>
              <a:spLocks noChangeShapeType="1"/>
            </p:cNvSpPr>
            <p:nvPr/>
          </p:nvSpPr>
          <p:spPr bwMode="auto">
            <a:xfrm>
              <a:off x="1565" y="1056"/>
              <a:ext cx="0" cy="23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4" name="Line 13"/>
            <p:cNvSpPr>
              <a:spLocks noChangeShapeType="1"/>
            </p:cNvSpPr>
            <p:nvPr/>
          </p:nvSpPr>
          <p:spPr bwMode="auto">
            <a:xfrm>
              <a:off x="845" y="2496"/>
              <a:ext cx="432" cy="8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5" name="Line 14"/>
            <p:cNvSpPr>
              <a:spLocks noChangeShapeType="1"/>
            </p:cNvSpPr>
            <p:nvPr/>
          </p:nvSpPr>
          <p:spPr bwMode="auto">
            <a:xfrm>
              <a:off x="3365" y="2064"/>
              <a:ext cx="0" cy="12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6" name="Oval 15"/>
            <p:cNvSpPr>
              <a:spLocks noChangeArrowheads="1"/>
            </p:cNvSpPr>
            <p:nvPr/>
          </p:nvSpPr>
          <p:spPr bwMode="auto">
            <a:xfrm>
              <a:off x="3796" y="912"/>
              <a:ext cx="1224" cy="2376"/>
            </a:xfrm>
            <a:prstGeom prst="ellipse">
              <a:avLst/>
            </a:prstGeom>
            <a:solidFill>
              <a:srgbClr val="FFFFFF"/>
            </a:solidFill>
            <a:ln w="19050">
              <a:solidFill>
                <a:srgbClr val="000000"/>
              </a:solidFill>
              <a:round/>
              <a:headEnd/>
              <a:tailEnd/>
            </a:ln>
          </p:spPr>
          <p:txBody>
            <a:bodyPr/>
            <a:lstStyle/>
            <a:p>
              <a:pPr eaLnBrk="0" hangingPunct="0"/>
              <a:r>
                <a:rPr lang="en-US" sz="1200" b="1" dirty="0">
                  <a:solidFill>
                    <a:schemeClr val="accent3"/>
                  </a:solidFill>
                </a:rPr>
                <a:t>health </a:t>
              </a:r>
              <a:r>
                <a:rPr lang="en-US" sz="1200" b="1" dirty="0" smtClean="0">
                  <a:solidFill>
                    <a:schemeClr val="accent3"/>
                  </a:solidFill>
                </a:rPr>
                <a:t>care entity(provider)</a:t>
              </a:r>
              <a:endParaRPr lang="en-US" sz="1200" b="1" dirty="0">
                <a:solidFill>
                  <a:schemeClr val="accent3"/>
                </a:solidFill>
              </a:endParaRPr>
            </a:p>
            <a:p>
              <a:pPr eaLnBrk="0" hangingPunct="0"/>
              <a:endParaRPr lang="en-US" sz="1200" b="1" dirty="0"/>
            </a:p>
            <a:p>
              <a:pPr eaLnBrk="0" hangingPunct="0"/>
              <a:r>
                <a:rPr lang="en-US" sz="1200" u="sng" dirty="0"/>
                <a:t>Doctor</a:t>
              </a:r>
            </a:p>
            <a:p>
              <a:pPr eaLnBrk="0" hangingPunct="0"/>
              <a:r>
                <a:rPr lang="en-US" sz="1200" u="sng" dirty="0"/>
                <a:t>Hospital</a:t>
              </a:r>
            </a:p>
            <a:p>
              <a:pPr eaLnBrk="0" hangingPunct="0"/>
              <a:r>
                <a:rPr lang="en-US" sz="1200" u="sng" dirty="0"/>
                <a:t>Pharmacy</a:t>
              </a:r>
            </a:p>
            <a:p>
              <a:pPr eaLnBrk="0" hangingPunct="0"/>
              <a:r>
                <a:rPr lang="en-US" sz="1200" u="sng" dirty="0"/>
                <a:t>Alternative med.</a:t>
              </a:r>
            </a:p>
            <a:p>
              <a:pPr eaLnBrk="0" hangingPunct="0"/>
              <a:r>
                <a:rPr lang="en-US" sz="1200" u="sng" dirty="0"/>
                <a:t>Mental Health/</a:t>
              </a:r>
            </a:p>
            <a:p>
              <a:pPr eaLnBrk="0" hangingPunct="0"/>
              <a:r>
                <a:rPr lang="en-US" sz="1200" u="sng" dirty="0"/>
                <a:t>Counseling</a:t>
              </a:r>
              <a:endParaRPr lang="en-US" u="sng" dirty="0"/>
            </a:p>
          </p:txBody>
        </p:sp>
        <p:sp>
          <p:nvSpPr>
            <p:cNvPr id="21527" name="WordArt 16"/>
            <p:cNvSpPr>
              <a:spLocks noChangeArrowheads="1" noChangeShapeType="1" noTextEdit="1"/>
            </p:cNvSpPr>
            <p:nvPr/>
          </p:nvSpPr>
          <p:spPr bwMode="auto">
            <a:xfrm rot="-5400000">
              <a:off x="4696" y="2100"/>
              <a:ext cx="1104" cy="312"/>
            </a:xfrm>
            <a:prstGeom prst="rect">
              <a:avLst/>
            </a:prstGeom>
          </p:spPr>
          <p:txBody>
            <a:bodyPr wrap="none" fromWordArt="1">
              <a:prstTxWarp prst="textPlain">
                <a:avLst>
                  <a:gd name="adj" fmla="val 50000"/>
                </a:avLst>
              </a:prstTxWarp>
            </a:bodyPr>
            <a:lstStyle/>
            <a:p>
              <a:r>
                <a:rPr lang="en-US" sz="2800" kern="10">
                  <a:ln w="9525">
                    <a:solidFill>
                      <a:srgbClr val="000000"/>
                    </a:solidFill>
                    <a:round/>
                    <a:headEnd/>
                    <a:tailEnd/>
                  </a:ln>
                  <a:solidFill>
                    <a:srgbClr val="FFFFFF">
                      <a:alpha val="74117"/>
                    </a:srgbClr>
                  </a:solidFill>
                  <a:latin typeface="Arial Black"/>
                </a:rPr>
                <a:t>Outcome</a:t>
              </a:r>
            </a:p>
          </p:txBody>
        </p:sp>
        <p:sp>
          <p:nvSpPr>
            <p:cNvPr id="21528" name="Line 19"/>
            <p:cNvSpPr>
              <a:spLocks noChangeShapeType="1"/>
            </p:cNvSpPr>
            <p:nvPr/>
          </p:nvSpPr>
          <p:spPr bwMode="auto">
            <a:xfrm>
              <a:off x="5020" y="2208"/>
              <a:ext cx="1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9" name="Line 20"/>
            <p:cNvSpPr>
              <a:spLocks noChangeShapeType="1"/>
            </p:cNvSpPr>
            <p:nvPr/>
          </p:nvSpPr>
          <p:spPr bwMode="auto">
            <a:xfrm>
              <a:off x="2501" y="2064"/>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21"/>
            <p:cNvSpPr>
              <a:spLocks noChangeShapeType="1"/>
            </p:cNvSpPr>
            <p:nvPr/>
          </p:nvSpPr>
          <p:spPr bwMode="auto">
            <a:xfrm>
              <a:off x="2501" y="1704"/>
              <a:ext cx="12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1" name="Line 22"/>
            <p:cNvSpPr>
              <a:spLocks noChangeShapeType="1"/>
            </p:cNvSpPr>
            <p:nvPr/>
          </p:nvSpPr>
          <p:spPr bwMode="auto">
            <a:xfrm flipH="1">
              <a:off x="917" y="1848"/>
              <a:ext cx="15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2" name="Line 23"/>
            <p:cNvSpPr>
              <a:spLocks noChangeShapeType="1"/>
            </p:cNvSpPr>
            <p:nvPr/>
          </p:nvSpPr>
          <p:spPr bwMode="auto">
            <a:xfrm flipV="1">
              <a:off x="3508" y="3000"/>
              <a:ext cx="432"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1507" name="Text Box 25"/>
          <p:cNvSpPr txBox="1">
            <a:spLocks noChangeArrowheads="1"/>
          </p:cNvSpPr>
          <p:nvPr/>
        </p:nvSpPr>
        <p:spPr bwMode="auto">
          <a:xfrm rot="-5400000">
            <a:off x="1775619" y="4015581"/>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1200" u="sng"/>
              <a:t>“Medicaid HMO”</a:t>
            </a:r>
          </a:p>
        </p:txBody>
      </p:sp>
      <p:sp>
        <p:nvSpPr>
          <p:cNvPr id="21508" name="Text Box 26"/>
          <p:cNvSpPr txBox="1">
            <a:spLocks noChangeArrowheads="1"/>
          </p:cNvSpPr>
          <p:nvPr/>
        </p:nvSpPr>
        <p:spPr bwMode="auto">
          <a:xfrm rot="-5400000">
            <a:off x="4480719" y="3825081"/>
            <a:ext cx="1676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1200" u="sng"/>
              <a:t>“Individual coverage”</a:t>
            </a:r>
          </a:p>
        </p:txBody>
      </p:sp>
      <p:sp>
        <p:nvSpPr>
          <p:cNvPr id="21509" name="Text Box 27"/>
          <p:cNvSpPr txBox="1">
            <a:spLocks noChangeArrowheads="1"/>
          </p:cNvSpPr>
          <p:nvPr/>
        </p:nvSpPr>
        <p:spPr bwMode="auto">
          <a:xfrm>
            <a:off x="5105400" y="2087563"/>
            <a:ext cx="99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1200" u="sng"/>
              <a:t>“Uninsured”</a:t>
            </a:r>
          </a:p>
        </p:txBody>
      </p:sp>
      <p:sp>
        <p:nvSpPr>
          <p:cNvPr id="21510" name="Line 30"/>
          <p:cNvSpPr>
            <a:spLocks noChangeShapeType="1"/>
          </p:cNvSpPr>
          <p:nvPr/>
        </p:nvSpPr>
        <p:spPr bwMode="auto">
          <a:xfrm>
            <a:off x="4800600" y="1600200"/>
            <a:ext cx="13716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en-US"/>
          </a:p>
        </p:txBody>
      </p:sp>
      <p:sp>
        <p:nvSpPr>
          <p:cNvPr id="21511" name="Line 31"/>
          <p:cNvSpPr>
            <a:spLocks noChangeShapeType="1"/>
          </p:cNvSpPr>
          <p:nvPr/>
        </p:nvSpPr>
        <p:spPr bwMode="auto">
          <a:xfrm>
            <a:off x="4876800" y="1600200"/>
            <a:ext cx="12954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en-US"/>
          </a:p>
        </p:txBody>
      </p:sp>
      <p:sp>
        <p:nvSpPr>
          <p:cNvPr id="21512" name="Line 32"/>
          <p:cNvSpPr>
            <a:spLocks noChangeShapeType="1"/>
          </p:cNvSpPr>
          <p:nvPr/>
        </p:nvSpPr>
        <p:spPr bwMode="auto">
          <a:xfrm>
            <a:off x="5105400" y="16764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Text Box 34"/>
          <p:cNvSpPr txBox="1">
            <a:spLocks noChangeArrowheads="1"/>
          </p:cNvSpPr>
          <p:nvPr/>
        </p:nvSpPr>
        <p:spPr bwMode="auto">
          <a:xfrm rot="1200000">
            <a:off x="5103813" y="1633538"/>
            <a:ext cx="1131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1200" u="sng"/>
              <a:t>“Medicare”</a:t>
            </a:r>
          </a:p>
        </p:txBody>
      </p:sp>
      <p:sp>
        <p:nvSpPr>
          <p:cNvPr id="21514" name="Line 35"/>
          <p:cNvSpPr>
            <a:spLocks noChangeShapeType="1"/>
          </p:cNvSpPr>
          <p:nvPr/>
        </p:nvSpPr>
        <p:spPr bwMode="auto">
          <a:xfrm flipV="1">
            <a:off x="4114800" y="10668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5" name="TextBox 28"/>
          <p:cNvSpPr txBox="1">
            <a:spLocks noChangeArrowheads="1"/>
          </p:cNvSpPr>
          <p:nvPr/>
        </p:nvSpPr>
        <p:spPr bwMode="auto">
          <a:xfrm>
            <a:off x="2133600" y="5562600"/>
            <a:ext cx="5270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2000"/>
              <a:t>A lot of money is exchanging hands. </a:t>
            </a:r>
          </a:p>
          <a:p>
            <a:r>
              <a:rPr lang="en-US" sz="2000"/>
              <a:t>Who is accountable to the individual?</a:t>
            </a:r>
          </a:p>
        </p:txBody>
      </p:sp>
      <p:sp>
        <p:nvSpPr>
          <p:cNvPr id="21516" name="Rectangle 2"/>
          <p:cNvSpPr>
            <a:spLocks noGrp="1" noChangeArrowheads="1"/>
          </p:cNvSpPr>
          <p:nvPr>
            <p:ph type="title"/>
          </p:nvPr>
        </p:nvSpPr>
        <p:spPr>
          <a:xfrm>
            <a:off x="685800" y="-76200"/>
            <a:ext cx="7772400" cy="1143000"/>
          </a:xfrm>
        </p:spPr>
        <p:txBody>
          <a:bodyPr/>
          <a:lstStyle/>
          <a:p>
            <a:r>
              <a:rPr lang="en-US" sz="4000" smtClean="0"/>
              <a:t>Health - Conceptual Framework</a:t>
            </a:r>
          </a:p>
        </p:txBody>
      </p:sp>
      <p:cxnSp>
        <p:nvCxnSpPr>
          <p:cNvPr id="21517" name="Straight Connector 31"/>
          <p:cNvCxnSpPr>
            <a:cxnSpLocks noChangeShapeType="1"/>
          </p:cNvCxnSpPr>
          <p:nvPr/>
        </p:nvCxnSpPr>
        <p:spPr bwMode="auto">
          <a:xfrm>
            <a:off x="2551113" y="1066800"/>
            <a:ext cx="5730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25655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371600" y="609600"/>
          <a:ext cx="60198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8C96C407-0803-4287-84B8-7CBAF6BE86A4}" type="datetime4">
              <a:rPr lang="en-US" smtClean="0"/>
              <a:pPr/>
              <a:t>September 6, 2020</a:t>
            </a:fld>
            <a:endParaRPr lang="en-US"/>
          </a:p>
        </p:txBody>
      </p:sp>
      <p:sp>
        <p:nvSpPr>
          <p:cNvPr id="4" name="Slide Number Placeholder 3"/>
          <p:cNvSpPr>
            <a:spLocks noGrp="1"/>
          </p:cNvSpPr>
          <p:nvPr>
            <p:ph type="sldNum" sz="quarter" idx="12"/>
          </p:nvPr>
        </p:nvSpPr>
        <p:spPr/>
        <p:txBody>
          <a:bodyPr/>
          <a:lstStyle/>
          <a:p>
            <a:fld id="{4160A30E-3B8F-4D93-AA4B-AFA1332907B3}" type="slidenum">
              <a:rPr lang="en-US" smtClean="0"/>
              <a:pPr/>
              <a:t>11</a:t>
            </a:fld>
            <a:endParaRPr lang="en-US"/>
          </a:p>
        </p:txBody>
      </p:sp>
      <p:sp>
        <p:nvSpPr>
          <p:cNvPr id="6" name="Rectangle 5"/>
          <p:cNvSpPr/>
          <p:nvPr/>
        </p:nvSpPr>
        <p:spPr>
          <a:xfrm>
            <a:off x="990600" y="152400"/>
            <a:ext cx="2326278" cy="369332"/>
          </a:xfrm>
          <a:prstGeom prst="rect">
            <a:avLst/>
          </a:prstGeom>
        </p:spPr>
        <p:txBody>
          <a:bodyPr wrap="none">
            <a:spAutoFit/>
          </a:bodyPr>
          <a:lstStyle/>
          <a:p>
            <a:r>
              <a:rPr lang="en-US" b="1" dirty="0" smtClean="0">
                <a:solidFill>
                  <a:schemeClr val="accent6">
                    <a:lumMod val="75000"/>
                  </a:schemeClr>
                </a:solidFill>
              </a:rPr>
              <a:t>Flow in the system-</a:t>
            </a:r>
            <a:endParaRPr lang="en-US" dirty="0"/>
          </a:p>
        </p:txBody>
      </p:sp>
    </p:spTree>
  </p:cSld>
  <p:clrMapOvr>
    <a:masterClrMapping/>
  </p:clrMapOvr>
  <p:transition>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609600"/>
            <a:ext cx="7499351" cy="5410200"/>
          </a:xfrm>
        </p:spPr>
        <p:txBody>
          <a:bodyPr>
            <a:normAutofit/>
          </a:bodyPr>
          <a:lstStyle/>
          <a:p>
            <a:endParaRPr lang="en-US" sz="1200" dirty="0" smtClean="0"/>
          </a:p>
          <a:p>
            <a:r>
              <a:rPr lang="en-US" sz="1200" dirty="0" smtClean="0"/>
              <a:t>The </a:t>
            </a:r>
            <a:r>
              <a:rPr lang="en-US" sz="1200" b="1" dirty="0" smtClean="0"/>
              <a:t>Centers for Medicare &amp; Medicaid Services</a:t>
            </a:r>
            <a:r>
              <a:rPr lang="en-US" sz="1200" dirty="0" smtClean="0"/>
              <a:t> (</a:t>
            </a:r>
            <a:r>
              <a:rPr lang="en-US" sz="1200" b="1" dirty="0" smtClean="0"/>
              <a:t>CMS</a:t>
            </a:r>
            <a:r>
              <a:rPr lang="en-US" sz="1200" dirty="0" smtClean="0"/>
              <a:t>), previously known as the </a:t>
            </a:r>
            <a:r>
              <a:rPr lang="en-US" sz="1200" b="1" dirty="0" smtClean="0"/>
              <a:t>Health Care Financing Administration</a:t>
            </a:r>
            <a:r>
              <a:rPr lang="en-US" sz="1200" dirty="0" smtClean="0"/>
              <a:t> (</a:t>
            </a:r>
            <a:r>
              <a:rPr lang="en-US" sz="1200" b="1" dirty="0" smtClean="0"/>
              <a:t>HCFA</a:t>
            </a:r>
            <a:r>
              <a:rPr lang="en-US" sz="1200" dirty="0" smtClean="0"/>
              <a:t>), is a federal agency that administers the Medicare program and works in partnership with state governments to administer Medicaid, the Sate children health insurance program(SCHIP), and health insurance portability standards. </a:t>
            </a:r>
          </a:p>
          <a:p>
            <a:r>
              <a:rPr lang="en-US" sz="1200" dirty="0" smtClean="0"/>
              <a:t>CMS has other responsibilities, including the administrative simplification standards from the health Insurance Portability and Accountability Act of 1996 (HIPAA).</a:t>
            </a:r>
          </a:p>
          <a:p>
            <a:r>
              <a:rPr lang="en-US" sz="1200" dirty="0" smtClean="0"/>
              <a:t>HCFA became responsible for the coordination of Medicare and Medicaid. The responsibility for enrolling beneficiaries into Medicare and processing premium payments.</a:t>
            </a:r>
          </a:p>
          <a:p>
            <a:endParaRPr lang="en-US" sz="1200" dirty="0" smtClean="0"/>
          </a:p>
          <a:p>
            <a:r>
              <a:rPr lang="en-US" sz="1200" b="1" dirty="0" smtClean="0"/>
              <a:t>Medicare</a:t>
            </a:r>
            <a:r>
              <a:rPr lang="en-US" sz="1200" dirty="0" smtClean="0"/>
              <a:t>- is for Medically needy people(65 years age and above, End stage renal diseases, etc..)   </a:t>
            </a:r>
          </a:p>
          <a:p>
            <a:r>
              <a:rPr lang="en-US" sz="1200" dirty="0" smtClean="0"/>
              <a:t>Medicare Part A</a:t>
            </a:r>
          </a:p>
          <a:p>
            <a:r>
              <a:rPr lang="en-US" sz="1200" dirty="0" smtClean="0"/>
              <a:t>Medicare Part B</a:t>
            </a:r>
          </a:p>
          <a:p>
            <a:r>
              <a:rPr lang="en-US" sz="1200" dirty="0" smtClean="0"/>
              <a:t>Medicare Part D</a:t>
            </a:r>
          </a:p>
          <a:p>
            <a:r>
              <a:rPr lang="en-US" sz="1200" dirty="0" smtClean="0"/>
              <a:t>Medicare Part D</a:t>
            </a:r>
          </a:p>
          <a:p>
            <a:endParaRPr lang="en-US" sz="1200" dirty="0" smtClean="0"/>
          </a:p>
          <a:p>
            <a:r>
              <a:rPr lang="en-US" sz="1200" b="1" dirty="0" smtClean="0"/>
              <a:t>Medicaid</a:t>
            </a:r>
            <a:r>
              <a:rPr lang="en-US" sz="1200" dirty="0" smtClean="0"/>
              <a:t>- financially needy people(individuals income below the state poverty line, pregnant ladies from above poverty line family but financially needy, etc)</a:t>
            </a:r>
          </a:p>
          <a:p>
            <a:endParaRPr lang="en-US" sz="1200" dirty="0" smtClean="0"/>
          </a:p>
          <a:p>
            <a:r>
              <a:rPr lang="en-US" sz="1200" dirty="0" smtClean="0"/>
              <a:t>The </a:t>
            </a:r>
            <a:r>
              <a:rPr lang="en-US" sz="1200" b="1" dirty="0" smtClean="0"/>
              <a:t>State Children's Health Insurance Program</a:t>
            </a:r>
            <a:r>
              <a:rPr lang="en-US" sz="1200" dirty="0" smtClean="0"/>
              <a:t> (</a:t>
            </a:r>
            <a:r>
              <a:rPr lang="en-US" sz="1200" b="1" dirty="0" smtClean="0"/>
              <a:t>SCHIP</a:t>
            </a:r>
            <a:r>
              <a:rPr lang="en-US" sz="1200" dirty="0" smtClean="0"/>
              <a:t>) –is a program administered by the Department of Health and Human services that provides funds to states for health insurance to families with children. The program was designed to cover uninsured children in families with incomes that are modest but too high to qualify for Medicaid.</a:t>
            </a:r>
          </a:p>
          <a:p>
            <a:endParaRPr lang="en-US" sz="1200" dirty="0" smtClean="0"/>
          </a:p>
          <a:p>
            <a:endParaRPr lang="en-US" sz="1200" dirty="0" smtClean="0"/>
          </a:p>
          <a:p>
            <a:endParaRPr lang="en-US" sz="1200" dirty="0" smtClean="0"/>
          </a:p>
          <a:p>
            <a:endParaRPr lang="en-US" sz="1200" dirty="0" smtClean="0"/>
          </a:p>
          <a:p>
            <a:endParaRPr lang="en-US" sz="1200" dirty="0"/>
          </a:p>
        </p:txBody>
      </p:sp>
      <p:sp>
        <p:nvSpPr>
          <p:cNvPr id="4" name="Date Placeholder 3"/>
          <p:cNvSpPr>
            <a:spLocks noGrp="1"/>
          </p:cNvSpPr>
          <p:nvPr>
            <p:ph type="dt" sz="half" idx="10"/>
          </p:nvPr>
        </p:nvSpPr>
        <p:spPr/>
        <p:txBody>
          <a:bodyPr/>
          <a:lstStyle/>
          <a:p>
            <a:fld id="{F17CA275-CBE6-4FE7-91B2-D9280ECBBF99}" type="datetime4">
              <a:rPr lang="en-US" smtClean="0"/>
              <a:pPr/>
              <a:t>September 6, 2020</a:t>
            </a:fld>
            <a:endParaRPr lang="en-US"/>
          </a:p>
        </p:txBody>
      </p:sp>
      <p:sp>
        <p:nvSpPr>
          <p:cNvPr id="5" name="Slide Number Placeholder 4"/>
          <p:cNvSpPr>
            <a:spLocks noGrp="1"/>
          </p:cNvSpPr>
          <p:nvPr>
            <p:ph type="sldNum" sz="quarter" idx="12"/>
          </p:nvPr>
        </p:nvSpPr>
        <p:spPr/>
        <p:txBody>
          <a:bodyPr/>
          <a:lstStyle/>
          <a:p>
            <a:fld id="{4160A30E-3B8F-4D93-AA4B-AFA1332907B3}" type="slidenum">
              <a:rPr lang="en-US" smtClean="0"/>
              <a:pPr/>
              <a:t>12</a:t>
            </a:fld>
            <a:endParaRPr lang="en-US"/>
          </a:p>
        </p:txBody>
      </p:sp>
      <p:sp>
        <p:nvSpPr>
          <p:cNvPr id="7" name="Rectangle 6"/>
          <p:cNvSpPr/>
          <p:nvPr/>
        </p:nvSpPr>
        <p:spPr>
          <a:xfrm>
            <a:off x="990600" y="152400"/>
            <a:ext cx="774571" cy="369332"/>
          </a:xfrm>
          <a:prstGeom prst="rect">
            <a:avLst/>
          </a:prstGeom>
        </p:spPr>
        <p:txBody>
          <a:bodyPr wrap="none">
            <a:spAutoFit/>
          </a:bodyPr>
          <a:lstStyle/>
          <a:p>
            <a:r>
              <a:rPr lang="en-US" b="1" dirty="0" smtClean="0">
                <a:solidFill>
                  <a:schemeClr val="accent6">
                    <a:lumMod val="75000"/>
                  </a:schemeClr>
                </a:solidFill>
              </a:rPr>
              <a:t>CMS-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609600"/>
            <a:ext cx="7499351" cy="5867400"/>
          </a:xfrm>
        </p:spPr>
        <p:txBody>
          <a:bodyPr>
            <a:normAutofit fontScale="85000" lnSpcReduction="20000"/>
          </a:bodyPr>
          <a:lstStyle/>
          <a:p>
            <a:endParaRPr lang="en-US" sz="1200" b="1" dirty="0" smtClean="0"/>
          </a:p>
          <a:p>
            <a:r>
              <a:rPr lang="en-US" sz="1400" b="1" dirty="0" smtClean="0"/>
              <a:t>CPT</a:t>
            </a:r>
            <a:r>
              <a:rPr lang="en-US" sz="1400" dirty="0" smtClean="0"/>
              <a:t> - Current procedural terminology(CPT Book)</a:t>
            </a:r>
          </a:p>
          <a:p>
            <a:r>
              <a:rPr lang="en-US" sz="1400" b="1" dirty="0" smtClean="0"/>
              <a:t>ICD CM </a:t>
            </a:r>
            <a:r>
              <a:rPr lang="en-US" sz="1400" dirty="0" smtClean="0"/>
              <a:t>- Internal classification of diseases Clinical Modification(CPT Book)</a:t>
            </a:r>
          </a:p>
          <a:p>
            <a:r>
              <a:rPr lang="en-US" sz="1400" b="1" dirty="0" smtClean="0"/>
              <a:t>AMA</a:t>
            </a:r>
            <a:r>
              <a:rPr lang="en-US" sz="1400" dirty="0" smtClean="0"/>
              <a:t> - American Medical Association</a:t>
            </a:r>
          </a:p>
          <a:p>
            <a:r>
              <a:rPr lang="en-US" sz="1400" b="1" dirty="0" smtClean="0"/>
              <a:t>CDT</a:t>
            </a:r>
            <a:r>
              <a:rPr lang="en-US" sz="1400" dirty="0" smtClean="0"/>
              <a:t> – Current dental terminology</a:t>
            </a:r>
          </a:p>
          <a:p>
            <a:r>
              <a:rPr lang="en-US" sz="1400" b="1" dirty="0" smtClean="0"/>
              <a:t>CMS</a:t>
            </a:r>
            <a:r>
              <a:rPr lang="en-US" sz="1400" dirty="0" smtClean="0"/>
              <a:t> - Center for Medicare and Medicaid services</a:t>
            </a:r>
          </a:p>
          <a:p>
            <a:r>
              <a:rPr lang="en-US" sz="1400" b="1" dirty="0" smtClean="0"/>
              <a:t>PPO</a:t>
            </a:r>
            <a:r>
              <a:rPr lang="en-US" sz="1400" dirty="0" smtClean="0"/>
              <a:t> - Preferred provider organization </a:t>
            </a:r>
          </a:p>
          <a:p>
            <a:r>
              <a:rPr lang="en-US" sz="1400" b="1" dirty="0" smtClean="0"/>
              <a:t>HMO</a:t>
            </a:r>
            <a:r>
              <a:rPr lang="en-US" sz="1400" dirty="0" smtClean="0"/>
              <a:t> - Health Maintenance organization</a:t>
            </a:r>
          </a:p>
          <a:p>
            <a:r>
              <a:rPr lang="en-US" sz="1400" b="1" dirty="0" smtClean="0"/>
              <a:t>POS</a:t>
            </a:r>
            <a:r>
              <a:rPr lang="en-US" sz="1400" dirty="0" smtClean="0"/>
              <a:t> - Place of service</a:t>
            </a:r>
          </a:p>
          <a:p>
            <a:r>
              <a:rPr lang="en-US" sz="1400" b="1" dirty="0" smtClean="0"/>
              <a:t>EDI</a:t>
            </a:r>
            <a:r>
              <a:rPr lang="en-US" sz="1400" dirty="0" smtClean="0"/>
              <a:t> - Electronic data interchange</a:t>
            </a:r>
          </a:p>
          <a:p>
            <a:r>
              <a:rPr lang="en-US" sz="1400" b="1" dirty="0" smtClean="0"/>
              <a:t>EOB</a:t>
            </a:r>
            <a:r>
              <a:rPr lang="en-US" sz="1400" dirty="0" smtClean="0"/>
              <a:t> / </a:t>
            </a:r>
            <a:r>
              <a:rPr lang="en-US" sz="1400" b="1" dirty="0" smtClean="0"/>
              <a:t>EAR</a:t>
            </a:r>
            <a:r>
              <a:rPr lang="en-US" sz="1400" dirty="0" smtClean="0"/>
              <a:t>–Explanation of  benefits, Electronic advice Remit </a:t>
            </a:r>
          </a:p>
          <a:p>
            <a:r>
              <a:rPr lang="en-US" sz="1400" b="1" dirty="0" smtClean="0"/>
              <a:t>COB </a:t>
            </a:r>
            <a:r>
              <a:rPr lang="en-US" sz="1400" dirty="0" smtClean="0"/>
              <a:t>- Coordination of benefits</a:t>
            </a:r>
          </a:p>
          <a:p>
            <a:r>
              <a:rPr lang="en-US" sz="1400" b="1" dirty="0" smtClean="0"/>
              <a:t>NPI </a:t>
            </a:r>
            <a:r>
              <a:rPr lang="en-US" sz="1400" dirty="0" smtClean="0"/>
              <a:t>- National provider identifier</a:t>
            </a:r>
          </a:p>
          <a:p>
            <a:r>
              <a:rPr lang="en-US" sz="1400" b="1" dirty="0" smtClean="0"/>
              <a:t>Billed amount</a:t>
            </a:r>
            <a:r>
              <a:rPr lang="en-US" sz="1400" dirty="0" smtClean="0"/>
              <a:t>- total charges billed to payer, sum of individual line items </a:t>
            </a:r>
          </a:p>
          <a:p>
            <a:r>
              <a:rPr lang="en-US" sz="1400" b="1" dirty="0" smtClean="0"/>
              <a:t>Allowed amount </a:t>
            </a:r>
            <a:r>
              <a:rPr lang="en-US" sz="1400" dirty="0" smtClean="0"/>
              <a:t>- Amount allowed by payer</a:t>
            </a:r>
          </a:p>
          <a:p>
            <a:r>
              <a:rPr lang="en-US" sz="1400" b="1" dirty="0" smtClean="0"/>
              <a:t>Deductible</a:t>
            </a:r>
            <a:r>
              <a:rPr lang="en-US" sz="1400" dirty="0" smtClean="0"/>
              <a:t>- Cost sharing mechanism, member to satisfy deductible amount before payer start paying. </a:t>
            </a:r>
          </a:p>
          <a:p>
            <a:r>
              <a:rPr lang="en-US" sz="1400" b="1" dirty="0" smtClean="0"/>
              <a:t>Co-pay </a:t>
            </a:r>
            <a:r>
              <a:rPr lang="en-US" sz="1400" dirty="0" smtClean="0"/>
              <a:t>- the insured pays a specified amount of out-of-pocket expenses for health-care services at the time of service</a:t>
            </a:r>
          </a:p>
          <a:p>
            <a:r>
              <a:rPr lang="en-US" sz="1400" b="1" dirty="0" smtClean="0"/>
              <a:t>Co-insuranc</a:t>
            </a:r>
            <a:r>
              <a:rPr lang="en-US" sz="1400" dirty="0" smtClean="0"/>
              <a:t>e - Cost sharing method, the difference amount of Allowed and actual paid from payer.</a:t>
            </a:r>
          </a:p>
          <a:p>
            <a:r>
              <a:rPr lang="en-US" sz="1400" b="1" dirty="0" smtClean="0"/>
              <a:t>Capitatio</a:t>
            </a:r>
            <a:r>
              <a:rPr lang="en-US" sz="1400" dirty="0" smtClean="0"/>
              <a:t>n - bulk amount paid to provider in periodic cycles for providing the services to contracted patients.</a:t>
            </a:r>
          </a:p>
          <a:p>
            <a:r>
              <a:rPr lang="en-US" sz="1400" b="1" dirty="0" smtClean="0"/>
              <a:t>Clearing House </a:t>
            </a:r>
            <a:r>
              <a:rPr lang="en-US" sz="1400" dirty="0" smtClean="0"/>
              <a:t>- An electronic medical billing clearinghouse acts as a middleman that takes electronic medical claims information and then submits it electronically to insurance companies.</a:t>
            </a:r>
          </a:p>
          <a:p>
            <a:r>
              <a:rPr lang="en-US" sz="1400" b="1" dirty="0" smtClean="0"/>
              <a:t>DOS - </a:t>
            </a:r>
            <a:r>
              <a:rPr lang="en-US" sz="1400" dirty="0" smtClean="0"/>
              <a:t>Date of service </a:t>
            </a:r>
          </a:p>
          <a:p>
            <a:r>
              <a:rPr lang="en-US" sz="1400" b="1" dirty="0" smtClean="0"/>
              <a:t>PIN - </a:t>
            </a:r>
            <a:r>
              <a:rPr lang="en-US" sz="1400" dirty="0" smtClean="0"/>
              <a:t>Provider identification number</a:t>
            </a:r>
          </a:p>
          <a:p>
            <a:r>
              <a:rPr lang="en-US" sz="1400" b="1" dirty="0" smtClean="0"/>
              <a:t>TIN - </a:t>
            </a:r>
            <a:r>
              <a:rPr lang="en-US" sz="1400" dirty="0" smtClean="0"/>
              <a:t>Tax identification number</a:t>
            </a:r>
          </a:p>
          <a:p>
            <a:r>
              <a:rPr lang="en-US" sz="1400" b="1" dirty="0" smtClean="0"/>
              <a:t>EMR</a:t>
            </a:r>
            <a:r>
              <a:rPr lang="en-US" sz="1400" dirty="0" smtClean="0"/>
              <a:t>- Electronic medical records </a:t>
            </a:r>
          </a:p>
          <a:p>
            <a:r>
              <a:rPr lang="en-US" sz="1400" b="1" dirty="0" smtClean="0"/>
              <a:t>HIT</a:t>
            </a:r>
            <a:r>
              <a:rPr lang="en-US" sz="1400" dirty="0" smtClean="0"/>
              <a:t> – Health information technology</a:t>
            </a:r>
          </a:p>
          <a:p>
            <a:endParaRPr lang="en-US" sz="14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a:p>
        </p:txBody>
      </p:sp>
      <p:sp>
        <p:nvSpPr>
          <p:cNvPr id="4" name="Date Placeholder 3"/>
          <p:cNvSpPr>
            <a:spLocks noGrp="1"/>
          </p:cNvSpPr>
          <p:nvPr>
            <p:ph type="dt" sz="half" idx="10"/>
          </p:nvPr>
        </p:nvSpPr>
        <p:spPr/>
        <p:txBody>
          <a:bodyPr/>
          <a:lstStyle/>
          <a:p>
            <a:fld id="{BFBA0F42-A147-4FEA-9109-54F482D08926}" type="datetime4">
              <a:rPr lang="en-US" smtClean="0"/>
              <a:pPr/>
              <a:t>September 6, 2020</a:t>
            </a:fld>
            <a:endParaRPr lang="en-US"/>
          </a:p>
        </p:txBody>
      </p:sp>
      <p:sp>
        <p:nvSpPr>
          <p:cNvPr id="5" name="Slide Number Placeholder 4"/>
          <p:cNvSpPr>
            <a:spLocks noGrp="1"/>
          </p:cNvSpPr>
          <p:nvPr>
            <p:ph type="sldNum" sz="quarter" idx="12"/>
          </p:nvPr>
        </p:nvSpPr>
        <p:spPr/>
        <p:txBody>
          <a:bodyPr/>
          <a:lstStyle/>
          <a:p>
            <a:fld id="{4160A30E-3B8F-4D93-AA4B-AFA1332907B3}" type="slidenum">
              <a:rPr lang="en-US" smtClean="0"/>
              <a:pPr/>
              <a:t>13</a:t>
            </a:fld>
            <a:endParaRPr lang="en-US"/>
          </a:p>
        </p:txBody>
      </p:sp>
      <p:sp>
        <p:nvSpPr>
          <p:cNvPr id="7" name="Rectangle 6"/>
          <p:cNvSpPr/>
          <p:nvPr/>
        </p:nvSpPr>
        <p:spPr>
          <a:xfrm>
            <a:off x="990600" y="152400"/>
            <a:ext cx="2864887" cy="369332"/>
          </a:xfrm>
          <a:prstGeom prst="rect">
            <a:avLst/>
          </a:prstGeom>
        </p:spPr>
        <p:txBody>
          <a:bodyPr wrap="none">
            <a:spAutoFit/>
          </a:bodyPr>
          <a:lstStyle/>
          <a:p>
            <a:r>
              <a:rPr lang="en-US" b="1" dirty="0" smtClean="0">
                <a:solidFill>
                  <a:schemeClr val="accent6">
                    <a:lumMod val="75000"/>
                  </a:schemeClr>
                </a:solidFill>
              </a:rPr>
              <a:t>Business terminologies-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457200"/>
            <a:ext cx="7772400" cy="6019800"/>
          </a:xfrm>
        </p:spPr>
        <p:txBody>
          <a:bodyPr>
            <a:noAutofit/>
          </a:bodyPr>
          <a:lstStyle/>
          <a:p>
            <a:endParaRPr lang="en-US" sz="1200" b="1" dirty="0" smtClean="0"/>
          </a:p>
          <a:p>
            <a:r>
              <a:rPr lang="en-US" sz="1200" b="1" dirty="0" smtClean="0"/>
              <a:t>The Health Insurance Portability and Accountability Act of 1996</a:t>
            </a:r>
            <a:r>
              <a:rPr lang="en-US" sz="1200" dirty="0" smtClean="0"/>
              <a:t> (</a:t>
            </a:r>
            <a:r>
              <a:rPr lang="en-US" sz="1200" b="1" dirty="0" smtClean="0"/>
              <a:t>HIPAA)</a:t>
            </a:r>
            <a:r>
              <a:rPr lang="en-US" sz="1200" dirty="0" smtClean="0"/>
              <a:t> was enacted by the United states Congress and signed by President Bill Clinton in 1996.</a:t>
            </a:r>
          </a:p>
          <a:p>
            <a:pPr>
              <a:buNone/>
            </a:pPr>
            <a:r>
              <a:rPr lang="en-US" sz="1200" dirty="0" smtClean="0"/>
              <a:t>	Highlights-</a:t>
            </a:r>
          </a:p>
          <a:p>
            <a:r>
              <a:rPr lang="en-US" sz="1200" dirty="0" smtClean="0"/>
              <a:t>Title I of HIPAA protects health insurance coverage for workers and their families when they change or lose their jobs. </a:t>
            </a:r>
          </a:p>
          <a:p>
            <a:r>
              <a:rPr lang="en-US" sz="1200" dirty="0" smtClean="0"/>
              <a:t>Title II of HIPAA, known as the Administrative Simplification (AS) provisions, requires the establishment of national standards for electronic health care transactions and national identifiers for providers, health insurance plans, and employers.</a:t>
            </a:r>
          </a:p>
          <a:p>
            <a:r>
              <a:rPr lang="en-US" sz="1200" dirty="0" smtClean="0"/>
              <a:t>Preventing Health Care Fraud and Abuse; Administrative Simplification.</a:t>
            </a:r>
          </a:p>
          <a:p>
            <a:r>
              <a:rPr lang="en-US" sz="1200" dirty="0" smtClean="0"/>
              <a:t>Covered entities include health plans, health care clearinghouses, such as billing services and community health information systems, and health care providers that transmit health care data in a way that is regulated by HIPAA.</a:t>
            </a:r>
          </a:p>
          <a:p>
            <a:r>
              <a:rPr lang="en-US" sz="1200" b="1" dirty="0" smtClean="0"/>
              <a:t>EDI Health Care Claim Transaction set (837)</a:t>
            </a:r>
            <a:r>
              <a:rPr lang="en-US" sz="1200" dirty="0" smtClean="0"/>
              <a:t> is used to submit health care claim billing information, encounter information, or both. It can be sent from providers of health care services to payers, either directly or via intermediary billers and claims clearinghouses. It can also be used to transmit health care claims and billing payment information between payers with different payment responsibilities where coordination of benefits is required or between payers.</a:t>
            </a:r>
          </a:p>
          <a:p>
            <a:r>
              <a:rPr lang="en-US" sz="1200" b="1" dirty="0" smtClean="0"/>
              <a:t>EDI Health Care Claim Payment/Advice Transaction Set (835)</a:t>
            </a:r>
            <a:r>
              <a:rPr lang="en-US" sz="1200" dirty="0" smtClean="0"/>
              <a:t> can be used to make a payment, send an Explanation of Benefits (EOB), send an Explanation of Payments (EOP) Remittance Advice(ERA), or make a payment and send an EOP remittance advice only from a health insurer to a health care provider either directly or via a financial institution.</a:t>
            </a:r>
          </a:p>
          <a:p>
            <a:r>
              <a:rPr lang="en-US" sz="1200" b="1" dirty="0" smtClean="0"/>
              <a:t>EDI Health Care Eligibility/Benefit Inquiry (270)</a:t>
            </a:r>
            <a:r>
              <a:rPr lang="en-US" sz="1200" dirty="0" smtClean="0"/>
              <a:t> is used to inquire about the health care benefits and eligibility associated with a subscriber or dependent.</a:t>
            </a:r>
          </a:p>
          <a:p>
            <a:r>
              <a:rPr lang="en-US" sz="1200" dirty="0" smtClean="0"/>
              <a:t>HIPAA covered entities such as providers completing electronic transactions, healthcare clearinghouses, and large health plans, must use only the National Provider Identifier (NPI) to identify covered healthcare providers in standard transactions by May 23, 2007. Small health plans must use only the NPI by May 23, 2008.</a:t>
            </a:r>
          </a:p>
          <a:p>
            <a:endParaRPr lang="en-US" sz="1200" dirty="0"/>
          </a:p>
        </p:txBody>
      </p:sp>
      <p:sp>
        <p:nvSpPr>
          <p:cNvPr id="4" name="Date Placeholder 3"/>
          <p:cNvSpPr>
            <a:spLocks noGrp="1"/>
          </p:cNvSpPr>
          <p:nvPr>
            <p:ph type="dt" sz="half" idx="10"/>
          </p:nvPr>
        </p:nvSpPr>
        <p:spPr/>
        <p:txBody>
          <a:bodyPr/>
          <a:lstStyle/>
          <a:p>
            <a:fld id="{F69BAD28-6D05-4DE1-B9C7-F51908C9EEC6}" type="datetime4">
              <a:rPr lang="en-US" smtClean="0"/>
              <a:pPr/>
              <a:t>September 6, 2020</a:t>
            </a:fld>
            <a:endParaRPr lang="en-US"/>
          </a:p>
        </p:txBody>
      </p:sp>
      <p:sp>
        <p:nvSpPr>
          <p:cNvPr id="5" name="Slide Number Placeholder 4"/>
          <p:cNvSpPr>
            <a:spLocks noGrp="1"/>
          </p:cNvSpPr>
          <p:nvPr>
            <p:ph type="sldNum" sz="quarter" idx="12"/>
          </p:nvPr>
        </p:nvSpPr>
        <p:spPr/>
        <p:txBody>
          <a:bodyPr/>
          <a:lstStyle/>
          <a:p>
            <a:fld id="{4160A30E-3B8F-4D93-AA4B-AFA1332907B3}" type="slidenum">
              <a:rPr lang="en-US" smtClean="0"/>
              <a:pPr/>
              <a:t>14</a:t>
            </a:fld>
            <a:endParaRPr lang="en-US"/>
          </a:p>
        </p:txBody>
      </p:sp>
      <p:sp>
        <p:nvSpPr>
          <p:cNvPr id="7" name="Rectangle 6"/>
          <p:cNvSpPr/>
          <p:nvPr/>
        </p:nvSpPr>
        <p:spPr>
          <a:xfrm>
            <a:off x="990600" y="152400"/>
            <a:ext cx="5194627" cy="369332"/>
          </a:xfrm>
          <a:prstGeom prst="rect">
            <a:avLst/>
          </a:prstGeom>
        </p:spPr>
        <p:txBody>
          <a:bodyPr wrap="none">
            <a:spAutoFit/>
          </a:bodyPr>
          <a:lstStyle/>
          <a:p>
            <a:r>
              <a:rPr lang="en-US" b="1" dirty="0" smtClean="0">
                <a:solidFill>
                  <a:schemeClr val="accent6">
                    <a:lumMod val="75000"/>
                  </a:schemeClr>
                </a:solidFill>
              </a:rPr>
              <a:t>HIPAA</a:t>
            </a:r>
            <a:r>
              <a:rPr lang="en-US" dirty="0" smtClean="0">
                <a:solidFill>
                  <a:schemeClr val="bg2">
                    <a:lumMod val="50000"/>
                  </a:schemeClr>
                </a:solidFill>
              </a:rPr>
              <a:t> - </a:t>
            </a:r>
            <a:r>
              <a:rPr lang="en-US" b="1" dirty="0" smtClean="0">
                <a:solidFill>
                  <a:schemeClr val="accent6">
                    <a:lumMod val="75000"/>
                  </a:schemeClr>
                </a:solidFill>
              </a:rPr>
              <a:t>EDI Transaction set 837, 835 and 270-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609600"/>
            <a:ext cx="7499351" cy="4800600"/>
          </a:xfrm>
        </p:spPr>
        <p:txBody>
          <a:bodyPr>
            <a:normAutofit/>
          </a:bodyPr>
          <a:lstStyle/>
          <a:p>
            <a:endParaRPr lang="en-US" sz="1200" dirty="0" smtClean="0"/>
          </a:p>
          <a:p>
            <a:r>
              <a:rPr lang="en-US" sz="1200" dirty="0" smtClean="0"/>
              <a:t>The </a:t>
            </a:r>
            <a:r>
              <a:rPr lang="en-US" sz="1200" b="1" dirty="0" smtClean="0"/>
              <a:t>Patient Protection and Affordable Care Act</a:t>
            </a:r>
            <a:r>
              <a:rPr lang="en-US" sz="1200" dirty="0" smtClean="0"/>
              <a:t> (</a:t>
            </a:r>
            <a:r>
              <a:rPr lang="en-US" sz="1200" b="1" dirty="0" smtClean="0"/>
              <a:t>PPACA</a:t>
            </a:r>
            <a:r>
              <a:rPr lang="en-US" sz="1200" dirty="0" smtClean="0"/>
              <a:t>), commonly called the Affordable Care Act (ACA), is a United States federal statue signed into law by President Obama on March 23, 2010. </a:t>
            </a:r>
          </a:p>
          <a:p>
            <a:pPr>
              <a:buNone/>
            </a:pPr>
            <a:r>
              <a:rPr lang="en-US" sz="1200" dirty="0" smtClean="0"/>
              <a:t>	Highlights-</a:t>
            </a:r>
          </a:p>
          <a:p>
            <a:r>
              <a:rPr lang="en-US" sz="1200" dirty="0" smtClean="0"/>
              <a:t>Businesses which employ 50 or more people but do not offer health insurance to their full-time employees will pay a tax penalty if the government has subsidized a full-time employee's healthcare through tax deductions or other means. This is commonly known as the </a:t>
            </a:r>
            <a:r>
              <a:rPr lang="en-US" sz="1200" b="1" dirty="0" smtClean="0"/>
              <a:t>Employee Mandate.</a:t>
            </a:r>
            <a:endParaRPr lang="en-US" sz="1200" b="1" baseline="30000" dirty="0" smtClean="0"/>
          </a:p>
          <a:p>
            <a:r>
              <a:rPr lang="en-US" sz="1200" dirty="0" smtClean="0"/>
              <a:t>Medicare reimbursements from </a:t>
            </a:r>
            <a:r>
              <a:rPr lang="en-US" sz="1200" b="1" dirty="0" smtClean="0"/>
              <a:t>Fee of Service to bundled payments </a:t>
            </a:r>
            <a:r>
              <a:rPr lang="en-US" sz="1200" dirty="0" smtClean="0"/>
              <a:t>Under the new payment system, a single payment is paid to a hospital and a physician group for a defined episode of care (such as a hip replacement) rather than individual payments to individual service providers.</a:t>
            </a:r>
          </a:p>
          <a:p>
            <a:r>
              <a:rPr lang="en-US" sz="1200" b="1" dirty="0" smtClean="0"/>
              <a:t>Medicaid eligibility </a:t>
            </a:r>
            <a:r>
              <a:rPr lang="en-US" sz="1200" dirty="0" smtClean="0"/>
              <a:t>expanded to include individuals and families with incomes up to 133% of the federal poverty level.</a:t>
            </a:r>
          </a:p>
          <a:p>
            <a:r>
              <a:rPr lang="en-US" sz="1200" dirty="0" smtClean="0"/>
              <a:t>An </a:t>
            </a:r>
            <a:r>
              <a:rPr lang="en-US" sz="1200" b="1" dirty="0" smtClean="0"/>
              <a:t>Individual Mandate</a:t>
            </a:r>
            <a:r>
              <a:rPr lang="en-US" sz="1200" dirty="0" smtClean="0"/>
              <a:t> requires all individuals not covered by an Employee sponsor health plan, Medicaid, Medicare or other public insurance programs to secure an approved private-insurance policy or </a:t>
            </a:r>
            <a:r>
              <a:rPr lang="en-US" sz="1200" b="1" dirty="0" smtClean="0"/>
              <a:t>pay Penalty</a:t>
            </a:r>
            <a:r>
              <a:rPr lang="en-US" sz="1200" dirty="0" smtClean="0"/>
              <a:t>, unless the applicable individual has a financial hardship.</a:t>
            </a:r>
          </a:p>
          <a:p>
            <a:endParaRPr lang="en-US" sz="1200" dirty="0" smtClean="0"/>
          </a:p>
          <a:p>
            <a:endParaRPr lang="en-US" sz="1200" dirty="0" smtClean="0"/>
          </a:p>
          <a:p>
            <a:endParaRPr lang="en-US" sz="1200" dirty="0" smtClean="0"/>
          </a:p>
          <a:p>
            <a:endParaRPr lang="en-US" sz="1200" dirty="0" smtClean="0"/>
          </a:p>
          <a:p>
            <a:endParaRPr lang="en-US" sz="1200" dirty="0"/>
          </a:p>
        </p:txBody>
      </p:sp>
      <p:sp>
        <p:nvSpPr>
          <p:cNvPr id="4" name="Date Placeholder 3"/>
          <p:cNvSpPr>
            <a:spLocks noGrp="1"/>
          </p:cNvSpPr>
          <p:nvPr>
            <p:ph type="dt" sz="half" idx="10"/>
          </p:nvPr>
        </p:nvSpPr>
        <p:spPr/>
        <p:txBody>
          <a:bodyPr/>
          <a:lstStyle/>
          <a:p>
            <a:fld id="{F3A9F412-368B-4D10-8A37-26EABB1D6E91}" type="datetime4">
              <a:rPr lang="en-US" smtClean="0"/>
              <a:pPr/>
              <a:t>September 6, 2020</a:t>
            </a:fld>
            <a:endParaRPr lang="en-US"/>
          </a:p>
        </p:txBody>
      </p:sp>
      <p:sp>
        <p:nvSpPr>
          <p:cNvPr id="5" name="Slide Number Placeholder 4"/>
          <p:cNvSpPr>
            <a:spLocks noGrp="1"/>
          </p:cNvSpPr>
          <p:nvPr>
            <p:ph type="sldNum" sz="quarter" idx="12"/>
          </p:nvPr>
        </p:nvSpPr>
        <p:spPr/>
        <p:txBody>
          <a:bodyPr/>
          <a:lstStyle/>
          <a:p>
            <a:fld id="{4160A30E-3B8F-4D93-AA4B-AFA1332907B3}" type="slidenum">
              <a:rPr lang="en-US" smtClean="0"/>
              <a:pPr/>
              <a:t>15</a:t>
            </a:fld>
            <a:endParaRPr lang="en-US"/>
          </a:p>
        </p:txBody>
      </p:sp>
      <p:sp>
        <p:nvSpPr>
          <p:cNvPr id="7" name="Rectangle 6"/>
          <p:cNvSpPr/>
          <p:nvPr/>
        </p:nvSpPr>
        <p:spPr>
          <a:xfrm>
            <a:off x="990600" y="152400"/>
            <a:ext cx="5125057" cy="369332"/>
          </a:xfrm>
          <a:prstGeom prst="rect">
            <a:avLst/>
          </a:prstGeom>
        </p:spPr>
        <p:txBody>
          <a:bodyPr wrap="none">
            <a:spAutoFit/>
          </a:bodyPr>
          <a:lstStyle/>
          <a:p>
            <a:r>
              <a:rPr lang="en-US" b="1" dirty="0" smtClean="0">
                <a:solidFill>
                  <a:schemeClr val="accent6">
                    <a:lumMod val="75000"/>
                  </a:schemeClr>
                </a:solidFill>
              </a:rPr>
              <a:t>PPACA – Employee and Individual mandate-</a:t>
            </a:r>
          </a:p>
        </p:txBody>
      </p:sp>
      <p:pic>
        <p:nvPicPr>
          <p:cNvPr id="1028" name="Picture 4"/>
          <p:cNvPicPr>
            <a:picLocks noChangeAspect="1" noChangeArrowheads="1"/>
          </p:cNvPicPr>
          <p:nvPr/>
        </p:nvPicPr>
        <p:blipFill>
          <a:blip r:embed="rId3" cstate="print"/>
          <a:srcRect/>
          <a:stretch>
            <a:fillRect/>
          </a:stretch>
        </p:blipFill>
        <p:spPr bwMode="auto">
          <a:xfrm>
            <a:off x="3276600" y="4572000"/>
            <a:ext cx="2286000" cy="161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990600"/>
            <a:ext cx="7499351" cy="4800600"/>
          </a:xfrm>
        </p:spPr>
        <p:txBody>
          <a:bodyPr>
            <a:normAutofit/>
          </a:bodyPr>
          <a:lstStyle/>
          <a:p>
            <a:r>
              <a:rPr lang="en-US" sz="1200" dirty="0" smtClean="0"/>
              <a:t>The </a:t>
            </a:r>
            <a:r>
              <a:rPr lang="en-US" sz="1200" b="1" dirty="0" smtClean="0"/>
              <a:t>Emergency Medical Treatment and Active Labor Act</a:t>
            </a:r>
            <a:r>
              <a:rPr lang="en-US" sz="1200" dirty="0" smtClean="0"/>
              <a:t> (</a:t>
            </a:r>
            <a:r>
              <a:rPr lang="en-US" sz="1200" b="1" dirty="0" smtClean="0"/>
              <a:t>EMTALA</a:t>
            </a:r>
            <a:r>
              <a:rPr lang="en-US" sz="1200" dirty="0" smtClean="0"/>
              <a:t>) is an act of the United states  passed in 1986 by congress.</a:t>
            </a:r>
          </a:p>
          <a:p>
            <a:pPr>
              <a:buNone/>
            </a:pPr>
            <a:r>
              <a:rPr lang="en-US" sz="1200" dirty="0" smtClean="0"/>
              <a:t>  	Highlights-</a:t>
            </a:r>
          </a:p>
          <a:p>
            <a:r>
              <a:rPr lang="en-US" sz="1200" dirty="0" smtClean="0"/>
              <a:t>It requires hospitals that accept payments from Medicare to provide emergency health care treatment to anyone needing it regardless of citizenship, legal status, or ability to pay.</a:t>
            </a:r>
          </a:p>
          <a:p>
            <a:r>
              <a:rPr lang="en-US" sz="1200" dirty="0" smtClean="0"/>
              <a:t>Not all medical problems are covered by EMTALA, meaning that a person cannot assume that if they are ill, he/she will be treated. Specifically, EMTALA does not cover non-emergency situations. The hospital is allowed to determine that there is no emergency, using their normal screening procedure, and then refuse EMTALA treatment.</a:t>
            </a:r>
          </a:p>
          <a:p>
            <a:r>
              <a:rPr lang="en-US" sz="1200" dirty="0" smtClean="0"/>
              <a:t>The most significant effect is that, regardless of insurance status, participating hospitals cannot deny urgent medical assistance.</a:t>
            </a:r>
          </a:p>
          <a:p>
            <a:endParaRPr lang="en-US" sz="1200" dirty="0" smtClean="0"/>
          </a:p>
          <a:p>
            <a:r>
              <a:rPr lang="en-US" sz="1200" dirty="0" smtClean="0"/>
              <a:t>The </a:t>
            </a:r>
            <a:r>
              <a:rPr lang="en-US" sz="1200" b="1" dirty="0" smtClean="0"/>
              <a:t>Consolidated Omnibus Budget Reconciliation Act of 1985</a:t>
            </a:r>
            <a:r>
              <a:rPr lang="en-US" sz="1200" dirty="0" smtClean="0"/>
              <a:t> (or </a:t>
            </a:r>
            <a:r>
              <a:rPr lang="en-US" sz="1200" b="1" dirty="0" smtClean="0"/>
              <a:t>COBRA</a:t>
            </a:r>
            <a:r>
              <a:rPr lang="en-US" sz="1200" dirty="0" smtClean="0"/>
              <a:t>) is a law passed by the U.S Congress signed by President Ronald Reagan.</a:t>
            </a:r>
          </a:p>
          <a:p>
            <a:r>
              <a:rPr lang="en-US" sz="1200" dirty="0" smtClean="0"/>
              <a:t>Mandates an insurance program giving some employees the ability to continue health insurance coverage after leaving employment.</a:t>
            </a:r>
          </a:p>
          <a:p>
            <a:pPr>
              <a:buNone/>
            </a:pPr>
            <a:endParaRPr lang="en-US" sz="1200" dirty="0" smtClean="0"/>
          </a:p>
          <a:p>
            <a:endParaRPr lang="en-US" sz="1200" dirty="0"/>
          </a:p>
        </p:txBody>
      </p:sp>
      <p:sp>
        <p:nvSpPr>
          <p:cNvPr id="4" name="Date Placeholder 3"/>
          <p:cNvSpPr>
            <a:spLocks noGrp="1"/>
          </p:cNvSpPr>
          <p:nvPr>
            <p:ph type="dt" sz="half" idx="10"/>
          </p:nvPr>
        </p:nvSpPr>
        <p:spPr/>
        <p:txBody>
          <a:bodyPr/>
          <a:lstStyle/>
          <a:p>
            <a:fld id="{92EBD037-81D1-42FD-A71B-EE80F815798E}" type="datetime4">
              <a:rPr lang="en-US" smtClean="0"/>
              <a:pPr/>
              <a:t>September 6, 2020</a:t>
            </a:fld>
            <a:endParaRPr lang="en-US"/>
          </a:p>
        </p:txBody>
      </p:sp>
      <p:sp>
        <p:nvSpPr>
          <p:cNvPr id="5" name="Slide Number Placeholder 4"/>
          <p:cNvSpPr>
            <a:spLocks noGrp="1"/>
          </p:cNvSpPr>
          <p:nvPr>
            <p:ph type="sldNum" sz="quarter" idx="12"/>
          </p:nvPr>
        </p:nvSpPr>
        <p:spPr/>
        <p:txBody>
          <a:bodyPr/>
          <a:lstStyle/>
          <a:p>
            <a:fld id="{4160A30E-3B8F-4D93-AA4B-AFA1332907B3}" type="slidenum">
              <a:rPr lang="en-US" smtClean="0"/>
              <a:pPr/>
              <a:t>16</a:t>
            </a:fld>
            <a:endParaRPr lang="en-US"/>
          </a:p>
        </p:txBody>
      </p:sp>
      <p:sp>
        <p:nvSpPr>
          <p:cNvPr id="7" name="Rectangle 6"/>
          <p:cNvSpPr/>
          <p:nvPr/>
        </p:nvSpPr>
        <p:spPr>
          <a:xfrm>
            <a:off x="990600" y="152400"/>
            <a:ext cx="5029200" cy="369332"/>
          </a:xfrm>
          <a:prstGeom prst="rect">
            <a:avLst/>
          </a:prstGeom>
        </p:spPr>
        <p:txBody>
          <a:bodyPr wrap="square">
            <a:spAutoFit/>
          </a:bodyPr>
          <a:lstStyle/>
          <a:p>
            <a:r>
              <a:rPr lang="en-US" b="1" dirty="0" smtClean="0">
                <a:solidFill>
                  <a:schemeClr val="accent6">
                    <a:lumMod val="75000"/>
                  </a:schemeClr>
                </a:solidFill>
              </a:rPr>
              <a:t>EMTALA and COBRA highlights-</a:t>
            </a:r>
          </a:p>
        </p:txBody>
      </p:sp>
      <p:pic>
        <p:nvPicPr>
          <p:cNvPr id="2050" name="Picture 2"/>
          <p:cNvPicPr>
            <a:picLocks noChangeAspect="1" noChangeArrowheads="1"/>
          </p:cNvPicPr>
          <p:nvPr/>
        </p:nvPicPr>
        <p:blipFill>
          <a:blip r:embed="rId2" cstate="print"/>
          <a:srcRect/>
          <a:stretch>
            <a:fillRect/>
          </a:stretch>
        </p:blipFill>
        <p:spPr bwMode="auto">
          <a:xfrm>
            <a:off x="3200400" y="4648200"/>
            <a:ext cx="3095625" cy="147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762000"/>
            <a:ext cx="7499351" cy="4800600"/>
          </a:xfrm>
        </p:spPr>
        <p:txBody>
          <a:bodyPr>
            <a:normAutofit/>
          </a:bodyPr>
          <a:lstStyle/>
          <a:p>
            <a:endParaRPr lang="en-US" sz="1400" dirty="0" smtClean="0"/>
          </a:p>
          <a:p>
            <a:r>
              <a:rPr lang="en-US" sz="1400" dirty="0" smtClean="0"/>
              <a:t>Describe the difference between CPT and DX codes?</a:t>
            </a:r>
          </a:p>
          <a:p>
            <a:r>
              <a:rPr lang="en-US" sz="1400" dirty="0" smtClean="0"/>
              <a:t>What is the NPI,PIN and TIN?</a:t>
            </a:r>
          </a:p>
          <a:p>
            <a:r>
              <a:rPr lang="en-US" sz="1400" dirty="0" smtClean="0"/>
              <a:t>Who is called as member in healthcare system?</a:t>
            </a:r>
          </a:p>
          <a:p>
            <a:r>
              <a:rPr lang="en-US" sz="1400" dirty="0" smtClean="0"/>
              <a:t>What does HCFA stands for?</a:t>
            </a:r>
          </a:p>
          <a:p>
            <a:r>
              <a:rPr lang="en-US" sz="1400" dirty="0" smtClean="0"/>
              <a:t>Significant differences in Medicare and Medicaid?</a:t>
            </a:r>
          </a:p>
          <a:p>
            <a:r>
              <a:rPr lang="en-US" sz="1400" dirty="0" smtClean="0"/>
              <a:t>What is allowed and paid amount?</a:t>
            </a:r>
          </a:p>
          <a:p>
            <a:r>
              <a:rPr lang="en-US" sz="1400" dirty="0" smtClean="0"/>
              <a:t>What is Administration simplification means to you?</a:t>
            </a:r>
          </a:p>
          <a:p>
            <a:r>
              <a:rPr lang="en-US" sz="1400" dirty="0" smtClean="0"/>
              <a:t>List down the entities involved in health care system?</a:t>
            </a:r>
          </a:p>
          <a:p>
            <a:r>
              <a:rPr lang="en-US" sz="1400" dirty="0" smtClean="0"/>
              <a:t>Who is uninsured?</a:t>
            </a:r>
          </a:p>
          <a:p>
            <a:r>
              <a:rPr lang="en-US" sz="1400" dirty="0" smtClean="0"/>
              <a:t>What is Clearing house and what does it do?</a:t>
            </a:r>
          </a:p>
          <a:p>
            <a:r>
              <a:rPr lang="en-US" sz="1400" dirty="0" smtClean="0"/>
              <a:t>What is EDI and its functionalities?</a:t>
            </a:r>
          </a:p>
          <a:p>
            <a:r>
              <a:rPr lang="en-US" sz="1400" dirty="0" smtClean="0"/>
              <a:t>All the private/ Commercial insurances should comply with CMS? Yes or No</a:t>
            </a:r>
          </a:p>
          <a:p>
            <a:r>
              <a:rPr lang="en-US" sz="1400" dirty="0" smtClean="0"/>
              <a:t>Disclose the health condition of individual is against to HIPAA or PPACA?</a:t>
            </a:r>
          </a:p>
          <a:p>
            <a:r>
              <a:rPr lang="en-US" sz="1400" dirty="0" smtClean="0"/>
              <a:t> Is Insured and Patient one are the same?</a:t>
            </a:r>
          </a:p>
          <a:p>
            <a:endParaRPr lang="en-US" sz="1400" dirty="0" smtClean="0"/>
          </a:p>
          <a:p>
            <a:endParaRPr lang="en-US" sz="1400" dirty="0" smtClean="0"/>
          </a:p>
          <a:p>
            <a:endParaRPr lang="en-US" sz="1400" dirty="0" smtClean="0"/>
          </a:p>
          <a:p>
            <a:endParaRPr lang="en-US" sz="1400" dirty="0" smtClean="0"/>
          </a:p>
          <a:p>
            <a:pPr>
              <a:buNone/>
            </a:pPr>
            <a:endParaRPr lang="en-US" sz="1400" dirty="0"/>
          </a:p>
        </p:txBody>
      </p:sp>
      <p:sp>
        <p:nvSpPr>
          <p:cNvPr id="4" name="Date Placeholder 3"/>
          <p:cNvSpPr>
            <a:spLocks noGrp="1"/>
          </p:cNvSpPr>
          <p:nvPr>
            <p:ph type="dt" sz="half" idx="10"/>
          </p:nvPr>
        </p:nvSpPr>
        <p:spPr/>
        <p:txBody>
          <a:bodyPr/>
          <a:lstStyle/>
          <a:p>
            <a:fld id="{60EA20AD-2D7D-4F13-BE67-39E83619AF5F}" type="datetime4">
              <a:rPr lang="en-US" smtClean="0"/>
              <a:pPr/>
              <a:t>September 6, 2020</a:t>
            </a:fld>
            <a:endParaRPr lang="en-US"/>
          </a:p>
        </p:txBody>
      </p:sp>
      <p:sp>
        <p:nvSpPr>
          <p:cNvPr id="5" name="Slide Number Placeholder 4"/>
          <p:cNvSpPr>
            <a:spLocks noGrp="1"/>
          </p:cNvSpPr>
          <p:nvPr>
            <p:ph type="sldNum" sz="quarter" idx="12"/>
          </p:nvPr>
        </p:nvSpPr>
        <p:spPr/>
        <p:txBody>
          <a:bodyPr/>
          <a:lstStyle/>
          <a:p>
            <a:fld id="{4160A30E-3B8F-4D93-AA4B-AFA1332907B3}" type="slidenum">
              <a:rPr lang="en-US" smtClean="0"/>
              <a:pPr/>
              <a:t>17</a:t>
            </a:fld>
            <a:endParaRPr lang="en-US"/>
          </a:p>
        </p:txBody>
      </p:sp>
      <p:sp>
        <p:nvSpPr>
          <p:cNvPr id="7" name="Rectangle 6"/>
          <p:cNvSpPr/>
          <p:nvPr/>
        </p:nvSpPr>
        <p:spPr>
          <a:xfrm>
            <a:off x="990600" y="381000"/>
            <a:ext cx="4572000" cy="369332"/>
          </a:xfrm>
          <a:prstGeom prst="rect">
            <a:avLst/>
          </a:prstGeom>
        </p:spPr>
        <p:txBody>
          <a:bodyPr>
            <a:spAutoFit/>
          </a:bodyPr>
          <a:lstStyle/>
          <a:p>
            <a:r>
              <a:rPr lang="en-US" b="1" dirty="0" smtClean="0">
                <a:solidFill>
                  <a:schemeClr val="accent6">
                    <a:lumMod val="75000"/>
                  </a:schemeClr>
                </a:solidFill>
              </a:rPr>
              <a:t>Exercise-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762000"/>
            <a:ext cx="7499351" cy="4800600"/>
          </a:xfrm>
        </p:spPr>
        <p:txBody>
          <a:bodyPr>
            <a:normAutofit/>
          </a:bodyPr>
          <a:lstStyle/>
          <a:p>
            <a:endParaRPr lang="en-US" sz="1200" dirty="0" smtClean="0"/>
          </a:p>
          <a:p>
            <a:pPr>
              <a:buNone/>
            </a:pPr>
            <a:endParaRPr lang="en-US" sz="1200" dirty="0" smtClean="0"/>
          </a:p>
          <a:p>
            <a:endParaRPr lang="en-US" sz="1200" dirty="0"/>
          </a:p>
        </p:txBody>
      </p:sp>
      <p:sp>
        <p:nvSpPr>
          <p:cNvPr id="4" name="Date Placeholder 3"/>
          <p:cNvSpPr>
            <a:spLocks noGrp="1"/>
          </p:cNvSpPr>
          <p:nvPr>
            <p:ph type="dt" sz="half" idx="10"/>
          </p:nvPr>
        </p:nvSpPr>
        <p:spPr/>
        <p:txBody>
          <a:bodyPr/>
          <a:lstStyle/>
          <a:p>
            <a:fld id="{08D72EDD-3290-4FAF-B066-B81D0FECC54E}" type="datetime4">
              <a:rPr lang="en-US" smtClean="0"/>
              <a:pPr/>
              <a:t>September 6, 2020</a:t>
            </a:fld>
            <a:endParaRPr lang="en-US"/>
          </a:p>
        </p:txBody>
      </p:sp>
      <p:sp>
        <p:nvSpPr>
          <p:cNvPr id="5" name="Slide Number Placeholder 4"/>
          <p:cNvSpPr>
            <a:spLocks noGrp="1"/>
          </p:cNvSpPr>
          <p:nvPr>
            <p:ph type="sldNum" sz="quarter" idx="12"/>
          </p:nvPr>
        </p:nvSpPr>
        <p:spPr/>
        <p:txBody>
          <a:bodyPr/>
          <a:lstStyle/>
          <a:p>
            <a:fld id="{4160A30E-3B8F-4D93-AA4B-AFA1332907B3}" type="slidenum">
              <a:rPr lang="en-US" smtClean="0"/>
              <a:pPr/>
              <a:t>18</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371600" y="1285875"/>
            <a:ext cx="7315200" cy="4286250"/>
          </a:xfrm>
          <a:prstGeom prst="rect">
            <a:avLst/>
          </a:prstGeom>
          <a:noFill/>
          <a:ln w="9525">
            <a:noFill/>
            <a:miter lim="800000"/>
            <a:headEnd/>
            <a:tailEnd/>
          </a:ln>
          <a:effectLst/>
        </p:spPr>
      </p:pic>
      <p:sp>
        <p:nvSpPr>
          <p:cNvPr id="8" name="Rectangle 7"/>
          <p:cNvSpPr/>
          <p:nvPr/>
        </p:nvSpPr>
        <p:spPr>
          <a:xfrm>
            <a:off x="2971800" y="533400"/>
            <a:ext cx="3852337" cy="369332"/>
          </a:xfrm>
          <a:prstGeom prst="rect">
            <a:avLst/>
          </a:prstGeom>
        </p:spPr>
        <p:txBody>
          <a:bodyPr wrap="none">
            <a:spAutoFit/>
          </a:bodyPr>
          <a:lstStyle/>
          <a:p>
            <a:r>
              <a:rPr lang="en-US" b="1" dirty="0" smtClean="0">
                <a:solidFill>
                  <a:schemeClr val="accent6">
                    <a:lumMod val="75000"/>
                  </a:schemeClr>
                </a:solidFill>
              </a:rPr>
              <a:t>Questions? If any and Feedbacks</a:t>
            </a: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762000"/>
            <a:ext cx="7499351" cy="4800600"/>
          </a:xfrm>
        </p:spPr>
        <p:txBody>
          <a:bodyPr>
            <a:normAutofit/>
          </a:bodyPr>
          <a:lstStyle/>
          <a:p>
            <a:endParaRPr lang="en-US" sz="1200" dirty="0" smtClean="0"/>
          </a:p>
          <a:p>
            <a:pPr algn="r">
              <a:buNone/>
            </a:pPr>
            <a:endParaRPr lang="en-US" sz="1200" dirty="0" smtClean="0"/>
          </a:p>
        </p:txBody>
      </p:sp>
      <p:sp>
        <p:nvSpPr>
          <p:cNvPr id="4" name="Date Placeholder 3"/>
          <p:cNvSpPr>
            <a:spLocks noGrp="1"/>
          </p:cNvSpPr>
          <p:nvPr>
            <p:ph type="dt" sz="half" idx="10"/>
          </p:nvPr>
        </p:nvSpPr>
        <p:spPr/>
        <p:txBody>
          <a:bodyPr/>
          <a:lstStyle/>
          <a:p>
            <a:fld id="{91A75E77-9EB5-4160-8657-C37A38DBD833}" type="datetime4">
              <a:rPr lang="en-US" smtClean="0"/>
              <a:pPr/>
              <a:t>September 6, 2020</a:t>
            </a:fld>
            <a:endParaRPr lang="en-US"/>
          </a:p>
        </p:txBody>
      </p:sp>
      <p:sp>
        <p:nvSpPr>
          <p:cNvPr id="5" name="Slide Number Placeholder 4"/>
          <p:cNvSpPr>
            <a:spLocks noGrp="1"/>
          </p:cNvSpPr>
          <p:nvPr>
            <p:ph type="sldNum" sz="quarter" idx="12"/>
          </p:nvPr>
        </p:nvSpPr>
        <p:spPr/>
        <p:txBody>
          <a:bodyPr/>
          <a:lstStyle/>
          <a:p>
            <a:fld id="{4160A30E-3B8F-4D93-AA4B-AFA1332907B3}" type="slidenum">
              <a:rPr lang="en-US" smtClean="0"/>
              <a:pPr/>
              <a:t>19</a:t>
            </a:fld>
            <a:endParaRPr lang="en-US"/>
          </a:p>
        </p:txBody>
      </p:sp>
      <p:sp>
        <p:nvSpPr>
          <p:cNvPr id="7" name="Rectangle 6"/>
          <p:cNvSpPr/>
          <p:nvPr/>
        </p:nvSpPr>
        <p:spPr>
          <a:xfrm>
            <a:off x="1143000" y="1219200"/>
            <a:ext cx="7315200" cy="3108543"/>
          </a:xfrm>
          <a:prstGeom prst="rect">
            <a:avLst/>
          </a:prstGeom>
        </p:spPr>
        <p:txBody>
          <a:bodyPr wrap="square">
            <a:spAutoFit/>
          </a:bodyPr>
          <a:lstStyle/>
          <a:p>
            <a:r>
              <a:rPr lang="en-US" b="1" dirty="0" smtClean="0">
                <a:solidFill>
                  <a:schemeClr val="accent6">
                    <a:lumMod val="75000"/>
                  </a:schemeClr>
                </a:solidFill>
              </a:rPr>
              <a:t>Agenda for next KT:</a:t>
            </a:r>
          </a:p>
          <a:p>
            <a:endParaRPr lang="en-US" b="1" dirty="0" smtClean="0">
              <a:solidFill>
                <a:schemeClr val="accent6">
                  <a:lumMod val="75000"/>
                </a:schemeClr>
              </a:solidFill>
            </a:endParaRPr>
          </a:p>
          <a:p>
            <a:r>
              <a:rPr lang="en-US" sz="1400" dirty="0" smtClean="0"/>
              <a:t>Healthcare domain with technical terminologies in last week of this month.</a:t>
            </a:r>
          </a:p>
          <a:p>
            <a:r>
              <a:rPr lang="en-US" sz="1400" dirty="0" smtClean="0"/>
              <a:t>Adjudication system and type of plans offered by commercial plans.</a:t>
            </a:r>
          </a:p>
          <a:p>
            <a:r>
              <a:rPr lang="en-US" sz="1400" dirty="0" smtClean="0"/>
              <a:t>Remittance advice codes.</a:t>
            </a:r>
          </a:p>
          <a:p>
            <a:endParaRPr lang="en-US" sz="1400" dirty="0" smtClean="0"/>
          </a:p>
          <a:p>
            <a:r>
              <a:rPr lang="en-US" sz="1400" dirty="0" smtClean="0"/>
              <a:t>  </a:t>
            </a:r>
          </a:p>
          <a:p>
            <a:endParaRPr lang="en-US" b="1" dirty="0" smtClean="0">
              <a:solidFill>
                <a:schemeClr val="accent6">
                  <a:lumMod val="75000"/>
                </a:schemeClr>
              </a:solidFill>
            </a:endParaRPr>
          </a:p>
          <a:p>
            <a:endParaRPr lang="en-US" b="1" dirty="0" smtClean="0">
              <a:solidFill>
                <a:schemeClr val="accent6">
                  <a:lumMod val="75000"/>
                </a:schemeClr>
              </a:solidFill>
            </a:endParaRPr>
          </a:p>
          <a:p>
            <a:endParaRPr lang="en-US" b="1" dirty="0" smtClean="0">
              <a:solidFill>
                <a:schemeClr val="accent6">
                  <a:lumMod val="75000"/>
                </a:schemeClr>
              </a:solidFill>
            </a:endParaRPr>
          </a:p>
          <a:p>
            <a:endParaRPr lang="en-US" b="1" dirty="0" smtClean="0">
              <a:solidFill>
                <a:schemeClr val="accent6">
                  <a:lumMod val="75000"/>
                </a:schemeClr>
              </a:solidFill>
            </a:endParaRPr>
          </a:p>
          <a:p>
            <a:endParaRPr lang="en-US" b="1" dirty="0" smtClean="0">
              <a:solidFill>
                <a:schemeClr val="accent6">
                  <a:lumMod val="75000"/>
                </a:schemeClr>
              </a:solidFill>
            </a:endParaRPr>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609600"/>
            <a:ext cx="6629400" cy="10064294"/>
          </a:xfrm>
          <a:prstGeom prst="rect">
            <a:avLst/>
          </a:prstGeom>
          <a:noFill/>
        </p:spPr>
        <p:txBody>
          <a:bodyPr wrap="square" rtlCol="0">
            <a:spAutoFit/>
          </a:bodyPr>
          <a:lstStyle/>
          <a:p>
            <a:pPr>
              <a:buFont typeface="Wingdings" pitchFamily="2" charset="2"/>
              <a:buChar char="Ø"/>
            </a:pPr>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A Simple Way to Understand the Healthcare System - 3P’s</a:t>
            </a:r>
          </a:p>
          <a:p>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Flow in the system</a:t>
            </a:r>
          </a:p>
          <a:p>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CMS- Medicare, Medicaid, CHIP, CHAMPVA</a:t>
            </a:r>
          </a:p>
          <a:p>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Business terminology</a:t>
            </a:r>
          </a:p>
          <a:p>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HIPAA - EDI Transaction set 837, 835 and 270</a:t>
            </a:r>
          </a:p>
          <a:p>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PPACA – Employee and Individual mandate</a:t>
            </a:r>
          </a:p>
          <a:p>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EMTALA and COBRA highlights</a:t>
            </a:r>
          </a:p>
          <a:p>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Exercise</a:t>
            </a:r>
          </a:p>
          <a:p>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Agenda for next KT</a:t>
            </a:r>
          </a:p>
          <a:p>
            <a:endParaRPr lang="en-US" dirty="0" smtClean="0">
              <a:solidFill>
                <a:schemeClr val="bg2">
                  <a:lumMod val="50000"/>
                </a:schemeClr>
              </a:solidFill>
            </a:endParaRPr>
          </a:p>
          <a:p>
            <a:pPr>
              <a:buFont typeface="Wingdings" pitchFamily="2" charset="2"/>
              <a:buChar char="Ø"/>
            </a:pPr>
            <a:r>
              <a:rPr lang="en-US" dirty="0" smtClean="0">
                <a:solidFill>
                  <a:schemeClr val="bg2">
                    <a:lumMod val="50000"/>
                  </a:schemeClr>
                </a:solidFill>
              </a:rPr>
              <a:t>Questions</a:t>
            </a:r>
          </a:p>
          <a:p>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smtClean="0">
              <a:solidFill>
                <a:schemeClr val="bg2">
                  <a:lumMod val="50000"/>
                </a:schemeClr>
              </a:solidFill>
            </a:endParaRPr>
          </a:p>
          <a:p>
            <a:pPr>
              <a:buFont typeface="Wingdings" pitchFamily="2" charset="2"/>
              <a:buChar char="Ø"/>
            </a:pPr>
            <a:endParaRPr lang="en-US" dirty="0">
              <a:solidFill>
                <a:schemeClr val="bg2">
                  <a:lumMod val="50000"/>
                </a:schemeClr>
              </a:solidFill>
            </a:endParaRPr>
          </a:p>
        </p:txBody>
      </p:sp>
      <p:sp>
        <p:nvSpPr>
          <p:cNvPr id="5" name="Rectangle 4"/>
          <p:cNvSpPr/>
          <p:nvPr/>
        </p:nvSpPr>
        <p:spPr>
          <a:xfrm>
            <a:off x="990600" y="152400"/>
            <a:ext cx="931665" cy="400110"/>
          </a:xfrm>
          <a:prstGeom prst="rect">
            <a:avLst/>
          </a:prstGeom>
        </p:spPr>
        <p:txBody>
          <a:bodyPr wrap="none">
            <a:spAutoFit/>
          </a:bodyPr>
          <a:lstStyle/>
          <a:p>
            <a:r>
              <a:rPr lang="en-US" sz="2000" b="1" dirty="0" smtClean="0">
                <a:solidFill>
                  <a:schemeClr val="accent6">
                    <a:lumMod val="75000"/>
                  </a:schemeClr>
                </a:solidFill>
                <a:effectLst>
                  <a:outerShdw blurRad="50000" dist="30000" dir="5400000" algn="tl" rotWithShape="0">
                    <a:srgbClr val="000000">
                      <a:alpha val="30000"/>
                    </a:srgbClr>
                  </a:outerShdw>
                </a:effectLst>
                <a:latin typeface="+mj-lt"/>
                <a:ea typeface="+mj-ea"/>
                <a:cs typeface="+mj-cs"/>
              </a:rPr>
              <a:t>Index</a:t>
            </a:r>
            <a:r>
              <a:rPr lang="en-US" b="1" dirty="0" smtClean="0">
                <a:solidFill>
                  <a:schemeClr val="accent6">
                    <a:lumMod val="75000"/>
                  </a:schemeClr>
                </a:solidFill>
              </a:rPr>
              <a:t>:</a:t>
            </a:r>
            <a:endParaRPr lang="en-US" dirty="0">
              <a:solidFill>
                <a:schemeClr val="accent6">
                  <a:lumMod val="75000"/>
                </a:schemeClr>
              </a:solidFill>
            </a:endParaRPr>
          </a:p>
        </p:txBody>
      </p:sp>
      <p:sp>
        <p:nvSpPr>
          <p:cNvPr id="6" name="Date Placeholder 5"/>
          <p:cNvSpPr>
            <a:spLocks noGrp="1"/>
          </p:cNvSpPr>
          <p:nvPr>
            <p:ph type="dt" sz="half" idx="10"/>
          </p:nvPr>
        </p:nvSpPr>
        <p:spPr/>
        <p:txBody>
          <a:bodyPr/>
          <a:lstStyle/>
          <a:p>
            <a:fld id="{DB3234A2-44FE-4BE0-90AC-336CE3F4008A}" type="datetime4">
              <a:rPr lang="en-US" smtClean="0"/>
              <a:pPr/>
              <a:t>September 6, 2020</a:t>
            </a:fld>
            <a:endParaRPr lang="en-US"/>
          </a:p>
        </p:txBody>
      </p:sp>
      <p:sp>
        <p:nvSpPr>
          <p:cNvPr id="7" name="Slide Number Placeholder 6"/>
          <p:cNvSpPr>
            <a:spLocks noGrp="1"/>
          </p:cNvSpPr>
          <p:nvPr>
            <p:ph type="sldNum" sz="quarter" idx="12"/>
          </p:nvPr>
        </p:nvSpPr>
        <p:spPr/>
        <p:txBody>
          <a:bodyPr/>
          <a:lstStyle/>
          <a:p>
            <a:fld id="{4160A30E-3B8F-4D93-AA4B-AFA1332907B3}"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r>
              <a:rPr lang="en-IN" dirty="0" smtClean="0"/>
              <a:t>Health Insurance </a:t>
            </a:r>
            <a:br>
              <a:rPr lang="en-IN" dirty="0" smtClean="0"/>
            </a:b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5536" y="1556792"/>
            <a:ext cx="4464496" cy="3600400"/>
          </a:xfrm>
        </p:spPr>
      </p:pic>
      <p:sp>
        <p:nvSpPr>
          <p:cNvPr id="6" name="Content Placeholder 5"/>
          <p:cNvSpPr>
            <a:spLocks noGrp="1"/>
          </p:cNvSpPr>
          <p:nvPr>
            <p:ph sz="quarter" idx="4"/>
          </p:nvPr>
        </p:nvSpPr>
        <p:spPr>
          <a:xfrm>
            <a:off x="4645025" y="1556792"/>
            <a:ext cx="4041775" cy="4569371"/>
          </a:xfrm>
        </p:spPr>
        <p:txBody>
          <a:bodyPr/>
          <a:lstStyle/>
          <a:p>
            <a:r>
              <a:rPr lang="en-IN" b="1" dirty="0"/>
              <a:t>Health insurance</a:t>
            </a:r>
            <a:r>
              <a:rPr lang="en-IN" dirty="0"/>
              <a:t> is a type of </a:t>
            </a:r>
            <a:r>
              <a:rPr lang="en-IN" b="1" dirty="0"/>
              <a:t>insurance coverage</a:t>
            </a:r>
            <a:r>
              <a:rPr lang="en-IN" dirty="0"/>
              <a:t> that </a:t>
            </a:r>
            <a:r>
              <a:rPr lang="en-IN" dirty="0">
                <a:solidFill>
                  <a:schemeClr val="accent6">
                    <a:lumMod val="75000"/>
                  </a:schemeClr>
                </a:solidFill>
              </a:rPr>
              <a:t>pays for </a:t>
            </a:r>
            <a:r>
              <a:rPr lang="en-IN" b="1" dirty="0">
                <a:solidFill>
                  <a:schemeClr val="accent6">
                    <a:lumMod val="75000"/>
                  </a:schemeClr>
                </a:solidFill>
              </a:rPr>
              <a:t>medical</a:t>
            </a:r>
            <a:r>
              <a:rPr lang="en-IN" dirty="0">
                <a:solidFill>
                  <a:schemeClr val="accent6">
                    <a:lumMod val="75000"/>
                  </a:schemeClr>
                </a:solidFill>
              </a:rPr>
              <a:t> and surgical expenses </a:t>
            </a:r>
            <a:r>
              <a:rPr lang="en-IN" dirty="0"/>
              <a:t>incurred by the </a:t>
            </a:r>
            <a:r>
              <a:rPr lang="en-IN" b="1" dirty="0"/>
              <a:t>insured</a:t>
            </a:r>
            <a:r>
              <a:rPr lang="en-IN" dirty="0"/>
              <a:t>. </a:t>
            </a:r>
            <a:r>
              <a:rPr lang="en-IN" b="1" dirty="0"/>
              <a:t>Health insurance</a:t>
            </a:r>
            <a:r>
              <a:rPr lang="en-IN" dirty="0"/>
              <a:t> can reimburse the </a:t>
            </a:r>
            <a:r>
              <a:rPr lang="en-IN" b="1" dirty="0"/>
              <a:t>insured</a:t>
            </a:r>
            <a:r>
              <a:rPr lang="en-IN" dirty="0"/>
              <a:t> for expenses incurred from illness or injury, or pay the </a:t>
            </a:r>
            <a:r>
              <a:rPr lang="en-IN" b="1" dirty="0"/>
              <a:t>care</a:t>
            </a:r>
            <a:r>
              <a:rPr lang="en-IN" dirty="0"/>
              <a:t> provider directly</a:t>
            </a:r>
          </a:p>
        </p:txBody>
      </p:sp>
    </p:spTree>
    <p:extLst>
      <p:ext uri="{BB962C8B-B14F-4D97-AF65-F5344CB8AC3E}">
        <p14:creationId xmlns:p14="http://schemas.microsoft.com/office/powerpoint/2010/main" val="184693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Insurance Terms for Data Processing:</a:t>
            </a:r>
            <a:endParaRPr lang="en-IN" dirty="0"/>
          </a:p>
        </p:txBody>
      </p:sp>
      <p:sp>
        <p:nvSpPr>
          <p:cNvPr id="3" name="Content Placeholder 2"/>
          <p:cNvSpPr>
            <a:spLocks noGrp="1"/>
          </p:cNvSpPr>
          <p:nvPr>
            <p:ph idx="1"/>
          </p:nvPr>
        </p:nvSpPr>
        <p:spPr/>
        <p:txBody>
          <a:bodyPr>
            <a:normAutofit fontScale="77500" lnSpcReduction="20000"/>
          </a:bodyPr>
          <a:lstStyle/>
          <a:p>
            <a:pPr lvl="1"/>
            <a:endParaRPr lang="en-US" b="1" dirty="0" smtClean="0"/>
          </a:p>
          <a:p>
            <a:pPr lvl="1"/>
            <a:r>
              <a:rPr lang="en-US" dirty="0" smtClean="0"/>
              <a:t> </a:t>
            </a:r>
            <a:r>
              <a:rPr lang="en-US" b="1" dirty="0"/>
              <a:t>P</a:t>
            </a:r>
            <a:r>
              <a:rPr lang="en-US" dirty="0"/>
              <a:t>ayer (i.e., health insurance companies, Medicare, Medicaid)</a:t>
            </a:r>
          </a:p>
          <a:p>
            <a:pPr lvl="1"/>
            <a:endParaRPr lang="en-US" b="1" dirty="0"/>
          </a:p>
          <a:p>
            <a:pPr lvl="1"/>
            <a:r>
              <a:rPr lang="en-US" b="1" dirty="0" smtClean="0"/>
              <a:t>Subscriber</a:t>
            </a:r>
            <a:r>
              <a:rPr lang="en-US" dirty="0"/>
              <a:t>: An individual who has purchased insurance directly from </a:t>
            </a:r>
            <a:r>
              <a:rPr lang="en-US" dirty="0" smtClean="0"/>
              <a:t>Anthem. </a:t>
            </a:r>
            <a:r>
              <a:rPr lang="en-US" dirty="0"/>
              <a:t>This would be the person buying the Insurance Policy. The Subscriber is the primary person listed in the Membership computer record. For a Group policy Subscriber is the Employee. The subscriber may be alone or with others in his or her family included in the Insurance coverage.</a:t>
            </a:r>
            <a:endParaRPr lang="en-IN" sz="4000" dirty="0"/>
          </a:p>
          <a:p>
            <a:r>
              <a:rPr lang="en-US" b="1" dirty="0"/>
              <a:t> </a:t>
            </a:r>
            <a:endParaRPr lang="en-IN" dirty="0"/>
          </a:p>
          <a:p>
            <a:pPr lvl="1"/>
            <a:r>
              <a:rPr lang="en-US" b="1" dirty="0"/>
              <a:t>Member</a:t>
            </a:r>
            <a:r>
              <a:rPr lang="en-US" dirty="0"/>
              <a:t>: A Member is anyone who is entitled to receive benefits under an insurance plan. This includes the subscriber and dependents that are covered by </a:t>
            </a:r>
            <a:r>
              <a:rPr lang="en-US" dirty="0"/>
              <a:t>Anthem</a:t>
            </a:r>
            <a:r>
              <a:rPr lang="en-US" b="1" dirty="0" smtClean="0"/>
              <a:t>.</a:t>
            </a:r>
            <a:endParaRPr lang="en-IN" sz="4000" dirty="0"/>
          </a:p>
          <a:p>
            <a:endParaRPr lang="en-IN" dirty="0"/>
          </a:p>
        </p:txBody>
      </p:sp>
    </p:spTree>
    <p:extLst>
      <p:ext uri="{BB962C8B-B14F-4D97-AF65-F5344CB8AC3E}">
        <p14:creationId xmlns:p14="http://schemas.microsoft.com/office/powerpoint/2010/main" val="139444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b="1" dirty="0"/>
              <a:t>Provider</a:t>
            </a:r>
            <a:r>
              <a:rPr lang="en-US" b="1" dirty="0">
                <a:solidFill>
                  <a:schemeClr val="bg2">
                    <a:lumMod val="20000"/>
                    <a:lumOff val="80000"/>
                  </a:schemeClr>
                </a:solidFill>
              </a:rPr>
              <a:t/>
            </a:r>
            <a:br>
              <a:rPr lang="en-US" b="1" dirty="0">
                <a:solidFill>
                  <a:schemeClr val="bg2">
                    <a:lumMod val="20000"/>
                    <a:lumOff val="80000"/>
                  </a:schemeClr>
                </a:solidFill>
              </a:rPr>
            </a:br>
            <a:endParaRPr lang="en-IN" dirty="0"/>
          </a:p>
        </p:txBody>
      </p:sp>
      <p:sp>
        <p:nvSpPr>
          <p:cNvPr id="3" name="Content Placeholder 2"/>
          <p:cNvSpPr>
            <a:spLocks noGrp="1"/>
          </p:cNvSpPr>
          <p:nvPr>
            <p:ph idx="1"/>
          </p:nvPr>
        </p:nvSpPr>
        <p:spPr>
          <a:xfrm>
            <a:off x="611560" y="908720"/>
            <a:ext cx="8229600" cy="4525963"/>
          </a:xfrm>
        </p:spPr>
        <p:txBody>
          <a:bodyPr>
            <a:normAutofit fontScale="25000" lnSpcReduction="20000"/>
          </a:bodyPr>
          <a:lstStyle/>
          <a:p>
            <a:pPr>
              <a:buNone/>
            </a:pPr>
            <a:endParaRPr lang="en-US" sz="8000" b="1" dirty="0"/>
          </a:p>
          <a:p>
            <a:pPr lvl="1"/>
            <a:r>
              <a:rPr lang="en-US" sz="8000" b="1" dirty="0"/>
              <a:t>Institutional Providers: </a:t>
            </a:r>
            <a:r>
              <a:rPr lang="en-US" sz="8000" dirty="0"/>
              <a:t>A health institution or hospital that provides health care service is called institutional providers.</a:t>
            </a:r>
          </a:p>
          <a:p>
            <a:pPr lvl="1">
              <a:buNone/>
            </a:pPr>
            <a:r>
              <a:rPr lang="en-US" sz="8000" dirty="0"/>
              <a:t>   Hospital, laboratories </a:t>
            </a:r>
            <a:r>
              <a:rPr lang="en-US" sz="8000" dirty="0" err="1"/>
              <a:t>etc</a:t>
            </a:r>
            <a:endParaRPr lang="en-US" sz="8000" dirty="0"/>
          </a:p>
          <a:p>
            <a:pPr lvl="1"/>
            <a:r>
              <a:rPr lang="en-US" sz="8000" b="1" dirty="0"/>
              <a:t>Professional Providers: </a:t>
            </a:r>
            <a:r>
              <a:rPr lang="en-US" sz="8000" dirty="0"/>
              <a:t>An individual eligible physician that provides a health care service is called professional providers.</a:t>
            </a:r>
            <a:br>
              <a:rPr lang="en-US" sz="8000" dirty="0"/>
            </a:br>
            <a:r>
              <a:rPr lang="en-US" sz="8000" dirty="0"/>
              <a:t>Doctor, Nursing, Pharmacy </a:t>
            </a:r>
            <a:r>
              <a:rPr lang="en-US" sz="8000" dirty="0" err="1"/>
              <a:t>etc</a:t>
            </a:r>
            <a:endParaRPr lang="en-US" sz="8000" dirty="0"/>
          </a:p>
          <a:p>
            <a:pPr lvl="1"/>
            <a:r>
              <a:rPr lang="en-US" sz="8000" b="1" dirty="0"/>
              <a:t>Provider Identification</a:t>
            </a:r>
            <a:r>
              <a:rPr lang="en-US" sz="8000" dirty="0"/>
              <a:t>: The providers can be identified by their Tax id or NPI id.</a:t>
            </a:r>
            <a:br>
              <a:rPr lang="en-US" sz="8000" dirty="0"/>
            </a:br>
            <a:endParaRPr lang="en-US" sz="9600" dirty="0"/>
          </a:p>
          <a:p>
            <a:pPr marL="693738" lvl="1" indent="-635000">
              <a:buNone/>
            </a:pPr>
            <a:r>
              <a:rPr lang="en-US" sz="9600" u="sng" dirty="0"/>
              <a:t>What is NPI? </a:t>
            </a:r>
          </a:p>
          <a:p>
            <a:pPr marL="693738" lvl="1" indent="-635000">
              <a:buNone/>
            </a:pPr>
            <a:r>
              <a:rPr lang="en-US" sz="9600" dirty="0"/>
              <a:t>          The National Provider Identifier (NPI) is Health Insurance Portability and Accountability Act (HIPAA) Administrative Simplification Standard.  The NPI is a unique identification number for covered health care providers.  Covered health care providers and all health plans and health care clearinghouses will use the NPIs in the administrative and financial transactions adopted under HIPAA.</a:t>
            </a:r>
          </a:p>
          <a:p>
            <a:endParaRPr lang="en-IN" dirty="0"/>
          </a:p>
        </p:txBody>
      </p:sp>
    </p:spTree>
    <p:extLst>
      <p:ext uri="{BB962C8B-B14F-4D97-AF65-F5344CB8AC3E}">
        <p14:creationId xmlns:p14="http://schemas.microsoft.com/office/powerpoint/2010/main" val="28110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533400"/>
          </a:xfrm>
        </p:spPr>
        <p:txBody>
          <a:bodyPr>
            <a:normAutofit fontScale="90000"/>
          </a:bodyPr>
          <a:lstStyle/>
          <a:p>
            <a:r>
              <a:rPr lang="en-IN" dirty="0"/>
              <a:t>Types of health insurance </a:t>
            </a:r>
            <a:r>
              <a:rPr lang="en-IN" dirty="0" err="1"/>
              <a:t>coverages</a:t>
            </a:r>
            <a:r>
              <a:rPr lang="en-IN" dirty="0"/>
              <a:t>(policies)</a:t>
            </a:r>
          </a:p>
        </p:txBody>
      </p:sp>
      <p:sp>
        <p:nvSpPr>
          <p:cNvPr id="5" name="Text Placeholder 4"/>
          <p:cNvSpPr>
            <a:spLocks noGrp="1"/>
          </p:cNvSpPr>
          <p:nvPr>
            <p:ph type="body" idx="1"/>
          </p:nvPr>
        </p:nvSpPr>
        <p:spPr>
          <a:xfrm>
            <a:off x="457200" y="1772816"/>
            <a:ext cx="4040188" cy="720079"/>
          </a:xfrm>
        </p:spPr>
        <p:txBody>
          <a:bodyPr>
            <a:normAutofit/>
          </a:bodyPr>
          <a:lstStyle/>
          <a:p>
            <a:r>
              <a:rPr lang="en-US" dirty="0">
                <a:cs typeface="Arial" charset="0"/>
              </a:rPr>
              <a:t>Fee-for-Service (</a:t>
            </a:r>
            <a:r>
              <a:rPr lang="en-US" dirty="0"/>
              <a:t>Indemnity Plan)</a:t>
            </a:r>
            <a:r>
              <a:rPr lang="en-US" dirty="0">
                <a:solidFill>
                  <a:srgbClr val="FF3300"/>
                </a:solidFill>
              </a:rPr>
              <a:t> Federal health insurance programs</a:t>
            </a:r>
            <a:endParaRPr lang="en-US" dirty="0"/>
          </a:p>
          <a:p>
            <a:endParaRPr lang="en-IN" dirty="0"/>
          </a:p>
        </p:txBody>
      </p:sp>
      <p:sp>
        <p:nvSpPr>
          <p:cNvPr id="6" name="Content Placeholder 5"/>
          <p:cNvSpPr>
            <a:spLocks noGrp="1"/>
          </p:cNvSpPr>
          <p:nvPr>
            <p:ph sz="half" idx="2"/>
          </p:nvPr>
        </p:nvSpPr>
        <p:spPr>
          <a:xfrm>
            <a:off x="457200" y="2852935"/>
            <a:ext cx="4040188" cy="3273227"/>
          </a:xfrm>
        </p:spPr>
        <p:txBody>
          <a:bodyPr/>
          <a:lstStyle/>
          <a:p>
            <a:r>
              <a:rPr lang="en-US" dirty="0">
                <a:hlinkClick r:id="rId2"/>
              </a:rPr>
              <a:t>Medicare</a:t>
            </a:r>
            <a:r>
              <a:rPr lang="en-US" dirty="0"/>
              <a:t> </a:t>
            </a:r>
          </a:p>
          <a:p>
            <a:endParaRPr lang="en-IN" dirty="0"/>
          </a:p>
          <a:p>
            <a:pPr lvl="0"/>
            <a:r>
              <a:rPr lang="en-US" dirty="0"/>
              <a:t>Medicaid </a:t>
            </a:r>
            <a:endParaRPr lang="en-IN" dirty="0"/>
          </a:p>
          <a:p>
            <a:endParaRPr lang="en-IN" dirty="0"/>
          </a:p>
        </p:txBody>
      </p:sp>
      <p:sp>
        <p:nvSpPr>
          <p:cNvPr id="7" name="Text Placeholder 6"/>
          <p:cNvSpPr>
            <a:spLocks noGrp="1"/>
          </p:cNvSpPr>
          <p:nvPr>
            <p:ph type="body" sz="quarter" idx="3"/>
          </p:nvPr>
        </p:nvSpPr>
        <p:spPr>
          <a:xfrm>
            <a:off x="4645025" y="1556792"/>
            <a:ext cx="4041775" cy="864096"/>
          </a:xfrm>
        </p:spPr>
        <p:txBody>
          <a:bodyPr>
            <a:normAutofit/>
          </a:bodyPr>
          <a:lstStyle/>
          <a:p>
            <a:r>
              <a:rPr lang="en-US" dirty="0">
                <a:cs typeface="Arial" charset="0"/>
              </a:rPr>
              <a:t>Managed Care plans</a:t>
            </a:r>
            <a:endParaRPr lang="en-IN" dirty="0"/>
          </a:p>
          <a:p>
            <a:endParaRPr lang="en-IN" dirty="0"/>
          </a:p>
        </p:txBody>
      </p:sp>
      <p:sp>
        <p:nvSpPr>
          <p:cNvPr id="8" name="Content Placeholder 7"/>
          <p:cNvSpPr>
            <a:spLocks noGrp="1"/>
          </p:cNvSpPr>
          <p:nvPr>
            <p:ph sz="quarter" idx="4"/>
          </p:nvPr>
        </p:nvSpPr>
        <p:spPr>
          <a:xfrm>
            <a:off x="4645025" y="2492895"/>
            <a:ext cx="4041775" cy="3633267"/>
          </a:xfrm>
        </p:spPr>
        <p:txBody>
          <a:bodyPr/>
          <a:lstStyle/>
          <a:p>
            <a:pPr lvl="0"/>
            <a:r>
              <a:rPr lang="en-US" dirty="0">
                <a:hlinkClick r:id="rId3"/>
              </a:rPr>
              <a:t>HMO Health Plans</a:t>
            </a:r>
            <a:endParaRPr lang="en-IN" dirty="0"/>
          </a:p>
          <a:p>
            <a:pPr lvl="0"/>
            <a:r>
              <a:rPr lang="en-US" dirty="0">
                <a:hlinkClick r:id="rId4"/>
              </a:rPr>
              <a:t>PPO Health Plans</a:t>
            </a:r>
            <a:endParaRPr lang="en-IN" dirty="0"/>
          </a:p>
          <a:p>
            <a:pPr lvl="0"/>
            <a:r>
              <a:rPr lang="en-US" dirty="0">
                <a:hlinkClick r:id="rId5"/>
              </a:rPr>
              <a:t>Point-of-Service (POS) Plans</a:t>
            </a:r>
            <a:endParaRPr lang="en-US" dirty="0"/>
          </a:p>
          <a:p>
            <a:r>
              <a:rPr lang="en-US" dirty="0"/>
              <a:t>Exclusive provider organization(EPO)</a:t>
            </a:r>
            <a:endParaRPr lang="en-IN" dirty="0"/>
          </a:p>
          <a:p>
            <a:endParaRPr lang="en-IN" dirty="0"/>
          </a:p>
        </p:txBody>
      </p:sp>
    </p:spTree>
    <p:extLst>
      <p:ext uri="{BB962C8B-B14F-4D97-AF65-F5344CB8AC3E}">
        <p14:creationId xmlns:p14="http://schemas.microsoft.com/office/powerpoint/2010/main" val="52795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US" dirty="0" smtClean="0">
                <a:solidFill>
                  <a:srgbClr val="FF3300"/>
                </a:solidFill>
              </a:rPr>
              <a:t>Federal health insurance programs</a:t>
            </a:r>
            <a:endParaRPr lang="en-IN" dirty="0"/>
          </a:p>
        </p:txBody>
      </p:sp>
      <p:sp>
        <p:nvSpPr>
          <p:cNvPr id="3" name="Text Placeholder 2"/>
          <p:cNvSpPr>
            <a:spLocks noGrp="1"/>
          </p:cNvSpPr>
          <p:nvPr>
            <p:ph type="body" idx="1"/>
          </p:nvPr>
        </p:nvSpPr>
        <p:spPr>
          <a:xfrm>
            <a:off x="457200" y="2133600"/>
            <a:ext cx="4023360" cy="838200"/>
          </a:xfrm>
        </p:spPr>
        <p:txBody>
          <a:bodyPr/>
          <a:lstStyle/>
          <a:p>
            <a:r>
              <a:rPr lang="en-US"/>
              <a:t>Medicaid – “Poor”</a:t>
            </a:r>
            <a:endParaRPr lang="en-IN" dirty="0"/>
          </a:p>
        </p:txBody>
      </p:sp>
      <p:sp>
        <p:nvSpPr>
          <p:cNvPr id="4" name="Content Placeholder 3"/>
          <p:cNvSpPr>
            <a:spLocks noGrp="1"/>
          </p:cNvSpPr>
          <p:nvPr>
            <p:ph sz="half" idx="2"/>
          </p:nvPr>
        </p:nvSpPr>
        <p:spPr>
          <a:xfrm>
            <a:off x="457200" y="3048000"/>
            <a:ext cx="4023360" cy="609600"/>
          </a:xfrm>
        </p:spPr>
        <p:txBody>
          <a:bodyPr>
            <a:normAutofit fontScale="77500" lnSpcReduction="20000"/>
          </a:bodyPr>
          <a:lstStyle/>
          <a:p>
            <a:r>
              <a:rPr lang="en-US" sz="1800" b="1" dirty="0">
                <a:solidFill>
                  <a:schemeClr val="tx2"/>
                </a:solidFill>
              </a:rPr>
              <a:t>Is  a state  &amp;  federal program that provides health coverage if you have  very low income </a:t>
            </a:r>
            <a:endParaRPr lang="en-US" sz="1800" dirty="0">
              <a:solidFill>
                <a:schemeClr val="tx2"/>
              </a:solidFill>
            </a:endParaRPr>
          </a:p>
        </p:txBody>
      </p:sp>
      <p:sp>
        <p:nvSpPr>
          <p:cNvPr id="5" name="Text Placeholder 4"/>
          <p:cNvSpPr>
            <a:spLocks noGrp="1"/>
          </p:cNvSpPr>
          <p:nvPr>
            <p:ph type="body" sz="quarter" idx="3"/>
          </p:nvPr>
        </p:nvSpPr>
        <p:spPr>
          <a:xfrm>
            <a:off x="4663440" y="1905000"/>
            <a:ext cx="4023360" cy="838200"/>
          </a:xfrm>
        </p:spPr>
        <p:txBody>
          <a:bodyPr/>
          <a:lstStyle/>
          <a:p>
            <a:r>
              <a:rPr lang="en-US" dirty="0"/>
              <a:t>Medicare – “Elderly”</a:t>
            </a:r>
            <a:endParaRPr lang="en-IN" dirty="0"/>
          </a:p>
        </p:txBody>
      </p:sp>
      <p:sp>
        <p:nvSpPr>
          <p:cNvPr id="6" name="Content Placeholder 5"/>
          <p:cNvSpPr>
            <a:spLocks noGrp="1"/>
          </p:cNvSpPr>
          <p:nvPr>
            <p:ph sz="quarter" idx="4"/>
          </p:nvPr>
        </p:nvSpPr>
        <p:spPr>
          <a:xfrm>
            <a:off x="4663440" y="2819400"/>
            <a:ext cx="4023360" cy="685800"/>
          </a:xfrm>
        </p:spPr>
        <p:txBody>
          <a:bodyPr>
            <a:normAutofit fontScale="70000" lnSpcReduction="20000"/>
          </a:bodyPr>
          <a:lstStyle/>
          <a:p>
            <a:r>
              <a:rPr lang="en-IN" sz="1800" b="1" dirty="0">
                <a:solidFill>
                  <a:schemeClr val="tx2"/>
                </a:solidFill>
              </a:rPr>
              <a:t>Is a federal program  that provides health coverage  if you are 65 or older  or have  a </a:t>
            </a:r>
          </a:p>
          <a:p>
            <a:r>
              <a:rPr lang="en-IN" sz="1800" b="1" dirty="0">
                <a:solidFill>
                  <a:schemeClr val="tx2"/>
                </a:solidFill>
              </a:rPr>
              <a:t>Severe disability, no matter  your income     </a:t>
            </a: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3789041"/>
            <a:ext cx="3528392" cy="2304256"/>
          </a:xfrm>
          <a:prstGeom prst="rect">
            <a:avLst/>
          </a:prstGeom>
        </p:spPr>
      </p:pic>
      <p:pic>
        <p:nvPicPr>
          <p:cNvPr id="8"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789040"/>
            <a:ext cx="3456384" cy="2304256"/>
          </a:xfrm>
          <a:prstGeom prst="rect">
            <a:avLst/>
          </a:prstGeom>
        </p:spPr>
      </p:pic>
    </p:spTree>
    <p:extLst>
      <p:ext uri="{BB962C8B-B14F-4D97-AF65-F5344CB8AC3E}">
        <p14:creationId xmlns:p14="http://schemas.microsoft.com/office/powerpoint/2010/main" val="190323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90600" y="228600"/>
            <a:ext cx="7467600" cy="609600"/>
          </a:xfrm>
        </p:spPr>
        <p:txBody>
          <a:bodyPr>
            <a:normAutofit/>
          </a:bodyPr>
          <a:lstStyle/>
          <a:p>
            <a:r>
              <a:rPr lang="en-US" sz="2000" b="1" dirty="0" smtClean="0">
                <a:solidFill>
                  <a:schemeClr val="accent6">
                    <a:lumMod val="75000"/>
                  </a:schemeClr>
                </a:solidFill>
              </a:rPr>
              <a:t>The Three P’s of Healthcare</a:t>
            </a:r>
            <a:endParaRPr lang="en-US" sz="2000" dirty="0">
              <a:solidFill>
                <a:schemeClr val="accent6">
                  <a:lumMod val="75000"/>
                </a:schemeClr>
              </a:solidFill>
            </a:endParaRPr>
          </a:p>
        </p:txBody>
      </p:sp>
      <p:sp>
        <p:nvSpPr>
          <p:cNvPr id="3" name="Subtitle 2"/>
          <p:cNvSpPr>
            <a:spLocks noGrp="1"/>
          </p:cNvSpPr>
          <p:nvPr>
            <p:ph type="subTitle" idx="4294967295"/>
          </p:nvPr>
        </p:nvSpPr>
        <p:spPr>
          <a:xfrm>
            <a:off x="990600" y="838200"/>
            <a:ext cx="7467600" cy="5791200"/>
          </a:xfrm>
        </p:spPr>
        <p:txBody>
          <a:bodyPr anchor="t">
            <a:normAutofit/>
          </a:bodyPr>
          <a:lstStyle/>
          <a:p>
            <a:pPr>
              <a:buFont typeface="Arial" pitchFamily="34" charset="0"/>
              <a:buChar char="•"/>
            </a:pPr>
            <a:endParaRPr lang="en-US" sz="1200" dirty="0" smtClean="0"/>
          </a:p>
          <a:p>
            <a:pPr>
              <a:buFont typeface="Arial" pitchFamily="34" charset="0"/>
              <a:buChar char="•"/>
            </a:pPr>
            <a:r>
              <a:rPr lang="en-US" sz="1400" dirty="0" smtClean="0"/>
              <a:t>The three P’s are the primary stakeholders in the healthcare system.</a:t>
            </a:r>
          </a:p>
          <a:p>
            <a:pPr>
              <a:buFont typeface="Arial" pitchFamily="34" charset="0"/>
              <a:buChar char="•"/>
            </a:pPr>
            <a:r>
              <a:rPr lang="en-US" sz="1400" dirty="0" smtClean="0"/>
              <a:t>Understanding the three P’s and the arrangements and relationships among</a:t>
            </a:r>
          </a:p>
          <a:p>
            <a:pPr>
              <a:buNone/>
            </a:pPr>
            <a:r>
              <a:rPr lang="en-US" sz="1400" dirty="0" smtClean="0"/>
              <a:t>      them can help quickly put the big picture together.</a:t>
            </a:r>
          </a:p>
          <a:p>
            <a:pPr>
              <a:buNone/>
            </a:pPr>
            <a:endParaRPr lang="en-US" sz="1400" dirty="0" smtClean="0"/>
          </a:p>
          <a:p>
            <a:pPr>
              <a:buFont typeface="Arial" pitchFamily="34" charset="0"/>
              <a:buChar char="•"/>
            </a:pPr>
            <a:r>
              <a:rPr lang="en-US" sz="1400" dirty="0" smtClean="0"/>
              <a:t>The three P’s are the following:</a:t>
            </a:r>
          </a:p>
          <a:p>
            <a:pPr>
              <a:buNone/>
            </a:pPr>
            <a:r>
              <a:rPr lang="en-US" sz="1400" dirty="0" smtClean="0"/>
              <a:t>	1. </a:t>
            </a:r>
            <a:r>
              <a:rPr lang="en-US" sz="1400" b="1" dirty="0" smtClean="0"/>
              <a:t>P</a:t>
            </a:r>
            <a:r>
              <a:rPr lang="en-US" sz="1400" dirty="0" smtClean="0"/>
              <a:t>atient</a:t>
            </a:r>
          </a:p>
          <a:p>
            <a:pPr>
              <a:buNone/>
            </a:pPr>
            <a:r>
              <a:rPr lang="en-US" sz="1400" dirty="0" smtClean="0"/>
              <a:t>	2. </a:t>
            </a:r>
            <a:r>
              <a:rPr lang="en-US" sz="1400" b="1" dirty="0" smtClean="0"/>
              <a:t>P</a:t>
            </a:r>
            <a:r>
              <a:rPr lang="en-US" sz="1400" dirty="0" smtClean="0"/>
              <a:t>rovider (e.g., doctors, dentists, specialists, Facility, Hospital, etc.)</a:t>
            </a:r>
          </a:p>
          <a:p>
            <a:pPr>
              <a:buNone/>
            </a:pPr>
            <a:r>
              <a:rPr lang="en-US" sz="1400" dirty="0" smtClean="0"/>
              <a:t>	3. </a:t>
            </a:r>
            <a:r>
              <a:rPr lang="en-US" sz="1400" b="1" dirty="0" smtClean="0"/>
              <a:t>P</a:t>
            </a:r>
            <a:r>
              <a:rPr lang="en-US" sz="1400" dirty="0" smtClean="0"/>
              <a:t>ayer (i.e., health insurance companies, Medicare, Medicaid)</a:t>
            </a:r>
          </a:p>
          <a:p>
            <a:pPr>
              <a:buNone/>
            </a:pPr>
            <a:endParaRPr lang="en-US" sz="1400" dirty="0" smtClean="0"/>
          </a:p>
          <a:p>
            <a:pPr>
              <a:buFont typeface="Arial" pitchFamily="34" charset="0"/>
              <a:buChar char="•"/>
            </a:pPr>
            <a:r>
              <a:rPr lang="en-US" sz="1400" dirty="0" smtClean="0">
                <a:solidFill>
                  <a:schemeClr val="accent3"/>
                </a:solidFill>
              </a:rPr>
              <a:t>Health system in united states is called as “Prevention is better than cure”.</a:t>
            </a:r>
          </a:p>
          <a:p>
            <a:pPr>
              <a:buFont typeface="Arial" pitchFamily="34" charset="0"/>
              <a:buChar char="•"/>
            </a:pPr>
            <a:r>
              <a:rPr lang="en-US" sz="1400" dirty="0" smtClean="0"/>
              <a:t>The World Health Organization(WHO) in 2000 ranked the U.S. health care system first in responsiveness, but 37th in overall performance (among 191 member nations included in the study).</a:t>
            </a:r>
          </a:p>
          <a:p>
            <a:pPr>
              <a:buFont typeface="Arial" pitchFamily="34" charset="0"/>
              <a:buChar char="•"/>
            </a:pPr>
            <a:r>
              <a:rPr lang="en-US" sz="1400" dirty="0" smtClean="0">
                <a:solidFill>
                  <a:schemeClr val="accent3"/>
                </a:solidFill>
              </a:rPr>
              <a:t>In the U.S ownership of the health care system is mainly in private hands, </a:t>
            </a:r>
            <a:r>
              <a:rPr lang="en-US" sz="1400" dirty="0" smtClean="0"/>
              <a:t>though federal, state, county, and city governments also own certain facilities.</a:t>
            </a:r>
          </a:p>
          <a:p>
            <a:r>
              <a:rPr lang="en-US" sz="1400" dirty="0" smtClean="0">
                <a:solidFill>
                  <a:schemeClr val="accent3"/>
                </a:solidFill>
              </a:rPr>
              <a:t>60–65% of healthcare provision and spending comes from programs such as Medicare, Medicaid </a:t>
            </a:r>
            <a:r>
              <a:rPr lang="en-US" sz="1400" dirty="0" smtClean="0"/>
              <a:t>,the Children's Health Insurance Program(CHIP), and the Veterans Health Administration(CHAMPVA).</a:t>
            </a:r>
            <a:endParaRPr lang="en-US" sz="1400" dirty="0"/>
          </a:p>
        </p:txBody>
      </p:sp>
      <p:sp>
        <p:nvSpPr>
          <p:cNvPr id="4" name="Date Placeholder 3"/>
          <p:cNvSpPr>
            <a:spLocks noGrp="1"/>
          </p:cNvSpPr>
          <p:nvPr>
            <p:ph type="dt" sz="half" idx="10"/>
          </p:nvPr>
        </p:nvSpPr>
        <p:spPr/>
        <p:txBody>
          <a:bodyPr/>
          <a:lstStyle/>
          <a:p>
            <a:fld id="{8C8C6D73-4603-434D-ADC5-D235047AAB14}" type="datetime4">
              <a:rPr lang="en-US" smtClean="0"/>
              <a:pPr/>
              <a:t>September 6, 2020</a:t>
            </a:fld>
            <a:endParaRPr lang="en-US"/>
          </a:p>
        </p:txBody>
      </p:sp>
      <p:sp>
        <p:nvSpPr>
          <p:cNvPr id="5" name="Slide Number Placeholder 4"/>
          <p:cNvSpPr>
            <a:spLocks noGrp="1"/>
          </p:cNvSpPr>
          <p:nvPr>
            <p:ph type="sldNum" sz="quarter" idx="12"/>
          </p:nvPr>
        </p:nvSpPr>
        <p:spPr/>
        <p:txBody>
          <a:bodyPr/>
          <a:lstStyle/>
          <a:p>
            <a:fld id="{4160A30E-3B8F-4D93-AA4B-AFA1332907B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43000" y="685800"/>
            <a:ext cx="7499351" cy="5715000"/>
          </a:xfrm>
          <a:ln>
            <a:noFill/>
          </a:ln>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endParaRPr lang="en-US" sz="1600" dirty="0" smtClean="0"/>
          </a:p>
          <a:p>
            <a:endParaRPr lang="en-US" sz="1600" dirty="0" smtClean="0"/>
          </a:p>
          <a:p>
            <a:endParaRPr lang="en-US" sz="1600" dirty="0" smtClean="0"/>
          </a:p>
          <a:p>
            <a:endParaRPr lang="en-US" sz="1600" dirty="0" smtClean="0"/>
          </a:p>
          <a:p>
            <a:pPr>
              <a:buNone/>
            </a:pPr>
            <a:endParaRPr lang="en-US" sz="1400" dirty="0" smtClean="0"/>
          </a:p>
          <a:p>
            <a:pPr>
              <a:buNone/>
            </a:pPr>
            <a:endParaRPr lang="en-US" sz="1400" dirty="0" smtClean="0"/>
          </a:p>
          <a:p>
            <a:pPr>
              <a:buNone/>
            </a:pPr>
            <a:endParaRPr lang="en-US" sz="1400" dirty="0" smtClean="0"/>
          </a:p>
          <a:p>
            <a:pPr>
              <a:buNone/>
            </a:pPr>
            <a:r>
              <a:rPr lang="en-US" sz="1400" dirty="0" smtClean="0"/>
              <a:t>Patient- Member, Insured, Dependent, Covered, Beneficiary </a:t>
            </a:r>
          </a:p>
          <a:p>
            <a:pPr>
              <a:buNone/>
            </a:pPr>
            <a:r>
              <a:rPr lang="en-US" sz="1400" dirty="0" smtClean="0"/>
              <a:t>Provider- Doctor, Physician, Facility, Hospital, Specialist, Doctor office, payee</a:t>
            </a:r>
          </a:p>
          <a:p>
            <a:pPr>
              <a:buNone/>
            </a:pPr>
            <a:r>
              <a:rPr lang="en-US" sz="1400" dirty="0" smtClean="0"/>
              <a:t>Payer- Insurance, Insurer, Carrier, Plan, Coverage, Medicare, Medicaid, CHIP, CHAMPVA</a:t>
            </a:r>
          </a:p>
          <a:p>
            <a:pPr>
              <a:buNone/>
            </a:pPr>
            <a:endParaRPr lang="en-US" sz="1600" dirty="0"/>
          </a:p>
        </p:txBody>
      </p:sp>
      <p:sp>
        <p:nvSpPr>
          <p:cNvPr id="6" name="Flowchart: Process 5"/>
          <p:cNvSpPr/>
          <p:nvPr/>
        </p:nvSpPr>
        <p:spPr>
          <a:xfrm>
            <a:off x="1524000" y="762000"/>
            <a:ext cx="1676400" cy="1066800"/>
          </a:xfrm>
          <a:prstGeom prst="flowChartProcess">
            <a:avLst/>
          </a:prstGeom>
          <a:solidFill>
            <a:schemeClr val="accent1"/>
          </a:soli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a:t>P#1-</a:t>
            </a:r>
          </a:p>
          <a:p>
            <a:pPr algn="ctr"/>
            <a:r>
              <a:rPr lang="en-US" dirty="0" smtClean="0">
                <a:solidFill>
                  <a:schemeClr val="bg1"/>
                </a:solidFill>
              </a:rPr>
              <a:t>Patient</a:t>
            </a:r>
            <a:endParaRPr lang="en-US" dirty="0">
              <a:solidFill>
                <a:schemeClr val="bg1"/>
              </a:solidFill>
            </a:endParaRPr>
          </a:p>
        </p:txBody>
      </p:sp>
      <p:sp>
        <p:nvSpPr>
          <p:cNvPr id="7" name="Flowchart: Process 6"/>
          <p:cNvSpPr/>
          <p:nvPr/>
        </p:nvSpPr>
        <p:spPr>
          <a:xfrm>
            <a:off x="5943600" y="762000"/>
            <a:ext cx="1752600" cy="1143000"/>
          </a:xfrm>
          <a:prstGeom prst="flowChartProcess">
            <a:avLst/>
          </a:prstGeom>
          <a:solidFill>
            <a:schemeClr val="accent1"/>
          </a:solidFill>
          <a:ln>
            <a:solidFill>
              <a:schemeClr val="accent1">
                <a:lumMod val="60000"/>
                <a:lumOff val="40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P#2</a:t>
            </a:r>
          </a:p>
          <a:p>
            <a:pPr algn="ctr"/>
            <a:r>
              <a:rPr lang="en-US" dirty="0" smtClean="0"/>
              <a:t>Provider</a:t>
            </a:r>
            <a:endParaRPr lang="en-US" dirty="0"/>
          </a:p>
        </p:txBody>
      </p:sp>
      <p:sp>
        <p:nvSpPr>
          <p:cNvPr id="8" name="Flowchart: Process 7"/>
          <p:cNvSpPr/>
          <p:nvPr/>
        </p:nvSpPr>
        <p:spPr>
          <a:xfrm>
            <a:off x="3581400" y="3352800"/>
            <a:ext cx="2286000" cy="762000"/>
          </a:xfrm>
          <a:prstGeom prst="flowChartProcess">
            <a:avLst/>
          </a:prstGeom>
          <a:solidFill>
            <a:schemeClr val="accent1"/>
          </a:solidFill>
          <a:ln>
            <a:solidFill>
              <a:schemeClr val="accent1">
                <a:lumMod val="60000"/>
                <a:lumOff val="40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P#3</a:t>
            </a:r>
          </a:p>
          <a:p>
            <a:pPr algn="ctr"/>
            <a:r>
              <a:rPr lang="en-US" dirty="0" smtClean="0"/>
              <a:t>Payer</a:t>
            </a:r>
            <a:endParaRPr lang="en-US" dirty="0"/>
          </a:p>
        </p:txBody>
      </p:sp>
      <p:sp>
        <p:nvSpPr>
          <p:cNvPr id="9" name="Right Arrow 8"/>
          <p:cNvSpPr/>
          <p:nvPr/>
        </p:nvSpPr>
        <p:spPr>
          <a:xfrm>
            <a:off x="3352800" y="838200"/>
            <a:ext cx="24384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Healthcare Services</a:t>
            </a:r>
            <a:endParaRPr lang="en-US" sz="1200" dirty="0">
              <a:solidFill>
                <a:schemeClr val="tx1"/>
              </a:solidFill>
            </a:endParaRPr>
          </a:p>
        </p:txBody>
      </p:sp>
      <p:sp>
        <p:nvSpPr>
          <p:cNvPr id="10" name="Right Arrow 9"/>
          <p:cNvSpPr/>
          <p:nvPr/>
        </p:nvSpPr>
        <p:spPr>
          <a:xfrm>
            <a:off x="3352800" y="1143000"/>
            <a:ext cx="2438400"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Payments (Co-pay)</a:t>
            </a:r>
            <a:endParaRPr lang="en-US" sz="1200" dirty="0">
              <a:solidFill>
                <a:schemeClr val="tx1"/>
              </a:solidFill>
            </a:endParaRPr>
          </a:p>
        </p:txBody>
      </p:sp>
      <p:sp>
        <p:nvSpPr>
          <p:cNvPr id="11" name="Left-Right Arrow 10"/>
          <p:cNvSpPr/>
          <p:nvPr/>
        </p:nvSpPr>
        <p:spPr>
          <a:xfrm>
            <a:off x="3352800" y="1524000"/>
            <a:ext cx="2438400" cy="3048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Doctor – Patient Relationship</a:t>
            </a:r>
            <a:endParaRPr lang="en-US" sz="1200" dirty="0">
              <a:solidFill>
                <a:schemeClr val="tx1"/>
              </a:solidFill>
            </a:endParaRPr>
          </a:p>
        </p:txBody>
      </p:sp>
      <p:sp>
        <p:nvSpPr>
          <p:cNvPr id="41" name="Right Arrow 40"/>
          <p:cNvSpPr/>
          <p:nvPr/>
        </p:nvSpPr>
        <p:spPr>
          <a:xfrm rot="3476552">
            <a:off x="2403540" y="2430543"/>
            <a:ext cx="1735107" cy="38065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Premium</a:t>
            </a:r>
            <a:r>
              <a:rPr lang="en-US" sz="1050" dirty="0" smtClean="0">
                <a:solidFill>
                  <a:schemeClr val="tx1"/>
                </a:solidFill>
              </a:rPr>
              <a:t> payment</a:t>
            </a:r>
            <a:endParaRPr lang="en-US" sz="1050" dirty="0">
              <a:solidFill>
                <a:schemeClr val="tx1"/>
              </a:solidFill>
            </a:endParaRPr>
          </a:p>
        </p:txBody>
      </p:sp>
      <p:sp>
        <p:nvSpPr>
          <p:cNvPr id="42" name="Up-Down Arrow 41"/>
          <p:cNvSpPr/>
          <p:nvPr/>
        </p:nvSpPr>
        <p:spPr>
          <a:xfrm rot="19611528">
            <a:off x="2689646" y="1747958"/>
            <a:ext cx="307071" cy="1926180"/>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In-network</a:t>
            </a:r>
            <a:endParaRPr lang="en-US" sz="1200" dirty="0">
              <a:solidFill>
                <a:schemeClr val="tx1"/>
              </a:solidFill>
            </a:endParaRPr>
          </a:p>
        </p:txBody>
      </p:sp>
      <p:sp>
        <p:nvSpPr>
          <p:cNvPr id="43" name="Right Arrow 42"/>
          <p:cNvSpPr/>
          <p:nvPr/>
        </p:nvSpPr>
        <p:spPr>
          <a:xfrm rot="17825455">
            <a:off x="5221464" y="2417266"/>
            <a:ext cx="1602003" cy="38935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Insurance</a:t>
            </a:r>
            <a:r>
              <a:rPr lang="en-US" sz="1200" dirty="0" smtClean="0"/>
              <a:t> </a:t>
            </a:r>
            <a:r>
              <a:rPr lang="en-US" sz="1200" dirty="0" smtClean="0">
                <a:solidFill>
                  <a:schemeClr val="tx1"/>
                </a:solidFill>
              </a:rPr>
              <a:t>Benefits</a:t>
            </a:r>
            <a:endParaRPr lang="en-US" sz="1200" dirty="0">
              <a:solidFill>
                <a:schemeClr val="tx1"/>
              </a:solidFill>
            </a:endParaRPr>
          </a:p>
        </p:txBody>
      </p:sp>
      <p:sp>
        <p:nvSpPr>
          <p:cNvPr id="45" name="Left-Right Arrow 44"/>
          <p:cNvSpPr/>
          <p:nvPr/>
        </p:nvSpPr>
        <p:spPr>
          <a:xfrm rot="17783985">
            <a:off x="5575881" y="2615485"/>
            <a:ext cx="1798086" cy="364855"/>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In-network/ contract</a:t>
            </a:r>
            <a:endParaRPr lang="en-US" sz="1200" dirty="0">
              <a:solidFill>
                <a:schemeClr val="tx1"/>
              </a:solidFill>
            </a:endParaRPr>
          </a:p>
        </p:txBody>
      </p:sp>
      <p:pic>
        <p:nvPicPr>
          <p:cNvPr id="13" name="Picture 2"/>
          <p:cNvPicPr>
            <a:picLocks noChangeAspect="1" noChangeArrowheads="1"/>
          </p:cNvPicPr>
          <p:nvPr/>
        </p:nvPicPr>
        <p:blipFill>
          <a:blip r:embed="rId2" cstate="print"/>
          <a:srcRect/>
          <a:stretch>
            <a:fillRect/>
          </a:stretch>
        </p:blipFill>
        <p:spPr bwMode="auto">
          <a:xfrm>
            <a:off x="2895600" y="4190999"/>
            <a:ext cx="3810000" cy="1295401"/>
          </a:xfrm>
          <a:prstGeom prst="rect">
            <a:avLst/>
          </a:prstGeom>
          <a:noFill/>
          <a:ln w="9525">
            <a:noFill/>
            <a:miter lim="800000"/>
            <a:headEnd/>
            <a:tailEnd/>
          </a:ln>
          <a:effectLst/>
        </p:spPr>
      </p:pic>
      <p:sp>
        <p:nvSpPr>
          <p:cNvPr id="14" name="Date Placeholder 13"/>
          <p:cNvSpPr>
            <a:spLocks noGrp="1"/>
          </p:cNvSpPr>
          <p:nvPr>
            <p:ph type="dt" sz="half" idx="10"/>
          </p:nvPr>
        </p:nvSpPr>
        <p:spPr/>
        <p:txBody>
          <a:bodyPr/>
          <a:lstStyle/>
          <a:p>
            <a:fld id="{7D4383DA-7224-492F-8BE3-5F0CAE3E0BDC}" type="datetime4">
              <a:rPr lang="en-US" smtClean="0"/>
              <a:pPr/>
              <a:t>September 6, 2020</a:t>
            </a:fld>
            <a:endParaRPr lang="en-US"/>
          </a:p>
        </p:txBody>
      </p:sp>
      <p:sp>
        <p:nvSpPr>
          <p:cNvPr id="15" name="Slide Number Placeholder 14"/>
          <p:cNvSpPr>
            <a:spLocks noGrp="1"/>
          </p:cNvSpPr>
          <p:nvPr>
            <p:ph type="sldNum" sz="quarter" idx="12"/>
          </p:nvPr>
        </p:nvSpPr>
        <p:spPr/>
        <p:txBody>
          <a:bodyPr/>
          <a:lstStyle/>
          <a:p>
            <a:fld id="{4160A30E-3B8F-4D93-AA4B-AFA1332907B3}" type="slidenum">
              <a:rPr lang="en-US" smtClean="0"/>
              <a:pPr/>
              <a:t>9</a:t>
            </a:fld>
            <a:endParaRPr lang="en-US"/>
          </a:p>
        </p:txBody>
      </p:sp>
      <p:sp>
        <p:nvSpPr>
          <p:cNvPr id="17" name="Rectangle 16"/>
          <p:cNvSpPr/>
          <p:nvPr/>
        </p:nvSpPr>
        <p:spPr>
          <a:xfrm>
            <a:off x="990600" y="152400"/>
            <a:ext cx="855747" cy="369332"/>
          </a:xfrm>
          <a:prstGeom prst="rect">
            <a:avLst/>
          </a:prstGeom>
        </p:spPr>
        <p:txBody>
          <a:bodyPr wrap="none">
            <a:spAutoFit/>
          </a:bodyPr>
          <a:lstStyle/>
          <a:p>
            <a:r>
              <a:rPr lang="en-US" b="1" dirty="0" smtClean="0">
                <a:solidFill>
                  <a:schemeClr val="accent6">
                    <a:lumMod val="75000"/>
                  </a:schemeClr>
                </a:solidFill>
              </a:rPr>
              <a:t>3 P’s -</a:t>
            </a:r>
            <a:endParaRPr lang="en-US" dirty="0"/>
          </a:p>
        </p:txBody>
      </p:sp>
    </p:spTree>
  </p:cSld>
  <p:clrMapOvr>
    <a:masterClrMapping/>
  </p:clrMapOvr>
  <p:transition>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935</TotalTime>
  <Words>1322</Words>
  <Application>Microsoft Office PowerPoint</Application>
  <PresentationFormat>On-screen Show (4:3)</PresentationFormat>
  <Paragraphs>312</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PowerPoint Presentation</vt:lpstr>
      <vt:lpstr>PowerPoint Presentation</vt:lpstr>
      <vt:lpstr>Health Insurance  </vt:lpstr>
      <vt:lpstr>Insurance Terms for Data Processing:</vt:lpstr>
      <vt:lpstr>Provider </vt:lpstr>
      <vt:lpstr>Types of health insurance coverages(policies)</vt:lpstr>
      <vt:lpstr>Federal health insurance programs</vt:lpstr>
      <vt:lpstr>The Three P’s of Healthcare</vt:lpstr>
      <vt:lpstr>PowerPoint Presentation</vt:lpstr>
      <vt:lpstr>Health - Conceptual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tsipl0457</dc:creator>
  <cp:lastModifiedBy>BISA NARESH GOUD</cp:lastModifiedBy>
  <cp:revision>242</cp:revision>
  <dcterms:created xsi:type="dcterms:W3CDTF">2015-06-02T05:35:46Z</dcterms:created>
  <dcterms:modified xsi:type="dcterms:W3CDTF">2020-09-06T12:43:43Z</dcterms:modified>
</cp:coreProperties>
</file>