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72" r:id="rId5"/>
    <p:sldId id="261" r:id="rId6"/>
    <p:sldId id="260" r:id="rId7"/>
    <p:sldId id="259" r:id="rId8"/>
    <p:sldId id="277" r:id="rId9"/>
    <p:sldId id="273" r:id="rId10"/>
    <p:sldId id="265" r:id="rId11"/>
    <p:sldId id="274" r:id="rId12"/>
    <p:sldId id="275" r:id="rId13"/>
    <p:sldId id="278" r:id="rId14"/>
    <p:sldId id="263" r:id="rId15"/>
    <p:sldId id="267" r:id="rId16"/>
    <p:sldId id="264" r:id="rId17"/>
    <p:sldId id="279" r:id="rId18"/>
    <p:sldId id="266" r:id="rId19"/>
    <p:sldId id="280" r:id="rId20"/>
    <p:sldId id="268" r:id="rId21"/>
    <p:sldId id="276"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73"/>
    <p:restoredTop sz="96327"/>
  </p:normalViewPr>
  <p:slideViewPr>
    <p:cSldViewPr snapToGrid="0" snapToObjects="1">
      <p:cViewPr varScale="1">
        <p:scale>
          <a:sx n="96" d="100"/>
          <a:sy n="96" d="100"/>
        </p:scale>
        <p:origin x="184" y="1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D21669-7393-4DA1-ADCA-2E60E62CA37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CD8742F-EE37-41B7-843C-539397997AB3}">
      <dgm:prSet/>
      <dgm:spPr/>
      <dgm:t>
        <a:bodyPr/>
        <a:lstStyle/>
        <a:p>
          <a:r>
            <a:rPr lang="en-US" dirty="0"/>
            <a:t>Discuss about objective of Assignment for given problem statement</a:t>
          </a:r>
        </a:p>
      </dgm:t>
    </dgm:pt>
    <dgm:pt modelId="{26533BE1-39F7-4461-924E-7AEA581E698E}" type="parTrans" cxnId="{44C60D38-5D82-4BAB-9CE8-70A738E16201}">
      <dgm:prSet/>
      <dgm:spPr/>
      <dgm:t>
        <a:bodyPr/>
        <a:lstStyle/>
        <a:p>
          <a:endParaRPr lang="en-US"/>
        </a:p>
      </dgm:t>
    </dgm:pt>
    <dgm:pt modelId="{DFBD0CBA-44ED-4FD0-ACC3-E8954AB1A2DA}" type="sibTrans" cxnId="{44C60D38-5D82-4BAB-9CE8-70A738E16201}">
      <dgm:prSet/>
      <dgm:spPr/>
      <dgm:t>
        <a:bodyPr/>
        <a:lstStyle/>
        <a:p>
          <a:endParaRPr lang="en-US"/>
        </a:p>
      </dgm:t>
    </dgm:pt>
    <dgm:pt modelId="{99BE9474-00BE-4E31-87F3-E7E2E330083F}">
      <dgm:prSet/>
      <dgm:spPr/>
      <dgm:t>
        <a:bodyPr/>
        <a:lstStyle/>
        <a:p>
          <a:r>
            <a:rPr lang="en-US" dirty="0"/>
            <a:t>Data Processing</a:t>
          </a:r>
        </a:p>
      </dgm:t>
    </dgm:pt>
    <dgm:pt modelId="{2E238C2A-0C43-4CBC-A754-CFF4E35A4B2E}" type="parTrans" cxnId="{3BE139E7-4914-4CE3-B1A0-757E42A6EC81}">
      <dgm:prSet/>
      <dgm:spPr/>
      <dgm:t>
        <a:bodyPr/>
        <a:lstStyle/>
        <a:p>
          <a:endParaRPr lang="en-US"/>
        </a:p>
      </dgm:t>
    </dgm:pt>
    <dgm:pt modelId="{9730174A-3171-4870-9A90-1E30E0A8994D}" type="sibTrans" cxnId="{3BE139E7-4914-4CE3-B1A0-757E42A6EC81}">
      <dgm:prSet/>
      <dgm:spPr/>
      <dgm:t>
        <a:bodyPr/>
        <a:lstStyle/>
        <a:p>
          <a:endParaRPr lang="en-US"/>
        </a:p>
      </dgm:t>
    </dgm:pt>
    <dgm:pt modelId="{155F3AA6-5D2E-44F1-BC50-099F2A0359CA}">
      <dgm:prSet/>
      <dgm:spPr/>
      <dgm:t>
        <a:bodyPr/>
        <a:lstStyle/>
        <a:p>
          <a:r>
            <a:rPr lang="en-US" dirty="0"/>
            <a:t>Clustering Process</a:t>
          </a:r>
        </a:p>
      </dgm:t>
    </dgm:pt>
    <dgm:pt modelId="{F6E5DAB7-E0AA-438D-ADCF-3ACED19882ED}" type="parTrans" cxnId="{619972C8-AB65-49C2-94F7-720EEC2BEB9B}">
      <dgm:prSet/>
      <dgm:spPr/>
      <dgm:t>
        <a:bodyPr/>
        <a:lstStyle/>
        <a:p>
          <a:endParaRPr lang="en-US"/>
        </a:p>
      </dgm:t>
    </dgm:pt>
    <dgm:pt modelId="{040D4BE9-1606-4777-9E7F-C645F18E9CA7}" type="sibTrans" cxnId="{619972C8-AB65-49C2-94F7-720EEC2BEB9B}">
      <dgm:prSet/>
      <dgm:spPr/>
      <dgm:t>
        <a:bodyPr/>
        <a:lstStyle/>
        <a:p>
          <a:endParaRPr lang="en-US"/>
        </a:p>
      </dgm:t>
    </dgm:pt>
    <dgm:pt modelId="{37034BD8-1F66-43F3-A857-AD17BE070C0B}">
      <dgm:prSet/>
      <dgm:spPr/>
      <dgm:t>
        <a:bodyPr/>
        <a:lstStyle/>
        <a:p>
          <a:r>
            <a:rPr lang="en-US"/>
            <a:t>Conclusion</a:t>
          </a:r>
        </a:p>
      </dgm:t>
    </dgm:pt>
    <dgm:pt modelId="{40F3D36C-29E7-487A-B882-B8210A038A89}" type="parTrans" cxnId="{EA29A25E-463E-4E2F-9C84-9854C51115BF}">
      <dgm:prSet/>
      <dgm:spPr/>
      <dgm:t>
        <a:bodyPr/>
        <a:lstStyle/>
        <a:p>
          <a:endParaRPr lang="en-US"/>
        </a:p>
      </dgm:t>
    </dgm:pt>
    <dgm:pt modelId="{7C54609E-8349-417C-AD13-0C21F758AF4B}" type="sibTrans" cxnId="{EA29A25E-463E-4E2F-9C84-9854C51115BF}">
      <dgm:prSet/>
      <dgm:spPr/>
      <dgm:t>
        <a:bodyPr/>
        <a:lstStyle/>
        <a:p>
          <a:endParaRPr lang="en-US"/>
        </a:p>
      </dgm:t>
    </dgm:pt>
    <dgm:pt modelId="{8B3F93FA-3AF7-4591-BB84-BEF64A32CC3C}" type="pres">
      <dgm:prSet presAssocID="{FAD21669-7393-4DA1-ADCA-2E60E62CA375}" presName="root" presStyleCnt="0">
        <dgm:presLayoutVars>
          <dgm:dir/>
          <dgm:resizeHandles val="exact"/>
        </dgm:presLayoutVars>
      </dgm:prSet>
      <dgm:spPr/>
    </dgm:pt>
    <dgm:pt modelId="{20C6B114-06F0-454D-8577-0FA22A7AEDC2}" type="pres">
      <dgm:prSet presAssocID="{FCD8742F-EE37-41B7-843C-539397997AB3}" presName="compNode" presStyleCnt="0"/>
      <dgm:spPr/>
    </dgm:pt>
    <dgm:pt modelId="{690C3FCF-3CFE-4D1F-84D1-5A255CB63C5A}" type="pres">
      <dgm:prSet presAssocID="{FCD8742F-EE37-41B7-843C-539397997AB3}" presName="bgRect" presStyleLbl="bgShp" presStyleIdx="0" presStyleCnt="4"/>
      <dgm:spPr/>
    </dgm:pt>
    <dgm:pt modelId="{427AA011-B362-44E5-AB18-BF9BD35B8F7E}" type="pres">
      <dgm:prSet presAssocID="{FCD8742F-EE37-41B7-843C-539397997AB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5C04F4CA-EA21-428E-839A-46FB3B24E7CC}" type="pres">
      <dgm:prSet presAssocID="{FCD8742F-EE37-41B7-843C-539397997AB3}" presName="spaceRect" presStyleCnt="0"/>
      <dgm:spPr/>
    </dgm:pt>
    <dgm:pt modelId="{DF5F523A-E118-413C-888E-45F2B7DB6F85}" type="pres">
      <dgm:prSet presAssocID="{FCD8742F-EE37-41B7-843C-539397997AB3}" presName="parTx" presStyleLbl="revTx" presStyleIdx="0" presStyleCnt="4">
        <dgm:presLayoutVars>
          <dgm:chMax val="0"/>
          <dgm:chPref val="0"/>
        </dgm:presLayoutVars>
      </dgm:prSet>
      <dgm:spPr/>
    </dgm:pt>
    <dgm:pt modelId="{CC6A7801-3A2D-44D6-A2B0-C650AB24F482}" type="pres">
      <dgm:prSet presAssocID="{DFBD0CBA-44ED-4FD0-ACC3-E8954AB1A2DA}" presName="sibTrans" presStyleCnt="0"/>
      <dgm:spPr/>
    </dgm:pt>
    <dgm:pt modelId="{73844B30-EDFA-40EC-A7EC-40E91285F214}" type="pres">
      <dgm:prSet presAssocID="{99BE9474-00BE-4E31-87F3-E7E2E330083F}" presName="compNode" presStyleCnt="0"/>
      <dgm:spPr/>
    </dgm:pt>
    <dgm:pt modelId="{EBFF380E-12C4-43F9-9DCB-858D442AEC23}" type="pres">
      <dgm:prSet presAssocID="{99BE9474-00BE-4E31-87F3-E7E2E330083F}" presName="bgRect" presStyleLbl="bgShp" presStyleIdx="1" presStyleCnt="4"/>
      <dgm:spPr/>
    </dgm:pt>
    <dgm:pt modelId="{A4ACA0D9-E5F8-47DA-97AC-E358458D6035}" type="pres">
      <dgm:prSet presAssocID="{99BE9474-00BE-4E31-87F3-E7E2E330083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ADD25832-B1C6-4013-9EDE-07DC06C8B0BE}" type="pres">
      <dgm:prSet presAssocID="{99BE9474-00BE-4E31-87F3-E7E2E330083F}" presName="spaceRect" presStyleCnt="0"/>
      <dgm:spPr/>
    </dgm:pt>
    <dgm:pt modelId="{670FDEF0-2BE1-45C3-B478-B0199104D42D}" type="pres">
      <dgm:prSet presAssocID="{99BE9474-00BE-4E31-87F3-E7E2E330083F}" presName="parTx" presStyleLbl="revTx" presStyleIdx="1" presStyleCnt="4">
        <dgm:presLayoutVars>
          <dgm:chMax val="0"/>
          <dgm:chPref val="0"/>
        </dgm:presLayoutVars>
      </dgm:prSet>
      <dgm:spPr/>
    </dgm:pt>
    <dgm:pt modelId="{AB3AEC2B-3CDE-4984-8BF2-430A8C4080F2}" type="pres">
      <dgm:prSet presAssocID="{9730174A-3171-4870-9A90-1E30E0A8994D}" presName="sibTrans" presStyleCnt="0"/>
      <dgm:spPr/>
    </dgm:pt>
    <dgm:pt modelId="{E2F5F8BB-993C-44F8-9DA1-9B4920FAC1C8}" type="pres">
      <dgm:prSet presAssocID="{155F3AA6-5D2E-44F1-BC50-099F2A0359CA}" presName="compNode" presStyleCnt="0"/>
      <dgm:spPr/>
    </dgm:pt>
    <dgm:pt modelId="{70E59DD1-E1C0-43A8-A9A3-CC26C8F3E466}" type="pres">
      <dgm:prSet presAssocID="{155F3AA6-5D2E-44F1-BC50-099F2A0359CA}" presName="bgRect" presStyleLbl="bgShp" presStyleIdx="2" presStyleCnt="4"/>
      <dgm:spPr/>
    </dgm:pt>
    <dgm:pt modelId="{AFCA86CB-B511-45EC-9C94-186203CBE5F8}" type="pres">
      <dgm:prSet presAssocID="{155F3AA6-5D2E-44F1-BC50-099F2A0359C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2115C613-EEC5-42AE-BC26-FDB8ACC749B9}" type="pres">
      <dgm:prSet presAssocID="{155F3AA6-5D2E-44F1-BC50-099F2A0359CA}" presName="spaceRect" presStyleCnt="0"/>
      <dgm:spPr/>
    </dgm:pt>
    <dgm:pt modelId="{92D2E31F-661C-4A33-8E1B-0658B4EBDF92}" type="pres">
      <dgm:prSet presAssocID="{155F3AA6-5D2E-44F1-BC50-099F2A0359CA}" presName="parTx" presStyleLbl="revTx" presStyleIdx="2" presStyleCnt="4">
        <dgm:presLayoutVars>
          <dgm:chMax val="0"/>
          <dgm:chPref val="0"/>
        </dgm:presLayoutVars>
      </dgm:prSet>
      <dgm:spPr/>
    </dgm:pt>
    <dgm:pt modelId="{20A786FB-6314-420A-84D1-CDED499809EB}" type="pres">
      <dgm:prSet presAssocID="{040D4BE9-1606-4777-9E7F-C645F18E9CA7}" presName="sibTrans" presStyleCnt="0"/>
      <dgm:spPr/>
    </dgm:pt>
    <dgm:pt modelId="{B10D5D7A-17FB-4914-A903-D03960564D56}" type="pres">
      <dgm:prSet presAssocID="{37034BD8-1F66-43F3-A857-AD17BE070C0B}" presName="compNode" presStyleCnt="0"/>
      <dgm:spPr/>
    </dgm:pt>
    <dgm:pt modelId="{B540A41A-81CF-46FB-BB8E-14FE0F76BCEF}" type="pres">
      <dgm:prSet presAssocID="{37034BD8-1F66-43F3-A857-AD17BE070C0B}" presName="bgRect" presStyleLbl="bgShp" presStyleIdx="3" presStyleCnt="4"/>
      <dgm:spPr/>
    </dgm:pt>
    <dgm:pt modelId="{30177A08-CAB3-4926-989D-19DF91D5FC7F}" type="pres">
      <dgm:prSet presAssocID="{37034BD8-1F66-43F3-A857-AD17BE070C0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7C2898F5-C39B-456E-8A10-68A5B1B26F81}" type="pres">
      <dgm:prSet presAssocID="{37034BD8-1F66-43F3-A857-AD17BE070C0B}" presName="spaceRect" presStyleCnt="0"/>
      <dgm:spPr/>
    </dgm:pt>
    <dgm:pt modelId="{295B465A-83C5-4048-808D-8C35F38DBB33}" type="pres">
      <dgm:prSet presAssocID="{37034BD8-1F66-43F3-A857-AD17BE070C0B}" presName="parTx" presStyleLbl="revTx" presStyleIdx="3" presStyleCnt="4">
        <dgm:presLayoutVars>
          <dgm:chMax val="0"/>
          <dgm:chPref val="0"/>
        </dgm:presLayoutVars>
      </dgm:prSet>
      <dgm:spPr/>
    </dgm:pt>
  </dgm:ptLst>
  <dgm:cxnLst>
    <dgm:cxn modelId="{FB0F8A1C-0179-4B70-AAA5-1956D198806F}" type="presOf" srcId="{99BE9474-00BE-4E31-87F3-E7E2E330083F}" destId="{670FDEF0-2BE1-45C3-B478-B0199104D42D}" srcOrd="0" destOrd="0" presId="urn:microsoft.com/office/officeart/2018/2/layout/IconVerticalSolidList"/>
    <dgm:cxn modelId="{44C60D38-5D82-4BAB-9CE8-70A738E16201}" srcId="{FAD21669-7393-4DA1-ADCA-2E60E62CA375}" destId="{FCD8742F-EE37-41B7-843C-539397997AB3}" srcOrd="0" destOrd="0" parTransId="{26533BE1-39F7-4461-924E-7AEA581E698E}" sibTransId="{DFBD0CBA-44ED-4FD0-ACC3-E8954AB1A2DA}"/>
    <dgm:cxn modelId="{EA29A25E-463E-4E2F-9C84-9854C51115BF}" srcId="{FAD21669-7393-4DA1-ADCA-2E60E62CA375}" destId="{37034BD8-1F66-43F3-A857-AD17BE070C0B}" srcOrd="3" destOrd="0" parTransId="{40F3D36C-29E7-487A-B882-B8210A038A89}" sibTransId="{7C54609E-8349-417C-AD13-0C21F758AF4B}"/>
    <dgm:cxn modelId="{842BD35E-D667-4435-8BEC-9EF13F16D49E}" type="presOf" srcId="{FAD21669-7393-4DA1-ADCA-2E60E62CA375}" destId="{8B3F93FA-3AF7-4591-BB84-BEF64A32CC3C}" srcOrd="0" destOrd="0" presId="urn:microsoft.com/office/officeart/2018/2/layout/IconVerticalSolidList"/>
    <dgm:cxn modelId="{BB06D585-2A00-4C16-AD80-B0918BCB54BC}" type="presOf" srcId="{155F3AA6-5D2E-44F1-BC50-099F2A0359CA}" destId="{92D2E31F-661C-4A33-8E1B-0658B4EBDF92}" srcOrd="0" destOrd="0" presId="urn:microsoft.com/office/officeart/2018/2/layout/IconVerticalSolidList"/>
    <dgm:cxn modelId="{7C1FF98F-24D2-406A-804B-8BEF21856974}" type="presOf" srcId="{FCD8742F-EE37-41B7-843C-539397997AB3}" destId="{DF5F523A-E118-413C-888E-45F2B7DB6F85}" srcOrd="0" destOrd="0" presId="urn:microsoft.com/office/officeart/2018/2/layout/IconVerticalSolidList"/>
    <dgm:cxn modelId="{619972C8-AB65-49C2-94F7-720EEC2BEB9B}" srcId="{FAD21669-7393-4DA1-ADCA-2E60E62CA375}" destId="{155F3AA6-5D2E-44F1-BC50-099F2A0359CA}" srcOrd="2" destOrd="0" parTransId="{F6E5DAB7-E0AA-438D-ADCF-3ACED19882ED}" sibTransId="{040D4BE9-1606-4777-9E7F-C645F18E9CA7}"/>
    <dgm:cxn modelId="{8913F0DC-50C5-4DE9-A714-01DD019B8C45}" type="presOf" srcId="{37034BD8-1F66-43F3-A857-AD17BE070C0B}" destId="{295B465A-83C5-4048-808D-8C35F38DBB33}" srcOrd="0" destOrd="0" presId="urn:microsoft.com/office/officeart/2018/2/layout/IconVerticalSolidList"/>
    <dgm:cxn modelId="{3BE139E7-4914-4CE3-B1A0-757E42A6EC81}" srcId="{FAD21669-7393-4DA1-ADCA-2E60E62CA375}" destId="{99BE9474-00BE-4E31-87F3-E7E2E330083F}" srcOrd="1" destOrd="0" parTransId="{2E238C2A-0C43-4CBC-A754-CFF4E35A4B2E}" sibTransId="{9730174A-3171-4870-9A90-1E30E0A8994D}"/>
    <dgm:cxn modelId="{87C25CFB-7B88-4CDA-8B05-3C75778CC4AE}" type="presParOf" srcId="{8B3F93FA-3AF7-4591-BB84-BEF64A32CC3C}" destId="{20C6B114-06F0-454D-8577-0FA22A7AEDC2}" srcOrd="0" destOrd="0" presId="urn:microsoft.com/office/officeart/2018/2/layout/IconVerticalSolidList"/>
    <dgm:cxn modelId="{E4110710-0272-4332-B1FC-35E773317F95}" type="presParOf" srcId="{20C6B114-06F0-454D-8577-0FA22A7AEDC2}" destId="{690C3FCF-3CFE-4D1F-84D1-5A255CB63C5A}" srcOrd="0" destOrd="0" presId="urn:microsoft.com/office/officeart/2018/2/layout/IconVerticalSolidList"/>
    <dgm:cxn modelId="{04E8813E-1619-4EE2-8971-93DCB04DFE75}" type="presParOf" srcId="{20C6B114-06F0-454D-8577-0FA22A7AEDC2}" destId="{427AA011-B362-44E5-AB18-BF9BD35B8F7E}" srcOrd="1" destOrd="0" presId="urn:microsoft.com/office/officeart/2018/2/layout/IconVerticalSolidList"/>
    <dgm:cxn modelId="{12B8E766-9E79-484A-8956-541C7076A56C}" type="presParOf" srcId="{20C6B114-06F0-454D-8577-0FA22A7AEDC2}" destId="{5C04F4CA-EA21-428E-839A-46FB3B24E7CC}" srcOrd="2" destOrd="0" presId="urn:microsoft.com/office/officeart/2018/2/layout/IconVerticalSolidList"/>
    <dgm:cxn modelId="{99559CDF-DAC7-4637-873A-63838AE83370}" type="presParOf" srcId="{20C6B114-06F0-454D-8577-0FA22A7AEDC2}" destId="{DF5F523A-E118-413C-888E-45F2B7DB6F85}" srcOrd="3" destOrd="0" presId="urn:microsoft.com/office/officeart/2018/2/layout/IconVerticalSolidList"/>
    <dgm:cxn modelId="{8D704FDD-70FA-4105-A4A7-126F1CC01777}" type="presParOf" srcId="{8B3F93FA-3AF7-4591-BB84-BEF64A32CC3C}" destId="{CC6A7801-3A2D-44D6-A2B0-C650AB24F482}" srcOrd="1" destOrd="0" presId="urn:microsoft.com/office/officeart/2018/2/layout/IconVerticalSolidList"/>
    <dgm:cxn modelId="{28E3C43E-017C-4A13-A2D3-CF53D3FF31CD}" type="presParOf" srcId="{8B3F93FA-3AF7-4591-BB84-BEF64A32CC3C}" destId="{73844B30-EDFA-40EC-A7EC-40E91285F214}" srcOrd="2" destOrd="0" presId="urn:microsoft.com/office/officeart/2018/2/layout/IconVerticalSolidList"/>
    <dgm:cxn modelId="{38D53377-F25A-46F7-BCE5-5C1664D1631B}" type="presParOf" srcId="{73844B30-EDFA-40EC-A7EC-40E91285F214}" destId="{EBFF380E-12C4-43F9-9DCB-858D442AEC23}" srcOrd="0" destOrd="0" presId="urn:microsoft.com/office/officeart/2018/2/layout/IconVerticalSolidList"/>
    <dgm:cxn modelId="{2B81E969-2DC8-48C0-BDF5-5F748F29EF54}" type="presParOf" srcId="{73844B30-EDFA-40EC-A7EC-40E91285F214}" destId="{A4ACA0D9-E5F8-47DA-97AC-E358458D6035}" srcOrd="1" destOrd="0" presId="urn:microsoft.com/office/officeart/2018/2/layout/IconVerticalSolidList"/>
    <dgm:cxn modelId="{BB8D2258-DB5A-4F20-8A20-DCCD7E6B31D0}" type="presParOf" srcId="{73844B30-EDFA-40EC-A7EC-40E91285F214}" destId="{ADD25832-B1C6-4013-9EDE-07DC06C8B0BE}" srcOrd="2" destOrd="0" presId="urn:microsoft.com/office/officeart/2018/2/layout/IconVerticalSolidList"/>
    <dgm:cxn modelId="{57B221C0-A58D-4A71-9C4B-6E558650FC8B}" type="presParOf" srcId="{73844B30-EDFA-40EC-A7EC-40E91285F214}" destId="{670FDEF0-2BE1-45C3-B478-B0199104D42D}" srcOrd="3" destOrd="0" presId="urn:microsoft.com/office/officeart/2018/2/layout/IconVerticalSolidList"/>
    <dgm:cxn modelId="{E4B7BB00-48D2-44A9-BD45-18EC0166057A}" type="presParOf" srcId="{8B3F93FA-3AF7-4591-BB84-BEF64A32CC3C}" destId="{AB3AEC2B-3CDE-4984-8BF2-430A8C4080F2}" srcOrd="3" destOrd="0" presId="urn:microsoft.com/office/officeart/2018/2/layout/IconVerticalSolidList"/>
    <dgm:cxn modelId="{0470AA36-174F-422D-8045-41E5F14B7A8A}" type="presParOf" srcId="{8B3F93FA-3AF7-4591-BB84-BEF64A32CC3C}" destId="{E2F5F8BB-993C-44F8-9DA1-9B4920FAC1C8}" srcOrd="4" destOrd="0" presId="urn:microsoft.com/office/officeart/2018/2/layout/IconVerticalSolidList"/>
    <dgm:cxn modelId="{E1AEF1EA-BEA6-4B20-9F40-8FCD4DF4314C}" type="presParOf" srcId="{E2F5F8BB-993C-44F8-9DA1-9B4920FAC1C8}" destId="{70E59DD1-E1C0-43A8-A9A3-CC26C8F3E466}" srcOrd="0" destOrd="0" presId="urn:microsoft.com/office/officeart/2018/2/layout/IconVerticalSolidList"/>
    <dgm:cxn modelId="{F9DA7CCD-AA01-4664-8967-714AA527796A}" type="presParOf" srcId="{E2F5F8BB-993C-44F8-9DA1-9B4920FAC1C8}" destId="{AFCA86CB-B511-45EC-9C94-186203CBE5F8}" srcOrd="1" destOrd="0" presId="urn:microsoft.com/office/officeart/2018/2/layout/IconVerticalSolidList"/>
    <dgm:cxn modelId="{E3E9F7EA-288A-4741-BA1F-A2D10213939D}" type="presParOf" srcId="{E2F5F8BB-993C-44F8-9DA1-9B4920FAC1C8}" destId="{2115C613-EEC5-42AE-BC26-FDB8ACC749B9}" srcOrd="2" destOrd="0" presId="urn:microsoft.com/office/officeart/2018/2/layout/IconVerticalSolidList"/>
    <dgm:cxn modelId="{95F28629-853E-4F46-9026-9BF101DF0ECB}" type="presParOf" srcId="{E2F5F8BB-993C-44F8-9DA1-9B4920FAC1C8}" destId="{92D2E31F-661C-4A33-8E1B-0658B4EBDF92}" srcOrd="3" destOrd="0" presId="urn:microsoft.com/office/officeart/2018/2/layout/IconVerticalSolidList"/>
    <dgm:cxn modelId="{572AB864-261C-4BAD-8F15-885BB9859835}" type="presParOf" srcId="{8B3F93FA-3AF7-4591-BB84-BEF64A32CC3C}" destId="{20A786FB-6314-420A-84D1-CDED499809EB}" srcOrd="5" destOrd="0" presId="urn:microsoft.com/office/officeart/2018/2/layout/IconVerticalSolidList"/>
    <dgm:cxn modelId="{8DF42091-24FD-4E9F-8FF5-ADE4DD5CDEA6}" type="presParOf" srcId="{8B3F93FA-3AF7-4591-BB84-BEF64A32CC3C}" destId="{B10D5D7A-17FB-4914-A903-D03960564D56}" srcOrd="6" destOrd="0" presId="urn:microsoft.com/office/officeart/2018/2/layout/IconVerticalSolidList"/>
    <dgm:cxn modelId="{D9543A3F-3ED5-40E7-B6B6-484B41C0B2B9}" type="presParOf" srcId="{B10D5D7A-17FB-4914-A903-D03960564D56}" destId="{B540A41A-81CF-46FB-BB8E-14FE0F76BCEF}" srcOrd="0" destOrd="0" presId="urn:microsoft.com/office/officeart/2018/2/layout/IconVerticalSolidList"/>
    <dgm:cxn modelId="{612BD8A2-B90B-482F-AA72-45BCD7581C1A}" type="presParOf" srcId="{B10D5D7A-17FB-4914-A903-D03960564D56}" destId="{30177A08-CAB3-4926-989D-19DF91D5FC7F}" srcOrd="1" destOrd="0" presId="urn:microsoft.com/office/officeart/2018/2/layout/IconVerticalSolidList"/>
    <dgm:cxn modelId="{C1D95FFF-A1EC-4B82-9EB7-AE4860A6CAC0}" type="presParOf" srcId="{B10D5D7A-17FB-4914-A903-D03960564D56}" destId="{7C2898F5-C39B-456E-8A10-68A5B1B26F81}" srcOrd="2" destOrd="0" presId="urn:microsoft.com/office/officeart/2018/2/layout/IconVerticalSolidList"/>
    <dgm:cxn modelId="{AE914755-CDF0-4C05-B431-CAACEBC024E6}" type="presParOf" srcId="{B10D5D7A-17FB-4914-A903-D03960564D56}" destId="{295B465A-83C5-4048-808D-8C35F38DBB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A1A58F-21AE-44F7-A373-89F87AEF1C1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4DF8235-7834-4764-BA14-20DA7F809391}">
      <dgm:prSet/>
      <dgm:spPr/>
      <dgm:t>
        <a:bodyPr/>
        <a:lstStyle/>
        <a:p>
          <a:pPr>
            <a:lnSpc>
              <a:spcPct val="100000"/>
            </a:lnSpc>
          </a:pPr>
          <a:r>
            <a:rPr lang="en-US"/>
            <a:t>Provided summary level insight into Country data using Jupyter notebook.</a:t>
          </a:r>
          <a:endParaRPr lang="en-US" dirty="0"/>
        </a:p>
      </dgm:t>
    </dgm:pt>
    <dgm:pt modelId="{1C2DBBDC-8FCE-494E-A71F-F5D16E14FBFD}" type="parTrans" cxnId="{CBC84BD4-6F9F-4A3D-A0EB-3B1351A5FD0D}">
      <dgm:prSet/>
      <dgm:spPr/>
      <dgm:t>
        <a:bodyPr/>
        <a:lstStyle/>
        <a:p>
          <a:endParaRPr lang="en-US"/>
        </a:p>
      </dgm:t>
    </dgm:pt>
    <dgm:pt modelId="{0A6EDC4D-1913-4094-A6BD-E33AE18B1698}" type="sibTrans" cxnId="{CBC84BD4-6F9F-4A3D-A0EB-3B1351A5FD0D}">
      <dgm:prSet/>
      <dgm:spPr/>
      <dgm:t>
        <a:bodyPr/>
        <a:lstStyle/>
        <a:p>
          <a:endParaRPr lang="en-US"/>
        </a:p>
      </dgm:t>
    </dgm:pt>
    <dgm:pt modelId="{181249C5-BF0B-40DB-AE80-75DF0784890D}">
      <dgm:prSet/>
      <dgm:spPr/>
      <dgm:t>
        <a:bodyPr/>
        <a:lstStyle/>
        <a:p>
          <a:pPr>
            <a:lnSpc>
              <a:spcPct val="100000"/>
            </a:lnSpc>
          </a:pPr>
          <a:r>
            <a:rPr lang="en-US" dirty="0"/>
            <a:t>Uncovered underlying patterns and used clustering algorithms to provide recommendations.</a:t>
          </a:r>
        </a:p>
      </dgm:t>
    </dgm:pt>
    <dgm:pt modelId="{F6E1836D-013A-4A36-8D99-1E40C8762646}" type="parTrans" cxnId="{E0032804-B537-4687-BA63-5B311250549D}">
      <dgm:prSet/>
      <dgm:spPr/>
      <dgm:t>
        <a:bodyPr/>
        <a:lstStyle/>
        <a:p>
          <a:endParaRPr lang="en-US"/>
        </a:p>
      </dgm:t>
    </dgm:pt>
    <dgm:pt modelId="{9FBF3D21-73E2-43E1-81A9-36B71FE53126}" type="sibTrans" cxnId="{E0032804-B537-4687-BA63-5B311250549D}">
      <dgm:prSet/>
      <dgm:spPr/>
      <dgm:t>
        <a:bodyPr/>
        <a:lstStyle/>
        <a:p>
          <a:endParaRPr lang="en-US"/>
        </a:p>
      </dgm:t>
    </dgm:pt>
    <dgm:pt modelId="{39498621-2EEE-6246-B0FB-EE2D86DA53CC}">
      <dgm:prSet/>
      <dgm:spPr/>
      <dgm:t>
        <a:bodyPr/>
        <a:lstStyle/>
        <a:p>
          <a:pPr>
            <a:lnSpc>
              <a:spcPct val="100000"/>
            </a:lnSpc>
          </a:pPr>
          <a:r>
            <a:rPr lang="en-US"/>
            <a:t>To categorize the countries using socio-economic and health factors and suggest the list of same which CEO needs to focus most.</a:t>
          </a:r>
          <a:endParaRPr lang="en-US" dirty="0"/>
        </a:p>
      </dgm:t>
    </dgm:pt>
    <dgm:pt modelId="{1AD1B9A9-6374-F149-96DC-E60B53CE590F}" type="parTrans" cxnId="{618165AC-07E3-C146-AEB7-37CF4BB90288}">
      <dgm:prSet/>
      <dgm:spPr/>
      <dgm:t>
        <a:bodyPr/>
        <a:lstStyle/>
        <a:p>
          <a:endParaRPr lang="en-US"/>
        </a:p>
      </dgm:t>
    </dgm:pt>
    <dgm:pt modelId="{FE8A30EF-4359-6945-8D29-DEDA765F6501}" type="sibTrans" cxnId="{618165AC-07E3-C146-AEB7-37CF4BB90288}">
      <dgm:prSet/>
      <dgm:spPr/>
      <dgm:t>
        <a:bodyPr/>
        <a:lstStyle/>
        <a:p>
          <a:endParaRPr lang="en-US"/>
        </a:p>
      </dgm:t>
    </dgm:pt>
    <dgm:pt modelId="{481665E7-DECB-4C92-84C9-4A46FE2BB9F2}" type="pres">
      <dgm:prSet presAssocID="{8FA1A58F-21AE-44F7-A373-89F87AEF1C16}" presName="root" presStyleCnt="0">
        <dgm:presLayoutVars>
          <dgm:dir/>
          <dgm:resizeHandles val="exact"/>
        </dgm:presLayoutVars>
      </dgm:prSet>
      <dgm:spPr/>
    </dgm:pt>
    <dgm:pt modelId="{9F880D95-B759-4CDF-A470-78394B057E03}" type="pres">
      <dgm:prSet presAssocID="{04DF8235-7834-4764-BA14-20DA7F809391}" presName="compNode" presStyleCnt="0"/>
      <dgm:spPr/>
    </dgm:pt>
    <dgm:pt modelId="{36604435-E36F-4688-91A9-B96943CB3A96}" type="pres">
      <dgm:prSet presAssocID="{04DF8235-7834-4764-BA14-20DA7F809391}" presName="bgRect" presStyleLbl="bgShp" presStyleIdx="0" presStyleCnt="3"/>
      <dgm:spPr/>
    </dgm:pt>
    <dgm:pt modelId="{AF871FA9-6776-41F1-BF82-A75CE4C9BFAF}" type="pres">
      <dgm:prSet presAssocID="{04DF8235-7834-4764-BA14-20DA7F8093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F711D824-0F30-4DC6-8DBA-511992A1D931}" type="pres">
      <dgm:prSet presAssocID="{04DF8235-7834-4764-BA14-20DA7F809391}" presName="spaceRect" presStyleCnt="0"/>
      <dgm:spPr/>
    </dgm:pt>
    <dgm:pt modelId="{927CDA40-6131-4656-886B-DF66C5726737}" type="pres">
      <dgm:prSet presAssocID="{04DF8235-7834-4764-BA14-20DA7F809391}" presName="parTx" presStyleLbl="revTx" presStyleIdx="0" presStyleCnt="3">
        <dgm:presLayoutVars>
          <dgm:chMax val="0"/>
          <dgm:chPref val="0"/>
        </dgm:presLayoutVars>
      </dgm:prSet>
      <dgm:spPr/>
    </dgm:pt>
    <dgm:pt modelId="{D5D69218-3FA1-411B-BF15-9A9B62E7A627}" type="pres">
      <dgm:prSet presAssocID="{0A6EDC4D-1913-4094-A6BD-E33AE18B1698}" presName="sibTrans" presStyleCnt="0"/>
      <dgm:spPr/>
    </dgm:pt>
    <dgm:pt modelId="{F26BEF59-4B0C-4C38-8A37-BE0D4B416FDD}" type="pres">
      <dgm:prSet presAssocID="{181249C5-BF0B-40DB-AE80-75DF0784890D}" presName="compNode" presStyleCnt="0"/>
      <dgm:spPr/>
    </dgm:pt>
    <dgm:pt modelId="{FFEEBFBF-9A2E-455D-942A-65A35E653563}" type="pres">
      <dgm:prSet presAssocID="{181249C5-BF0B-40DB-AE80-75DF0784890D}" presName="bgRect" presStyleLbl="bgShp" presStyleIdx="1" presStyleCnt="3"/>
      <dgm:spPr/>
    </dgm:pt>
    <dgm:pt modelId="{F4859842-178F-4C90-9F63-4068CD5E8ABB}" type="pres">
      <dgm:prSet presAssocID="{181249C5-BF0B-40DB-AE80-75DF078489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96AE65B7-29F6-406D-B0DD-56C8466679C8}" type="pres">
      <dgm:prSet presAssocID="{181249C5-BF0B-40DB-AE80-75DF0784890D}" presName="spaceRect" presStyleCnt="0"/>
      <dgm:spPr/>
    </dgm:pt>
    <dgm:pt modelId="{C7DF8E8E-9D5B-4479-8735-742109502B3E}" type="pres">
      <dgm:prSet presAssocID="{181249C5-BF0B-40DB-AE80-75DF0784890D}" presName="parTx" presStyleLbl="revTx" presStyleIdx="1" presStyleCnt="3">
        <dgm:presLayoutVars>
          <dgm:chMax val="0"/>
          <dgm:chPref val="0"/>
        </dgm:presLayoutVars>
      </dgm:prSet>
      <dgm:spPr/>
    </dgm:pt>
    <dgm:pt modelId="{A6DF0F5F-15FB-AD4A-852F-63FBECEB817A}" type="pres">
      <dgm:prSet presAssocID="{9FBF3D21-73E2-43E1-81A9-36B71FE53126}" presName="sibTrans" presStyleCnt="0"/>
      <dgm:spPr/>
    </dgm:pt>
    <dgm:pt modelId="{A4244C42-E3D6-0541-B1F4-316FFEA9E24A}" type="pres">
      <dgm:prSet presAssocID="{39498621-2EEE-6246-B0FB-EE2D86DA53CC}" presName="compNode" presStyleCnt="0"/>
      <dgm:spPr/>
    </dgm:pt>
    <dgm:pt modelId="{2D4792A1-35DD-0C44-AB99-85C00745B895}" type="pres">
      <dgm:prSet presAssocID="{39498621-2EEE-6246-B0FB-EE2D86DA53CC}" presName="bgRect" presStyleLbl="bgShp" presStyleIdx="2" presStyleCnt="3"/>
      <dgm:spPr/>
    </dgm:pt>
    <dgm:pt modelId="{3ACC4B4A-48C3-404D-AD77-D3414512935B}" type="pres">
      <dgm:prSet presAssocID="{39498621-2EEE-6246-B0FB-EE2D86DA53CC}" presName="iconRect" presStyleLbl="node1" presStyleIdx="2" presStyleCnt="3"/>
      <dgm:spPr>
        <a:blipFill rotWithShape="1">
          <a:blip xmlns:r="http://schemas.openxmlformats.org/officeDocument/2006/relationships" r:embed="rId5"/>
          <a:srcRect/>
          <a:stretch>
            <a:fillRect l="-21000" r="-21000"/>
          </a:stretch>
        </a:blipFill>
      </dgm:spPr>
    </dgm:pt>
    <dgm:pt modelId="{71F3494F-0B2F-B348-82B3-A435AE6FA805}" type="pres">
      <dgm:prSet presAssocID="{39498621-2EEE-6246-B0FB-EE2D86DA53CC}" presName="spaceRect" presStyleCnt="0"/>
      <dgm:spPr/>
    </dgm:pt>
    <dgm:pt modelId="{3D418218-64C8-DC4E-BFEF-E8587BA6B0BB}" type="pres">
      <dgm:prSet presAssocID="{39498621-2EEE-6246-B0FB-EE2D86DA53CC}" presName="parTx" presStyleLbl="revTx" presStyleIdx="2" presStyleCnt="3">
        <dgm:presLayoutVars>
          <dgm:chMax val="0"/>
          <dgm:chPref val="0"/>
        </dgm:presLayoutVars>
      </dgm:prSet>
      <dgm:spPr/>
    </dgm:pt>
  </dgm:ptLst>
  <dgm:cxnLst>
    <dgm:cxn modelId="{E0032804-B537-4687-BA63-5B311250549D}" srcId="{8FA1A58F-21AE-44F7-A373-89F87AEF1C16}" destId="{181249C5-BF0B-40DB-AE80-75DF0784890D}" srcOrd="1" destOrd="0" parTransId="{F6E1836D-013A-4A36-8D99-1E40C8762646}" sibTransId="{9FBF3D21-73E2-43E1-81A9-36B71FE53126}"/>
    <dgm:cxn modelId="{ACBEE45E-F7F0-47FB-86B3-789C2CBC6849}" type="presOf" srcId="{181249C5-BF0B-40DB-AE80-75DF0784890D}" destId="{C7DF8E8E-9D5B-4479-8735-742109502B3E}" srcOrd="0" destOrd="0" presId="urn:microsoft.com/office/officeart/2018/2/layout/IconVerticalSolidList"/>
    <dgm:cxn modelId="{F852967A-C24F-4558-9B92-FFE2286CB430}" type="presOf" srcId="{8FA1A58F-21AE-44F7-A373-89F87AEF1C16}" destId="{481665E7-DECB-4C92-84C9-4A46FE2BB9F2}" srcOrd="0" destOrd="0" presId="urn:microsoft.com/office/officeart/2018/2/layout/IconVerticalSolidList"/>
    <dgm:cxn modelId="{2CC57691-E7A4-AC46-B33C-E49109C85C99}" type="presOf" srcId="{39498621-2EEE-6246-B0FB-EE2D86DA53CC}" destId="{3D418218-64C8-DC4E-BFEF-E8587BA6B0BB}" srcOrd="0" destOrd="0" presId="urn:microsoft.com/office/officeart/2018/2/layout/IconVerticalSolidList"/>
    <dgm:cxn modelId="{E2AEE998-10C0-487E-BBCF-B2EA82655C08}" type="presOf" srcId="{04DF8235-7834-4764-BA14-20DA7F809391}" destId="{927CDA40-6131-4656-886B-DF66C5726737}" srcOrd="0" destOrd="0" presId="urn:microsoft.com/office/officeart/2018/2/layout/IconVerticalSolidList"/>
    <dgm:cxn modelId="{618165AC-07E3-C146-AEB7-37CF4BB90288}" srcId="{8FA1A58F-21AE-44F7-A373-89F87AEF1C16}" destId="{39498621-2EEE-6246-B0FB-EE2D86DA53CC}" srcOrd="2" destOrd="0" parTransId="{1AD1B9A9-6374-F149-96DC-E60B53CE590F}" sibTransId="{FE8A30EF-4359-6945-8D29-DEDA765F6501}"/>
    <dgm:cxn modelId="{CBC84BD4-6F9F-4A3D-A0EB-3B1351A5FD0D}" srcId="{8FA1A58F-21AE-44F7-A373-89F87AEF1C16}" destId="{04DF8235-7834-4764-BA14-20DA7F809391}" srcOrd="0" destOrd="0" parTransId="{1C2DBBDC-8FCE-494E-A71F-F5D16E14FBFD}" sibTransId="{0A6EDC4D-1913-4094-A6BD-E33AE18B1698}"/>
    <dgm:cxn modelId="{88024FD1-D985-4B75-8458-3118873FDC2D}" type="presParOf" srcId="{481665E7-DECB-4C92-84C9-4A46FE2BB9F2}" destId="{9F880D95-B759-4CDF-A470-78394B057E03}" srcOrd="0" destOrd="0" presId="urn:microsoft.com/office/officeart/2018/2/layout/IconVerticalSolidList"/>
    <dgm:cxn modelId="{727D3431-0A82-4727-9856-00C7541730B6}" type="presParOf" srcId="{9F880D95-B759-4CDF-A470-78394B057E03}" destId="{36604435-E36F-4688-91A9-B96943CB3A96}" srcOrd="0" destOrd="0" presId="urn:microsoft.com/office/officeart/2018/2/layout/IconVerticalSolidList"/>
    <dgm:cxn modelId="{98AE62DB-FAC3-4665-85E9-744160E0E5BA}" type="presParOf" srcId="{9F880D95-B759-4CDF-A470-78394B057E03}" destId="{AF871FA9-6776-41F1-BF82-A75CE4C9BFAF}" srcOrd="1" destOrd="0" presId="urn:microsoft.com/office/officeart/2018/2/layout/IconVerticalSolidList"/>
    <dgm:cxn modelId="{6EC978B8-CE66-4AEC-8B0A-E362B3106453}" type="presParOf" srcId="{9F880D95-B759-4CDF-A470-78394B057E03}" destId="{F711D824-0F30-4DC6-8DBA-511992A1D931}" srcOrd="2" destOrd="0" presId="urn:microsoft.com/office/officeart/2018/2/layout/IconVerticalSolidList"/>
    <dgm:cxn modelId="{7378469F-4860-49DA-AA92-23DF65C19830}" type="presParOf" srcId="{9F880D95-B759-4CDF-A470-78394B057E03}" destId="{927CDA40-6131-4656-886B-DF66C5726737}" srcOrd="3" destOrd="0" presId="urn:microsoft.com/office/officeart/2018/2/layout/IconVerticalSolidList"/>
    <dgm:cxn modelId="{4C0D7DDE-8E35-4701-863D-723D63FC89C8}" type="presParOf" srcId="{481665E7-DECB-4C92-84C9-4A46FE2BB9F2}" destId="{D5D69218-3FA1-411B-BF15-9A9B62E7A627}" srcOrd="1" destOrd="0" presId="urn:microsoft.com/office/officeart/2018/2/layout/IconVerticalSolidList"/>
    <dgm:cxn modelId="{96B39411-B426-4452-B53C-D97141C0912A}" type="presParOf" srcId="{481665E7-DECB-4C92-84C9-4A46FE2BB9F2}" destId="{F26BEF59-4B0C-4C38-8A37-BE0D4B416FDD}" srcOrd="2" destOrd="0" presId="urn:microsoft.com/office/officeart/2018/2/layout/IconVerticalSolidList"/>
    <dgm:cxn modelId="{923EFECA-62BB-477E-AEAA-826E305FAF2A}" type="presParOf" srcId="{F26BEF59-4B0C-4C38-8A37-BE0D4B416FDD}" destId="{FFEEBFBF-9A2E-455D-942A-65A35E653563}" srcOrd="0" destOrd="0" presId="urn:microsoft.com/office/officeart/2018/2/layout/IconVerticalSolidList"/>
    <dgm:cxn modelId="{A01AA632-DD2C-4E9B-BCA3-BEE531E87F64}" type="presParOf" srcId="{F26BEF59-4B0C-4C38-8A37-BE0D4B416FDD}" destId="{F4859842-178F-4C90-9F63-4068CD5E8ABB}" srcOrd="1" destOrd="0" presId="urn:microsoft.com/office/officeart/2018/2/layout/IconVerticalSolidList"/>
    <dgm:cxn modelId="{FF3F3295-B2B7-4162-875F-2565517741A9}" type="presParOf" srcId="{F26BEF59-4B0C-4C38-8A37-BE0D4B416FDD}" destId="{96AE65B7-29F6-406D-B0DD-56C8466679C8}" srcOrd="2" destOrd="0" presId="urn:microsoft.com/office/officeart/2018/2/layout/IconVerticalSolidList"/>
    <dgm:cxn modelId="{F8C26B45-44C5-4471-BA1B-B8739DBD44B0}" type="presParOf" srcId="{F26BEF59-4B0C-4C38-8A37-BE0D4B416FDD}" destId="{C7DF8E8E-9D5B-4479-8735-742109502B3E}" srcOrd="3" destOrd="0" presId="urn:microsoft.com/office/officeart/2018/2/layout/IconVerticalSolidList"/>
    <dgm:cxn modelId="{9D8DD948-BC49-3046-B802-988C052809D0}" type="presParOf" srcId="{481665E7-DECB-4C92-84C9-4A46FE2BB9F2}" destId="{A6DF0F5F-15FB-AD4A-852F-63FBECEB817A}" srcOrd="3" destOrd="0" presId="urn:microsoft.com/office/officeart/2018/2/layout/IconVerticalSolidList"/>
    <dgm:cxn modelId="{BFEE858A-5126-AE42-A1F1-A7F5F876BB69}" type="presParOf" srcId="{481665E7-DECB-4C92-84C9-4A46FE2BB9F2}" destId="{A4244C42-E3D6-0541-B1F4-316FFEA9E24A}" srcOrd="4" destOrd="0" presId="urn:microsoft.com/office/officeart/2018/2/layout/IconVerticalSolidList"/>
    <dgm:cxn modelId="{53E06186-A063-5841-A626-468C1551FB12}" type="presParOf" srcId="{A4244C42-E3D6-0541-B1F4-316FFEA9E24A}" destId="{2D4792A1-35DD-0C44-AB99-85C00745B895}" srcOrd="0" destOrd="0" presId="urn:microsoft.com/office/officeart/2018/2/layout/IconVerticalSolidList"/>
    <dgm:cxn modelId="{D27524E7-B628-7B4B-8DB5-E4D2C855931F}" type="presParOf" srcId="{A4244C42-E3D6-0541-B1F4-316FFEA9E24A}" destId="{3ACC4B4A-48C3-404D-AD77-D3414512935B}" srcOrd="1" destOrd="0" presId="urn:microsoft.com/office/officeart/2018/2/layout/IconVerticalSolidList"/>
    <dgm:cxn modelId="{FC337966-AEF8-4242-92BB-14B8D8E14579}" type="presParOf" srcId="{A4244C42-E3D6-0541-B1F4-316FFEA9E24A}" destId="{71F3494F-0B2F-B348-82B3-A435AE6FA805}" srcOrd="2" destOrd="0" presId="urn:microsoft.com/office/officeart/2018/2/layout/IconVerticalSolidList"/>
    <dgm:cxn modelId="{C12D46BD-D289-0344-820B-E7495E9CBB3E}" type="presParOf" srcId="{A4244C42-E3D6-0541-B1F4-316FFEA9E24A}" destId="{3D418218-64C8-DC4E-BFEF-E8587BA6B0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423C8B-8557-438F-8184-6FEE31EA2B9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C345C3C-7EDE-4119-B7AC-FFA0BE1BC9CD}">
      <dgm:prSet/>
      <dgm:spPr/>
      <dgm:t>
        <a:bodyPr/>
        <a:lstStyle/>
        <a:p>
          <a:pPr>
            <a:lnSpc>
              <a:spcPct val="100000"/>
            </a:lnSpc>
            <a:defRPr cap="all"/>
          </a:pPr>
          <a:r>
            <a:rPr lang="en-US"/>
            <a:t>Jupyter Notebook</a:t>
          </a:r>
        </a:p>
      </dgm:t>
    </dgm:pt>
    <dgm:pt modelId="{4C2BE6D0-FAA3-4A37-9A56-B076AE0012B3}" type="parTrans" cxnId="{9CD95D8F-24E3-4556-9ABA-7201B477B954}">
      <dgm:prSet/>
      <dgm:spPr/>
      <dgm:t>
        <a:bodyPr/>
        <a:lstStyle/>
        <a:p>
          <a:endParaRPr lang="en-US"/>
        </a:p>
      </dgm:t>
    </dgm:pt>
    <dgm:pt modelId="{DE322F38-6846-4A63-898D-D95C15E5E285}" type="sibTrans" cxnId="{9CD95D8F-24E3-4556-9ABA-7201B477B954}">
      <dgm:prSet/>
      <dgm:spPr/>
      <dgm:t>
        <a:bodyPr/>
        <a:lstStyle/>
        <a:p>
          <a:endParaRPr lang="en-US"/>
        </a:p>
      </dgm:t>
    </dgm:pt>
    <dgm:pt modelId="{0C98A27C-D200-4A6D-A6D2-3D1C2622A771}">
      <dgm:prSet/>
      <dgm:spPr/>
      <dgm:t>
        <a:bodyPr/>
        <a:lstStyle/>
        <a:p>
          <a:pPr>
            <a:lnSpc>
              <a:spcPct val="100000"/>
            </a:lnSpc>
            <a:defRPr cap="all"/>
          </a:pPr>
          <a:r>
            <a:rPr lang="en-US"/>
            <a:t>Microsoft Excel</a:t>
          </a:r>
        </a:p>
      </dgm:t>
    </dgm:pt>
    <dgm:pt modelId="{6A4C70DF-8665-4848-90F0-191F888BDBD9}" type="parTrans" cxnId="{200F78DD-DBD5-4ED2-A7EC-1FF0BA70ABD1}">
      <dgm:prSet/>
      <dgm:spPr/>
      <dgm:t>
        <a:bodyPr/>
        <a:lstStyle/>
        <a:p>
          <a:endParaRPr lang="en-US"/>
        </a:p>
      </dgm:t>
    </dgm:pt>
    <dgm:pt modelId="{0470CFC3-8D4E-4A4F-8882-F60BB3288026}" type="sibTrans" cxnId="{200F78DD-DBD5-4ED2-A7EC-1FF0BA70ABD1}">
      <dgm:prSet/>
      <dgm:spPr/>
      <dgm:t>
        <a:bodyPr/>
        <a:lstStyle/>
        <a:p>
          <a:endParaRPr lang="en-US"/>
        </a:p>
      </dgm:t>
    </dgm:pt>
    <dgm:pt modelId="{011388ED-C620-434E-98DD-3FA7FC7DD668}" type="pres">
      <dgm:prSet presAssocID="{04423C8B-8557-438F-8184-6FEE31EA2B96}" presName="root" presStyleCnt="0">
        <dgm:presLayoutVars>
          <dgm:dir/>
          <dgm:resizeHandles val="exact"/>
        </dgm:presLayoutVars>
      </dgm:prSet>
      <dgm:spPr/>
    </dgm:pt>
    <dgm:pt modelId="{03DF8B19-ED4B-42B6-8BC4-31F79F7C3C12}" type="pres">
      <dgm:prSet presAssocID="{0C345C3C-7EDE-4119-B7AC-FFA0BE1BC9CD}" presName="compNode" presStyleCnt="0"/>
      <dgm:spPr/>
    </dgm:pt>
    <dgm:pt modelId="{FDF05F79-12CA-4921-9937-AF0F10AEF70B}" type="pres">
      <dgm:prSet presAssocID="{0C345C3C-7EDE-4119-B7AC-FFA0BE1BC9CD}" presName="iconBgRect" presStyleLbl="bgShp" presStyleIdx="0" presStyleCnt="2"/>
      <dgm:spPr/>
    </dgm:pt>
    <dgm:pt modelId="{B84F2091-FB3F-48A5-9AD9-5814D5B31473}" type="pres">
      <dgm:prSet presAssocID="{0C345C3C-7EDE-4119-B7AC-FFA0BE1BC9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545955FD-71F1-4FD7-AE91-308A4B18C88A}" type="pres">
      <dgm:prSet presAssocID="{0C345C3C-7EDE-4119-B7AC-FFA0BE1BC9CD}" presName="spaceRect" presStyleCnt="0"/>
      <dgm:spPr/>
    </dgm:pt>
    <dgm:pt modelId="{081F4763-A3E2-4973-A5CB-E68466C12FEF}" type="pres">
      <dgm:prSet presAssocID="{0C345C3C-7EDE-4119-B7AC-FFA0BE1BC9CD}" presName="textRect" presStyleLbl="revTx" presStyleIdx="0" presStyleCnt="2">
        <dgm:presLayoutVars>
          <dgm:chMax val="1"/>
          <dgm:chPref val="1"/>
        </dgm:presLayoutVars>
      </dgm:prSet>
      <dgm:spPr/>
    </dgm:pt>
    <dgm:pt modelId="{9B888FF3-7198-4A5C-8B38-8065D8ADEBCD}" type="pres">
      <dgm:prSet presAssocID="{DE322F38-6846-4A63-898D-D95C15E5E285}" presName="sibTrans" presStyleCnt="0"/>
      <dgm:spPr/>
    </dgm:pt>
    <dgm:pt modelId="{A4984F75-915C-4446-9832-1F44E83ADE13}" type="pres">
      <dgm:prSet presAssocID="{0C98A27C-D200-4A6D-A6D2-3D1C2622A771}" presName="compNode" presStyleCnt="0"/>
      <dgm:spPr/>
    </dgm:pt>
    <dgm:pt modelId="{C7788CEB-2F60-4031-B4F0-E1001554C7D7}" type="pres">
      <dgm:prSet presAssocID="{0C98A27C-D200-4A6D-A6D2-3D1C2622A771}" presName="iconBgRect" presStyleLbl="bgShp" presStyleIdx="1" presStyleCnt="2"/>
      <dgm:spPr/>
    </dgm:pt>
    <dgm:pt modelId="{7DC1F116-BBA8-4B86-8B29-BDA633638286}" type="pres">
      <dgm:prSet presAssocID="{0C98A27C-D200-4A6D-A6D2-3D1C2622A77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83576A2A-90FC-4556-B39D-35EBCE1CC289}" type="pres">
      <dgm:prSet presAssocID="{0C98A27C-D200-4A6D-A6D2-3D1C2622A771}" presName="spaceRect" presStyleCnt="0"/>
      <dgm:spPr/>
    </dgm:pt>
    <dgm:pt modelId="{CB7332F4-D95D-4A61-AE8E-A5B41304DC15}" type="pres">
      <dgm:prSet presAssocID="{0C98A27C-D200-4A6D-A6D2-3D1C2622A771}" presName="textRect" presStyleLbl="revTx" presStyleIdx="1" presStyleCnt="2">
        <dgm:presLayoutVars>
          <dgm:chMax val="1"/>
          <dgm:chPref val="1"/>
        </dgm:presLayoutVars>
      </dgm:prSet>
      <dgm:spPr/>
    </dgm:pt>
  </dgm:ptLst>
  <dgm:cxnLst>
    <dgm:cxn modelId="{D8055254-6534-4E89-9143-D9342B79DA5C}" type="presOf" srcId="{04423C8B-8557-438F-8184-6FEE31EA2B96}" destId="{011388ED-C620-434E-98DD-3FA7FC7DD668}" srcOrd="0" destOrd="0" presId="urn:microsoft.com/office/officeart/2018/5/layout/IconCircleLabelList"/>
    <dgm:cxn modelId="{8289658C-52E2-4F2D-B293-2C79D4949689}" type="presOf" srcId="{0C345C3C-7EDE-4119-B7AC-FFA0BE1BC9CD}" destId="{081F4763-A3E2-4973-A5CB-E68466C12FEF}" srcOrd="0" destOrd="0" presId="urn:microsoft.com/office/officeart/2018/5/layout/IconCircleLabelList"/>
    <dgm:cxn modelId="{9CD95D8F-24E3-4556-9ABA-7201B477B954}" srcId="{04423C8B-8557-438F-8184-6FEE31EA2B96}" destId="{0C345C3C-7EDE-4119-B7AC-FFA0BE1BC9CD}" srcOrd="0" destOrd="0" parTransId="{4C2BE6D0-FAA3-4A37-9A56-B076AE0012B3}" sibTransId="{DE322F38-6846-4A63-898D-D95C15E5E285}"/>
    <dgm:cxn modelId="{B68D2291-61E9-4E37-A3E7-805B070A48F3}" type="presOf" srcId="{0C98A27C-D200-4A6D-A6D2-3D1C2622A771}" destId="{CB7332F4-D95D-4A61-AE8E-A5B41304DC15}" srcOrd="0" destOrd="0" presId="urn:microsoft.com/office/officeart/2018/5/layout/IconCircleLabelList"/>
    <dgm:cxn modelId="{200F78DD-DBD5-4ED2-A7EC-1FF0BA70ABD1}" srcId="{04423C8B-8557-438F-8184-6FEE31EA2B96}" destId="{0C98A27C-D200-4A6D-A6D2-3D1C2622A771}" srcOrd="1" destOrd="0" parTransId="{6A4C70DF-8665-4848-90F0-191F888BDBD9}" sibTransId="{0470CFC3-8D4E-4A4F-8882-F60BB3288026}"/>
    <dgm:cxn modelId="{0EC62360-22F6-476B-904E-807F532ACC10}" type="presParOf" srcId="{011388ED-C620-434E-98DD-3FA7FC7DD668}" destId="{03DF8B19-ED4B-42B6-8BC4-31F79F7C3C12}" srcOrd="0" destOrd="0" presId="urn:microsoft.com/office/officeart/2018/5/layout/IconCircleLabelList"/>
    <dgm:cxn modelId="{158346D0-EDC2-405A-931D-008F5A22C547}" type="presParOf" srcId="{03DF8B19-ED4B-42B6-8BC4-31F79F7C3C12}" destId="{FDF05F79-12CA-4921-9937-AF0F10AEF70B}" srcOrd="0" destOrd="0" presId="urn:microsoft.com/office/officeart/2018/5/layout/IconCircleLabelList"/>
    <dgm:cxn modelId="{87E12029-5737-42F9-9833-A002E8ABA5A3}" type="presParOf" srcId="{03DF8B19-ED4B-42B6-8BC4-31F79F7C3C12}" destId="{B84F2091-FB3F-48A5-9AD9-5814D5B31473}" srcOrd="1" destOrd="0" presId="urn:microsoft.com/office/officeart/2018/5/layout/IconCircleLabelList"/>
    <dgm:cxn modelId="{5EF4CC06-76F0-4C67-A524-93EE0A40BDF9}" type="presParOf" srcId="{03DF8B19-ED4B-42B6-8BC4-31F79F7C3C12}" destId="{545955FD-71F1-4FD7-AE91-308A4B18C88A}" srcOrd="2" destOrd="0" presId="urn:microsoft.com/office/officeart/2018/5/layout/IconCircleLabelList"/>
    <dgm:cxn modelId="{BDD2EE41-E92C-428F-BDCD-A8FE141ED3E3}" type="presParOf" srcId="{03DF8B19-ED4B-42B6-8BC4-31F79F7C3C12}" destId="{081F4763-A3E2-4973-A5CB-E68466C12FEF}" srcOrd="3" destOrd="0" presId="urn:microsoft.com/office/officeart/2018/5/layout/IconCircleLabelList"/>
    <dgm:cxn modelId="{E42B8355-75EB-427B-AD83-B715C7E3F376}" type="presParOf" srcId="{011388ED-C620-434E-98DD-3FA7FC7DD668}" destId="{9B888FF3-7198-4A5C-8B38-8065D8ADEBCD}" srcOrd="1" destOrd="0" presId="urn:microsoft.com/office/officeart/2018/5/layout/IconCircleLabelList"/>
    <dgm:cxn modelId="{A3F08AFE-A473-4742-993C-463E804E89F4}" type="presParOf" srcId="{011388ED-C620-434E-98DD-3FA7FC7DD668}" destId="{A4984F75-915C-4446-9832-1F44E83ADE13}" srcOrd="2" destOrd="0" presId="urn:microsoft.com/office/officeart/2018/5/layout/IconCircleLabelList"/>
    <dgm:cxn modelId="{0184688F-513D-462B-8734-E5A0140CE89D}" type="presParOf" srcId="{A4984F75-915C-4446-9832-1F44E83ADE13}" destId="{C7788CEB-2F60-4031-B4F0-E1001554C7D7}" srcOrd="0" destOrd="0" presId="urn:microsoft.com/office/officeart/2018/5/layout/IconCircleLabelList"/>
    <dgm:cxn modelId="{B0664EA9-1FA7-447C-9063-6E2C2FC22E74}" type="presParOf" srcId="{A4984F75-915C-4446-9832-1F44E83ADE13}" destId="{7DC1F116-BBA8-4B86-8B29-BDA633638286}" srcOrd="1" destOrd="0" presId="urn:microsoft.com/office/officeart/2018/5/layout/IconCircleLabelList"/>
    <dgm:cxn modelId="{66AE3920-833B-444F-AC92-A16F2BC69E5B}" type="presParOf" srcId="{A4984F75-915C-4446-9832-1F44E83ADE13}" destId="{83576A2A-90FC-4556-B39D-35EBCE1CC289}" srcOrd="2" destOrd="0" presId="urn:microsoft.com/office/officeart/2018/5/layout/IconCircleLabelList"/>
    <dgm:cxn modelId="{75793B56-78D3-4324-ADF5-BB4BBEF997A5}" type="presParOf" srcId="{A4984F75-915C-4446-9832-1F44E83ADE13}" destId="{CB7332F4-D95D-4A61-AE8E-A5B41304DC1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C3FCF-3CFE-4D1F-84D1-5A255CB63C5A}">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7AA011-B362-44E5-AB18-BF9BD35B8F7E}">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5F523A-E118-413C-888E-45F2B7DB6F85}">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Discuss about objective of Assignment for given problem statement</a:t>
          </a:r>
        </a:p>
      </dsp:txBody>
      <dsp:txXfrm>
        <a:off x="1429899" y="2442"/>
        <a:ext cx="5083704" cy="1238008"/>
      </dsp:txXfrm>
    </dsp:sp>
    <dsp:sp modelId="{EBFF380E-12C4-43F9-9DCB-858D442AEC23}">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ACA0D9-E5F8-47DA-97AC-E358458D6035}">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0FDEF0-2BE1-45C3-B478-B0199104D42D}">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Data Processing</a:t>
          </a:r>
        </a:p>
      </dsp:txBody>
      <dsp:txXfrm>
        <a:off x="1429899" y="1549953"/>
        <a:ext cx="5083704" cy="1238008"/>
      </dsp:txXfrm>
    </dsp:sp>
    <dsp:sp modelId="{70E59DD1-E1C0-43A8-A9A3-CC26C8F3E466}">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CA86CB-B511-45EC-9C94-186203CBE5F8}">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D2E31F-661C-4A33-8E1B-0658B4EBDF92}">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Clustering Process</a:t>
          </a:r>
        </a:p>
      </dsp:txBody>
      <dsp:txXfrm>
        <a:off x="1429899" y="3097464"/>
        <a:ext cx="5083704" cy="1238008"/>
      </dsp:txXfrm>
    </dsp:sp>
    <dsp:sp modelId="{B540A41A-81CF-46FB-BB8E-14FE0F76BCEF}">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177A08-CAB3-4926-989D-19DF91D5FC7F}">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B465A-83C5-4048-808D-8C35F38DBB33}">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Conclusion</a:t>
          </a:r>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04435-E36F-4688-91A9-B96943CB3A96}">
      <dsp:nvSpPr>
        <dsp:cNvPr id="0" name=""/>
        <dsp:cNvSpPr/>
      </dsp:nvSpPr>
      <dsp:spPr>
        <a:xfrm>
          <a:off x="0" y="719"/>
          <a:ext cx="6588691" cy="168437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871FA9-6776-41F1-BF82-A75CE4C9BFAF}">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7CDA40-6131-4656-886B-DF66C5726737}">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933450">
            <a:lnSpc>
              <a:spcPct val="100000"/>
            </a:lnSpc>
            <a:spcBef>
              <a:spcPct val="0"/>
            </a:spcBef>
            <a:spcAft>
              <a:spcPct val="35000"/>
            </a:spcAft>
            <a:buNone/>
          </a:pPr>
          <a:r>
            <a:rPr lang="en-US" sz="2100" kern="1200"/>
            <a:t>Provided summary level insight into Country data using Jupyter notebook.</a:t>
          </a:r>
          <a:endParaRPr lang="en-US" sz="2100" kern="1200" dirty="0"/>
        </a:p>
      </dsp:txBody>
      <dsp:txXfrm>
        <a:off x="1945450" y="719"/>
        <a:ext cx="4643240" cy="1684372"/>
      </dsp:txXfrm>
    </dsp:sp>
    <dsp:sp modelId="{FFEEBFBF-9A2E-455D-942A-65A35E653563}">
      <dsp:nvSpPr>
        <dsp:cNvPr id="0" name=""/>
        <dsp:cNvSpPr/>
      </dsp:nvSpPr>
      <dsp:spPr>
        <a:xfrm>
          <a:off x="0" y="2106185"/>
          <a:ext cx="6588691" cy="168437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859842-178F-4C90-9F63-4068CD5E8ABB}">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DF8E8E-9D5B-4479-8735-742109502B3E}">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933450">
            <a:lnSpc>
              <a:spcPct val="100000"/>
            </a:lnSpc>
            <a:spcBef>
              <a:spcPct val="0"/>
            </a:spcBef>
            <a:spcAft>
              <a:spcPct val="35000"/>
            </a:spcAft>
            <a:buNone/>
          </a:pPr>
          <a:r>
            <a:rPr lang="en-US" sz="2100" kern="1200" dirty="0"/>
            <a:t>Uncovered underlying patterns and used clustering algorithms to provide recommendations.</a:t>
          </a:r>
        </a:p>
      </dsp:txBody>
      <dsp:txXfrm>
        <a:off x="1945450" y="2106185"/>
        <a:ext cx="4643240" cy="1684372"/>
      </dsp:txXfrm>
    </dsp:sp>
    <dsp:sp modelId="{2D4792A1-35DD-0C44-AB99-85C00745B895}">
      <dsp:nvSpPr>
        <dsp:cNvPr id="0" name=""/>
        <dsp:cNvSpPr/>
      </dsp:nvSpPr>
      <dsp:spPr>
        <a:xfrm>
          <a:off x="0" y="4211650"/>
          <a:ext cx="6588691" cy="168437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CC4B4A-48C3-404D-AD77-D3414512935B}">
      <dsp:nvSpPr>
        <dsp:cNvPr id="0" name=""/>
        <dsp:cNvSpPr/>
      </dsp:nvSpPr>
      <dsp:spPr>
        <a:xfrm>
          <a:off x="509522" y="4590634"/>
          <a:ext cx="926404" cy="926404"/>
        </a:xfrm>
        <a:prstGeom prst="rect">
          <a:avLst/>
        </a:prstGeom>
        <a:blipFill rotWithShape="1">
          <a:blip xmlns:r="http://schemas.openxmlformats.org/officeDocument/2006/relationships" r:embed="rId5"/>
          <a:srcRect/>
          <a:stretch>
            <a:fillRect l="-21000" r="-21000"/>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418218-64C8-DC4E-BFEF-E8587BA6B0BB}">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933450">
            <a:lnSpc>
              <a:spcPct val="100000"/>
            </a:lnSpc>
            <a:spcBef>
              <a:spcPct val="0"/>
            </a:spcBef>
            <a:spcAft>
              <a:spcPct val="35000"/>
            </a:spcAft>
            <a:buNone/>
          </a:pPr>
          <a:r>
            <a:rPr lang="en-US" sz="2100" kern="1200"/>
            <a:t>To categorize the countries using socio-economic and health factors and suggest the list of same which CEO needs to focus most.</a:t>
          </a:r>
          <a:endParaRPr lang="en-US" sz="2100" kern="1200" dirty="0"/>
        </a:p>
      </dsp:txBody>
      <dsp:txXfrm>
        <a:off x="1945450" y="4211650"/>
        <a:ext cx="4643240" cy="16843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05F79-12CA-4921-9937-AF0F10AEF70B}">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4F2091-FB3F-48A5-9AD9-5814D5B31473}">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1F4763-A3E2-4973-A5CB-E68466C12FEF}">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defRPr cap="all"/>
          </a:pPr>
          <a:r>
            <a:rPr lang="en-US" sz="3300" kern="1200"/>
            <a:t>Jupyter Notebook</a:t>
          </a:r>
        </a:p>
      </dsp:txBody>
      <dsp:txXfrm>
        <a:off x="1342800" y="3255669"/>
        <a:ext cx="3600000" cy="720000"/>
      </dsp:txXfrm>
    </dsp:sp>
    <dsp:sp modelId="{C7788CEB-2F60-4031-B4F0-E1001554C7D7}">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C1F116-BBA8-4B86-8B29-BDA633638286}">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7332F4-D95D-4A61-AE8E-A5B41304DC15}">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defRPr cap="all"/>
          </a:pPr>
          <a:r>
            <a:rPr lang="en-US" sz="3300" kern="1200"/>
            <a:t>Microsoft Excel</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683E2-92F6-D740-B67C-81680C7BD1CE}" type="datetimeFigureOut">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D5B41-6784-AB4B-B32B-87B4BB86C2AB}" type="slidenum">
              <a:rPr lang="en-US" smtClean="0"/>
              <a:t>‹#›</a:t>
            </a:fld>
            <a:endParaRPr lang="en-US"/>
          </a:p>
        </p:txBody>
      </p:sp>
    </p:spTree>
    <p:extLst>
      <p:ext uri="{BB962C8B-B14F-4D97-AF65-F5344CB8AC3E}">
        <p14:creationId xmlns:p14="http://schemas.microsoft.com/office/powerpoint/2010/main" val="1121027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683E2-92F6-D740-B67C-81680C7BD1CE}" type="datetimeFigureOut">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D5B41-6784-AB4B-B32B-87B4BB86C2AB}" type="slidenum">
              <a:rPr lang="en-US" smtClean="0"/>
              <a:t>‹#›</a:t>
            </a:fld>
            <a:endParaRPr lang="en-US"/>
          </a:p>
        </p:txBody>
      </p:sp>
    </p:spTree>
    <p:extLst>
      <p:ext uri="{BB962C8B-B14F-4D97-AF65-F5344CB8AC3E}">
        <p14:creationId xmlns:p14="http://schemas.microsoft.com/office/powerpoint/2010/main" val="151805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683E2-92F6-D740-B67C-81680C7BD1CE}" type="datetimeFigureOut">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D5B41-6784-AB4B-B32B-87B4BB86C2AB}" type="slidenum">
              <a:rPr lang="en-US" smtClean="0"/>
              <a:t>‹#›</a:t>
            </a:fld>
            <a:endParaRPr lang="en-US"/>
          </a:p>
        </p:txBody>
      </p:sp>
    </p:spTree>
    <p:extLst>
      <p:ext uri="{BB962C8B-B14F-4D97-AF65-F5344CB8AC3E}">
        <p14:creationId xmlns:p14="http://schemas.microsoft.com/office/powerpoint/2010/main" val="308200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683E2-92F6-D740-B67C-81680C7BD1CE}" type="datetimeFigureOut">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D5B41-6784-AB4B-B32B-87B4BB86C2AB}" type="slidenum">
              <a:rPr lang="en-US" smtClean="0"/>
              <a:t>‹#›</a:t>
            </a:fld>
            <a:endParaRPr lang="en-US"/>
          </a:p>
        </p:txBody>
      </p:sp>
    </p:spTree>
    <p:extLst>
      <p:ext uri="{BB962C8B-B14F-4D97-AF65-F5344CB8AC3E}">
        <p14:creationId xmlns:p14="http://schemas.microsoft.com/office/powerpoint/2010/main" val="132892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683E2-92F6-D740-B67C-81680C7BD1CE}" type="datetimeFigureOut">
              <a:rPr lang="en-US" smtClean="0"/>
              <a:t>11/4/20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D5B41-6784-AB4B-B32B-87B4BB86C2AB}" type="slidenum">
              <a:rPr lang="en-US" smtClean="0"/>
              <a:t>‹#›</a:t>
            </a:fld>
            <a:endParaRPr lang="en-US"/>
          </a:p>
        </p:txBody>
      </p:sp>
    </p:spTree>
    <p:extLst>
      <p:ext uri="{BB962C8B-B14F-4D97-AF65-F5344CB8AC3E}">
        <p14:creationId xmlns:p14="http://schemas.microsoft.com/office/powerpoint/2010/main" val="381166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683E2-92F6-D740-B67C-81680C7BD1CE}" type="datetimeFigureOut">
              <a:rPr lang="en-US" smtClean="0"/>
              <a:t>11/4/20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D5B41-6784-AB4B-B32B-87B4BB86C2AB}" type="slidenum">
              <a:rPr lang="en-US" smtClean="0"/>
              <a:t>‹#›</a:t>
            </a:fld>
            <a:endParaRPr lang="en-US"/>
          </a:p>
        </p:txBody>
      </p:sp>
    </p:spTree>
    <p:extLst>
      <p:ext uri="{BB962C8B-B14F-4D97-AF65-F5344CB8AC3E}">
        <p14:creationId xmlns:p14="http://schemas.microsoft.com/office/powerpoint/2010/main" val="2900096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683E2-92F6-D740-B67C-81680C7BD1CE}" type="datetimeFigureOut">
              <a:rPr lang="en-US" smtClean="0"/>
              <a:t>11/4/20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D5B41-6784-AB4B-B32B-87B4BB86C2AB}" type="slidenum">
              <a:rPr lang="en-US" smtClean="0"/>
              <a:t>‹#›</a:t>
            </a:fld>
            <a:endParaRPr lang="en-US"/>
          </a:p>
        </p:txBody>
      </p:sp>
    </p:spTree>
    <p:extLst>
      <p:ext uri="{BB962C8B-B14F-4D97-AF65-F5344CB8AC3E}">
        <p14:creationId xmlns:p14="http://schemas.microsoft.com/office/powerpoint/2010/main" val="219844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683E2-92F6-D740-B67C-81680C7BD1CE}" type="datetimeFigureOut">
              <a:rPr lang="en-US" smtClean="0"/>
              <a:t>11/4/20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D5B41-6784-AB4B-B32B-87B4BB86C2AB}" type="slidenum">
              <a:rPr lang="en-US" smtClean="0"/>
              <a:t>‹#›</a:t>
            </a:fld>
            <a:endParaRPr lang="en-US"/>
          </a:p>
        </p:txBody>
      </p:sp>
    </p:spTree>
    <p:extLst>
      <p:ext uri="{BB962C8B-B14F-4D97-AF65-F5344CB8AC3E}">
        <p14:creationId xmlns:p14="http://schemas.microsoft.com/office/powerpoint/2010/main" val="276276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683E2-92F6-D740-B67C-81680C7BD1CE}" type="datetimeFigureOut">
              <a:rPr lang="en-US" smtClean="0"/>
              <a:t>11/4/20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D5B41-6784-AB4B-B32B-87B4BB86C2AB}" type="slidenum">
              <a:rPr lang="en-US" smtClean="0"/>
              <a:t>‹#›</a:t>
            </a:fld>
            <a:endParaRPr lang="en-US"/>
          </a:p>
        </p:txBody>
      </p:sp>
    </p:spTree>
    <p:extLst>
      <p:ext uri="{BB962C8B-B14F-4D97-AF65-F5344CB8AC3E}">
        <p14:creationId xmlns:p14="http://schemas.microsoft.com/office/powerpoint/2010/main" val="154259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683E2-92F6-D740-B67C-81680C7BD1CE}" type="datetimeFigureOut">
              <a:rPr lang="en-US" smtClean="0"/>
              <a:t>11/4/20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D5B41-6784-AB4B-B32B-87B4BB86C2AB}" type="slidenum">
              <a:rPr lang="en-US" smtClean="0"/>
              <a:t>‹#›</a:t>
            </a:fld>
            <a:endParaRPr lang="en-US"/>
          </a:p>
        </p:txBody>
      </p:sp>
    </p:spTree>
    <p:extLst>
      <p:ext uri="{BB962C8B-B14F-4D97-AF65-F5344CB8AC3E}">
        <p14:creationId xmlns:p14="http://schemas.microsoft.com/office/powerpoint/2010/main" val="4268572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683E2-92F6-D740-B67C-81680C7BD1CE}" type="datetimeFigureOut">
              <a:rPr lang="en-US" smtClean="0"/>
              <a:t>11/4/20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D5B41-6784-AB4B-B32B-87B4BB86C2AB}" type="slidenum">
              <a:rPr lang="en-US" smtClean="0"/>
              <a:t>‹#›</a:t>
            </a:fld>
            <a:endParaRPr lang="en-US"/>
          </a:p>
        </p:txBody>
      </p:sp>
    </p:spTree>
    <p:extLst>
      <p:ext uri="{BB962C8B-B14F-4D97-AF65-F5344CB8AC3E}">
        <p14:creationId xmlns:p14="http://schemas.microsoft.com/office/powerpoint/2010/main" val="388096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683E2-92F6-D740-B67C-81680C7BD1CE}" type="datetimeFigureOut">
              <a:rPr lang="en-US" smtClean="0"/>
              <a:t>11/4/20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D5B41-6784-AB4B-B32B-87B4BB86C2AB}" type="slidenum">
              <a:rPr lang="en-US" smtClean="0"/>
              <a:t>‹#›</a:t>
            </a:fld>
            <a:endParaRPr lang="en-US"/>
          </a:p>
        </p:txBody>
      </p:sp>
    </p:spTree>
    <p:extLst>
      <p:ext uri="{BB962C8B-B14F-4D97-AF65-F5344CB8AC3E}">
        <p14:creationId xmlns:p14="http://schemas.microsoft.com/office/powerpoint/2010/main" val="25132495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35">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16F243-7EC6-5641-8F92-0DE586FA33D4}"/>
              </a:ext>
            </a:extLst>
          </p:cNvPr>
          <p:cNvSpPr>
            <a:spLocks noGrp="1"/>
          </p:cNvSpPr>
          <p:nvPr>
            <p:ph type="ctrTitle"/>
          </p:nvPr>
        </p:nvSpPr>
        <p:spPr>
          <a:xfrm>
            <a:off x="1524003" y="1999615"/>
            <a:ext cx="9144000" cy="2764028"/>
          </a:xfrm>
        </p:spPr>
        <p:txBody>
          <a:bodyPr anchor="ctr">
            <a:normAutofit/>
          </a:bodyPr>
          <a:lstStyle/>
          <a:p>
            <a:r>
              <a:rPr lang="en-US" sz="7200" dirty="0"/>
              <a:t>Clustering and PCA Assignment</a:t>
            </a:r>
          </a:p>
        </p:txBody>
      </p:sp>
      <p:sp>
        <p:nvSpPr>
          <p:cNvPr id="3" name="Subtitle 2">
            <a:extLst>
              <a:ext uri="{FF2B5EF4-FFF2-40B4-BE49-F238E27FC236}">
                <a16:creationId xmlns:a16="http://schemas.microsoft.com/office/drawing/2014/main" id="{C845A328-BECC-2648-9320-8FBED5851D31}"/>
              </a:ext>
            </a:extLst>
          </p:cNvPr>
          <p:cNvSpPr>
            <a:spLocks noGrp="1"/>
          </p:cNvSpPr>
          <p:nvPr>
            <p:ph type="subTitle" idx="1"/>
          </p:nvPr>
        </p:nvSpPr>
        <p:spPr>
          <a:xfrm>
            <a:off x="1966912" y="5645150"/>
            <a:ext cx="8258176" cy="631825"/>
          </a:xfrm>
        </p:spPr>
        <p:txBody>
          <a:bodyPr anchor="ctr">
            <a:normAutofit fontScale="62500" lnSpcReduction="20000"/>
          </a:bodyPr>
          <a:lstStyle/>
          <a:p>
            <a:r>
              <a:rPr lang="en-US" sz="2800" dirty="0"/>
              <a:t>By :</a:t>
            </a:r>
          </a:p>
          <a:p>
            <a:r>
              <a:rPr lang="en-US" sz="2800" dirty="0"/>
              <a:t>Naresh Arora</a:t>
            </a:r>
          </a:p>
        </p:txBody>
      </p:sp>
      <p:sp>
        <p:nvSpPr>
          <p:cNvPr id="40" name="Rectangle 39">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669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B224D-9D12-E244-9CB0-81D40331A63B}"/>
              </a:ext>
            </a:extLst>
          </p:cNvPr>
          <p:cNvSpPr>
            <a:spLocks noGrp="1"/>
          </p:cNvSpPr>
          <p:nvPr>
            <p:ph type="title"/>
          </p:nvPr>
        </p:nvSpPr>
        <p:spPr>
          <a:xfrm>
            <a:off x="589560" y="856180"/>
            <a:ext cx="4560584" cy="1128068"/>
          </a:xfrm>
        </p:spPr>
        <p:txBody>
          <a:bodyPr anchor="ctr">
            <a:normAutofit/>
          </a:bodyPr>
          <a:lstStyle/>
          <a:p>
            <a:r>
              <a:rPr lang="en-US" sz="4000" dirty="0"/>
              <a:t>PCA</a:t>
            </a:r>
          </a:p>
        </p:txBody>
      </p:sp>
      <p:grpSp>
        <p:nvGrpSpPr>
          <p:cNvPr id="71" name="Group 7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2" name="Rectangle 7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E0460F5-3AB2-4373-B22C-048A80B18240}"/>
              </a:ext>
            </a:extLst>
          </p:cNvPr>
          <p:cNvSpPr>
            <a:spLocks noGrp="1"/>
          </p:cNvSpPr>
          <p:nvPr>
            <p:ph idx="1"/>
          </p:nvPr>
        </p:nvSpPr>
        <p:spPr>
          <a:xfrm>
            <a:off x="590719" y="2330505"/>
            <a:ext cx="4559425" cy="3979585"/>
          </a:xfrm>
        </p:spPr>
        <p:txBody>
          <a:bodyPr anchor="ctr">
            <a:normAutofit/>
          </a:bodyPr>
          <a:lstStyle/>
          <a:p>
            <a:pPr marL="0" indent="0">
              <a:buNone/>
            </a:pPr>
            <a:r>
              <a:rPr lang="en-US" sz="2000" dirty="0"/>
              <a:t>Scree Plot</a:t>
            </a:r>
          </a:p>
          <a:p>
            <a:r>
              <a:rPr lang="en-US" sz="2000" dirty="0"/>
              <a:t>It is evident from the above Scree plot that more than 90% variance is explained by the first 3 principal components. </a:t>
            </a:r>
          </a:p>
        </p:txBody>
      </p:sp>
      <p:sp>
        <p:nvSpPr>
          <p:cNvPr id="77" name="Rectangle 7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37FE98-30BA-D543-B8CA-52FA2362C333}"/>
              </a:ext>
            </a:extLst>
          </p:cNvPr>
          <p:cNvPicPr>
            <a:picLocks noChangeAspect="1"/>
          </p:cNvPicPr>
          <p:nvPr/>
        </p:nvPicPr>
        <p:blipFill>
          <a:blip r:embed="rId2"/>
          <a:stretch>
            <a:fillRect/>
          </a:stretch>
        </p:blipFill>
        <p:spPr>
          <a:xfrm>
            <a:off x="4876687" y="547909"/>
            <a:ext cx="6818489" cy="5796237"/>
          </a:xfrm>
          <a:prstGeom prst="rect">
            <a:avLst/>
          </a:prstGeom>
        </p:spPr>
      </p:pic>
    </p:spTree>
    <p:extLst>
      <p:ext uri="{BB962C8B-B14F-4D97-AF65-F5344CB8AC3E}">
        <p14:creationId xmlns:p14="http://schemas.microsoft.com/office/powerpoint/2010/main" val="426546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B224D-9D12-E244-9CB0-81D40331A63B}"/>
              </a:ext>
            </a:extLst>
          </p:cNvPr>
          <p:cNvSpPr>
            <a:spLocks noGrp="1"/>
          </p:cNvSpPr>
          <p:nvPr>
            <p:ph type="title"/>
          </p:nvPr>
        </p:nvSpPr>
        <p:spPr>
          <a:xfrm>
            <a:off x="589560" y="856180"/>
            <a:ext cx="4560584" cy="1128068"/>
          </a:xfrm>
        </p:spPr>
        <p:txBody>
          <a:bodyPr anchor="ctr">
            <a:normAutofit/>
          </a:bodyPr>
          <a:lstStyle/>
          <a:p>
            <a:r>
              <a:rPr lang="en-US" sz="4000"/>
              <a:t>PCA</a:t>
            </a:r>
          </a:p>
        </p:txBody>
      </p:sp>
      <p:grpSp>
        <p:nvGrpSpPr>
          <p:cNvPr id="70" name="Group 6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1" name="Rectangle 7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E0460F5-3AB2-4373-B22C-048A80B18240}"/>
              </a:ext>
            </a:extLst>
          </p:cNvPr>
          <p:cNvSpPr>
            <a:spLocks noGrp="1"/>
          </p:cNvSpPr>
          <p:nvPr>
            <p:ph idx="1"/>
          </p:nvPr>
        </p:nvSpPr>
        <p:spPr>
          <a:xfrm>
            <a:off x="590719" y="2330505"/>
            <a:ext cx="4559425" cy="3979585"/>
          </a:xfrm>
        </p:spPr>
        <p:txBody>
          <a:bodyPr anchor="ctr">
            <a:normAutofit/>
          </a:bodyPr>
          <a:lstStyle/>
          <a:p>
            <a:r>
              <a:rPr lang="en-US" sz="2000"/>
              <a:t>life expectency, income, gdpp and health are very well explained by PC1.</a:t>
            </a:r>
          </a:p>
          <a:p>
            <a:r>
              <a:rPr lang="en-US" sz="2000"/>
              <a:t>imports and exports are well explained by both the components PC1 and PC2.</a:t>
            </a:r>
          </a:p>
          <a:p>
            <a:r>
              <a:rPr lang="en-US" sz="2000"/>
              <a:t>child mortality and total fertility are well explained by PC2.</a:t>
            </a:r>
          </a:p>
          <a:p>
            <a:r>
              <a:rPr lang="en-US" sz="2000"/>
              <a:t>inflation is neither explained by PC1 nor with PC2</a:t>
            </a:r>
          </a:p>
          <a:p>
            <a:endParaRPr lang="en-US" sz="2000"/>
          </a:p>
        </p:txBody>
      </p:sp>
      <p:sp>
        <p:nvSpPr>
          <p:cNvPr id="76" name="Rectangle 7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05C6492C-4A0A-1F4F-9657-5ACE47DAEAE9}"/>
              </a:ext>
            </a:extLst>
          </p:cNvPr>
          <p:cNvPicPr>
            <a:picLocks noChangeAspect="1"/>
          </p:cNvPicPr>
          <p:nvPr/>
        </p:nvPicPr>
        <p:blipFill rotWithShape="1">
          <a:blip r:embed="rId2"/>
          <a:srcRect r="5198" b="-3"/>
          <a:stretch/>
        </p:blipFill>
        <p:spPr>
          <a:xfrm>
            <a:off x="5234030" y="537002"/>
            <a:ext cx="6419088" cy="5773087"/>
          </a:xfrm>
          <a:prstGeom prst="rect">
            <a:avLst/>
          </a:prstGeom>
          <a:effectLst/>
        </p:spPr>
      </p:pic>
    </p:spTree>
    <p:extLst>
      <p:ext uri="{BB962C8B-B14F-4D97-AF65-F5344CB8AC3E}">
        <p14:creationId xmlns:p14="http://schemas.microsoft.com/office/powerpoint/2010/main" val="116429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B224D-9D12-E244-9CB0-81D40331A63B}"/>
              </a:ext>
            </a:extLst>
          </p:cNvPr>
          <p:cNvSpPr>
            <a:spLocks noGrp="1"/>
          </p:cNvSpPr>
          <p:nvPr>
            <p:ph type="title"/>
          </p:nvPr>
        </p:nvSpPr>
        <p:spPr>
          <a:xfrm>
            <a:off x="589560" y="856180"/>
            <a:ext cx="4560584" cy="1128068"/>
          </a:xfrm>
        </p:spPr>
        <p:txBody>
          <a:bodyPr anchor="ctr">
            <a:normAutofit/>
          </a:bodyPr>
          <a:lstStyle/>
          <a:p>
            <a:r>
              <a:rPr lang="en-US" sz="4000"/>
              <a:t>PCA</a:t>
            </a:r>
          </a:p>
        </p:txBody>
      </p:sp>
      <p:grpSp>
        <p:nvGrpSpPr>
          <p:cNvPr id="53" name="Group 5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E0460F5-3AB2-4373-B22C-048A80B18240}"/>
              </a:ext>
            </a:extLst>
          </p:cNvPr>
          <p:cNvSpPr>
            <a:spLocks noGrp="1"/>
          </p:cNvSpPr>
          <p:nvPr>
            <p:ph idx="1"/>
          </p:nvPr>
        </p:nvSpPr>
        <p:spPr>
          <a:xfrm>
            <a:off x="590719" y="2330505"/>
            <a:ext cx="4559425" cy="3979585"/>
          </a:xfrm>
        </p:spPr>
        <p:txBody>
          <a:bodyPr anchor="ctr">
            <a:normAutofit/>
          </a:bodyPr>
          <a:lstStyle/>
          <a:p>
            <a:r>
              <a:rPr lang="en-US" sz="2000"/>
              <a:t>inflation is well explained by PC3.</a:t>
            </a:r>
          </a:p>
          <a:p>
            <a:endParaRPr lang="en-US" sz="2000"/>
          </a:p>
        </p:txBody>
      </p:sp>
      <p:sp>
        <p:nvSpPr>
          <p:cNvPr id="59" name="Rectangle 5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9EE5A8D-49C5-A348-96C1-7432364EEC02}"/>
              </a:ext>
            </a:extLst>
          </p:cNvPr>
          <p:cNvPicPr>
            <a:picLocks noChangeAspect="1"/>
          </p:cNvPicPr>
          <p:nvPr/>
        </p:nvPicPr>
        <p:blipFill rotWithShape="1">
          <a:blip r:embed="rId2"/>
          <a:srcRect l="978" r="7883" b="3"/>
          <a:stretch/>
        </p:blipFill>
        <p:spPr>
          <a:xfrm>
            <a:off x="5276087" y="537001"/>
            <a:ext cx="6419089" cy="5834577"/>
          </a:xfrm>
          <a:prstGeom prst="rect">
            <a:avLst/>
          </a:prstGeom>
          <a:effectLst/>
        </p:spPr>
      </p:pic>
    </p:spTree>
    <p:extLst>
      <p:ext uri="{BB962C8B-B14F-4D97-AF65-F5344CB8AC3E}">
        <p14:creationId xmlns:p14="http://schemas.microsoft.com/office/powerpoint/2010/main" val="3270628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B224D-9D12-E244-9CB0-81D40331A63B}"/>
              </a:ext>
            </a:extLst>
          </p:cNvPr>
          <p:cNvSpPr>
            <a:spLocks noGrp="1"/>
          </p:cNvSpPr>
          <p:nvPr>
            <p:ph type="title"/>
          </p:nvPr>
        </p:nvSpPr>
        <p:spPr>
          <a:xfrm>
            <a:off x="589560" y="856180"/>
            <a:ext cx="4560584" cy="1128068"/>
          </a:xfrm>
        </p:spPr>
        <p:txBody>
          <a:bodyPr anchor="ctr">
            <a:normAutofit/>
          </a:bodyPr>
          <a:lstStyle/>
          <a:p>
            <a:r>
              <a:rPr lang="en-US" sz="4000"/>
              <a:t>PCA</a:t>
            </a:r>
          </a:p>
        </p:txBody>
      </p:sp>
      <p:grpSp>
        <p:nvGrpSpPr>
          <p:cNvPr id="53" name="Group 5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E0460F5-3AB2-4373-B22C-048A80B18240}"/>
              </a:ext>
            </a:extLst>
          </p:cNvPr>
          <p:cNvSpPr>
            <a:spLocks noGrp="1"/>
          </p:cNvSpPr>
          <p:nvPr>
            <p:ph idx="1"/>
          </p:nvPr>
        </p:nvSpPr>
        <p:spPr>
          <a:xfrm>
            <a:off x="590719" y="2330505"/>
            <a:ext cx="4559425" cy="3979585"/>
          </a:xfrm>
        </p:spPr>
        <p:txBody>
          <a:bodyPr anchor="ctr">
            <a:normAutofit/>
          </a:bodyPr>
          <a:lstStyle/>
          <a:p>
            <a:r>
              <a:rPr lang="en-US" sz="2000" dirty="0"/>
              <a:t>After doing dimensionality reduction via incremental PCA by taking 3 components, its observed that correlation in data has almost reduced to zero.</a:t>
            </a:r>
          </a:p>
          <a:p>
            <a:endParaRPr lang="en-US" sz="2000" dirty="0"/>
          </a:p>
        </p:txBody>
      </p:sp>
      <p:sp>
        <p:nvSpPr>
          <p:cNvPr id="59" name="Rectangle 5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9EDBB71-EB5B-1B4D-8F39-3ADBBA795754}"/>
              </a:ext>
            </a:extLst>
          </p:cNvPr>
          <p:cNvPicPr>
            <a:picLocks noChangeAspect="1"/>
          </p:cNvPicPr>
          <p:nvPr/>
        </p:nvPicPr>
        <p:blipFill>
          <a:blip r:embed="rId2"/>
          <a:stretch>
            <a:fillRect/>
          </a:stretch>
        </p:blipFill>
        <p:spPr>
          <a:xfrm>
            <a:off x="5583674" y="856180"/>
            <a:ext cx="5956300" cy="5399046"/>
          </a:xfrm>
          <a:prstGeom prst="rect">
            <a:avLst/>
          </a:prstGeom>
        </p:spPr>
      </p:pic>
    </p:spTree>
    <p:extLst>
      <p:ext uri="{BB962C8B-B14F-4D97-AF65-F5344CB8AC3E}">
        <p14:creationId xmlns:p14="http://schemas.microsoft.com/office/powerpoint/2010/main" val="201293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B224D-9D12-E244-9CB0-81D40331A63B}"/>
              </a:ext>
            </a:extLst>
          </p:cNvPr>
          <p:cNvSpPr>
            <a:spLocks noGrp="1"/>
          </p:cNvSpPr>
          <p:nvPr>
            <p:ph type="title"/>
          </p:nvPr>
        </p:nvSpPr>
        <p:spPr>
          <a:xfrm>
            <a:off x="808638" y="386930"/>
            <a:ext cx="9236700" cy="1188950"/>
          </a:xfrm>
        </p:spPr>
        <p:txBody>
          <a:bodyPr anchor="b">
            <a:normAutofit/>
          </a:bodyPr>
          <a:lstStyle/>
          <a:p>
            <a:r>
              <a:rPr lang="en-US" sz="5400"/>
              <a:t>Clustering Process</a:t>
            </a:r>
          </a:p>
        </p:txBody>
      </p:sp>
      <p:grpSp>
        <p:nvGrpSpPr>
          <p:cNvPr id="63" name="Group 6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64" name="Rectangle 6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E0460F5-3AB2-4373-B22C-048A80B18240}"/>
              </a:ext>
            </a:extLst>
          </p:cNvPr>
          <p:cNvSpPr>
            <a:spLocks noGrp="1"/>
          </p:cNvSpPr>
          <p:nvPr>
            <p:ph idx="1"/>
          </p:nvPr>
        </p:nvSpPr>
        <p:spPr>
          <a:xfrm>
            <a:off x="793660" y="2599509"/>
            <a:ext cx="10143668" cy="3435531"/>
          </a:xfrm>
        </p:spPr>
        <p:txBody>
          <a:bodyPr anchor="ctr">
            <a:normAutofit/>
          </a:bodyPr>
          <a:lstStyle/>
          <a:p>
            <a:r>
              <a:rPr lang="en-US" sz="2400" dirty="0"/>
              <a:t>Both K-Means and Hierarchical Clustering are used on the 3 PCA Components.</a:t>
            </a:r>
          </a:p>
          <a:p>
            <a:r>
              <a:rPr lang="en-US" sz="2400" dirty="0"/>
              <a:t>For both, K-Means and Hierarchical Clustering algorithms, number of clusters =5.</a:t>
            </a:r>
          </a:p>
          <a:p>
            <a:r>
              <a:rPr lang="en-US" sz="2400" dirty="0"/>
              <a:t>The value of Hopkins Statistics after performing process &gt;0.77</a:t>
            </a:r>
          </a:p>
          <a:p>
            <a:endParaRPr lang="en-US" sz="2400" dirty="0"/>
          </a:p>
        </p:txBody>
      </p:sp>
    </p:spTree>
    <p:extLst>
      <p:ext uri="{BB962C8B-B14F-4D97-AF65-F5344CB8AC3E}">
        <p14:creationId xmlns:p14="http://schemas.microsoft.com/office/powerpoint/2010/main" val="305703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B224D-9D12-E244-9CB0-81D40331A63B}"/>
              </a:ext>
            </a:extLst>
          </p:cNvPr>
          <p:cNvSpPr>
            <a:spLocks noGrp="1"/>
          </p:cNvSpPr>
          <p:nvPr>
            <p:ph type="title"/>
          </p:nvPr>
        </p:nvSpPr>
        <p:spPr>
          <a:xfrm>
            <a:off x="1041345" y="1440177"/>
            <a:ext cx="4036334" cy="2387600"/>
          </a:xfrm>
        </p:spPr>
        <p:txBody>
          <a:bodyPr vert="horz" lIns="91440" tIns="45720" rIns="91440" bIns="45720" rtlCol="0" anchor="t">
            <a:normAutofit fontScale="90000"/>
          </a:bodyPr>
          <a:lstStyle/>
          <a:p>
            <a:r>
              <a:rPr lang="en-US" sz="5400" dirty="0"/>
              <a:t>K-Means Clustering</a:t>
            </a:r>
            <a:br>
              <a:rPr lang="en-US" sz="5400" dirty="0"/>
            </a:br>
            <a:br>
              <a:rPr lang="en-US" sz="5400" dirty="0"/>
            </a:br>
            <a:r>
              <a:rPr lang="en-US" sz="2200" dirty="0"/>
              <a:t>Silhouette Analysis</a:t>
            </a:r>
          </a:p>
        </p:txBody>
      </p:sp>
      <p:grpSp>
        <p:nvGrpSpPr>
          <p:cNvPr id="80" name="Group 7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81" name="Rectangle 8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Content Placeholder 10">
            <a:extLst>
              <a:ext uri="{FF2B5EF4-FFF2-40B4-BE49-F238E27FC236}">
                <a16:creationId xmlns:a16="http://schemas.microsoft.com/office/drawing/2014/main" id="{C7209CAF-C123-7E45-8F27-17D399B5193D}"/>
              </a:ext>
            </a:extLst>
          </p:cNvPr>
          <p:cNvPicPr>
            <a:picLocks noChangeAspect="1"/>
          </p:cNvPicPr>
          <p:nvPr/>
        </p:nvPicPr>
        <p:blipFill>
          <a:blip r:embed="rId2"/>
          <a:stretch>
            <a:fillRect/>
          </a:stretch>
        </p:blipFill>
        <p:spPr>
          <a:xfrm>
            <a:off x="5445074" y="391886"/>
            <a:ext cx="6250101" cy="6017078"/>
          </a:xfrm>
          <a:prstGeom prst="rect">
            <a:avLst/>
          </a:prstGeom>
        </p:spPr>
      </p:pic>
    </p:spTree>
    <p:extLst>
      <p:ext uri="{BB962C8B-B14F-4D97-AF65-F5344CB8AC3E}">
        <p14:creationId xmlns:p14="http://schemas.microsoft.com/office/powerpoint/2010/main" val="2538962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B224D-9D12-E244-9CB0-81D40331A63B}"/>
              </a:ext>
            </a:extLst>
          </p:cNvPr>
          <p:cNvSpPr>
            <a:spLocks noGrp="1"/>
          </p:cNvSpPr>
          <p:nvPr>
            <p:ph type="title"/>
          </p:nvPr>
        </p:nvSpPr>
        <p:spPr>
          <a:xfrm>
            <a:off x="794377" y="1041082"/>
            <a:ext cx="4036334" cy="2387600"/>
          </a:xfrm>
        </p:spPr>
        <p:txBody>
          <a:bodyPr vert="horz" lIns="91440" tIns="45720" rIns="91440" bIns="45720" rtlCol="0" anchor="t">
            <a:normAutofit fontScale="90000"/>
          </a:bodyPr>
          <a:lstStyle/>
          <a:p>
            <a:r>
              <a:rPr lang="en-US" sz="5400" dirty="0"/>
              <a:t>K-Means Clustering</a:t>
            </a:r>
            <a:br>
              <a:rPr lang="en-US" sz="5400" dirty="0"/>
            </a:br>
            <a:br>
              <a:rPr lang="en-US" sz="5400" dirty="0"/>
            </a:br>
            <a:r>
              <a:rPr lang="en-US" sz="2200" dirty="0"/>
              <a:t>Sum of Squared Distances</a:t>
            </a:r>
          </a:p>
        </p:txBody>
      </p:sp>
      <p:grpSp>
        <p:nvGrpSpPr>
          <p:cNvPr id="53" name="Group 5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54" name="Rectangle 5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DBB2F9F9-1179-DF47-85A0-AD67CEAA9CC6}"/>
              </a:ext>
            </a:extLst>
          </p:cNvPr>
          <p:cNvPicPr>
            <a:picLocks noChangeAspect="1"/>
          </p:cNvPicPr>
          <p:nvPr/>
        </p:nvPicPr>
        <p:blipFill>
          <a:blip r:embed="rId2"/>
          <a:stretch>
            <a:fillRect/>
          </a:stretch>
        </p:blipFill>
        <p:spPr>
          <a:xfrm>
            <a:off x="4830712" y="389573"/>
            <a:ext cx="6864464" cy="6017078"/>
          </a:xfrm>
          <a:prstGeom prst="rect">
            <a:avLst/>
          </a:prstGeom>
        </p:spPr>
      </p:pic>
    </p:spTree>
    <p:extLst>
      <p:ext uri="{BB962C8B-B14F-4D97-AF65-F5344CB8AC3E}">
        <p14:creationId xmlns:p14="http://schemas.microsoft.com/office/powerpoint/2010/main" val="1123092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B224D-9D12-E244-9CB0-81D40331A63B}"/>
              </a:ext>
            </a:extLst>
          </p:cNvPr>
          <p:cNvSpPr>
            <a:spLocks noGrp="1"/>
          </p:cNvSpPr>
          <p:nvPr>
            <p:ph type="title"/>
          </p:nvPr>
        </p:nvSpPr>
        <p:spPr>
          <a:xfrm>
            <a:off x="794377" y="1041082"/>
            <a:ext cx="4036334" cy="2387600"/>
          </a:xfrm>
        </p:spPr>
        <p:txBody>
          <a:bodyPr vert="horz" lIns="91440" tIns="45720" rIns="91440" bIns="45720" rtlCol="0" anchor="t">
            <a:normAutofit fontScale="90000"/>
          </a:bodyPr>
          <a:lstStyle/>
          <a:p>
            <a:r>
              <a:rPr lang="en-US" sz="5400" dirty="0"/>
              <a:t>K-Means Clustering</a:t>
            </a:r>
            <a:br>
              <a:rPr lang="en-US" sz="5400" dirty="0"/>
            </a:br>
            <a:br>
              <a:rPr lang="en-US" sz="5400" dirty="0"/>
            </a:br>
            <a:r>
              <a:rPr lang="en-US" sz="2200" dirty="0"/>
              <a:t>Cluster 2 and 4 are area of concern due to low </a:t>
            </a:r>
            <a:r>
              <a:rPr lang="en-US" sz="2200" dirty="0" err="1"/>
              <a:t>gdpp</a:t>
            </a:r>
            <a:r>
              <a:rPr lang="en-US" sz="2200" dirty="0"/>
              <a:t>, income and high child </a:t>
            </a:r>
            <a:r>
              <a:rPr lang="en-US" sz="2200" dirty="0" err="1"/>
              <a:t>mortaility</a:t>
            </a:r>
            <a:br>
              <a:rPr lang="en-US" sz="5400" dirty="0"/>
            </a:br>
            <a:br>
              <a:rPr lang="en-US" sz="5400" dirty="0"/>
            </a:br>
            <a:endParaRPr lang="en-US" sz="5400" dirty="0"/>
          </a:p>
        </p:txBody>
      </p:sp>
      <p:grpSp>
        <p:nvGrpSpPr>
          <p:cNvPr id="53" name="Group 5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54" name="Rectangle 5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08A07A-5005-2B4A-B97E-9CE4AC9C6B2B}"/>
              </a:ext>
            </a:extLst>
          </p:cNvPr>
          <p:cNvPicPr>
            <a:picLocks noChangeAspect="1"/>
          </p:cNvPicPr>
          <p:nvPr/>
        </p:nvPicPr>
        <p:blipFill>
          <a:blip r:embed="rId2"/>
          <a:stretch>
            <a:fillRect/>
          </a:stretch>
        </p:blipFill>
        <p:spPr>
          <a:xfrm>
            <a:off x="4923077" y="391251"/>
            <a:ext cx="6772099" cy="5916149"/>
          </a:xfrm>
          <a:prstGeom prst="rect">
            <a:avLst/>
          </a:prstGeom>
        </p:spPr>
      </p:pic>
    </p:spTree>
    <p:extLst>
      <p:ext uri="{BB962C8B-B14F-4D97-AF65-F5344CB8AC3E}">
        <p14:creationId xmlns:p14="http://schemas.microsoft.com/office/powerpoint/2010/main" val="201806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B224D-9D12-E244-9CB0-81D40331A63B}"/>
              </a:ext>
            </a:extLst>
          </p:cNvPr>
          <p:cNvSpPr>
            <a:spLocks noGrp="1"/>
          </p:cNvSpPr>
          <p:nvPr>
            <p:ph type="title"/>
          </p:nvPr>
        </p:nvSpPr>
        <p:spPr>
          <a:xfrm>
            <a:off x="1070549" y="1440177"/>
            <a:ext cx="4036334" cy="2387600"/>
          </a:xfrm>
        </p:spPr>
        <p:txBody>
          <a:bodyPr vert="horz" lIns="91440" tIns="45720" rIns="91440" bIns="45720" rtlCol="0" anchor="t">
            <a:normAutofit/>
          </a:bodyPr>
          <a:lstStyle/>
          <a:p>
            <a:r>
              <a:rPr lang="en-US" sz="5400" dirty="0"/>
              <a:t>Hierarchical Clustering</a:t>
            </a:r>
          </a:p>
        </p:txBody>
      </p:sp>
      <p:sp>
        <p:nvSpPr>
          <p:cNvPr id="9" name="Content Placeholder 8">
            <a:extLst>
              <a:ext uri="{FF2B5EF4-FFF2-40B4-BE49-F238E27FC236}">
                <a16:creationId xmlns:a16="http://schemas.microsoft.com/office/drawing/2014/main" id="{5E0460F5-3AB2-4373-B22C-048A80B18240}"/>
              </a:ext>
            </a:extLst>
          </p:cNvPr>
          <p:cNvSpPr>
            <a:spLocks noGrp="1"/>
          </p:cNvSpPr>
          <p:nvPr>
            <p:ph idx="1"/>
          </p:nvPr>
        </p:nvSpPr>
        <p:spPr>
          <a:xfrm>
            <a:off x="824739" y="4663034"/>
            <a:ext cx="4036333" cy="1709849"/>
          </a:xfrm>
        </p:spPr>
        <p:txBody>
          <a:bodyPr vert="horz" lIns="91440" tIns="45720" rIns="91440" bIns="45720" rtlCol="0" anchor="b">
            <a:normAutofit/>
          </a:bodyPr>
          <a:lstStyle/>
          <a:p>
            <a:pPr marL="0" indent="0">
              <a:buNone/>
            </a:pPr>
            <a:r>
              <a:rPr lang="en-US" sz="2000" dirty="0"/>
              <a:t>With Complete linkage</a:t>
            </a:r>
          </a:p>
        </p:txBody>
      </p:sp>
      <p:grpSp>
        <p:nvGrpSpPr>
          <p:cNvPr id="57" name="Group 5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58" name="Rectangle 5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6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AC835351-825D-2843-B081-E61D468CC907}"/>
              </a:ext>
            </a:extLst>
          </p:cNvPr>
          <p:cNvPicPr>
            <a:picLocks noChangeAspect="1"/>
          </p:cNvPicPr>
          <p:nvPr/>
        </p:nvPicPr>
        <p:blipFill rotWithShape="1">
          <a:blip r:embed="rId2"/>
          <a:srcRect r="8520"/>
          <a:stretch/>
        </p:blipFill>
        <p:spPr>
          <a:xfrm>
            <a:off x="5603706" y="391251"/>
            <a:ext cx="6091470" cy="6017078"/>
          </a:xfrm>
          <a:prstGeom prst="rect">
            <a:avLst/>
          </a:prstGeom>
        </p:spPr>
      </p:pic>
    </p:spTree>
    <p:extLst>
      <p:ext uri="{BB962C8B-B14F-4D97-AF65-F5344CB8AC3E}">
        <p14:creationId xmlns:p14="http://schemas.microsoft.com/office/powerpoint/2010/main" val="1487060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B224D-9D12-E244-9CB0-81D40331A63B}"/>
              </a:ext>
            </a:extLst>
          </p:cNvPr>
          <p:cNvSpPr>
            <a:spLocks noGrp="1"/>
          </p:cNvSpPr>
          <p:nvPr>
            <p:ph type="title"/>
          </p:nvPr>
        </p:nvSpPr>
        <p:spPr>
          <a:xfrm>
            <a:off x="794377" y="1041082"/>
            <a:ext cx="4036334" cy="2387600"/>
          </a:xfrm>
        </p:spPr>
        <p:txBody>
          <a:bodyPr vert="horz" lIns="91440" tIns="45720" rIns="91440" bIns="45720" rtlCol="0" anchor="t">
            <a:normAutofit fontScale="90000"/>
          </a:bodyPr>
          <a:lstStyle/>
          <a:p>
            <a:r>
              <a:rPr lang="en-US" sz="5400" dirty="0"/>
              <a:t>Hierarchical Clustering</a:t>
            </a:r>
            <a:br>
              <a:rPr lang="en-US" sz="5400" dirty="0"/>
            </a:br>
            <a:br>
              <a:rPr lang="en-US" sz="5400" dirty="0"/>
            </a:br>
            <a:r>
              <a:rPr lang="en-US" sz="2200" dirty="0"/>
              <a:t>Cluster 2 and 4 are area of concern due to low </a:t>
            </a:r>
            <a:r>
              <a:rPr lang="en-US" sz="2200" dirty="0" err="1"/>
              <a:t>gdpp</a:t>
            </a:r>
            <a:r>
              <a:rPr lang="en-US" sz="2200" dirty="0"/>
              <a:t>, income and high child </a:t>
            </a:r>
            <a:r>
              <a:rPr lang="en-US" sz="2200" dirty="0" err="1"/>
              <a:t>mortaility</a:t>
            </a:r>
            <a:br>
              <a:rPr lang="en-US" sz="5400" dirty="0"/>
            </a:br>
            <a:br>
              <a:rPr lang="en-US" sz="5400" dirty="0"/>
            </a:br>
            <a:endParaRPr lang="en-US" sz="5400" dirty="0"/>
          </a:p>
        </p:txBody>
      </p:sp>
      <p:grpSp>
        <p:nvGrpSpPr>
          <p:cNvPr id="53" name="Group 5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54" name="Rectangle 5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13B6CD8-8147-F74F-AA9F-A055A3947814}"/>
              </a:ext>
            </a:extLst>
          </p:cNvPr>
          <p:cNvPicPr>
            <a:picLocks noChangeAspect="1"/>
          </p:cNvPicPr>
          <p:nvPr/>
        </p:nvPicPr>
        <p:blipFill>
          <a:blip r:embed="rId2"/>
          <a:stretch>
            <a:fillRect/>
          </a:stretch>
        </p:blipFill>
        <p:spPr>
          <a:xfrm>
            <a:off x="5161400" y="391251"/>
            <a:ext cx="6533776" cy="6017078"/>
          </a:xfrm>
          <a:prstGeom prst="rect">
            <a:avLst/>
          </a:prstGeom>
        </p:spPr>
      </p:pic>
    </p:spTree>
    <p:extLst>
      <p:ext uri="{BB962C8B-B14F-4D97-AF65-F5344CB8AC3E}">
        <p14:creationId xmlns:p14="http://schemas.microsoft.com/office/powerpoint/2010/main" val="307567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ADF563-DEEB-734F-BC53-31FA76B12B7C}"/>
              </a:ext>
            </a:extLst>
          </p:cNvPr>
          <p:cNvSpPr>
            <a:spLocks noGrp="1"/>
          </p:cNvSpPr>
          <p:nvPr>
            <p:ph type="title"/>
          </p:nvPr>
        </p:nvSpPr>
        <p:spPr>
          <a:xfrm>
            <a:off x="863029" y="1012004"/>
            <a:ext cx="3416158" cy="4795408"/>
          </a:xfrm>
        </p:spPr>
        <p:txBody>
          <a:bodyPr>
            <a:normAutofit/>
          </a:bodyPr>
          <a:lstStyle/>
          <a:p>
            <a:r>
              <a:rPr lang="en-US">
                <a:solidFill>
                  <a:srgbClr val="FFFFFF"/>
                </a:solidFill>
              </a:rPr>
              <a:t>Agenda</a:t>
            </a:r>
          </a:p>
        </p:txBody>
      </p:sp>
      <p:graphicFrame>
        <p:nvGraphicFramePr>
          <p:cNvPr id="5" name="Content Placeholder 2">
            <a:extLst>
              <a:ext uri="{FF2B5EF4-FFF2-40B4-BE49-F238E27FC236}">
                <a16:creationId xmlns:a16="http://schemas.microsoft.com/office/drawing/2014/main" id="{40B25DF7-B2E9-4900-8734-7B5472B65583}"/>
              </a:ext>
            </a:extLst>
          </p:cNvPr>
          <p:cNvGraphicFramePr>
            <a:graphicFrameLocks noGrp="1"/>
          </p:cNvGraphicFramePr>
          <p:nvPr>
            <p:ph idx="1"/>
            <p:extLst>
              <p:ext uri="{D42A27DB-BD31-4B8C-83A1-F6EECF244321}">
                <p14:modId xmlns:p14="http://schemas.microsoft.com/office/powerpoint/2010/main" val="76757843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2005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69" name="Rectangle 68">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2" name="Rectangle 71">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B224D-9D12-E244-9CB0-81D40331A63B}"/>
              </a:ext>
            </a:extLst>
          </p:cNvPr>
          <p:cNvSpPr>
            <a:spLocks noGrp="1"/>
          </p:cNvSpPr>
          <p:nvPr>
            <p:ph type="title"/>
          </p:nvPr>
        </p:nvSpPr>
        <p:spPr>
          <a:xfrm>
            <a:off x="1153618" y="1239927"/>
            <a:ext cx="4008586" cy="4680583"/>
          </a:xfrm>
        </p:spPr>
        <p:txBody>
          <a:bodyPr anchor="ctr">
            <a:normAutofit/>
          </a:bodyPr>
          <a:lstStyle/>
          <a:p>
            <a:r>
              <a:rPr lang="en-US" sz="5200"/>
              <a:t>Conclusion</a:t>
            </a:r>
          </a:p>
        </p:txBody>
      </p:sp>
      <p:sp>
        <p:nvSpPr>
          <p:cNvPr id="9" name="Content Placeholder 8">
            <a:extLst>
              <a:ext uri="{FF2B5EF4-FFF2-40B4-BE49-F238E27FC236}">
                <a16:creationId xmlns:a16="http://schemas.microsoft.com/office/drawing/2014/main" id="{5E0460F5-3AB2-4373-B22C-048A80B18240}"/>
              </a:ext>
            </a:extLst>
          </p:cNvPr>
          <p:cNvSpPr>
            <a:spLocks noGrp="1"/>
          </p:cNvSpPr>
          <p:nvPr>
            <p:ph idx="1"/>
          </p:nvPr>
        </p:nvSpPr>
        <p:spPr>
          <a:xfrm>
            <a:off x="6291923" y="1239927"/>
            <a:ext cx="4971824" cy="4680583"/>
          </a:xfrm>
        </p:spPr>
        <p:txBody>
          <a:bodyPr anchor="ctr">
            <a:normAutofit/>
          </a:bodyPr>
          <a:lstStyle/>
          <a:p>
            <a:r>
              <a:rPr lang="en-US" sz="1900" dirty="0"/>
              <a:t>The countries that require most help:</a:t>
            </a:r>
          </a:p>
          <a:p>
            <a:pPr marL="0" indent="0">
              <a:buNone/>
            </a:pPr>
            <a:r>
              <a:rPr lang="en-US" sz="1900" dirty="0"/>
              <a:t>Afghanistan, Angola, Benin, Botswana, Burkina Faso, Burundi, Cameroon, Central African Republic, Chad, Comoros, Congo, Dem. Rep., Congo, Rep., Cote d'Ivoire, Equatorial Guinea, Eritrea, Gabon, Gambia, Ghana, Guinea, Guinea-Bissau, Haiti, Iraq, Kenya, Kiribati, Lao, Lesotho, Liberia, Madagascar, Malawi, Mali, Mauritania, Mozambique, Namibia, Niger, Pakistan, Rwanda, Senegal, Sierra Leone, Solomon Islands, South Africa, Sudan, Tanzania, Timor-Leste, Togo, Uganda, Yemen, Zambia, Nigeria</a:t>
            </a:r>
          </a:p>
          <a:p>
            <a:r>
              <a:rPr lang="en-US" sz="1900" dirty="0"/>
              <a:t>These countries have very low net income per person, GDP Per Capita and high child mortality rate.</a:t>
            </a:r>
          </a:p>
          <a:p>
            <a:endParaRPr lang="en-US" sz="1900" dirty="0"/>
          </a:p>
        </p:txBody>
      </p:sp>
    </p:spTree>
    <p:extLst>
      <p:ext uri="{BB962C8B-B14F-4D97-AF65-F5344CB8AC3E}">
        <p14:creationId xmlns:p14="http://schemas.microsoft.com/office/powerpoint/2010/main" val="2906793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6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B224D-9D12-E244-9CB0-81D40331A63B}"/>
              </a:ext>
            </a:extLst>
          </p:cNvPr>
          <p:cNvSpPr>
            <a:spLocks noGrp="1"/>
          </p:cNvSpPr>
          <p:nvPr>
            <p:ph type="title"/>
          </p:nvPr>
        </p:nvSpPr>
        <p:spPr>
          <a:xfrm>
            <a:off x="645065" y="1463040"/>
            <a:ext cx="3796306" cy="2690949"/>
          </a:xfrm>
        </p:spPr>
        <p:txBody>
          <a:bodyPr anchor="t">
            <a:normAutofit/>
          </a:bodyPr>
          <a:lstStyle/>
          <a:p>
            <a:r>
              <a:rPr lang="en-US" sz="4800"/>
              <a:t>Factors Considered</a:t>
            </a:r>
          </a:p>
        </p:txBody>
      </p:sp>
      <p:grpSp>
        <p:nvGrpSpPr>
          <p:cNvPr id="79" name="Group 6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80" name="Rectangle 7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81" name="Rectangle 7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E0460F5-3AB2-4373-B22C-048A80B18240}"/>
              </a:ext>
            </a:extLst>
          </p:cNvPr>
          <p:cNvSpPr>
            <a:spLocks noGrp="1"/>
          </p:cNvSpPr>
          <p:nvPr>
            <p:ph idx="1"/>
          </p:nvPr>
        </p:nvSpPr>
        <p:spPr>
          <a:xfrm>
            <a:off x="5656218" y="1463039"/>
            <a:ext cx="5542387" cy="4300447"/>
          </a:xfrm>
        </p:spPr>
        <p:txBody>
          <a:bodyPr anchor="t">
            <a:normAutofit/>
          </a:bodyPr>
          <a:lstStyle/>
          <a:p>
            <a:pPr marL="0" indent="0">
              <a:buNone/>
            </a:pPr>
            <a:endParaRPr lang="en-US" sz="1700"/>
          </a:p>
          <a:p>
            <a:r>
              <a:rPr lang="en-US" sz="1700"/>
              <a:t>PCA was used above to reduce the variables involved and then clustering was done of countries based on those Principal components</a:t>
            </a:r>
          </a:p>
          <a:p>
            <a:r>
              <a:rPr lang="en-US" sz="1700"/>
              <a:t>Later it was identified that few factors like child mortality, income etc plays a vital role in deciding the development status of the country and we built clusters of countries based on that.</a:t>
            </a:r>
          </a:p>
          <a:p>
            <a:r>
              <a:rPr lang="en-US" sz="1700"/>
              <a:t>Based on those clusters it was identified that the below list of countries are in dire need of aid.</a:t>
            </a:r>
          </a:p>
          <a:p>
            <a:r>
              <a:rPr lang="en-US" sz="1700"/>
              <a:t>The list of countries are subject to change as it is based on the few factors like Number of components chosen, Number of Clusters chosen, Clustering method used etc.which we have used to build the model.</a:t>
            </a:r>
          </a:p>
          <a:p>
            <a:endParaRPr lang="en-US" sz="1700"/>
          </a:p>
          <a:p>
            <a:endParaRPr lang="en-US" sz="1700"/>
          </a:p>
        </p:txBody>
      </p:sp>
    </p:spTree>
    <p:extLst>
      <p:ext uri="{BB962C8B-B14F-4D97-AF65-F5344CB8AC3E}">
        <p14:creationId xmlns:p14="http://schemas.microsoft.com/office/powerpoint/2010/main" val="3097256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1776-1F2A-B944-87B9-17E5E9A7C77B}"/>
              </a:ext>
            </a:extLst>
          </p:cNvPr>
          <p:cNvSpPr>
            <a:spLocks noGrp="1"/>
          </p:cNvSpPr>
          <p:nvPr>
            <p:ph type="title"/>
          </p:nvPr>
        </p:nvSpPr>
        <p:spPr>
          <a:xfrm>
            <a:off x="838200" y="2766218"/>
            <a:ext cx="10515600" cy="1325563"/>
          </a:xfrm>
        </p:spPr>
        <p:txBody>
          <a:bodyPr/>
          <a:lstStyle/>
          <a:p>
            <a:pPr algn="ctr"/>
            <a:r>
              <a:rPr lang="en-US" dirty="0"/>
              <a:t>Thank You </a:t>
            </a:r>
          </a:p>
        </p:txBody>
      </p:sp>
    </p:spTree>
    <p:extLst>
      <p:ext uri="{BB962C8B-B14F-4D97-AF65-F5344CB8AC3E}">
        <p14:creationId xmlns:p14="http://schemas.microsoft.com/office/powerpoint/2010/main" val="397398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64" name="Rectangle 63">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67" name="Rectangle 66">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BC921-EA61-DB44-885C-4A1FBF8BC6D9}"/>
              </a:ext>
            </a:extLst>
          </p:cNvPr>
          <p:cNvSpPr>
            <a:spLocks noGrp="1"/>
          </p:cNvSpPr>
          <p:nvPr>
            <p:ph type="title"/>
          </p:nvPr>
        </p:nvSpPr>
        <p:spPr>
          <a:xfrm>
            <a:off x="1153618" y="1239927"/>
            <a:ext cx="4008586" cy="4680583"/>
          </a:xfrm>
        </p:spPr>
        <p:txBody>
          <a:bodyPr vert="horz" lIns="91440" tIns="45720" rIns="91440" bIns="45720" rtlCol="0" anchor="ctr">
            <a:normAutofit/>
          </a:bodyPr>
          <a:lstStyle/>
          <a:p>
            <a:r>
              <a:rPr lang="en-US" sz="5200"/>
              <a:t>Problem Statement</a:t>
            </a:r>
          </a:p>
        </p:txBody>
      </p:sp>
      <p:sp>
        <p:nvSpPr>
          <p:cNvPr id="4" name="Content Placeholder 3">
            <a:extLst>
              <a:ext uri="{FF2B5EF4-FFF2-40B4-BE49-F238E27FC236}">
                <a16:creationId xmlns:a16="http://schemas.microsoft.com/office/drawing/2014/main" id="{F2F01AE4-0744-6F4A-BD6F-3D7406A6148B}"/>
              </a:ext>
            </a:extLst>
          </p:cNvPr>
          <p:cNvSpPr>
            <a:spLocks noGrp="1"/>
          </p:cNvSpPr>
          <p:nvPr>
            <p:ph idx="1"/>
          </p:nvPr>
        </p:nvSpPr>
        <p:spPr>
          <a:xfrm>
            <a:off x="6291923" y="1239927"/>
            <a:ext cx="4971824" cy="4680583"/>
          </a:xfrm>
        </p:spPr>
        <p:txBody>
          <a:bodyPr anchor="ctr">
            <a:normAutofit/>
          </a:bodyPr>
          <a:lstStyle/>
          <a:p>
            <a:r>
              <a:rPr lang="en-US" sz="1900"/>
              <a:t>HELP International is an international humanitarian NGO that is committed to fighting poverty and providing the people of backward countries with basic amenities and relief during the time of disasters and natural calamities. It runs a lot of operational projects from time to time along with advocacy drives to raise awareness as well as for funding purposes.</a:t>
            </a:r>
          </a:p>
          <a:p>
            <a:r>
              <a:rPr lang="en-US" sz="1900"/>
              <a:t>After the recent funding programs, they have been able to raise around $ 10 million. Now the CEO of the NGO needs to decide how to use this money strategically and effectively. The significant issues that come while making this decision are mostly related to choosing the countries that are in the direst need of aid.</a:t>
            </a:r>
          </a:p>
          <a:p>
            <a:endParaRPr lang="en-US" sz="1900"/>
          </a:p>
        </p:txBody>
      </p:sp>
    </p:spTree>
    <p:extLst>
      <p:ext uri="{BB962C8B-B14F-4D97-AF65-F5344CB8AC3E}">
        <p14:creationId xmlns:p14="http://schemas.microsoft.com/office/powerpoint/2010/main" val="354018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BC921-EA61-DB44-885C-4A1FBF8BC6D9}"/>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a:t>Objectives</a:t>
            </a:r>
          </a:p>
        </p:txBody>
      </p:sp>
      <p:grpSp>
        <p:nvGrpSpPr>
          <p:cNvPr id="29" name="Group 2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CBEDC7-94BE-4CD0-A5E9-2EBED197D348}"/>
              </a:ext>
            </a:extLst>
          </p:cNvPr>
          <p:cNvGraphicFramePr>
            <a:graphicFrameLocks noGrp="1"/>
          </p:cNvGraphicFramePr>
          <p:nvPr>
            <p:ph idx="1"/>
            <p:extLst>
              <p:ext uri="{D42A27DB-BD31-4B8C-83A1-F6EECF244321}">
                <p14:modId xmlns:p14="http://schemas.microsoft.com/office/powerpoint/2010/main" val="922581024"/>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5655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823F1-3927-8C44-9E8A-96DBD00E2E9C}"/>
              </a:ext>
            </a:extLst>
          </p:cNvPr>
          <p:cNvSpPr>
            <a:spLocks noGrp="1"/>
          </p:cNvSpPr>
          <p:nvPr>
            <p:ph type="title"/>
          </p:nvPr>
        </p:nvSpPr>
        <p:spPr>
          <a:xfrm>
            <a:off x="838200" y="556995"/>
            <a:ext cx="10515600" cy="1133693"/>
          </a:xfrm>
        </p:spPr>
        <p:txBody>
          <a:bodyPr>
            <a:normAutofit/>
          </a:bodyPr>
          <a:lstStyle/>
          <a:p>
            <a:r>
              <a:rPr lang="en-US" sz="5200"/>
              <a:t>Tools used for analysis</a:t>
            </a:r>
          </a:p>
        </p:txBody>
      </p:sp>
      <p:graphicFrame>
        <p:nvGraphicFramePr>
          <p:cNvPr id="5" name="Content Placeholder 2">
            <a:extLst>
              <a:ext uri="{FF2B5EF4-FFF2-40B4-BE49-F238E27FC236}">
                <a16:creationId xmlns:a16="http://schemas.microsoft.com/office/drawing/2014/main" id="{14BC51FD-E51A-4A58-A8AB-7D4FFCDB4657}"/>
              </a:ext>
            </a:extLst>
          </p:cNvPr>
          <p:cNvGraphicFramePr>
            <a:graphicFrameLocks noGrp="1"/>
          </p:cNvGraphicFramePr>
          <p:nvPr>
            <p:ph idx="1"/>
            <p:extLst>
              <p:ext uri="{D42A27DB-BD31-4B8C-83A1-F6EECF244321}">
                <p14:modId xmlns:p14="http://schemas.microsoft.com/office/powerpoint/2010/main" val="2286056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512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0" name="Rectangle 19">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222DF-2D60-F345-A7F1-90596631A90C}"/>
              </a:ext>
            </a:extLst>
          </p:cNvPr>
          <p:cNvSpPr>
            <a:spLocks noGrp="1"/>
          </p:cNvSpPr>
          <p:nvPr>
            <p:ph type="title"/>
          </p:nvPr>
        </p:nvSpPr>
        <p:spPr>
          <a:xfrm>
            <a:off x="1153618" y="1239927"/>
            <a:ext cx="4008586" cy="4680583"/>
          </a:xfrm>
        </p:spPr>
        <p:txBody>
          <a:bodyPr anchor="ctr">
            <a:normAutofit/>
          </a:bodyPr>
          <a:lstStyle/>
          <a:p>
            <a:r>
              <a:rPr lang="en-US" sz="5200"/>
              <a:t>Discuss Data Model</a:t>
            </a:r>
          </a:p>
        </p:txBody>
      </p:sp>
      <p:sp>
        <p:nvSpPr>
          <p:cNvPr id="3" name="Content Placeholder 2">
            <a:extLst>
              <a:ext uri="{FF2B5EF4-FFF2-40B4-BE49-F238E27FC236}">
                <a16:creationId xmlns:a16="http://schemas.microsoft.com/office/drawing/2014/main" id="{CF46C5CD-4707-7B4A-8627-3885ECA7D3A2}"/>
              </a:ext>
            </a:extLst>
          </p:cNvPr>
          <p:cNvSpPr>
            <a:spLocks noGrp="1"/>
          </p:cNvSpPr>
          <p:nvPr>
            <p:ph idx="1"/>
          </p:nvPr>
        </p:nvSpPr>
        <p:spPr>
          <a:xfrm>
            <a:off x="6291923" y="1239927"/>
            <a:ext cx="4971824" cy="4680583"/>
          </a:xfrm>
        </p:spPr>
        <p:txBody>
          <a:bodyPr anchor="ctr">
            <a:normAutofit/>
          </a:bodyPr>
          <a:lstStyle/>
          <a:p>
            <a:r>
              <a:rPr lang="en-US" sz="2000" dirty="0"/>
              <a:t>There are no null values in the dataset provided.</a:t>
            </a:r>
          </a:p>
          <a:p>
            <a:r>
              <a:rPr lang="en-US" sz="2000" dirty="0"/>
              <a:t>There are no duplicate values for the country.</a:t>
            </a:r>
          </a:p>
          <a:p>
            <a:r>
              <a:rPr lang="en-US" sz="2000" dirty="0"/>
              <a:t>Outliers data is analyzed and box plots are created to show data with and without outliers.</a:t>
            </a:r>
          </a:p>
          <a:p>
            <a:r>
              <a:rPr lang="en-US" sz="2000" dirty="0"/>
              <a:t>Standardization of data using PCA(Principal Component Analysis)</a:t>
            </a:r>
          </a:p>
        </p:txBody>
      </p:sp>
    </p:spTree>
    <p:extLst>
      <p:ext uri="{BB962C8B-B14F-4D97-AF65-F5344CB8AC3E}">
        <p14:creationId xmlns:p14="http://schemas.microsoft.com/office/powerpoint/2010/main" val="423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B224D-9D12-E244-9CB0-81D40331A63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dirty="0"/>
              <a:t>Heatmap reflecting correlation of data</a:t>
            </a:r>
          </a:p>
        </p:txBody>
      </p:sp>
      <p:sp>
        <p:nvSpPr>
          <p:cNvPr id="26" name="Rectangle 1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6221B8B-137F-854A-B511-C962D8D60210}"/>
              </a:ext>
            </a:extLst>
          </p:cNvPr>
          <p:cNvPicPr>
            <a:picLocks noChangeAspect="1"/>
          </p:cNvPicPr>
          <p:nvPr/>
        </p:nvPicPr>
        <p:blipFill>
          <a:blip r:embed="rId2"/>
          <a:stretch>
            <a:fillRect/>
          </a:stretch>
        </p:blipFill>
        <p:spPr>
          <a:xfrm>
            <a:off x="833923" y="148769"/>
            <a:ext cx="7018955" cy="6559826"/>
          </a:xfrm>
          <a:prstGeom prst="rect">
            <a:avLst/>
          </a:prstGeom>
        </p:spPr>
      </p:pic>
    </p:spTree>
    <p:extLst>
      <p:ext uri="{BB962C8B-B14F-4D97-AF65-F5344CB8AC3E}">
        <p14:creationId xmlns:p14="http://schemas.microsoft.com/office/powerpoint/2010/main" val="222095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B224D-9D12-E244-9CB0-81D40331A63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dirty="0"/>
              <a:t>With Outliers</a:t>
            </a:r>
          </a:p>
        </p:txBody>
      </p:sp>
      <p:sp>
        <p:nvSpPr>
          <p:cNvPr id="26" name="Rectangle 1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3D4E03F-589F-E043-9A61-D7A94F994D1E}"/>
              </a:ext>
            </a:extLst>
          </p:cNvPr>
          <p:cNvPicPr>
            <a:picLocks noChangeAspect="1"/>
          </p:cNvPicPr>
          <p:nvPr/>
        </p:nvPicPr>
        <p:blipFill rotWithShape="1">
          <a:blip r:embed="rId2"/>
          <a:srcRect r="1098" b="-1"/>
          <a:stretch/>
        </p:blipFill>
        <p:spPr>
          <a:xfrm>
            <a:off x="545238" y="858525"/>
            <a:ext cx="7608304" cy="5211906"/>
          </a:xfrm>
          <a:prstGeom prst="rect">
            <a:avLst/>
          </a:prstGeom>
        </p:spPr>
      </p:pic>
      <p:sp>
        <p:nvSpPr>
          <p:cNvPr id="28" name="Rectangle 2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6814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B224D-9D12-E244-9CB0-81D40331A63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dirty="0"/>
              <a:t>Without Outliers</a:t>
            </a:r>
          </a:p>
        </p:txBody>
      </p:sp>
      <p:sp>
        <p:nvSpPr>
          <p:cNvPr id="35" name="Rectangle 3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32122C9-659B-114B-B90E-F3D89F22CEBB}"/>
              </a:ext>
            </a:extLst>
          </p:cNvPr>
          <p:cNvPicPr>
            <a:picLocks noChangeAspect="1"/>
          </p:cNvPicPr>
          <p:nvPr/>
        </p:nvPicPr>
        <p:blipFill rotWithShape="1">
          <a:blip r:embed="rId2"/>
          <a:srcRect t="8357" r="1" b="1"/>
          <a:stretch/>
        </p:blipFill>
        <p:spPr>
          <a:xfrm>
            <a:off x="545238" y="858525"/>
            <a:ext cx="7608304" cy="5211906"/>
          </a:xfrm>
          <a:prstGeom prst="rect">
            <a:avLst/>
          </a:prstGeom>
        </p:spPr>
      </p:pic>
      <p:sp>
        <p:nvSpPr>
          <p:cNvPr id="39" name="Rectangle 3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02128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199</TotalTime>
  <Words>728</Words>
  <Application>Microsoft Macintosh PowerPoint</Application>
  <PresentationFormat>Widescreen</PresentationFormat>
  <Paragraphs>59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Clustering and PCA Assignment</vt:lpstr>
      <vt:lpstr>Agenda</vt:lpstr>
      <vt:lpstr>Problem Statement</vt:lpstr>
      <vt:lpstr>Objectives</vt:lpstr>
      <vt:lpstr>Tools used for analysis</vt:lpstr>
      <vt:lpstr>Discuss Data Model</vt:lpstr>
      <vt:lpstr>Heatmap reflecting correlation of data</vt:lpstr>
      <vt:lpstr>With Outliers</vt:lpstr>
      <vt:lpstr>Without Outliers</vt:lpstr>
      <vt:lpstr>PCA</vt:lpstr>
      <vt:lpstr>PCA</vt:lpstr>
      <vt:lpstr>PCA</vt:lpstr>
      <vt:lpstr>PCA</vt:lpstr>
      <vt:lpstr>Clustering Process</vt:lpstr>
      <vt:lpstr>K-Means Clustering  Silhouette Analysis</vt:lpstr>
      <vt:lpstr>K-Means Clustering  Sum of Squared Distances</vt:lpstr>
      <vt:lpstr>K-Means Clustering  Cluster 2 and 4 are area of concern due to low gdpp, income and high child mortaility  </vt:lpstr>
      <vt:lpstr>Hierarchical Clustering</vt:lpstr>
      <vt:lpstr>Hierarchical Clustering  Cluster 2 and 4 are area of concern due to low gdpp, income and high child mortaility  </vt:lpstr>
      <vt:lpstr>Conclusion</vt:lpstr>
      <vt:lpstr>Factors Considered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and PCA Assignment</dc:title>
  <dc:creator>Arora, Naresh</dc:creator>
  <cp:lastModifiedBy>Arora, Naresh</cp:lastModifiedBy>
  <cp:revision>9</cp:revision>
  <dcterms:created xsi:type="dcterms:W3CDTF">2020-11-03T21:29:44Z</dcterms:created>
  <dcterms:modified xsi:type="dcterms:W3CDTF">2020-11-04T20:03:18Z</dcterms:modified>
</cp:coreProperties>
</file>