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World_Happiness_Report#cite_note-USN-20180314-4" TargetMode="External"/><Relationship Id="rId13" Type="http://schemas.openxmlformats.org/officeDocument/2006/relationships/hyperlink" Target="https://en.wikipedia.org/wiki/Sustainable_Development_Solutions_Network" TargetMode="External"/><Relationship Id="rId18" Type="http://schemas.openxmlformats.org/officeDocument/2006/relationships/hyperlink" Target="https://en.wikipedia.org/wiki/Richard_Layard" TargetMode="External"/><Relationship Id="rId3" Type="http://schemas.openxmlformats.org/officeDocument/2006/relationships/hyperlink" Target="https://en.wikipedia.org/wiki/World_Happiness_Report#cite_note-1" TargetMode="External"/><Relationship Id="rId21" Type="http://schemas.openxmlformats.org/officeDocument/2006/relationships/hyperlink" Target="https://en.wikipedia.org/wiki/Lara_Aknin" TargetMode="External"/><Relationship Id="rId7" Type="http://schemas.openxmlformats.org/officeDocument/2006/relationships/hyperlink" Target="https://en.wikipedia.org/wiki/World_Happiness_Report#cite_note-NYT-20180314-3" TargetMode="External"/><Relationship Id="rId12" Type="http://schemas.openxmlformats.org/officeDocument/2006/relationships/hyperlink" Target="https://en.wikipedia.org/wiki/World_Happiness_Report#cite_note-8" TargetMode="External"/><Relationship Id="rId17" Type="http://schemas.openxmlformats.org/officeDocument/2006/relationships/hyperlink" Target="https://en.wikipedia.org/wiki/John_F._Helliwell" TargetMode="External"/><Relationship Id="rId2" Type="http://schemas.openxmlformats.org/officeDocument/2006/relationships/hyperlink" Target="https://en.wikipedia.org/wiki/Gross_National_Happiness" TargetMode="External"/><Relationship Id="rId16" Type="http://schemas.openxmlformats.org/officeDocument/2006/relationships/hyperlink" Target="https://en.wikipedia.org/wiki/Gallup_(company)#Gallup_World_Poll" TargetMode="External"/><Relationship Id="rId20" Type="http://schemas.openxmlformats.org/officeDocument/2006/relationships/hyperlink" Target="https://en.wikipedia.org/wiki/Jan-Emmanuel_De_Neve" TargetMode="External"/><Relationship Id="rId1" Type="http://schemas.openxmlformats.org/officeDocument/2006/relationships/slideLayout" Target="../slideLayouts/slideLayout2.xml"/><Relationship Id="rId6" Type="http://schemas.openxmlformats.org/officeDocument/2006/relationships/hyperlink" Target="https://en.wikipedia.org/wiki/Finland" TargetMode="External"/><Relationship Id="rId11" Type="http://schemas.openxmlformats.org/officeDocument/2006/relationships/hyperlink" Target="https://en.wikipedia.org/wiki/World_Happiness_Report#cite_note-7" TargetMode="External"/><Relationship Id="rId5" Type="http://schemas.openxmlformats.org/officeDocument/2006/relationships/hyperlink" Target="https://en.wikipedia.org/wiki/World_Happiness_Report#cite_note-auto-2" TargetMode="External"/><Relationship Id="rId15" Type="http://schemas.openxmlformats.org/officeDocument/2006/relationships/hyperlink" Target="https://en.wikipedia.org/wiki/World_Happiness_Report#cite_note-9" TargetMode="External"/><Relationship Id="rId10" Type="http://schemas.openxmlformats.org/officeDocument/2006/relationships/hyperlink" Target="https://en.wikipedia.org/wiki/World_Happiness_Report#cite_note-6" TargetMode="External"/><Relationship Id="rId19" Type="http://schemas.openxmlformats.org/officeDocument/2006/relationships/hyperlink" Target="https://en.wikipedia.org/wiki/Jeffrey_D._Sachs" TargetMode="External"/><Relationship Id="rId4" Type="http://schemas.openxmlformats.org/officeDocument/2006/relationships/hyperlink" Target="https://en.wikipedia.org/wiki/Quality_of_life" TargetMode="External"/><Relationship Id="rId9" Type="http://schemas.openxmlformats.org/officeDocument/2006/relationships/hyperlink" Target="https://en.wikipedia.org/wiki/World_Happiness_Report#cite_note-5" TargetMode="External"/><Relationship Id="rId14" Type="http://schemas.openxmlformats.org/officeDocument/2006/relationships/hyperlink" Target="https://en.wikipedia.org/wiki/United_Nation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orldhappiness.report/ed/2023/the-happiness-agenda-the-next-10-year/#fn2" TargetMode="External"/><Relationship Id="rId2" Type="http://schemas.openxmlformats.org/officeDocument/2006/relationships/hyperlink" Target="https://worldhappiness.report/ed/2023/the-happiness-agenda-the-next-10-year/#fn1" TargetMode="External"/><Relationship Id="rId1" Type="http://schemas.openxmlformats.org/officeDocument/2006/relationships/slideLayout" Target="../slideLayouts/slideLayout2.xml"/><Relationship Id="rId4" Type="http://schemas.openxmlformats.org/officeDocument/2006/relationships/hyperlink" Target="https://worldhappiness.report/ed/2023/the-happiness-agenda-the-next-10-year/#fn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990600" y="1950720"/>
            <a:ext cx="9601200" cy="777241"/>
          </a:xfrm>
        </p:spPr>
        <p:txBody>
          <a:bodyPr>
            <a:normAutofit/>
          </a:bodyPr>
          <a:lstStyle/>
          <a:p>
            <a:pPr algn="ctr"/>
            <a:r>
              <a:rPr lang="en-US" b="1" dirty="0" smtClean="0">
                <a:solidFill>
                  <a:schemeClr val="accent1"/>
                </a:solidFill>
                <a:latin typeface="Arial" panose="020B0604020202020204" pitchFamily="34" charset="0"/>
                <a:cs typeface="Arial" panose="020B0604020202020204" pitchFamily="34" charset="0"/>
              </a:rPr>
              <a:t>2024</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707886"/>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World </a:t>
            </a:r>
            <a:r>
              <a:rPr lang="en-US" sz="4000" b="1" dirty="0">
                <a:solidFill>
                  <a:schemeClr val="accent1">
                    <a:lumMod val="75000"/>
                  </a:schemeClr>
                </a:solidFill>
                <a:latin typeface="Arial"/>
                <a:cs typeface="Arial"/>
              </a:rPr>
              <a:t>Happiness</a:t>
            </a:r>
            <a:r>
              <a:rPr lang="en-US" sz="3200" b="1" dirty="0">
                <a:solidFill>
                  <a:schemeClr val="accent1">
                    <a:lumMod val="75000"/>
                  </a:schemeClr>
                </a:solidFill>
                <a:latin typeface="Arial"/>
                <a:cs typeface="Arial"/>
              </a:rPr>
              <a:t> Report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1.Naresh </a:t>
            </a:r>
            <a:r>
              <a:rPr lang="en-US" sz="2000" b="1" dirty="0" err="1" smtClean="0">
                <a:solidFill>
                  <a:schemeClr val="accent1">
                    <a:lumMod val="75000"/>
                  </a:schemeClr>
                </a:solidFill>
                <a:latin typeface="Arial"/>
                <a:cs typeface="Arial"/>
              </a:rPr>
              <a:t>karthik.I</a:t>
            </a:r>
            <a:r>
              <a:rPr lang="en-US" sz="2000" b="1" dirty="0" smtClean="0">
                <a:solidFill>
                  <a:schemeClr val="accent1">
                    <a:lumMod val="75000"/>
                  </a:schemeClr>
                </a:solidFill>
                <a:latin typeface="Arial"/>
                <a:cs typeface="Arial"/>
              </a:rPr>
              <a:t>  BE civil</a:t>
            </a:r>
          </a:p>
          <a:p>
            <a:r>
              <a:rPr lang="en-US" sz="2000" b="1" dirty="0" smtClean="0">
                <a:solidFill>
                  <a:schemeClr val="accent1">
                    <a:lumMod val="75000"/>
                  </a:schemeClr>
                </a:solidFill>
                <a:latin typeface="Arial"/>
                <a:cs typeface="Arial"/>
              </a:rPr>
              <a:t>2.Bharath </a:t>
            </a:r>
            <a:r>
              <a:rPr lang="en-US" sz="2000" b="1" dirty="0" err="1" smtClean="0">
                <a:solidFill>
                  <a:schemeClr val="accent1">
                    <a:lumMod val="75000"/>
                  </a:schemeClr>
                </a:solidFill>
                <a:latin typeface="Arial"/>
                <a:cs typeface="Arial"/>
              </a:rPr>
              <a:t>niketan</a:t>
            </a:r>
            <a:r>
              <a:rPr lang="en-US" sz="2000" b="1" dirty="0" smtClean="0">
                <a:solidFill>
                  <a:schemeClr val="accent1">
                    <a:lumMod val="75000"/>
                  </a:schemeClr>
                </a:solidFill>
                <a:latin typeface="Arial"/>
                <a:cs typeface="Arial"/>
              </a:rPr>
              <a:t> engineering college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441960" y="1341120"/>
            <a:ext cx="10406847" cy="3688080"/>
          </a:xfrm>
        </p:spPr>
        <p:txBody>
          <a:bodyPr>
            <a:normAutofit/>
          </a:bodyPr>
          <a:lstStyle/>
          <a:p>
            <a:r>
              <a:rPr lang="en-US" sz="2800" b="1" dirty="0"/>
              <a:t>The World Happiness Report is a landmark survey of the state of global happiness that ranks 156 countries by how happy their citizens perceive themselves to be.</a:t>
            </a:r>
          </a:p>
          <a:p>
            <a:pPr marL="0" indent="0">
              <a:buNone/>
            </a:pPr>
            <a:endParaRPr lang="en-IN" sz="2800" b="1"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800" b="1" dirty="0"/>
              <a:t>In this issue of the World Happiness Report we focus on the happiness of people at different stages of life. In the seven ages of man in Shakespeare’s As You Like It, the later stages of life are portrayed as deeply depressing. But happiness research shows a more nuanced picture, and one that is changing over time. We encourage you to explore the 2024 report for the latest findings on the happiness of the world’s young, the old – and everyone in between.</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6" name="Rectangle 5"/>
          <p:cNvSpPr/>
          <p:nvPr/>
        </p:nvSpPr>
        <p:spPr>
          <a:xfrm>
            <a:off x="1082040" y="1356360"/>
            <a:ext cx="9174480" cy="4401205"/>
          </a:xfrm>
          <a:prstGeom prst="rect">
            <a:avLst/>
          </a:prstGeom>
        </p:spPr>
        <p:txBody>
          <a:bodyPr wrap="square">
            <a:spAutoFit/>
          </a:bodyPr>
          <a:lstStyle/>
          <a:p>
            <a:r>
              <a:rPr lang="en-US" sz="2800" dirty="0"/>
              <a:t>This year marks the 10th anniversary of the </a:t>
            </a:r>
            <a:r>
              <a:rPr lang="en-US" sz="2800" b="1" dirty="0"/>
              <a:t>World Happiness Report</a:t>
            </a:r>
            <a:r>
              <a:rPr lang="en-US" sz="2800" dirty="0"/>
              <a:t>, which uses global survey data to report how people evaluate their own lives in more than 150 countries worldwide. The </a:t>
            </a:r>
            <a:r>
              <a:rPr lang="en-US" sz="2800" b="1" dirty="0"/>
              <a:t>World Happiness Report 2022</a:t>
            </a:r>
            <a:r>
              <a:rPr lang="en-US" sz="2800" dirty="0"/>
              <a:t> reveals a bright light in dark times. The pandemic brought not only pain and suffering but also an increase in social support and benevolence. As we battle the ills of disease and war, it is essential to remember the universal desire for happiness and the capacity of individuals to rally to each other’s support in times of great need.</a:t>
            </a:r>
            <a:endParaRPr lang="en-IN" sz="2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02920" y="1432559"/>
            <a:ext cx="10940247" cy="4707195"/>
          </a:xfrm>
        </p:spPr>
        <p:txBody>
          <a:bodyPr>
            <a:normAutofit/>
          </a:bodyPr>
          <a:lstStyle/>
          <a:p>
            <a:pPr marL="0" indent="0">
              <a:buNone/>
            </a:pPr>
            <a:endParaRPr lang="en-US" sz="2800" b="1" dirty="0" smtClean="0">
              <a:solidFill>
                <a:srgbClr val="0F0F0F"/>
              </a:solidFill>
            </a:endParaRPr>
          </a:p>
          <a:p>
            <a:pPr marL="0" indent="0">
              <a:buNone/>
            </a:pPr>
            <a:endParaRPr lang="en-US" sz="2800" b="1" dirty="0">
              <a:solidFill>
                <a:srgbClr val="0F0F0F"/>
              </a:solidFill>
            </a:endParaRPr>
          </a:p>
          <a:p>
            <a:pPr marL="0" indent="0">
              <a:buNone/>
            </a:pPr>
            <a:endParaRPr lang="en-US" sz="2800" b="1" dirty="0" smtClean="0">
              <a:solidFill>
                <a:srgbClr val="0F0F0F"/>
              </a:solidFill>
            </a:endParaRPr>
          </a:p>
          <a:p>
            <a:pPr marL="0" indent="0">
              <a:buNone/>
            </a:pPr>
            <a:endParaRPr lang="en-US" sz="2800" b="1" dirty="0">
              <a:solidFill>
                <a:srgbClr val="0F0F0F"/>
              </a:solidFill>
            </a:endParaRPr>
          </a:p>
          <a:p>
            <a:pPr marL="0" indent="0">
              <a:buNone/>
            </a:pPr>
            <a:endParaRPr lang="en-US" sz="2800" b="1" dirty="0" smtClean="0">
              <a:solidFill>
                <a:srgbClr val="0F0F0F"/>
              </a:solidFill>
            </a:endParaRPr>
          </a:p>
          <a:p>
            <a:pPr marL="0" indent="0">
              <a:buNone/>
            </a:pPr>
            <a:endParaRPr lang="en-US" sz="2800" b="1" dirty="0">
              <a:solidFill>
                <a:srgbClr val="0F0F0F"/>
              </a:solidFill>
            </a:endParaRPr>
          </a:p>
          <a:p>
            <a:pPr marL="0" indent="0">
              <a:buNone/>
            </a:pPr>
            <a:endParaRPr lang="en-IN" sz="2800" b="1" dirty="0">
              <a:solidFill>
                <a:srgbClr val="0F0F0F"/>
              </a:solidFill>
            </a:endParaRPr>
          </a:p>
        </p:txBody>
      </p:sp>
      <p:sp>
        <p:nvSpPr>
          <p:cNvPr id="4" name="Rectangle 3"/>
          <p:cNvSpPr/>
          <p:nvPr/>
        </p:nvSpPr>
        <p:spPr>
          <a:xfrm>
            <a:off x="624840" y="1615440"/>
            <a:ext cx="10546080" cy="4524315"/>
          </a:xfrm>
          <a:prstGeom prst="rect">
            <a:avLst/>
          </a:prstGeom>
        </p:spPr>
        <p:txBody>
          <a:bodyPr wrap="square">
            <a:spAutoFit/>
          </a:bodyPr>
          <a:lstStyle/>
          <a:p>
            <a:r>
              <a:rPr lang="en-US" sz="2400" dirty="0"/>
              <a:t>The </a:t>
            </a:r>
            <a:r>
              <a:rPr lang="en-US" sz="2400" b="1" dirty="0"/>
              <a:t>World Happiness Report</a:t>
            </a:r>
            <a:r>
              <a:rPr lang="en-US" sz="2400" dirty="0"/>
              <a:t> is a publication that contains articles and rankings of </a:t>
            </a:r>
            <a:r>
              <a:rPr lang="en-US" sz="2400" dirty="0">
                <a:hlinkClick r:id="rId2" tooltip="Gross National Happiness"/>
              </a:rPr>
              <a:t>national happiness</a:t>
            </a:r>
            <a:r>
              <a:rPr lang="en-US" sz="2400" dirty="0"/>
              <a:t>, based on respondent ratings of their own lives,</a:t>
            </a:r>
            <a:r>
              <a:rPr lang="en-US" sz="2400" baseline="30000" dirty="0">
                <a:hlinkClick r:id="rId3"/>
              </a:rPr>
              <a:t>[1]</a:t>
            </a:r>
            <a:r>
              <a:rPr lang="en-US" sz="2400" dirty="0"/>
              <a:t> which the report also correlates with various </a:t>
            </a:r>
            <a:r>
              <a:rPr lang="en-US" sz="2400" dirty="0">
                <a:hlinkClick r:id="rId4" tooltip="Quality of life"/>
              </a:rPr>
              <a:t>(quality of) life</a:t>
            </a:r>
            <a:r>
              <a:rPr lang="en-US" sz="2400" dirty="0"/>
              <a:t> factors.</a:t>
            </a:r>
            <a:r>
              <a:rPr lang="en-US" sz="2400" baseline="30000" dirty="0">
                <a:hlinkClick r:id="rId5"/>
              </a:rPr>
              <a:t>[2]</a:t>
            </a:r>
            <a:r>
              <a:rPr lang="en-US" sz="2400" dirty="0"/>
              <a:t> As of March 2024, </a:t>
            </a:r>
            <a:r>
              <a:rPr lang="en-US" sz="2400" dirty="0">
                <a:hlinkClick r:id="rId6" tooltip="Finland"/>
              </a:rPr>
              <a:t>Finland</a:t>
            </a:r>
            <a:r>
              <a:rPr lang="en-US" sz="2400" dirty="0"/>
              <a:t> has been ranked the happiest country in the world seven times in a row.</a:t>
            </a:r>
            <a:r>
              <a:rPr lang="en-US" sz="2400" baseline="30000" dirty="0">
                <a:hlinkClick r:id="rId7"/>
              </a:rPr>
              <a:t>[3]</a:t>
            </a:r>
            <a:r>
              <a:rPr lang="en-US" sz="2400" baseline="30000" dirty="0">
                <a:hlinkClick r:id="rId8"/>
              </a:rPr>
              <a:t>[4]</a:t>
            </a:r>
            <a:r>
              <a:rPr lang="en-US" sz="2400" baseline="30000" dirty="0">
                <a:hlinkClick r:id="rId9"/>
              </a:rPr>
              <a:t>[5]</a:t>
            </a:r>
            <a:r>
              <a:rPr lang="en-US" sz="2400" baseline="30000" dirty="0">
                <a:hlinkClick r:id="rId10"/>
              </a:rPr>
              <a:t>[6]</a:t>
            </a:r>
            <a:r>
              <a:rPr lang="en-US" sz="2400" baseline="30000" dirty="0">
                <a:hlinkClick r:id="rId11"/>
              </a:rPr>
              <a:t>[7]</a:t>
            </a:r>
            <a:endParaRPr lang="en-US" sz="2400" dirty="0"/>
          </a:p>
          <a:p>
            <a:r>
              <a:rPr lang="en-US" sz="2400" dirty="0"/>
              <a:t>From 2024, the report is a publication of the Wellbeing Research Centre at the University of Oxford.</a:t>
            </a:r>
            <a:r>
              <a:rPr lang="en-US" sz="2400" baseline="30000" dirty="0">
                <a:hlinkClick r:id="rId12"/>
              </a:rPr>
              <a:t>[8]</a:t>
            </a:r>
            <a:r>
              <a:rPr lang="en-US" sz="2400" dirty="0"/>
              <a:t> Until then, the report was a publication of the </a:t>
            </a:r>
            <a:r>
              <a:rPr lang="en-US" sz="2400" dirty="0">
                <a:hlinkClick r:id="rId13" tooltip="Sustainable Development Solutions Network"/>
              </a:rPr>
              <a:t>Sustainable Development Solutions Network</a:t>
            </a:r>
            <a:r>
              <a:rPr lang="en-US" sz="2400" dirty="0"/>
              <a:t>, a global initiative of the </a:t>
            </a:r>
            <a:r>
              <a:rPr lang="en-US" sz="2400" dirty="0">
                <a:hlinkClick r:id="rId14" tooltip="United Nations"/>
              </a:rPr>
              <a:t>United Nations</a:t>
            </a:r>
            <a:r>
              <a:rPr lang="en-US" sz="2400" dirty="0"/>
              <a:t>.</a:t>
            </a:r>
            <a:r>
              <a:rPr lang="en-US" sz="2400" baseline="30000" dirty="0">
                <a:hlinkClick r:id="rId15"/>
              </a:rPr>
              <a:t>[9]</a:t>
            </a:r>
            <a:r>
              <a:rPr lang="en-US" sz="2400" dirty="0"/>
              <a:t> The report primarily uses data from the </a:t>
            </a:r>
            <a:r>
              <a:rPr lang="en-US" sz="2400" dirty="0">
                <a:hlinkClick r:id="rId16" tooltip="Gallup (company)"/>
              </a:rPr>
              <a:t>Gallup World Poll</a:t>
            </a:r>
            <a:r>
              <a:rPr lang="en-US" sz="2400" dirty="0"/>
              <a:t>. Each annual report is available to the public to download on the World Happiness Report website.</a:t>
            </a:r>
            <a:r>
              <a:rPr lang="en-US" sz="2400" baseline="30000" dirty="0">
                <a:hlinkClick r:id="rId5"/>
              </a:rPr>
              <a:t>[2]</a:t>
            </a:r>
            <a:r>
              <a:rPr lang="en-US" sz="2400" dirty="0"/>
              <a:t> The editors of the 2023 report are </a:t>
            </a:r>
            <a:r>
              <a:rPr lang="en-US" sz="2400" dirty="0">
                <a:hlinkClick r:id="rId17" tooltip="John F. Helliwell"/>
              </a:rPr>
              <a:t>John F. </a:t>
            </a:r>
            <a:r>
              <a:rPr lang="en-US" sz="2400" dirty="0" err="1">
                <a:hlinkClick r:id="rId17" tooltip="John F. Helliwell"/>
              </a:rPr>
              <a:t>Helliwell</a:t>
            </a:r>
            <a:r>
              <a:rPr lang="en-US" sz="2400" dirty="0"/>
              <a:t>, </a:t>
            </a:r>
            <a:r>
              <a:rPr lang="en-US" sz="2400" dirty="0">
                <a:hlinkClick r:id="rId18" tooltip="Richard Layard"/>
              </a:rPr>
              <a:t>Richard Layard</a:t>
            </a:r>
            <a:r>
              <a:rPr lang="en-US" sz="2400" dirty="0"/>
              <a:t>, </a:t>
            </a:r>
            <a:r>
              <a:rPr lang="en-US" sz="2400" dirty="0">
                <a:hlinkClick r:id="rId19" tooltip="Jeffrey D. Sachs"/>
              </a:rPr>
              <a:t>Jeffrey D. Sachs</a:t>
            </a:r>
            <a:r>
              <a:rPr lang="en-US" sz="2400" dirty="0"/>
              <a:t>, </a:t>
            </a:r>
            <a:r>
              <a:rPr lang="en-US" sz="2400" dirty="0">
                <a:hlinkClick r:id="rId20" tooltip="Jan-Emmanuel De Neve"/>
              </a:rPr>
              <a:t>Jan-Emmanuel De </a:t>
            </a:r>
            <a:r>
              <a:rPr lang="en-US" sz="2400" dirty="0" err="1">
                <a:hlinkClick r:id="rId20" tooltip="Jan-Emmanuel De Neve"/>
              </a:rPr>
              <a:t>Neve</a:t>
            </a:r>
            <a:r>
              <a:rPr lang="en-US" sz="2400" dirty="0"/>
              <a:t>, </a:t>
            </a:r>
            <a:r>
              <a:rPr lang="en-US" sz="2400" dirty="0">
                <a:hlinkClick r:id="rId21" tooltip="Lara Aknin"/>
              </a:rPr>
              <a:t>Lara </a:t>
            </a:r>
            <a:r>
              <a:rPr lang="en-US" sz="2400" dirty="0" err="1">
                <a:hlinkClick r:id="rId21" tooltip="Lara Aknin"/>
              </a:rPr>
              <a:t>Aknin</a:t>
            </a:r>
            <a:r>
              <a:rPr lang="en-US" sz="2400" dirty="0"/>
              <a:t>, and Shun Wang.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426720" y="1402080"/>
            <a:ext cx="10683239" cy="2834640"/>
          </a:xfrm>
        </p:spPr>
        <p:txBody>
          <a:bodyPr>
            <a:normAutofit/>
          </a:bodyPr>
          <a:lstStyle/>
          <a:p>
            <a:pPr marL="305435" indent="-305435"/>
            <a:r>
              <a:rPr lang="en-US" sz="2800" b="1" dirty="0"/>
              <a:t>They are based on answers to the main life evaluation question asked in the poll. This is called the </a:t>
            </a:r>
            <a:r>
              <a:rPr lang="en-US" sz="2800" b="1" dirty="0" err="1"/>
              <a:t>Cantril</a:t>
            </a:r>
            <a:r>
              <a:rPr lang="en-US" sz="2800" b="1" dirty="0"/>
              <a:t> ladder: it asks respondents to think of a ladder, with the best possible life for them being a 10 and the worst possible life being a 0. They are then asked to rate their own current lives on that 0 to 10 scale.</a:t>
            </a:r>
            <a:endParaRPr lang="en-IN" sz="2800" b="1" dirty="0"/>
          </a:p>
        </p:txBody>
      </p:sp>
      <p:sp>
        <p:nvSpPr>
          <p:cNvPr id="3" name="Rectangle 2"/>
          <p:cNvSpPr/>
          <p:nvPr/>
        </p:nvSpPr>
        <p:spPr>
          <a:xfrm>
            <a:off x="1524000" y="1874520"/>
            <a:ext cx="8793480" cy="1384995"/>
          </a:xfrm>
          <a:prstGeom prst="rect">
            <a:avLst/>
          </a:prstGeom>
        </p:spPr>
        <p:txBody>
          <a:bodyPr wrap="square">
            <a:spAutoFit/>
          </a:bodyPr>
          <a:lstStyle/>
          <a:p>
            <a:endParaRPr lang="en-IN" sz="2800" dirty="0"/>
          </a:p>
          <a:p>
            <a:endParaRPr lang="en-US" sz="2800" dirty="0" smtClean="0"/>
          </a:p>
          <a:p>
            <a:endParaRPr lang="en-US" sz="2800" dirty="0" smtClean="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396241" y="1066800"/>
            <a:ext cx="10988040" cy="3154680"/>
          </a:xfrm>
        </p:spPr>
        <p:txBody>
          <a:bodyPr>
            <a:normAutofit/>
          </a:bodyPr>
          <a:lstStyle/>
          <a:p>
            <a:pPr marL="0" indent="0">
              <a:buNone/>
            </a:pPr>
            <a:r>
              <a:rPr lang="en-US" sz="2400" b="1" dirty="0"/>
              <a:t>Finland is now the happiest country for the seventh successive year. India ranked 126th out of 143 nations in the World Happiness Report (WHR) 2024 released on March 20 which noted that older age is associated with higher life satisfaction in the world's most populous country.</a:t>
            </a:r>
            <a:endParaRPr lang="en-IN" sz="2400" b="1"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581192" y="1051560"/>
            <a:ext cx="11029615" cy="3169920"/>
          </a:xfrm>
        </p:spPr>
        <p:txBody>
          <a:bodyPr>
            <a:normAutofit/>
          </a:bodyPr>
          <a:lstStyle/>
          <a:p>
            <a:pPr marL="305435" indent="-305435"/>
            <a:r>
              <a:rPr lang="en-US" sz="2800" b="1" dirty="0"/>
              <a:t>Absolute income is important in poor countries, but rich countries tend to place more importance on comparative income.</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5670" y="1582341"/>
            <a:ext cx="10132330" cy="3785652"/>
          </a:xfrm>
          <a:prstGeom prst="rect">
            <a:avLst/>
          </a:prstGeom>
        </p:spPr>
        <p:txBody>
          <a:bodyPr wrap="square">
            <a:spAutoFit/>
          </a:bodyPr>
          <a:lstStyle/>
          <a:p>
            <a:r>
              <a:rPr lang="en-US" sz="2400" b="1" dirty="0"/>
              <a:t>Concern for happiness and the alleviation of suffering​​ goes back to the Buddha, Confucius, Socrates and beyond. But looking back over the first ten years of the World Happiness Report, it is striking how public interest in happiness and well-being has grown in recent years. This can be seen in newspaper stories, Google searches, and academic research.</a:t>
            </a:r>
            <a:r>
              <a:rPr lang="en-US" sz="2400" b="1" baseline="30000" dirty="0">
                <a:hlinkClick r:id="rId2"/>
              </a:rPr>
              <a:t>[1]</a:t>
            </a:r>
            <a:r>
              <a:rPr lang="en-US" sz="2400" b="1" dirty="0"/>
              <a:t> It can also be seen in books, where talk of happiness has overtaken the talk of income and GDP.</a:t>
            </a:r>
            <a:r>
              <a:rPr lang="en-US" sz="2400" b="1" baseline="30000" dirty="0">
                <a:hlinkClick r:id="rId3"/>
              </a:rPr>
              <a:t>[2]</a:t>
            </a:r>
            <a:r>
              <a:rPr lang="en-US" sz="2400" b="1" dirty="0"/>
              <a:t> Although this growth in interest started well before the first </a:t>
            </a:r>
            <a:r>
              <a:rPr lang="en-US" sz="2400" b="1" i="1" dirty="0"/>
              <a:t>World Happiness Report</a:t>
            </a:r>
            <a:r>
              <a:rPr lang="en-US" sz="2400" b="1" dirty="0"/>
              <a:t> in 2012, we have been surprised at the extent to which the Reports have appeared to fill a need for a better knowledge base for evaluating human progress.</a:t>
            </a:r>
            <a:r>
              <a:rPr lang="en-US" sz="2400" b="1" baseline="30000" dirty="0">
                <a:hlinkClick r:id="rId4"/>
              </a:rPr>
              <a:t>[3]</a:t>
            </a:r>
            <a:endParaRPr lang="en-IN" sz="2400" b="1" dirty="0"/>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purl.org/dc/elements/1.1/"/>
    <ds:schemaRef ds:uri="http://schemas.microsoft.com/office/2006/documentManagement/types"/>
    <ds:schemaRef ds:uri="9162bd5b-4ed9-4da3-b376-05204580ba3f"/>
    <ds:schemaRef ds:uri="http://schemas.microsoft.com/office/infopath/2007/PartnerControls"/>
    <ds:schemaRef ds:uri="http://purl.org/dc/dcmitype/"/>
    <ds:schemaRef ds:uri="http://schemas.openxmlformats.org/package/2006/metadata/core-properties"/>
    <ds:schemaRef ds:uri="c0fa2617-96bd-425d-8578-e93563fe37c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247</Words>
  <Application>Microsoft Office PowerPoint</Application>
  <PresentationFormat>Custom</PresentationFormat>
  <Paragraphs>39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2024</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STUDENTS</cp:lastModifiedBy>
  <cp:revision>26</cp:revision>
  <dcterms:created xsi:type="dcterms:W3CDTF">2021-05-26T16:50:10Z</dcterms:created>
  <dcterms:modified xsi:type="dcterms:W3CDTF">2024-04-05T05:36:22Z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