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1"/>
  </p:notesMasterIdLst>
  <p:sldIdLst>
    <p:sldId id="256" r:id="rId2"/>
    <p:sldId id="272" r:id="rId3"/>
    <p:sldId id="283" r:id="rId4"/>
    <p:sldId id="284" r:id="rId5"/>
    <p:sldId id="285" r:id="rId6"/>
    <p:sldId id="286" r:id="rId7"/>
    <p:sldId id="293" r:id="rId8"/>
    <p:sldId id="294" r:id="rId9"/>
    <p:sldId id="291" r:id="rId10"/>
    <p:sldId id="295" r:id="rId11"/>
    <p:sldId id="264" r:id="rId12"/>
    <p:sldId id="265" r:id="rId13"/>
    <p:sldId id="288" r:id="rId14"/>
    <p:sldId id="275" r:id="rId15"/>
    <p:sldId id="282" r:id="rId16"/>
    <p:sldId id="287" r:id="rId17"/>
    <p:sldId id="296" r:id="rId18"/>
    <p:sldId id="268" r:id="rId19"/>
    <p:sldId id="297" r:id="rId20"/>
    <p:sldId id="298" r:id="rId21"/>
    <p:sldId id="299" r:id="rId22"/>
    <p:sldId id="300" r:id="rId23"/>
    <p:sldId id="289" r:id="rId24"/>
    <p:sldId id="290" r:id="rId25"/>
    <p:sldId id="301" r:id="rId26"/>
    <p:sldId id="303" r:id="rId27"/>
    <p:sldId id="292" r:id="rId28"/>
    <p:sldId id="302"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445" autoAdjust="0"/>
  </p:normalViewPr>
  <p:slideViewPr>
    <p:cSldViewPr snapToGrid="0">
      <p:cViewPr varScale="1">
        <p:scale>
          <a:sx n="106" d="100"/>
          <a:sy n="106" d="100"/>
        </p:scale>
        <p:origin x="792" y="114"/>
      </p:cViewPr>
      <p:guideLst/>
    </p:cSldViewPr>
  </p:slideViewPr>
  <p:outlineViewPr>
    <p:cViewPr>
      <p:scale>
        <a:sx n="33" d="100"/>
        <a:sy n="33" d="100"/>
      </p:scale>
      <p:origin x="0" y="-347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Gantt Chart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06626345619841"/>
          <c:y val="6.3422101431789474E-2"/>
          <c:w val="0.85001369394043136"/>
          <c:h val="0.7915016024956002"/>
        </c:manualLayout>
      </c:layout>
      <c:barChart>
        <c:barDir val="bar"/>
        <c:grouping val="stacked"/>
        <c:varyColors val="0"/>
        <c:ser>
          <c:idx val="0"/>
          <c:order val="0"/>
          <c:tx>
            <c:strRef>
              <c:f>Sheet1!$B$1</c:f>
              <c:strCache>
                <c:ptCount val="1"/>
              </c:strCache>
            </c:strRef>
          </c:tx>
          <c:spPr>
            <a:noFill/>
            <a:ln>
              <a:noFill/>
            </a:ln>
            <a:effectLst/>
          </c:spPr>
          <c:invertIfNegative val="0"/>
          <c:cat>
            <c:strRef>
              <c:f>Sheet1!$A$2:$A$7</c:f>
              <c:strCache>
                <c:ptCount val="6"/>
                <c:pt idx="0">
                  <c:v>Study and Research</c:v>
                </c:pt>
                <c:pt idx="1">
                  <c:v>Design</c:v>
                </c:pt>
                <c:pt idx="2">
                  <c:v>Codeing</c:v>
                </c:pt>
                <c:pt idx="3">
                  <c:v>Testing</c:v>
                </c:pt>
                <c:pt idx="4">
                  <c:v>Debuging</c:v>
                </c:pt>
                <c:pt idx="5">
                  <c:v>Documentation</c:v>
                </c:pt>
              </c:strCache>
            </c:strRef>
          </c:cat>
          <c:val>
            <c:numRef>
              <c:f>Sheet1!$B$2:$B$7</c:f>
              <c:numCache>
                <c:formatCode>General</c:formatCode>
                <c:ptCount val="6"/>
                <c:pt idx="0">
                  <c:v>1</c:v>
                </c:pt>
                <c:pt idx="1">
                  <c:v>3</c:v>
                </c:pt>
                <c:pt idx="2">
                  <c:v>4</c:v>
                </c:pt>
                <c:pt idx="3">
                  <c:v>7</c:v>
                </c:pt>
                <c:pt idx="4">
                  <c:v>8</c:v>
                </c:pt>
                <c:pt idx="5">
                  <c:v>9</c:v>
                </c:pt>
              </c:numCache>
            </c:numRef>
          </c:val>
          <c:extLst>
            <c:ext xmlns:c16="http://schemas.microsoft.com/office/drawing/2014/chart" uri="{C3380CC4-5D6E-409C-BE32-E72D297353CC}">
              <c16:uniqueId val="{00000000-C711-45A5-9B5E-FA2E3A15AEB1}"/>
            </c:ext>
          </c:extLst>
        </c:ser>
        <c:ser>
          <c:idx val="1"/>
          <c:order val="1"/>
          <c:tx>
            <c:strRef>
              <c:f>Sheet1!$C$1</c:f>
              <c:strCache>
                <c:ptCount val="1"/>
                <c:pt idx="0">
                  <c:v>Time</c:v>
                </c:pt>
              </c:strCache>
            </c:strRef>
          </c:tx>
          <c:spPr>
            <a:solidFill>
              <a:schemeClr val="accent2"/>
            </a:solidFill>
            <a:ln>
              <a:noFill/>
            </a:ln>
            <a:effectLst/>
            <a:scene3d>
              <a:camera prst="orthographicFront"/>
              <a:lightRig rig="threePt" dir="t"/>
            </a:scene3d>
          </c:spPr>
          <c:invertIfNegative val="0"/>
          <c:cat>
            <c:strRef>
              <c:f>Sheet1!$A$2:$A$7</c:f>
              <c:strCache>
                <c:ptCount val="6"/>
                <c:pt idx="0">
                  <c:v>Study and Research</c:v>
                </c:pt>
                <c:pt idx="1">
                  <c:v>Design</c:v>
                </c:pt>
                <c:pt idx="2">
                  <c:v>Codeing</c:v>
                </c:pt>
                <c:pt idx="3">
                  <c:v>Testing</c:v>
                </c:pt>
                <c:pt idx="4">
                  <c:v>Debuging</c:v>
                </c:pt>
                <c:pt idx="5">
                  <c:v>Documentation</c:v>
                </c:pt>
              </c:strCache>
            </c:strRef>
          </c:cat>
          <c:val>
            <c:numRef>
              <c:f>Sheet1!$C$2:$C$7</c:f>
              <c:numCache>
                <c:formatCode>General</c:formatCode>
                <c:ptCount val="6"/>
                <c:pt idx="0">
                  <c:v>2</c:v>
                </c:pt>
                <c:pt idx="1">
                  <c:v>1</c:v>
                </c:pt>
                <c:pt idx="2">
                  <c:v>3</c:v>
                </c:pt>
                <c:pt idx="3">
                  <c:v>1</c:v>
                </c:pt>
                <c:pt idx="4">
                  <c:v>1</c:v>
                </c:pt>
                <c:pt idx="5">
                  <c:v>2</c:v>
                </c:pt>
              </c:numCache>
            </c:numRef>
          </c:val>
          <c:extLst>
            <c:ext xmlns:c16="http://schemas.microsoft.com/office/drawing/2014/chart" uri="{C3380CC4-5D6E-409C-BE32-E72D297353CC}">
              <c16:uniqueId val="{00000001-C711-45A5-9B5E-FA2E3A15AEB1}"/>
            </c:ext>
          </c:extLst>
        </c:ser>
        <c:dLbls>
          <c:showLegendKey val="0"/>
          <c:showVal val="0"/>
          <c:showCatName val="0"/>
          <c:showSerName val="0"/>
          <c:showPercent val="0"/>
          <c:showBubbleSize val="0"/>
        </c:dLbls>
        <c:gapWidth val="130"/>
        <c:overlap val="100"/>
        <c:axId val="909834528"/>
        <c:axId val="909825888"/>
      </c:barChart>
      <c:catAx>
        <c:axId val="909834528"/>
        <c:scaling>
          <c:orientation val="maxMin"/>
        </c:scaling>
        <c:delete val="0"/>
        <c:axPos val="l"/>
        <c:majorGridlines>
          <c:spPr>
            <a:ln w="9525" cap="rnd"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825888"/>
        <c:crosses val="autoZero"/>
        <c:auto val="1"/>
        <c:lblAlgn val="ctr"/>
        <c:lblOffset val="100"/>
        <c:noMultiLvlLbl val="0"/>
      </c:catAx>
      <c:valAx>
        <c:axId val="909825888"/>
        <c:scaling>
          <c:orientation val="minMax"/>
          <c:max val="11"/>
          <c:min val="1"/>
        </c:scaling>
        <c:delete val="0"/>
        <c:axPos val="t"/>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0"/>
        <c:majorTickMark val="none"/>
        <c:minorTickMark val="none"/>
        <c:tickLblPos val="high"/>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834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6F617-678D-4503-8390-BD6749C15649}" type="datetimeFigureOut">
              <a:rPr lang="en-US" smtClean="0"/>
              <a:t>11/23/2024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66485-E24F-4487-A006-5E31487AB511}" type="slidenum">
              <a:rPr lang="en-US" smtClean="0"/>
              <a:t>‹#›</a:t>
            </a:fld>
            <a:endParaRPr lang="en-US"/>
          </a:p>
        </p:txBody>
      </p:sp>
    </p:spTree>
    <p:extLst>
      <p:ext uri="{BB962C8B-B14F-4D97-AF65-F5344CB8AC3E}">
        <p14:creationId xmlns:p14="http://schemas.microsoft.com/office/powerpoint/2010/main" val="4080689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966485-E24F-4487-A006-5E31487AB511}" type="slidenum">
              <a:rPr lang="en-US" smtClean="0"/>
              <a:t>11</a:t>
            </a:fld>
            <a:endParaRPr lang="en-US"/>
          </a:p>
        </p:txBody>
      </p:sp>
    </p:spTree>
    <p:extLst>
      <p:ext uri="{BB962C8B-B14F-4D97-AF65-F5344CB8AC3E}">
        <p14:creationId xmlns:p14="http://schemas.microsoft.com/office/powerpoint/2010/main" val="391010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11693-B7F7-B31E-72D3-11171E1BE3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DD4FBD-91DE-EC62-EDB8-00D0E923A4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E85C23-9638-3472-2CFC-F85C307B9761}"/>
              </a:ext>
            </a:extLst>
          </p:cNvPr>
          <p:cNvSpPr>
            <a:spLocks noGrp="1"/>
          </p:cNvSpPr>
          <p:nvPr>
            <p:ph type="dt" sz="half" idx="10"/>
          </p:nvPr>
        </p:nvSpPr>
        <p:spPr/>
        <p:txBody>
          <a:bodyPr/>
          <a:lstStyle/>
          <a:p>
            <a:fld id="{94606718-C413-4F76-98CC-EB6FB6FE8929}" type="datetime1">
              <a:rPr lang="en-US" smtClean="0"/>
              <a:t>11/23/2024</a:t>
            </a:fld>
            <a:endParaRPr lang="en-US"/>
          </a:p>
        </p:txBody>
      </p:sp>
      <p:sp>
        <p:nvSpPr>
          <p:cNvPr id="5" name="Footer Placeholder 4">
            <a:extLst>
              <a:ext uri="{FF2B5EF4-FFF2-40B4-BE49-F238E27FC236}">
                <a16:creationId xmlns:a16="http://schemas.microsoft.com/office/drawing/2014/main" id="{FFECE35F-CD17-46A8-31F9-BD0FCE59D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9385B-CDC6-CA5A-27A1-8A9C630323C4}"/>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747082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5DD7-B5A6-5F8F-5B16-A8DCFB64A3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71D8FE-EA1C-16C0-8998-FF88D1217B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4113F-A8B9-F254-718F-ACBE154C1FE5}"/>
              </a:ext>
            </a:extLst>
          </p:cNvPr>
          <p:cNvSpPr>
            <a:spLocks noGrp="1"/>
          </p:cNvSpPr>
          <p:nvPr>
            <p:ph type="dt" sz="half" idx="10"/>
          </p:nvPr>
        </p:nvSpPr>
        <p:spPr/>
        <p:txBody>
          <a:bodyPr/>
          <a:lstStyle/>
          <a:p>
            <a:fld id="{B7850A36-4C3B-4D14-A005-0EC966950C22}" type="datetime1">
              <a:rPr lang="en-US" smtClean="0"/>
              <a:t>11/23/2024</a:t>
            </a:fld>
            <a:endParaRPr lang="en-US"/>
          </a:p>
        </p:txBody>
      </p:sp>
      <p:sp>
        <p:nvSpPr>
          <p:cNvPr id="5" name="Footer Placeholder 4">
            <a:extLst>
              <a:ext uri="{FF2B5EF4-FFF2-40B4-BE49-F238E27FC236}">
                <a16:creationId xmlns:a16="http://schemas.microsoft.com/office/drawing/2014/main" id="{5E2D338F-79FB-B054-3714-E69C8EBF7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18ED0-475D-011F-3600-493C3DEE5DC3}"/>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1204418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6D467-661F-D64D-7C39-4707373E40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4F9122-7D2E-BA57-7CA9-470B00BE00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05958D-ED3D-C4ED-72A6-C8F66079D03D}"/>
              </a:ext>
            </a:extLst>
          </p:cNvPr>
          <p:cNvSpPr>
            <a:spLocks noGrp="1"/>
          </p:cNvSpPr>
          <p:nvPr>
            <p:ph type="dt" sz="half" idx="10"/>
          </p:nvPr>
        </p:nvSpPr>
        <p:spPr/>
        <p:txBody>
          <a:bodyPr/>
          <a:lstStyle/>
          <a:p>
            <a:fld id="{FCBD21D9-A06B-4B0B-B044-AD475E96679B}" type="datetime1">
              <a:rPr lang="en-US" smtClean="0"/>
              <a:t>11/23/2024</a:t>
            </a:fld>
            <a:endParaRPr lang="en-US"/>
          </a:p>
        </p:txBody>
      </p:sp>
      <p:sp>
        <p:nvSpPr>
          <p:cNvPr id="5" name="Footer Placeholder 4">
            <a:extLst>
              <a:ext uri="{FF2B5EF4-FFF2-40B4-BE49-F238E27FC236}">
                <a16:creationId xmlns:a16="http://schemas.microsoft.com/office/drawing/2014/main" id="{9D135011-E260-C1BD-9C52-D3C8EE97B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7E0EF-4E80-4A7B-D01D-0E048A2768AA}"/>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26488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E11D-92CB-5EA4-7C11-C3BE83B8B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361F65-174E-8121-6323-70F9A4423F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F9EF4-6C10-4AFF-962D-10478D17EBE8}"/>
              </a:ext>
            </a:extLst>
          </p:cNvPr>
          <p:cNvSpPr>
            <a:spLocks noGrp="1"/>
          </p:cNvSpPr>
          <p:nvPr>
            <p:ph type="dt" sz="half" idx="10"/>
          </p:nvPr>
        </p:nvSpPr>
        <p:spPr/>
        <p:txBody>
          <a:bodyPr/>
          <a:lstStyle/>
          <a:p>
            <a:fld id="{7CB66B62-2CC9-4881-98E4-B95122E1B35E}" type="datetime1">
              <a:rPr lang="en-US" smtClean="0"/>
              <a:t>11/23/2024</a:t>
            </a:fld>
            <a:endParaRPr lang="en-US"/>
          </a:p>
        </p:txBody>
      </p:sp>
      <p:sp>
        <p:nvSpPr>
          <p:cNvPr id="5" name="Footer Placeholder 4">
            <a:extLst>
              <a:ext uri="{FF2B5EF4-FFF2-40B4-BE49-F238E27FC236}">
                <a16:creationId xmlns:a16="http://schemas.microsoft.com/office/drawing/2014/main" id="{550C812C-40A5-4909-7B01-67F7C0066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C7D14-9174-C55B-4749-B6AB538B2C86}"/>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46716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F137D-B7D1-1C0E-0468-5CDA51DEC0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442BB3-D74C-0A38-41EE-3F65CA9D36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AF714-61E4-E4F6-30F0-753037FE6311}"/>
              </a:ext>
            </a:extLst>
          </p:cNvPr>
          <p:cNvSpPr>
            <a:spLocks noGrp="1"/>
          </p:cNvSpPr>
          <p:nvPr>
            <p:ph type="dt" sz="half" idx="10"/>
          </p:nvPr>
        </p:nvSpPr>
        <p:spPr/>
        <p:txBody>
          <a:bodyPr/>
          <a:lstStyle/>
          <a:p>
            <a:fld id="{E14A027B-97A1-4F04-A937-E073000D47B7}" type="datetime1">
              <a:rPr lang="en-US" smtClean="0"/>
              <a:t>11/23/2024</a:t>
            </a:fld>
            <a:endParaRPr lang="en-US"/>
          </a:p>
        </p:txBody>
      </p:sp>
      <p:sp>
        <p:nvSpPr>
          <p:cNvPr id="5" name="Footer Placeholder 4">
            <a:extLst>
              <a:ext uri="{FF2B5EF4-FFF2-40B4-BE49-F238E27FC236}">
                <a16:creationId xmlns:a16="http://schemas.microsoft.com/office/drawing/2014/main" id="{3A79CD14-9168-C3B1-09CD-B3D887083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C3D14-277F-2B7C-B8B4-3B92D7432F93}"/>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3743072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FCC9-0E47-529B-9D4B-F40E61AEA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3BC063-ADFA-4F13-8700-D63D8BE791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B11B6A-8379-D134-A683-3FD506219B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6A8055-2AF2-86BC-659F-D8D8DF776976}"/>
              </a:ext>
            </a:extLst>
          </p:cNvPr>
          <p:cNvSpPr>
            <a:spLocks noGrp="1"/>
          </p:cNvSpPr>
          <p:nvPr>
            <p:ph type="dt" sz="half" idx="10"/>
          </p:nvPr>
        </p:nvSpPr>
        <p:spPr/>
        <p:txBody>
          <a:bodyPr/>
          <a:lstStyle/>
          <a:p>
            <a:fld id="{F7FC285A-86EC-4F30-8FF1-AC5F435315FE}" type="datetime1">
              <a:rPr lang="en-US" smtClean="0"/>
              <a:t>11/23/2024</a:t>
            </a:fld>
            <a:endParaRPr lang="en-US"/>
          </a:p>
        </p:txBody>
      </p:sp>
      <p:sp>
        <p:nvSpPr>
          <p:cNvPr id="6" name="Footer Placeholder 5">
            <a:extLst>
              <a:ext uri="{FF2B5EF4-FFF2-40B4-BE49-F238E27FC236}">
                <a16:creationId xmlns:a16="http://schemas.microsoft.com/office/drawing/2014/main" id="{A37EB09A-42BB-08BC-DE59-56623AC07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776B55-9BD9-BCD8-F6F5-D4E0171D7584}"/>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3131005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5785-C7AD-D39E-96CC-BA0D5C57B5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AEEC7A-17CA-A9CB-51BD-C968CFC96B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9E2321-F293-8A18-4505-129E7C0D21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163228-5BC1-2123-8751-A8463451E1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291E01-7584-7989-4BF8-56E3CE835E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147E37-9FA2-1EFF-D2FC-AE55FC5C4BEF}"/>
              </a:ext>
            </a:extLst>
          </p:cNvPr>
          <p:cNvSpPr>
            <a:spLocks noGrp="1"/>
          </p:cNvSpPr>
          <p:nvPr>
            <p:ph type="dt" sz="half" idx="10"/>
          </p:nvPr>
        </p:nvSpPr>
        <p:spPr/>
        <p:txBody>
          <a:bodyPr/>
          <a:lstStyle/>
          <a:p>
            <a:fld id="{444C98C3-4682-48F3-AE6D-785615536799}" type="datetime1">
              <a:rPr lang="en-US" smtClean="0"/>
              <a:t>11/23/2024</a:t>
            </a:fld>
            <a:endParaRPr lang="en-US"/>
          </a:p>
        </p:txBody>
      </p:sp>
      <p:sp>
        <p:nvSpPr>
          <p:cNvPr id="8" name="Footer Placeholder 7">
            <a:extLst>
              <a:ext uri="{FF2B5EF4-FFF2-40B4-BE49-F238E27FC236}">
                <a16:creationId xmlns:a16="http://schemas.microsoft.com/office/drawing/2014/main" id="{38CE65F8-5276-6D51-B654-AE35E03787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4D88E9-32F4-FCF9-7B9E-0C1E743F94B6}"/>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375321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61BB-3FDB-4F5A-362A-E8E95F652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5C87C2-2EA7-3C5F-2D0F-CA93AA75CD0D}"/>
              </a:ext>
            </a:extLst>
          </p:cNvPr>
          <p:cNvSpPr>
            <a:spLocks noGrp="1"/>
          </p:cNvSpPr>
          <p:nvPr>
            <p:ph type="dt" sz="half" idx="10"/>
          </p:nvPr>
        </p:nvSpPr>
        <p:spPr/>
        <p:txBody>
          <a:bodyPr/>
          <a:lstStyle/>
          <a:p>
            <a:fld id="{34ED9A29-DB76-4962-9755-943092852722}" type="datetime1">
              <a:rPr lang="en-US" smtClean="0"/>
              <a:t>11/23/2024</a:t>
            </a:fld>
            <a:endParaRPr lang="en-US"/>
          </a:p>
        </p:txBody>
      </p:sp>
      <p:sp>
        <p:nvSpPr>
          <p:cNvPr id="4" name="Footer Placeholder 3">
            <a:extLst>
              <a:ext uri="{FF2B5EF4-FFF2-40B4-BE49-F238E27FC236}">
                <a16:creationId xmlns:a16="http://schemas.microsoft.com/office/drawing/2014/main" id="{26282404-3ABC-7DD1-65C3-4D510EC7F4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9BD200-2D37-B167-D72E-7746EFB83B27}"/>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413957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5BE110-8799-5F86-82E5-6981B8E36202}"/>
              </a:ext>
            </a:extLst>
          </p:cNvPr>
          <p:cNvSpPr>
            <a:spLocks noGrp="1"/>
          </p:cNvSpPr>
          <p:nvPr>
            <p:ph type="dt" sz="half" idx="10"/>
          </p:nvPr>
        </p:nvSpPr>
        <p:spPr/>
        <p:txBody>
          <a:bodyPr/>
          <a:lstStyle/>
          <a:p>
            <a:fld id="{9CD42891-BB7A-4CEB-9E7E-CE492C080E43}" type="datetime1">
              <a:rPr lang="en-US" smtClean="0"/>
              <a:t>11/23/2024</a:t>
            </a:fld>
            <a:endParaRPr lang="en-US"/>
          </a:p>
        </p:txBody>
      </p:sp>
      <p:sp>
        <p:nvSpPr>
          <p:cNvPr id="3" name="Footer Placeholder 2">
            <a:extLst>
              <a:ext uri="{FF2B5EF4-FFF2-40B4-BE49-F238E27FC236}">
                <a16:creationId xmlns:a16="http://schemas.microsoft.com/office/drawing/2014/main" id="{F0F54173-B59C-5210-C431-98B2D84938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0B5557-1CB4-F8E6-6D49-7C259E65EAF1}"/>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177510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9453-BEA7-EA08-84B4-78BD15D6B7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69F6B-7C1F-34D0-94EA-94828EED1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9D5B62-757E-670C-5BD9-A7198C9F4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F6960-23DA-798D-6B3D-934D29652789}"/>
              </a:ext>
            </a:extLst>
          </p:cNvPr>
          <p:cNvSpPr>
            <a:spLocks noGrp="1"/>
          </p:cNvSpPr>
          <p:nvPr>
            <p:ph type="dt" sz="half" idx="10"/>
          </p:nvPr>
        </p:nvSpPr>
        <p:spPr/>
        <p:txBody>
          <a:bodyPr/>
          <a:lstStyle/>
          <a:p>
            <a:fld id="{F071776B-53F9-48BB-A42A-BD3A55175201}" type="datetime1">
              <a:rPr lang="en-US" smtClean="0"/>
              <a:t>11/23/2024</a:t>
            </a:fld>
            <a:endParaRPr lang="en-US"/>
          </a:p>
        </p:txBody>
      </p:sp>
      <p:sp>
        <p:nvSpPr>
          <p:cNvPr id="6" name="Footer Placeholder 5">
            <a:extLst>
              <a:ext uri="{FF2B5EF4-FFF2-40B4-BE49-F238E27FC236}">
                <a16:creationId xmlns:a16="http://schemas.microsoft.com/office/drawing/2014/main" id="{95E1933C-5B3D-F22E-5BA7-C9C504996F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CC257-DC15-A74B-55E0-8DB572510158}"/>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77386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2DFE-F85B-49C5-F5C3-610D03E3F0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008D92-5E2D-AA35-0618-C3FD71216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A58905-1DDF-95B0-018B-37613EA62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5E7317-B41A-4F38-F993-82854CBC1A53}"/>
              </a:ext>
            </a:extLst>
          </p:cNvPr>
          <p:cNvSpPr>
            <a:spLocks noGrp="1"/>
          </p:cNvSpPr>
          <p:nvPr>
            <p:ph type="dt" sz="half" idx="10"/>
          </p:nvPr>
        </p:nvSpPr>
        <p:spPr/>
        <p:txBody>
          <a:bodyPr/>
          <a:lstStyle/>
          <a:p>
            <a:fld id="{60ABC3B9-D455-4E12-8454-3E59E6813DAA}" type="datetime1">
              <a:rPr lang="en-US" smtClean="0"/>
              <a:t>11/23/2024</a:t>
            </a:fld>
            <a:endParaRPr lang="en-US"/>
          </a:p>
        </p:txBody>
      </p:sp>
      <p:sp>
        <p:nvSpPr>
          <p:cNvPr id="6" name="Footer Placeholder 5">
            <a:extLst>
              <a:ext uri="{FF2B5EF4-FFF2-40B4-BE49-F238E27FC236}">
                <a16:creationId xmlns:a16="http://schemas.microsoft.com/office/drawing/2014/main" id="{54B3F063-13C9-944A-5F34-7076709D00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AF8636-799C-DFC9-D940-4C397A42158F}"/>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349359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34A30-8C48-7DCE-5600-ADEFC88B05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22B046-CAFA-C37D-8260-693751EF7B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D86AB-22E7-D427-4F45-603A42E97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F0F5C-74B6-4C77-A909-D522C8EAB945}" type="datetime1">
              <a:rPr lang="en-US" smtClean="0"/>
              <a:t>11/23/2024</a:t>
            </a:fld>
            <a:endParaRPr lang="en-US"/>
          </a:p>
        </p:txBody>
      </p:sp>
      <p:sp>
        <p:nvSpPr>
          <p:cNvPr id="5" name="Footer Placeholder 4">
            <a:extLst>
              <a:ext uri="{FF2B5EF4-FFF2-40B4-BE49-F238E27FC236}">
                <a16:creationId xmlns:a16="http://schemas.microsoft.com/office/drawing/2014/main" id="{DDEE8E87-AECC-42A6-BA64-D45E57DA2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599BBF-DED3-7730-AA99-04068BE54D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790F3-FBAD-4C41-BC13-73BC4EBD818D}" type="slidenum">
              <a:rPr lang="en-US" smtClean="0"/>
              <a:t>‹#›</a:t>
            </a:fld>
            <a:endParaRPr lang="en-US"/>
          </a:p>
        </p:txBody>
      </p:sp>
    </p:spTree>
    <p:extLst>
      <p:ext uri="{BB962C8B-B14F-4D97-AF65-F5344CB8AC3E}">
        <p14:creationId xmlns:p14="http://schemas.microsoft.com/office/powerpoint/2010/main" val="973078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2553524-3FD3-A368-CD1E-38A52FBC0D2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3889" y="940738"/>
            <a:ext cx="3214741" cy="1529228"/>
          </a:xfrm>
          <a:prstGeom prst="rect">
            <a:avLst/>
          </a:prstGeom>
        </p:spPr>
      </p:pic>
      <p:pic>
        <p:nvPicPr>
          <p:cNvPr id="8" name="Picture 7">
            <a:extLst>
              <a:ext uri="{FF2B5EF4-FFF2-40B4-BE49-F238E27FC236}">
                <a16:creationId xmlns:a16="http://schemas.microsoft.com/office/drawing/2014/main" id="{7D7272A9-D430-708D-6827-960A714A8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3415" y="940738"/>
            <a:ext cx="2132445" cy="1731674"/>
          </a:xfrm>
          <a:prstGeom prst="rect">
            <a:avLst/>
          </a:prstGeom>
        </p:spPr>
      </p:pic>
      <p:sp>
        <p:nvSpPr>
          <p:cNvPr id="12" name="Title 11">
            <a:extLst>
              <a:ext uri="{FF2B5EF4-FFF2-40B4-BE49-F238E27FC236}">
                <a16:creationId xmlns:a16="http://schemas.microsoft.com/office/drawing/2014/main" id="{687A9167-14F7-0522-08A7-9EEA40621058}"/>
              </a:ext>
            </a:extLst>
          </p:cNvPr>
          <p:cNvSpPr>
            <a:spLocks noGrp="1"/>
          </p:cNvSpPr>
          <p:nvPr>
            <p:ph type="ctrTitle"/>
          </p:nvPr>
        </p:nvSpPr>
        <p:spPr>
          <a:xfrm>
            <a:off x="1587374" y="2584833"/>
            <a:ext cx="9144000" cy="1420664"/>
          </a:xfrm>
        </p:spPr>
        <p:txBody>
          <a:bodyPr>
            <a:normAutofit fontScale="90000"/>
          </a:bodyPr>
          <a:lstStyle/>
          <a:p>
            <a:pPr>
              <a:lnSpc>
                <a:spcPct val="100000"/>
              </a:lnSpc>
            </a:pP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TU Final Defense on</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Medicine Recommendation </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System</a:t>
            </a:r>
          </a:p>
        </p:txBody>
      </p:sp>
      <p:sp>
        <p:nvSpPr>
          <p:cNvPr id="13" name="Subtitle 12">
            <a:extLst>
              <a:ext uri="{FF2B5EF4-FFF2-40B4-BE49-F238E27FC236}">
                <a16:creationId xmlns:a16="http://schemas.microsoft.com/office/drawing/2014/main" id="{4DEDD18E-A4AD-9FFC-F0E0-522430752FD6}"/>
              </a:ext>
            </a:extLst>
          </p:cNvPr>
          <p:cNvSpPr>
            <a:spLocks noGrp="1"/>
          </p:cNvSpPr>
          <p:nvPr>
            <p:ph type="subTitle" idx="1"/>
          </p:nvPr>
        </p:nvSpPr>
        <p:spPr>
          <a:xfrm>
            <a:off x="1524000" y="3697679"/>
            <a:ext cx="9144000" cy="2063978"/>
          </a:xfrm>
        </p:spPr>
        <p:txBody>
          <a:bodyPr>
            <a:normAutofit lnSpcReduction="10000"/>
          </a:bodyPr>
          <a:lstStyle/>
          <a:p>
            <a:pPr>
              <a:lnSpc>
                <a:spcPct val="100000"/>
              </a:lnSpc>
            </a:pPr>
            <a:endParaRPr lang="en-US" sz="2800" dirty="0">
              <a:latin typeface="Times New Roman" panose="02020603050405020304" pitchFamily="18" charset="0"/>
              <a:cs typeface="Times New Roman" panose="02020603050405020304" pitchFamily="18" charset="0"/>
            </a:endParaRPr>
          </a:p>
          <a:p>
            <a:pPr>
              <a:lnSpc>
                <a:spcPct val="100000"/>
              </a:lnSpc>
            </a:pPr>
            <a:endParaRPr lang="en-US" sz="2800" b="1" dirty="0">
              <a:latin typeface="Times New Roman" panose="02020603050405020304" pitchFamily="18" charset="0"/>
              <a:cs typeface="Times New Roman" panose="02020603050405020304" pitchFamily="18" charset="0"/>
            </a:endParaRPr>
          </a:p>
          <a:p>
            <a:pPr>
              <a:lnSpc>
                <a:spcPct val="100000"/>
              </a:lnSpc>
            </a:pPr>
            <a:r>
              <a:rPr lang="en-US" sz="2800" b="1" dirty="0">
                <a:latin typeface="Times New Roman" panose="02020603050405020304" pitchFamily="18" charset="0"/>
                <a:cs typeface="Times New Roman" panose="02020603050405020304" pitchFamily="18" charset="0"/>
              </a:rPr>
              <a:t>Presented By:</a:t>
            </a:r>
          </a:p>
          <a:p>
            <a:pPr>
              <a:lnSpc>
                <a:spcPct val="100000"/>
              </a:lnSpc>
            </a:pPr>
            <a:r>
              <a:rPr lang="en-US" sz="2800" dirty="0">
                <a:latin typeface="Times New Roman" panose="02020603050405020304" pitchFamily="18" charset="0"/>
                <a:cs typeface="Times New Roman" panose="02020603050405020304" pitchFamily="18" charset="0"/>
              </a:rPr>
              <a:t>Naresh khatri (6-2-530-20-2020)</a:t>
            </a:r>
          </a:p>
        </p:txBody>
      </p:sp>
      <p:sp>
        <p:nvSpPr>
          <p:cNvPr id="2" name="Date Placeholder 1">
            <a:extLst>
              <a:ext uri="{FF2B5EF4-FFF2-40B4-BE49-F238E27FC236}">
                <a16:creationId xmlns:a16="http://schemas.microsoft.com/office/drawing/2014/main" id="{BEEB879B-0D06-8624-DB6E-C5F2889524BD}"/>
              </a:ext>
            </a:extLst>
          </p:cNvPr>
          <p:cNvSpPr>
            <a:spLocks noGrp="1"/>
          </p:cNvSpPr>
          <p:nvPr>
            <p:ph type="dt" sz="half" idx="10"/>
          </p:nvPr>
        </p:nvSpPr>
        <p:spPr/>
        <p:txBody>
          <a:bodyPr/>
          <a:lstStyle/>
          <a:p>
            <a:fld id="{50718A44-57F1-463F-B253-C215F596FE5C}" type="datetime1">
              <a:rPr lang="en-US" smtClean="0"/>
              <a:t>11/23/2024</a:t>
            </a:fld>
            <a:endParaRPr lang="en-US"/>
          </a:p>
        </p:txBody>
      </p:sp>
      <p:sp>
        <p:nvSpPr>
          <p:cNvPr id="3" name="Slide Number Placeholder 2">
            <a:extLst>
              <a:ext uri="{FF2B5EF4-FFF2-40B4-BE49-F238E27FC236}">
                <a16:creationId xmlns:a16="http://schemas.microsoft.com/office/drawing/2014/main" id="{121E84E7-6D92-CAFA-01D0-33ABA335E9E2}"/>
              </a:ext>
            </a:extLst>
          </p:cNvPr>
          <p:cNvSpPr>
            <a:spLocks noGrp="1"/>
          </p:cNvSpPr>
          <p:nvPr>
            <p:ph type="sldNum" sz="quarter" idx="12"/>
          </p:nvPr>
        </p:nvSpPr>
        <p:spPr/>
        <p:txBody>
          <a:bodyPr/>
          <a:lstStyle/>
          <a:p>
            <a:fld id="{EDE790F3-FBAD-4C41-BC13-73BC4EBD818D}" type="slidenum">
              <a:rPr lang="en-US" smtClean="0"/>
              <a:t>1</a:t>
            </a:fld>
            <a:endParaRPr lang="en-US"/>
          </a:p>
        </p:txBody>
      </p:sp>
    </p:spTree>
    <p:extLst>
      <p:ext uri="{BB962C8B-B14F-4D97-AF65-F5344CB8AC3E}">
        <p14:creationId xmlns:p14="http://schemas.microsoft.com/office/powerpoint/2010/main" val="4102581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AB41-87CF-8605-2C1B-496DAB4E44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Continued…</a:t>
            </a:r>
            <a:endParaRPr lang="en-US" dirty="0"/>
          </a:p>
        </p:txBody>
      </p:sp>
      <p:sp>
        <p:nvSpPr>
          <p:cNvPr id="3" name="Content Placeholder 2">
            <a:extLst>
              <a:ext uri="{FF2B5EF4-FFF2-40B4-BE49-F238E27FC236}">
                <a16:creationId xmlns:a16="http://schemas.microsoft.com/office/drawing/2014/main" id="{874704DD-274D-6987-618E-7CD4A7261D72}"/>
              </a:ext>
            </a:extLst>
          </p:cNvPr>
          <p:cNvSpPr>
            <a:spLocks noGrp="1"/>
          </p:cNvSpPr>
          <p:nvPr>
            <p:ph idx="1"/>
          </p:nvPr>
        </p:nvSpPr>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2. Adverse drug interaction prediction systems </a:t>
            </a:r>
          </a:p>
          <a:p>
            <a:pPr>
              <a:lnSpc>
                <a:spcPct val="150000"/>
              </a:lnSpc>
            </a:pPr>
            <a:r>
              <a:rPr lang="en-US" dirty="0">
                <a:latin typeface="Times New Roman" panose="02020603050405020304" pitchFamily="18" charset="0"/>
                <a:cs typeface="Times New Roman" panose="02020603050405020304" pitchFamily="18" charset="0"/>
              </a:rPr>
              <a:t>Identify and avoid harmful combinations of medications to ensure patient safety.</a:t>
            </a:r>
          </a:p>
          <a:p>
            <a:pPr>
              <a:lnSpc>
                <a:spcPct val="150000"/>
              </a:lnSpc>
            </a:pPr>
            <a:r>
              <a:rPr lang="en-US" dirty="0">
                <a:latin typeface="Times New Roman" panose="02020603050405020304" pitchFamily="18" charset="0"/>
                <a:cs typeface="Times New Roman" panose="02020603050405020304" pitchFamily="18" charset="0"/>
              </a:rPr>
              <a:t>Collaborative Filtering: Predict potential drug interactions based on historical data of similar cases (used in recommendation systems).[2]</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34B763-8510-67A0-427D-3A373BF3AD59}"/>
              </a:ext>
            </a:extLst>
          </p:cNvPr>
          <p:cNvSpPr>
            <a:spLocks noGrp="1"/>
          </p:cNvSpPr>
          <p:nvPr>
            <p:ph type="sldNum" sz="quarter" idx="12"/>
          </p:nvPr>
        </p:nvSpPr>
        <p:spPr/>
        <p:txBody>
          <a:bodyPr/>
          <a:lstStyle/>
          <a:p>
            <a:fld id="{EDE790F3-FBAD-4C41-BC13-73BC4EBD818D}" type="slidenum">
              <a:rPr lang="en-US" smtClean="0"/>
              <a:t>10</a:t>
            </a:fld>
            <a:endParaRPr lang="en-US"/>
          </a:p>
        </p:txBody>
      </p:sp>
      <p:sp>
        <p:nvSpPr>
          <p:cNvPr id="5" name="Date Placeholder 4">
            <a:extLst>
              <a:ext uri="{FF2B5EF4-FFF2-40B4-BE49-F238E27FC236}">
                <a16:creationId xmlns:a16="http://schemas.microsoft.com/office/drawing/2014/main" id="{25779003-FCD6-F2BF-6271-354C4A95E44C}"/>
              </a:ext>
            </a:extLst>
          </p:cNvPr>
          <p:cNvSpPr>
            <a:spLocks noGrp="1"/>
          </p:cNvSpPr>
          <p:nvPr>
            <p:ph type="dt" sz="half" idx="10"/>
          </p:nvPr>
        </p:nvSpPr>
        <p:spPr/>
        <p:txBody>
          <a:bodyPr/>
          <a:lstStyle/>
          <a:p>
            <a:fld id="{01070156-D14E-4326-AD04-A9E8FC6367AC}" type="datetime1">
              <a:rPr lang="en-US" smtClean="0"/>
              <a:t>11/23/2024</a:t>
            </a:fld>
            <a:endParaRPr lang="en-US"/>
          </a:p>
        </p:txBody>
      </p:sp>
    </p:spTree>
    <p:extLst>
      <p:ext uri="{BB962C8B-B14F-4D97-AF65-F5344CB8AC3E}">
        <p14:creationId xmlns:p14="http://schemas.microsoft.com/office/powerpoint/2010/main" val="277820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D71E-1C17-8F8B-64FA-C89B2CC97335}"/>
              </a:ext>
            </a:extLst>
          </p:cNvPr>
          <p:cNvSpPr>
            <a:spLocks noGrp="1"/>
          </p:cNvSpPr>
          <p:nvPr>
            <p:ph type="title"/>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Functional Requirements</a:t>
            </a:r>
          </a:p>
        </p:txBody>
      </p:sp>
      <p:sp>
        <p:nvSpPr>
          <p:cNvPr id="3" name="Content Placeholder 2">
            <a:extLst>
              <a:ext uri="{FF2B5EF4-FFF2-40B4-BE49-F238E27FC236}">
                <a16:creationId xmlns:a16="http://schemas.microsoft.com/office/drawing/2014/main" id="{7A46BA55-2B8A-998B-D812-3F91E898774C}"/>
              </a:ext>
            </a:extLst>
          </p:cNvPr>
          <p:cNvSpPr>
            <a:spLocks noGrp="1"/>
          </p:cNvSpPr>
          <p:nvPr>
            <p:ph idx="1"/>
          </p:nvPr>
        </p:nvSpPr>
        <p:spPr/>
        <p:txBody>
          <a:bodyPr anchor="ctr">
            <a:normAutofit fontScale="92500" lnSpcReduction="10000"/>
          </a:bodyPr>
          <a:lstStyle/>
          <a:p>
            <a:pPr marL="342900" marR="0" lvl="0" indent="-342900" algn="just">
              <a:lnSpc>
                <a:spcPct val="16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user shall be able </a:t>
            </a:r>
            <a:r>
              <a:rPr lang="en-US" dirty="0">
                <a:latin typeface="Times New Roman" panose="02020603050405020304" pitchFamily="18" charset="0"/>
                <a:ea typeface="Calibri" panose="020F0502020204030204" pitchFamily="34" charset="0"/>
                <a:cs typeface="Times New Roman" panose="02020603050405020304" pitchFamily="18" charset="0"/>
              </a:rPr>
              <a:t>Enter the symptoms</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60000"/>
              </a:lnSpc>
              <a:spcBef>
                <a:spcPts val="0"/>
              </a:spcBef>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The users shall be able to view disease.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60000"/>
              </a:lnSpc>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User shall be able to view about disease description.</a:t>
            </a:r>
          </a:p>
          <a:p>
            <a:pPr marL="342900" indent="-342900" algn="just">
              <a:lnSpc>
                <a:spcPct val="160000"/>
              </a:lnSpc>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user shall able to know about the medicine.</a:t>
            </a:r>
          </a:p>
          <a:p>
            <a:pPr marL="342900" indent="-342900" algn="just">
              <a:lnSpc>
                <a:spcPct val="16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User shall be able to know about the workouts.</a:t>
            </a:r>
          </a:p>
          <a:p>
            <a:pPr marL="342900" indent="-342900" algn="just">
              <a:lnSpc>
                <a:spcPct val="16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User shall be able to know about the diets.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6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User shall be able to view </a:t>
            </a:r>
            <a:r>
              <a:rPr lang="en-US" dirty="0">
                <a:latin typeface="Times New Roman" panose="02020603050405020304" pitchFamily="18" charset="0"/>
                <a:ea typeface="Calibri" panose="020F0502020204030204" pitchFamily="34" charset="0"/>
                <a:cs typeface="Times New Roman" panose="02020603050405020304" pitchFamily="18" charset="0"/>
              </a:rPr>
              <a:t> the precaution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8DC1C7B0-71EF-B59D-A137-139494D5AE00}"/>
              </a:ext>
            </a:extLst>
          </p:cNvPr>
          <p:cNvSpPr>
            <a:spLocks noGrp="1"/>
          </p:cNvSpPr>
          <p:nvPr>
            <p:ph type="sldNum" sz="quarter" idx="12"/>
          </p:nvPr>
        </p:nvSpPr>
        <p:spPr/>
        <p:txBody>
          <a:bodyPr/>
          <a:lstStyle/>
          <a:p>
            <a:r>
              <a:rPr lang="en-US" dirty="0"/>
              <a:t>8</a:t>
            </a:r>
          </a:p>
        </p:txBody>
      </p:sp>
      <p:sp>
        <p:nvSpPr>
          <p:cNvPr id="5" name="Date Placeholder 4">
            <a:extLst>
              <a:ext uri="{FF2B5EF4-FFF2-40B4-BE49-F238E27FC236}">
                <a16:creationId xmlns:a16="http://schemas.microsoft.com/office/drawing/2014/main" id="{584E6078-52A0-61A5-3E87-3C1DDBDDDB70}"/>
              </a:ext>
            </a:extLst>
          </p:cNvPr>
          <p:cNvSpPr>
            <a:spLocks noGrp="1"/>
          </p:cNvSpPr>
          <p:nvPr>
            <p:ph type="dt" sz="half" idx="10"/>
          </p:nvPr>
        </p:nvSpPr>
        <p:spPr/>
        <p:txBody>
          <a:bodyPr/>
          <a:lstStyle/>
          <a:p>
            <a:fld id="{511645C5-C81F-4974-9D49-D121D9F0ECBB}" type="datetime1">
              <a:rPr lang="en-US" smtClean="0"/>
              <a:t>11/23/2024</a:t>
            </a:fld>
            <a:endParaRPr lang="en-US"/>
          </a:p>
        </p:txBody>
      </p:sp>
    </p:spTree>
    <p:extLst>
      <p:ext uri="{BB962C8B-B14F-4D97-AF65-F5344CB8AC3E}">
        <p14:creationId xmlns:p14="http://schemas.microsoft.com/office/powerpoint/2010/main" val="229403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29F9A-CCEF-7CA0-D09D-0640E8C11EEB}"/>
              </a:ext>
            </a:extLst>
          </p:cNvPr>
          <p:cNvSpPr>
            <a:spLocks noGrp="1"/>
          </p:cNvSpPr>
          <p:nvPr>
            <p:ph type="title"/>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Non-functional Requirements</a:t>
            </a:r>
          </a:p>
        </p:txBody>
      </p:sp>
      <p:sp>
        <p:nvSpPr>
          <p:cNvPr id="3" name="Content Placeholder 2">
            <a:extLst>
              <a:ext uri="{FF2B5EF4-FFF2-40B4-BE49-F238E27FC236}">
                <a16:creationId xmlns:a16="http://schemas.microsoft.com/office/drawing/2014/main" id="{DBF9B0D0-7087-2393-6C10-0FB30E0A66F9}"/>
              </a:ext>
            </a:extLst>
          </p:cNvPr>
          <p:cNvSpPr>
            <a:spLocks noGrp="1"/>
          </p:cNvSpPr>
          <p:nvPr>
            <p:ph idx="1"/>
          </p:nvPr>
        </p:nvSpPr>
        <p:spPr>
          <a:xfrm>
            <a:off x="928735" y="494766"/>
            <a:ext cx="10515600" cy="4351338"/>
          </a:xfrm>
        </p:spPr>
        <p:txBody>
          <a:bodyPr anchor="ctr">
            <a:normAutofit/>
          </a:bodyPr>
          <a:lstStyle/>
          <a:p>
            <a:pPr marL="342900" marR="0" lvl="0" indent="-342900" algn="just">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system must be user-friendly.</a:t>
            </a:r>
          </a:p>
          <a:p>
            <a:pPr marL="342900" marR="0" lvl="0" indent="-342900" algn="just">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system must p</a:t>
            </a:r>
            <a:r>
              <a:rPr lang="en-US" dirty="0">
                <a:latin typeface="Times New Roman" panose="02020603050405020304" pitchFamily="18" charset="0"/>
                <a:ea typeface="Calibri" panose="020F0502020204030204" pitchFamily="34" charset="0"/>
                <a:cs typeface="Times New Roman" panose="02020603050405020304" pitchFamily="18" charset="0"/>
              </a:rPr>
              <a:t>rovide recommendations quickly</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system must be compatible with different system devices.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025DD5F-3A0D-B0CE-4537-76E732D3F69F}"/>
              </a:ext>
            </a:extLst>
          </p:cNvPr>
          <p:cNvSpPr>
            <a:spLocks noGrp="1"/>
          </p:cNvSpPr>
          <p:nvPr>
            <p:ph type="sldNum" sz="quarter" idx="12"/>
          </p:nvPr>
        </p:nvSpPr>
        <p:spPr/>
        <p:txBody>
          <a:bodyPr/>
          <a:lstStyle/>
          <a:p>
            <a:r>
              <a:rPr lang="en-US" dirty="0"/>
              <a:t>9</a:t>
            </a:r>
          </a:p>
        </p:txBody>
      </p:sp>
      <p:sp>
        <p:nvSpPr>
          <p:cNvPr id="5" name="Date Placeholder 4">
            <a:extLst>
              <a:ext uri="{FF2B5EF4-FFF2-40B4-BE49-F238E27FC236}">
                <a16:creationId xmlns:a16="http://schemas.microsoft.com/office/drawing/2014/main" id="{E82D5F51-C23A-1024-60A2-EC3B6B19F392}"/>
              </a:ext>
            </a:extLst>
          </p:cNvPr>
          <p:cNvSpPr>
            <a:spLocks noGrp="1"/>
          </p:cNvSpPr>
          <p:nvPr>
            <p:ph type="dt" sz="half" idx="10"/>
          </p:nvPr>
        </p:nvSpPr>
        <p:spPr/>
        <p:txBody>
          <a:bodyPr/>
          <a:lstStyle/>
          <a:p>
            <a:fld id="{1AE2D9C5-613B-42CF-8BC3-390891BFCB4F}" type="datetime1">
              <a:rPr lang="en-US" smtClean="0"/>
              <a:t>11/23/2024</a:t>
            </a:fld>
            <a:endParaRPr lang="en-US"/>
          </a:p>
        </p:txBody>
      </p:sp>
    </p:spTree>
    <p:extLst>
      <p:ext uri="{BB962C8B-B14F-4D97-AF65-F5344CB8AC3E}">
        <p14:creationId xmlns:p14="http://schemas.microsoft.com/office/powerpoint/2010/main" val="426929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057F-EB0A-4A35-DFCB-BB50590BF4F8}"/>
              </a:ext>
            </a:extLst>
          </p:cNvPr>
          <p:cNvSpPr>
            <a:spLocks noGrp="1"/>
          </p:cNvSpPr>
          <p:nvPr>
            <p:ph type="title"/>
          </p:nvPr>
        </p:nvSpPr>
        <p:spPr>
          <a:xfrm>
            <a:off x="729558" y="0"/>
            <a:ext cx="10515600" cy="1325563"/>
          </a:xfrm>
        </p:spPr>
        <p:txBody>
          <a:bodyPr/>
          <a:lstStyle/>
          <a:p>
            <a:r>
              <a:rPr lang="en-US" sz="4400" dirty="0">
                <a:latin typeface="Times New Roman" panose="02020603050405020304" pitchFamily="18" charset="0"/>
                <a:cs typeface="Times New Roman" panose="02020603050405020304" pitchFamily="18" charset="0"/>
              </a:rPr>
              <a:t>Use Case Diagram</a:t>
            </a:r>
            <a:endParaRPr lang="en-US" dirty="0"/>
          </a:p>
        </p:txBody>
      </p:sp>
      <p:pic>
        <p:nvPicPr>
          <p:cNvPr id="6" name="Content Placeholder 5" descr="A diagram of a person with a diagram&#10;&#10;Description automatically generated">
            <a:extLst>
              <a:ext uri="{FF2B5EF4-FFF2-40B4-BE49-F238E27FC236}">
                <a16:creationId xmlns:a16="http://schemas.microsoft.com/office/drawing/2014/main" id="{8CFADD35-B389-9710-7346-81F528EABC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2043" y="1118936"/>
            <a:ext cx="4995073" cy="5444042"/>
          </a:xfrm>
        </p:spPr>
      </p:pic>
      <p:sp>
        <p:nvSpPr>
          <p:cNvPr id="4" name="Slide Number Placeholder 3">
            <a:extLst>
              <a:ext uri="{FF2B5EF4-FFF2-40B4-BE49-F238E27FC236}">
                <a16:creationId xmlns:a16="http://schemas.microsoft.com/office/drawing/2014/main" id="{DB37C235-B5BA-2C23-C452-2D5D7394F640}"/>
              </a:ext>
            </a:extLst>
          </p:cNvPr>
          <p:cNvSpPr>
            <a:spLocks noGrp="1"/>
          </p:cNvSpPr>
          <p:nvPr>
            <p:ph type="sldNum" sz="quarter" idx="12"/>
          </p:nvPr>
        </p:nvSpPr>
        <p:spPr/>
        <p:txBody>
          <a:bodyPr/>
          <a:lstStyle/>
          <a:p>
            <a:fld id="{EDE790F3-FBAD-4C41-BC13-73BC4EBD818D}" type="slidenum">
              <a:rPr lang="en-US" smtClean="0"/>
              <a:t>13</a:t>
            </a:fld>
            <a:endParaRPr lang="en-US"/>
          </a:p>
        </p:txBody>
      </p:sp>
      <p:sp>
        <p:nvSpPr>
          <p:cNvPr id="3" name="Date Placeholder 2">
            <a:extLst>
              <a:ext uri="{FF2B5EF4-FFF2-40B4-BE49-F238E27FC236}">
                <a16:creationId xmlns:a16="http://schemas.microsoft.com/office/drawing/2014/main" id="{B08160C7-33A8-3F64-4FC8-1ACB3BCE8556}"/>
              </a:ext>
            </a:extLst>
          </p:cNvPr>
          <p:cNvSpPr>
            <a:spLocks noGrp="1"/>
          </p:cNvSpPr>
          <p:nvPr>
            <p:ph type="dt" sz="half" idx="10"/>
          </p:nvPr>
        </p:nvSpPr>
        <p:spPr/>
        <p:txBody>
          <a:bodyPr/>
          <a:lstStyle/>
          <a:p>
            <a:fld id="{0295E5B1-7A04-48C8-B1D1-EEEE7CE5BA68}" type="datetime1">
              <a:rPr lang="en-US" smtClean="0"/>
              <a:t>11/23/2024</a:t>
            </a:fld>
            <a:endParaRPr lang="en-US"/>
          </a:p>
        </p:txBody>
      </p:sp>
    </p:spTree>
    <p:extLst>
      <p:ext uri="{BB962C8B-B14F-4D97-AF65-F5344CB8AC3E}">
        <p14:creationId xmlns:p14="http://schemas.microsoft.com/office/powerpoint/2010/main" val="192112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16C7A1-4AB3-BD05-9467-5894641EE242}"/>
              </a:ext>
            </a:extLst>
          </p:cNvPr>
          <p:cNvSpPr>
            <a:spLocks noGrp="1"/>
          </p:cNvSpPr>
          <p:nvPr>
            <p:ph type="title"/>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Feasibility study</a:t>
            </a:r>
          </a:p>
        </p:txBody>
      </p:sp>
      <p:sp>
        <p:nvSpPr>
          <p:cNvPr id="7" name="Content Placeholder 6">
            <a:extLst>
              <a:ext uri="{FF2B5EF4-FFF2-40B4-BE49-F238E27FC236}">
                <a16:creationId xmlns:a16="http://schemas.microsoft.com/office/drawing/2014/main" id="{2E5680B3-34D6-AB91-B69A-683767A8A869}"/>
              </a:ext>
            </a:extLst>
          </p:cNvPr>
          <p:cNvSpPr>
            <a:spLocks noGrp="1"/>
          </p:cNvSpPr>
          <p:nvPr>
            <p:ph sz="half" idx="1"/>
          </p:nvPr>
        </p:nvSpPr>
        <p:spPr>
          <a:xfrm>
            <a:off x="838200" y="1825625"/>
            <a:ext cx="10515600" cy="4351338"/>
          </a:xfrm>
        </p:spPr>
        <p:txBody>
          <a:bodyPr anchor="t">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Technical Feasibility</a:t>
            </a:r>
          </a:p>
          <a:p>
            <a:pPr>
              <a:lnSpc>
                <a:spcPct val="150000"/>
              </a:lnSpc>
            </a:pPr>
            <a:r>
              <a:rPr lang="en-US" dirty="0">
                <a:latin typeface="Times New Roman" panose="02020603050405020304" pitchFamily="18" charset="0"/>
                <a:cs typeface="Times New Roman" panose="02020603050405020304" pitchFamily="18" charset="0"/>
              </a:rPr>
              <a:t>Support Vector Classifier (SVC) with a linear kernel. This is the algorithm that was initialized, trained, and used for prediction and recommendations.</a:t>
            </a:r>
          </a:p>
          <a:p>
            <a:pPr>
              <a:lnSpc>
                <a:spcPct val="150000"/>
              </a:lnSpc>
            </a:pPr>
            <a:r>
              <a:rPr lang="en-US" dirty="0">
                <a:latin typeface="Times New Roman" panose="02020603050405020304" pitchFamily="18" charset="0"/>
                <a:cs typeface="Times New Roman" panose="02020603050405020304" pitchFamily="18" charset="0"/>
              </a:rPr>
              <a:t>Libraries like </a:t>
            </a:r>
            <a:r>
              <a:rPr lang="en-US" dirty="0" err="1">
                <a:latin typeface="Times New Roman" panose="02020603050405020304" pitchFamily="18" charset="0"/>
                <a:cs typeface="Times New Roman" panose="02020603050405020304" pitchFamily="18" charset="0"/>
              </a:rPr>
              <a:t>sk</a:t>
            </a:r>
            <a:r>
              <a:rPr lang="en-US" dirty="0">
                <a:latin typeface="Times New Roman" panose="02020603050405020304" pitchFamily="18" charset="0"/>
                <a:cs typeface="Times New Roman" panose="02020603050405020304" pitchFamily="18" charset="0"/>
              </a:rPr>
              <a:t>-learn in Python provide efficient implementations of support Vector Classifier, accuracy-score, confusion-matrix.</a:t>
            </a:r>
          </a:p>
          <a:p>
            <a:pPr marL="0" indent="0">
              <a:buNone/>
            </a:pPr>
            <a:endParaRPr lang="en-US"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E94569F-A1A5-5D4C-50D9-AB0E7BEB8798}"/>
              </a:ext>
            </a:extLst>
          </p:cNvPr>
          <p:cNvSpPr>
            <a:spLocks noGrp="1"/>
          </p:cNvSpPr>
          <p:nvPr>
            <p:ph type="sldNum" sz="quarter" idx="12"/>
          </p:nvPr>
        </p:nvSpPr>
        <p:spPr/>
        <p:txBody>
          <a:bodyPr/>
          <a:lstStyle/>
          <a:p>
            <a:r>
              <a:rPr lang="en-US" dirty="0"/>
              <a:t>6</a:t>
            </a:r>
          </a:p>
        </p:txBody>
      </p:sp>
      <p:sp>
        <p:nvSpPr>
          <p:cNvPr id="3" name="Date Placeholder 2">
            <a:extLst>
              <a:ext uri="{FF2B5EF4-FFF2-40B4-BE49-F238E27FC236}">
                <a16:creationId xmlns:a16="http://schemas.microsoft.com/office/drawing/2014/main" id="{9E5E36D8-32AD-FAB8-F3D5-1C40E779655A}"/>
              </a:ext>
            </a:extLst>
          </p:cNvPr>
          <p:cNvSpPr>
            <a:spLocks noGrp="1"/>
          </p:cNvSpPr>
          <p:nvPr>
            <p:ph type="dt" sz="half" idx="10"/>
          </p:nvPr>
        </p:nvSpPr>
        <p:spPr/>
        <p:txBody>
          <a:bodyPr/>
          <a:lstStyle/>
          <a:p>
            <a:fld id="{795E80E9-5250-45AB-A7A5-414F586DA841}" type="datetime1">
              <a:rPr lang="en-US" smtClean="0"/>
              <a:t>11/23/2024</a:t>
            </a:fld>
            <a:endParaRPr lang="en-US"/>
          </a:p>
        </p:txBody>
      </p:sp>
    </p:spTree>
    <p:extLst>
      <p:ext uri="{BB962C8B-B14F-4D97-AF65-F5344CB8AC3E}">
        <p14:creationId xmlns:p14="http://schemas.microsoft.com/office/powerpoint/2010/main" val="664837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16C7A1-4AB3-BD05-9467-5894641EE242}"/>
              </a:ext>
            </a:extLst>
          </p:cNvPr>
          <p:cNvSpPr>
            <a:spLocks noGrp="1"/>
          </p:cNvSpPr>
          <p:nvPr>
            <p:ph type="title"/>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Feasibility study</a:t>
            </a:r>
          </a:p>
        </p:txBody>
      </p:sp>
      <p:sp>
        <p:nvSpPr>
          <p:cNvPr id="2" name="Slide Number Placeholder 1">
            <a:extLst>
              <a:ext uri="{FF2B5EF4-FFF2-40B4-BE49-F238E27FC236}">
                <a16:creationId xmlns:a16="http://schemas.microsoft.com/office/drawing/2014/main" id="{1E94569F-A1A5-5D4C-50D9-AB0E7BEB8798}"/>
              </a:ext>
            </a:extLst>
          </p:cNvPr>
          <p:cNvSpPr>
            <a:spLocks noGrp="1"/>
          </p:cNvSpPr>
          <p:nvPr>
            <p:ph type="sldNum" sz="quarter" idx="12"/>
          </p:nvPr>
        </p:nvSpPr>
        <p:spPr/>
        <p:txBody>
          <a:bodyPr/>
          <a:lstStyle/>
          <a:p>
            <a:r>
              <a:rPr lang="en-US" dirty="0"/>
              <a:t>6</a:t>
            </a:r>
          </a:p>
        </p:txBody>
      </p:sp>
      <p:sp>
        <p:nvSpPr>
          <p:cNvPr id="6" name="Content Placeholder 7">
            <a:extLst>
              <a:ext uri="{FF2B5EF4-FFF2-40B4-BE49-F238E27FC236}">
                <a16:creationId xmlns:a16="http://schemas.microsoft.com/office/drawing/2014/main" id="{A2632087-7BB1-CED7-7E4A-536819238DBB}"/>
              </a:ext>
            </a:extLst>
          </p:cNvPr>
          <p:cNvSpPr>
            <a:spLocks noGrp="1"/>
          </p:cNvSpPr>
          <p:nvPr>
            <p:ph sz="half" idx="1"/>
          </p:nvPr>
        </p:nvSpPr>
        <p:spPr>
          <a:xfrm>
            <a:off x="838200" y="1490646"/>
            <a:ext cx="10867931" cy="4351338"/>
          </a:xfrm>
        </p:spPr>
        <p:txBody>
          <a:bodyPr anchor="t">
            <a:normAutofit/>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Operational Feasibility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is a web based app so it is platform independent.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will have an simple and intuitive UI so it will be easy to understand and use</a:t>
            </a:r>
          </a:p>
        </p:txBody>
      </p:sp>
      <p:sp>
        <p:nvSpPr>
          <p:cNvPr id="3" name="Date Placeholder 2">
            <a:extLst>
              <a:ext uri="{FF2B5EF4-FFF2-40B4-BE49-F238E27FC236}">
                <a16:creationId xmlns:a16="http://schemas.microsoft.com/office/drawing/2014/main" id="{2FECD635-004E-E5E4-30C3-B4C315D2C42D}"/>
              </a:ext>
            </a:extLst>
          </p:cNvPr>
          <p:cNvSpPr>
            <a:spLocks noGrp="1"/>
          </p:cNvSpPr>
          <p:nvPr>
            <p:ph type="dt" sz="half" idx="10"/>
          </p:nvPr>
        </p:nvSpPr>
        <p:spPr/>
        <p:txBody>
          <a:bodyPr/>
          <a:lstStyle/>
          <a:p>
            <a:fld id="{EE70C174-0BD8-44A4-A0BA-5AA6AB61C0A3}" type="datetime1">
              <a:rPr lang="en-US" smtClean="0"/>
              <a:t>11/23/2024</a:t>
            </a:fld>
            <a:endParaRPr lang="en-US"/>
          </a:p>
        </p:txBody>
      </p:sp>
    </p:spTree>
    <p:extLst>
      <p:ext uri="{BB962C8B-B14F-4D97-AF65-F5344CB8AC3E}">
        <p14:creationId xmlns:p14="http://schemas.microsoft.com/office/powerpoint/2010/main" val="717551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D13D-4680-6365-08F2-BCC52138A73A}"/>
              </a:ext>
            </a:extLst>
          </p:cNvPr>
          <p:cNvSpPr>
            <a:spLocks noGrp="1"/>
          </p:cNvSpPr>
          <p:nvPr>
            <p:ph type="title"/>
          </p:nvPr>
        </p:nvSpPr>
        <p:spPr/>
        <p:txBody>
          <a:bodyPr>
            <a:normAutofit fontScale="90000"/>
          </a:bodyPr>
          <a:lstStyle/>
          <a:p>
            <a:pPr marL="0" indent="0"/>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Economic Feasibility</a:t>
            </a:r>
            <a:br>
              <a:rPr lang="en-US" dirty="0">
                <a:latin typeface="Times New Roman" panose="02020603050405020304" pitchFamily="18" charset="0"/>
                <a:cs typeface="Times New Roman" panose="02020603050405020304" pitchFamily="18" charset="0"/>
              </a:rPr>
            </a:br>
            <a:br>
              <a:rPr lang="en-US" dirty="0"/>
            </a:br>
            <a:endParaRPr lang="en-US" dirty="0"/>
          </a:p>
        </p:txBody>
      </p:sp>
      <p:sp>
        <p:nvSpPr>
          <p:cNvPr id="3" name="Content Placeholder 2">
            <a:extLst>
              <a:ext uri="{FF2B5EF4-FFF2-40B4-BE49-F238E27FC236}">
                <a16:creationId xmlns:a16="http://schemas.microsoft.com/office/drawing/2014/main" id="{A61FBA3C-7CC6-B9D2-E710-C264783E43E9}"/>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There are no development costs as the data is free on sites like Kaggle and applying the algorithm is also free.</a:t>
            </a:r>
            <a:endParaRPr lang="en-US" dirty="0"/>
          </a:p>
        </p:txBody>
      </p:sp>
      <p:sp>
        <p:nvSpPr>
          <p:cNvPr id="4" name="Slide Number Placeholder 3">
            <a:extLst>
              <a:ext uri="{FF2B5EF4-FFF2-40B4-BE49-F238E27FC236}">
                <a16:creationId xmlns:a16="http://schemas.microsoft.com/office/drawing/2014/main" id="{8F71523F-5AB8-D3EA-1704-F421A09627C3}"/>
              </a:ext>
            </a:extLst>
          </p:cNvPr>
          <p:cNvSpPr>
            <a:spLocks noGrp="1"/>
          </p:cNvSpPr>
          <p:nvPr>
            <p:ph type="sldNum" sz="quarter" idx="12"/>
          </p:nvPr>
        </p:nvSpPr>
        <p:spPr/>
        <p:txBody>
          <a:bodyPr/>
          <a:lstStyle/>
          <a:p>
            <a:fld id="{EDE790F3-FBAD-4C41-BC13-73BC4EBD818D}" type="slidenum">
              <a:rPr lang="en-US" smtClean="0"/>
              <a:t>16</a:t>
            </a:fld>
            <a:endParaRPr lang="en-US"/>
          </a:p>
        </p:txBody>
      </p:sp>
      <p:sp>
        <p:nvSpPr>
          <p:cNvPr id="5" name="Date Placeholder 4">
            <a:extLst>
              <a:ext uri="{FF2B5EF4-FFF2-40B4-BE49-F238E27FC236}">
                <a16:creationId xmlns:a16="http://schemas.microsoft.com/office/drawing/2014/main" id="{EAB70F3C-C887-B3F1-0E47-4CE16341BB9D}"/>
              </a:ext>
            </a:extLst>
          </p:cNvPr>
          <p:cNvSpPr>
            <a:spLocks noGrp="1"/>
          </p:cNvSpPr>
          <p:nvPr>
            <p:ph type="dt" sz="half" idx="10"/>
          </p:nvPr>
        </p:nvSpPr>
        <p:spPr/>
        <p:txBody>
          <a:bodyPr/>
          <a:lstStyle/>
          <a:p>
            <a:fld id="{E4A60124-4B64-46D8-A825-E16C1ACF8E67}" type="datetime1">
              <a:rPr lang="en-US" smtClean="0"/>
              <a:t>11/23/2024</a:t>
            </a:fld>
            <a:endParaRPr lang="en-US"/>
          </a:p>
        </p:txBody>
      </p:sp>
    </p:spTree>
    <p:extLst>
      <p:ext uri="{BB962C8B-B14F-4D97-AF65-F5344CB8AC3E}">
        <p14:creationId xmlns:p14="http://schemas.microsoft.com/office/powerpoint/2010/main" val="2691138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3AFC-C828-867D-7DB1-AF654648A8F0}"/>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Schedule Feasibility</a:t>
            </a:r>
            <a:br>
              <a:rPr lang="en-US" sz="4400" dirty="0">
                <a:latin typeface="Times New Roman" panose="02020603050405020304" pitchFamily="18"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0462F0CD-1759-8B7F-B509-81EE3AA5BE3E}"/>
              </a:ext>
            </a:extLst>
          </p:cNvPr>
          <p:cNvSpPr>
            <a:spLocks noGrp="1"/>
          </p:cNvSpPr>
          <p:nvPr>
            <p:ph type="sldNum" sz="quarter" idx="12"/>
          </p:nvPr>
        </p:nvSpPr>
        <p:spPr/>
        <p:txBody>
          <a:bodyPr/>
          <a:lstStyle/>
          <a:p>
            <a:fld id="{EDE790F3-FBAD-4C41-BC13-73BC4EBD818D}" type="slidenum">
              <a:rPr lang="en-US" smtClean="0"/>
              <a:t>17</a:t>
            </a:fld>
            <a:endParaRPr lang="en-US"/>
          </a:p>
        </p:txBody>
      </p:sp>
      <p:graphicFrame>
        <p:nvGraphicFramePr>
          <p:cNvPr id="5" name="Content Placeholder 4">
            <a:extLst>
              <a:ext uri="{FF2B5EF4-FFF2-40B4-BE49-F238E27FC236}">
                <a16:creationId xmlns:a16="http://schemas.microsoft.com/office/drawing/2014/main" id="{7E1E0F09-D169-DD5C-D5CF-D327F2726273}"/>
              </a:ext>
            </a:extLst>
          </p:cNvPr>
          <p:cNvGraphicFramePr>
            <a:graphicFrameLocks noGrp="1"/>
          </p:cNvGraphicFramePr>
          <p:nvPr>
            <p:ph idx="1"/>
            <p:extLst>
              <p:ext uri="{D42A27DB-BD31-4B8C-83A1-F6EECF244321}">
                <p14:modId xmlns:p14="http://schemas.microsoft.com/office/powerpoint/2010/main" val="151164112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D8037D27-B7B8-88C5-99D1-A7A13B4011B6}"/>
              </a:ext>
            </a:extLst>
          </p:cNvPr>
          <p:cNvSpPr>
            <a:spLocks noGrp="1"/>
          </p:cNvSpPr>
          <p:nvPr>
            <p:ph type="dt" sz="half" idx="10"/>
          </p:nvPr>
        </p:nvSpPr>
        <p:spPr/>
        <p:txBody>
          <a:bodyPr/>
          <a:lstStyle/>
          <a:p>
            <a:fld id="{BBACD8C0-29F7-4E6C-8DA3-4D803ADA70B0}" type="datetime1">
              <a:rPr lang="en-US" smtClean="0"/>
              <a:t>11/23/2024</a:t>
            </a:fld>
            <a:endParaRPr lang="en-US"/>
          </a:p>
        </p:txBody>
      </p:sp>
    </p:spTree>
    <p:extLst>
      <p:ext uri="{BB962C8B-B14F-4D97-AF65-F5344CB8AC3E}">
        <p14:creationId xmlns:p14="http://schemas.microsoft.com/office/powerpoint/2010/main" val="260602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2B54-5CA0-BED6-A5B8-F89D71513D1E}"/>
              </a:ext>
            </a:extLst>
          </p:cNvPr>
          <p:cNvSpPr>
            <a:spLocks noGrp="1"/>
          </p:cNvSpPr>
          <p:nvPr>
            <p:ph type="title"/>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Tools and Technology</a:t>
            </a:r>
          </a:p>
        </p:txBody>
      </p:sp>
      <p:sp>
        <p:nvSpPr>
          <p:cNvPr id="3" name="Content Placeholder 2">
            <a:extLst>
              <a:ext uri="{FF2B5EF4-FFF2-40B4-BE49-F238E27FC236}">
                <a16:creationId xmlns:a16="http://schemas.microsoft.com/office/drawing/2014/main" id="{5B0F2809-1225-576D-B073-3496B488D842}"/>
              </a:ext>
            </a:extLst>
          </p:cNvPr>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Programming Languages: Python, JavaScript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Libraries and Frameworks:</a:t>
            </a:r>
          </a:p>
          <a:p>
            <a:pPr marL="742950" lvl="1"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sk</a:t>
            </a:r>
            <a:r>
              <a:rPr lang="en-US" dirty="0">
                <a:latin typeface="Times New Roman" panose="02020603050405020304" pitchFamily="18" charset="0"/>
                <a:cs typeface="Times New Roman" panose="02020603050405020304" pitchFamily="18" charset="0"/>
              </a:rPr>
              <a:t>-learn for import the model</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Pandas and NumPy for data manipulation.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Bootstrap, flask for frontend and backend.</a:t>
            </a: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Editor and other Tools: VS Code, GitHub, Lucid Charts,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p>
        </p:txBody>
      </p:sp>
      <p:sp>
        <p:nvSpPr>
          <p:cNvPr id="6" name="Slide Number Placeholder 5">
            <a:extLst>
              <a:ext uri="{FF2B5EF4-FFF2-40B4-BE49-F238E27FC236}">
                <a16:creationId xmlns:a16="http://schemas.microsoft.com/office/drawing/2014/main" id="{E87FDB0E-9742-C3C2-ED0F-B204E0FC4699}"/>
              </a:ext>
            </a:extLst>
          </p:cNvPr>
          <p:cNvSpPr>
            <a:spLocks noGrp="1"/>
          </p:cNvSpPr>
          <p:nvPr>
            <p:ph type="sldNum" sz="quarter" idx="12"/>
          </p:nvPr>
        </p:nvSpPr>
        <p:spPr/>
        <p:txBody>
          <a:bodyPr/>
          <a:lstStyle/>
          <a:p>
            <a:r>
              <a:rPr lang="en-US" dirty="0"/>
              <a:t>10</a:t>
            </a:r>
          </a:p>
        </p:txBody>
      </p:sp>
      <p:sp>
        <p:nvSpPr>
          <p:cNvPr id="5" name="Content Placeholder 2">
            <a:extLst>
              <a:ext uri="{FF2B5EF4-FFF2-40B4-BE49-F238E27FC236}">
                <a16:creationId xmlns:a16="http://schemas.microsoft.com/office/drawing/2014/main" id="{F47CD2E9-F412-B157-0045-FB45D5EC2935}"/>
              </a:ext>
            </a:extLst>
          </p:cNvPr>
          <p:cNvSpPr txBox="1">
            <a:spLocks/>
          </p:cNvSpPr>
          <p:nvPr/>
        </p:nvSpPr>
        <p:spPr>
          <a:xfrm>
            <a:off x="838200" y="125333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 indent="0" algn="just">
              <a:lnSpc>
                <a:spcPct val="150000"/>
              </a:lnSpc>
              <a:spcBef>
                <a:spcPts val="0"/>
              </a:spcBef>
              <a:buClr>
                <a:srgbClr val="000000"/>
              </a:buClr>
              <a:buSzPts val="2200"/>
              <a:buNone/>
            </a:pPr>
            <a:endParaRPr lang="en-US" sz="1800" dirty="0">
              <a:effectLst/>
            </a:endParaRPr>
          </a:p>
        </p:txBody>
      </p:sp>
      <p:sp>
        <p:nvSpPr>
          <p:cNvPr id="4" name="Date Placeholder 3">
            <a:extLst>
              <a:ext uri="{FF2B5EF4-FFF2-40B4-BE49-F238E27FC236}">
                <a16:creationId xmlns:a16="http://schemas.microsoft.com/office/drawing/2014/main" id="{530D6E99-64DA-3B3F-29FD-2B00F40D3498}"/>
              </a:ext>
            </a:extLst>
          </p:cNvPr>
          <p:cNvSpPr>
            <a:spLocks noGrp="1"/>
          </p:cNvSpPr>
          <p:nvPr>
            <p:ph type="dt" sz="half" idx="10"/>
          </p:nvPr>
        </p:nvSpPr>
        <p:spPr/>
        <p:txBody>
          <a:bodyPr/>
          <a:lstStyle/>
          <a:p>
            <a:fld id="{9CA5D29C-1F30-4D07-9E63-4BCFD34C3ED6}" type="datetime1">
              <a:rPr lang="en-US" smtClean="0"/>
              <a:t>11/23/2024</a:t>
            </a:fld>
            <a:endParaRPr lang="en-US"/>
          </a:p>
        </p:txBody>
      </p:sp>
    </p:spTree>
    <p:extLst>
      <p:ext uri="{BB962C8B-B14F-4D97-AF65-F5344CB8AC3E}">
        <p14:creationId xmlns:p14="http://schemas.microsoft.com/office/powerpoint/2010/main" val="323882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5B9E-B989-9A64-598A-D8BAA7B5C1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Diagrams: Class Diagram</a:t>
            </a:r>
          </a:p>
        </p:txBody>
      </p:sp>
      <p:pic>
        <p:nvPicPr>
          <p:cNvPr id="6" name="Content Placeholder 5" descr="A diagram of a computer&#10;&#10;Description automatically generated">
            <a:extLst>
              <a:ext uri="{FF2B5EF4-FFF2-40B4-BE49-F238E27FC236}">
                <a16:creationId xmlns:a16="http://schemas.microsoft.com/office/drawing/2014/main" id="{9DCFD09F-AA0D-D56C-F882-146326B07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363" y="1690688"/>
            <a:ext cx="7780694" cy="3734124"/>
          </a:xfrm>
        </p:spPr>
      </p:pic>
      <p:sp>
        <p:nvSpPr>
          <p:cNvPr id="4" name="Slide Number Placeholder 3">
            <a:extLst>
              <a:ext uri="{FF2B5EF4-FFF2-40B4-BE49-F238E27FC236}">
                <a16:creationId xmlns:a16="http://schemas.microsoft.com/office/drawing/2014/main" id="{0965FDFE-B301-7630-5ABB-FFC2B5C8080E}"/>
              </a:ext>
            </a:extLst>
          </p:cNvPr>
          <p:cNvSpPr>
            <a:spLocks noGrp="1"/>
          </p:cNvSpPr>
          <p:nvPr>
            <p:ph type="sldNum" sz="quarter" idx="12"/>
          </p:nvPr>
        </p:nvSpPr>
        <p:spPr/>
        <p:txBody>
          <a:bodyPr/>
          <a:lstStyle/>
          <a:p>
            <a:fld id="{EDE790F3-FBAD-4C41-BC13-73BC4EBD818D}" type="slidenum">
              <a:rPr lang="en-US" smtClean="0"/>
              <a:t>19</a:t>
            </a:fld>
            <a:endParaRPr lang="en-US"/>
          </a:p>
        </p:txBody>
      </p:sp>
      <p:sp>
        <p:nvSpPr>
          <p:cNvPr id="3" name="Date Placeholder 2">
            <a:extLst>
              <a:ext uri="{FF2B5EF4-FFF2-40B4-BE49-F238E27FC236}">
                <a16:creationId xmlns:a16="http://schemas.microsoft.com/office/drawing/2014/main" id="{F5A95A44-1413-3A32-290D-C3F316FCD20A}"/>
              </a:ext>
            </a:extLst>
          </p:cNvPr>
          <p:cNvSpPr>
            <a:spLocks noGrp="1"/>
          </p:cNvSpPr>
          <p:nvPr>
            <p:ph type="dt" sz="half" idx="10"/>
          </p:nvPr>
        </p:nvSpPr>
        <p:spPr/>
        <p:txBody>
          <a:bodyPr/>
          <a:lstStyle/>
          <a:p>
            <a:fld id="{B84D93FF-C1E8-48D3-8B9C-605C6B97A635}" type="datetime1">
              <a:rPr lang="en-US" smtClean="0"/>
              <a:t>11/23/2024</a:t>
            </a:fld>
            <a:endParaRPr lang="en-US"/>
          </a:p>
        </p:txBody>
      </p:sp>
    </p:spTree>
    <p:extLst>
      <p:ext uri="{BB962C8B-B14F-4D97-AF65-F5344CB8AC3E}">
        <p14:creationId xmlns:p14="http://schemas.microsoft.com/office/powerpoint/2010/main" val="78160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23ACEE-0BA8-1368-B7AA-15526A2DAF9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Contents</a:t>
            </a:r>
          </a:p>
        </p:txBody>
      </p:sp>
      <p:sp>
        <p:nvSpPr>
          <p:cNvPr id="5" name="Content Placeholder 4">
            <a:extLst>
              <a:ext uri="{FF2B5EF4-FFF2-40B4-BE49-F238E27FC236}">
                <a16:creationId xmlns:a16="http://schemas.microsoft.com/office/drawing/2014/main" id="{C68A97DA-E3FF-363E-21FF-AF16175973CD}"/>
              </a:ext>
            </a:extLst>
          </p:cNvPr>
          <p:cNvSpPr>
            <a:spLocks noGrp="1"/>
          </p:cNvSpPr>
          <p:nvPr>
            <p:ph idx="1"/>
          </p:nvPr>
        </p:nvSpPr>
        <p:spPr/>
        <p:txBody>
          <a:bodyPr numCol="2">
            <a:normAutofit/>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Objects</a:t>
            </a:r>
          </a:p>
          <a:p>
            <a:r>
              <a:rPr lang="en-US" dirty="0">
                <a:latin typeface="Times New Roman" panose="02020603050405020304" pitchFamily="18" charset="0"/>
                <a:cs typeface="Times New Roman" panose="02020603050405020304" pitchFamily="18" charset="0"/>
              </a:rPr>
              <a:t>Scope</a:t>
            </a:r>
          </a:p>
          <a:p>
            <a:r>
              <a:rPr lang="en-US" dirty="0">
                <a:latin typeface="Times New Roman" panose="02020603050405020304" pitchFamily="18" charset="0"/>
                <a:cs typeface="Times New Roman" panose="02020603050405020304" pitchFamily="18" charset="0"/>
              </a:rPr>
              <a:t>Literature review </a:t>
            </a:r>
          </a:p>
          <a:p>
            <a:r>
              <a:rPr lang="en-US" dirty="0">
                <a:latin typeface="Times New Roman" panose="02020603050405020304" pitchFamily="18" charset="0"/>
                <a:cs typeface="Times New Roman" panose="02020603050405020304" pitchFamily="18" charset="0"/>
              </a:rPr>
              <a:t>Functional requirements</a:t>
            </a:r>
          </a:p>
          <a:p>
            <a:r>
              <a:rPr lang="en-US" dirty="0">
                <a:latin typeface="Times New Roman" panose="02020603050405020304" pitchFamily="18" charset="0"/>
                <a:cs typeface="Times New Roman" panose="02020603050405020304" pitchFamily="18" charset="0"/>
              </a:rPr>
              <a:t>Non functional requirements</a:t>
            </a:r>
          </a:p>
          <a:p>
            <a:r>
              <a:rPr lang="en-US" dirty="0">
                <a:latin typeface="Times New Roman" panose="02020603050405020304" pitchFamily="18" charset="0"/>
                <a:cs typeface="Times New Roman" panose="02020603050405020304" pitchFamily="18" charset="0"/>
              </a:rPr>
              <a:t>Use case diagram</a:t>
            </a:r>
          </a:p>
          <a:p>
            <a:r>
              <a:rPr lang="en-US" dirty="0">
                <a:latin typeface="Times New Roman" panose="02020603050405020304" pitchFamily="18" charset="0"/>
                <a:cs typeface="Times New Roman" panose="02020603050405020304" pitchFamily="18" charset="0"/>
              </a:rPr>
              <a:t>Feasibility study</a:t>
            </a:r>
          </a:p>
          <a:p>
            <a:r>
              <a:rPr lang="en-US" dirty="0">
                <a:latin typeface="Times New Roman" panose="02020603050405020304" pitchFamily="18" charset="0"/>
                <a:cs typeface="Times New Roman" panose="02020603050405020304" pitchFamily="18" charset="0"/>
              </a:rPr>
              <a:t>Tools and technology</a:t>
            </a:r>
          </a:p>
          <a:p>
            <a:r>
              <a:rPr lang="en-US" sz="2800" dirty="0">
                <a:latin typeface="Times New Roman" panose="02020603050405020304" pitchFamily="18" charset="0"/>
                <a:cs typeface="Times New Roman" panose="02020603050405020304" pitchFamily="18" charset="0"/>
              </a:rPr>
              <a:t>Diagrams</a:t>
            </a:r>
          </a:p>
          <a:p>
            <a:r>
              <a:rPr lang="en-US" sz="2800" dirty="0">
                <a:latin typeface="Times New Roman" panose="02020603050405020304" pitchFamily="18" charset="0"/>
                <a:cs typeface="Times New Roman" panose="02020603050405020304" pitchFamily="18" charset="0"/>
              </a:rPr>
              <a:t>Algorithm Details</a:t>
            </a:r>
          </a:p>
          <a:p>
            <a:r>
              <a:rPr lang="en-US" sz="2800" dirty="0">
                <a:latin typeface="Times New Roman" panose="02020603050405020304" pitchFamily="18" charset="0"/>
                <a:cs typeface="Times New Roman" panose="02020603050405020304" pitchFamily="18" charset="0"/>
              </a:rPr>
              <a:t>Result Analysis</a:t>
            </a:r>
          </a:p>
          <a:p>
            <a:r>
              <a:rPr lang="en-US" sz="2800" dirty="0">
                <a:latin typeface="Times New Roman" panose="02020603050405020304" pitchFamily="18" charset="0"/>
                <a:cs typeface="Times New Roman" panose="02020603050405020304" pitchFamily="18" charset="0"/>
              </a:rPr>
              <a:t>Conclusion</a:t>
            </a:r>
          </a:p>
          <a:p>
            <a:r>
              <a:rPr lang="en-US" sz="2800" dirty="0">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B445A9A-3222-647B-7C0B-DB5FA9A98C0A}"/>
              </a:ext>
            </a:extLst>
          </p:cNvPr>
          <p:cNvSpPr>
            <a:spLocks noGrp="1"/>
          </p:cNvSpPr>
          <p:nvPr>
            <p:ph type="dt" sz="half" idx="10"/>
          </p:nvPr>
        </p:nvSpPr>
        <p:spPr/>
        <p:txBody>
          <a:bodyPr/>
          <a:lstStyle/>
          <a:p>
            <a:fld id="{BD0AB0D2-BB85-4AEA-A355-06A9BA687198}" type="datetime1">
              <a:rPr lang="en-US" smtClean="0"/>
              <a:t>11/23/2024</a:t>
            </a:fld>
            <a:endParaRPr lang="en-US"/>
          </a:p>
        </p:txBody>
      </p:sp>
      <p:sp>
        <p:nvSpPr>
          <p:cNvPr id="3" name="Slide Number Placeholder 2">
            <a:extLst>
              <a:ext uri="{FF2B5EF4-FFF2-40B4-BE49-F238E27FC236}">
                <a16:creationId xmlns:a16="http://schemas.microsoft.com/office/drawing/2014/main" id="{9C4B92AB-9F47-1584-954F-B13ADD8F1BD6}"/>
              </a:ext>
            </a:extLst>
          </p:cNvPr>
          <p:cNvSpPr>
            <a:spLocks noGrp="1"/>
          </p:cNvSpPr>
          <p:nvPr>
            <p:ph type="sldNum" sz="quarter" idx="12"/>
          </p:nvPr>
        </p:nvSpPr>
        <p:spPr/>
        <p:txBody>
          <a:bodyPr/>
          <a:lstStyle/>
          <a:p>
            <a:fld id="{EDE790F3-FBAD-4C41-BC13-73BC4EBD818D}" type="slidenum">
              <a:rPr lang="en-US" smtClean="0"/>
              <a:t>2</a:t>
            </a:fld>
            <a:endParaRPr lang="en-US"/>
          </a:p>
        </p:txBody>
      </p:sp>
    </p:spTree>
    <p:extLst>
      <p:ext uri="{BB962C8B-B14F-4D97-AF65-F5344CB8AC3E}">
        <p14:creationId xmlns:p14="http://schemas.microsoft.com/office/powerpoint/2010/main" val="3428153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6EE92-D6E3-4F76-CBFE-54A76D6894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BDD002-C49C-948A-B62F-C1AE8DB3C4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State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Diagram</a:t>
            </a:r>
          </a:p>
        </p:txBody>
      </p:sp>
      <p:sp>
        <p:nvSpPr>
          <p:cNvPr id="4" name="Slide Number Placeholder 3">
            <a:extLst>
              <a:ext uri="{FF2B5EF4-FFF2-40B4-BE49-F238E27FC236}">
                <a16:creationId xmlns:a16="http://schemas.microsoft.com/office/drawing/2014/main" id="{723814D8-F543-27FA-B578-AFE0DD152774}"/>
              </a:ext>
            </a:extLst>
          </p:cNvPr>
          <p:cNvSpPr>
            <a:spLocks noGrp="1"/>
          </p:cNvSpPr>
          <p:nvPr>
            <p:ph type="sldNum" sz="quarter" idx="12"/>
          </p:nvPr>
        </p:nvSpPr>
        <p:spPr/>
        <p:txBody>
          <a:bodyPr/>
          <a:lstStyle/>
          <a:p>
            <a:fld id="{EDE790F3-FBAD-4C41-BC13-73BC4EBD818D}" type="slidenum">
              <a:rPr lang="en-US" smtClean="0"/>
              <a:t>20</a:t>
            </a:fld>
            <a:endParaRPr lang="en-US"/>
          </a:p>
        </p:txBody>
      </p:sp>
      <p:pic>
        <p:nvPicPr>
          <p:cNvPr id="8" name="Content Placeholder 7" descr="A diagram of a disease&#10;&#10;Description automatically generated">
            <a:extLst>
              <a:ext uri="{FF2B5EF4-FFF2-40B4-BE49-F238E27FC236}">
                <a16:creationId xmlns:a16="http://schemas.microsoft.com/office/drawing/2014/main" id="{F82212FD-2714-7312-940D-5F5DF176F1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609" y="1690688"/>
            <a:ext cx="6148629" cy="4351338"/>
          </a:xfrm>
        </p:spPr>
      </p:pic>
      <p:sp>
        <p:nvSpPr>
          <p:cNvPr id="3" name="Date Placeholder 2">
            <a:extLst>
              <a:ext uri="{FF2B5EF4-FFF2-40B4-BE49-F238E27FC236}">
                <a16:creationId xmlns:a16="http://schemas.microsoft.com/office/drawing/2014/main" id="{B90AFEC3-012F-C041-A323-7CA9AC2EA6A1}"/>
              </a:ext>
            </a:extLst>
          </p:cNvPr>
          <p:cNvSpPr>
            <a:spLocks noGrp="1"/>
          </p:cNvSpPr>
          <p:nvPr>
            <p:ph type="dt" sz="half" idx="10"/>
          </p:nvPr>
        </p:nvSpPr>
        <p:spPr/>
        <p:txBody>
          <a:bodyPr/>
          <a:lstStyle/>
          <a:p>
            <a:fld id="{C6643FE7-07DD-443B-8594-DDB15C494F7A}" type="datetime1">
              <a:rPr lang="en-US" smtClean="0"/>
              <a:t>11/23/2024</a:t>
            </a:fld>
            <a:endParaRPr lang="en-US"/>
          </a:p>
        </p:txBody>
      </p:sp>
    </p:spTree>
    <p:extLst>
      <p:ext uri="{BB962C8B-B14F-4D97-AF65-F5344CB8AC3E}">
        <p14:creationId xmlns:p14="http://schemas.microsoft.com/office/powerpoint/2010/main" val="690624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4B024-353B-1774-8905-EDF5E89A44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4E7331-73E5-6140-E8D5-AA79A2E642B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Sequence Diagram</a:t>
            </a:r>
          </a:p>
        </p:txBody>
      </p:sp>
      <p:sp>
        <p:nvSpPr>
          <p:cNvPr id="4" name="Slide Number Placeholder 3">
            <a:extLst>
              <a:ext uri="{FF2B5EF4-FFF2-40B4-BE49-F238E27FC236}">
                <a16:creationId xmlns:a16="http://schemas.microsoft.com/office/drawing/2014/main" id="{CA642A90-8579-6346-BEBC-6915348917DC}"/>
              </a:ext>
            </a:extLst>
          </p:cNvPr>
          <p:cNvSpPr>
            <a:spLocks noGrp="1"/>
          </p:cNvSpPr>
          <p:nvPr>
            <p:ph type="sldNum" sz="quarter" idx="12"/>
          </p:nvPr>
        </p:nvSpPr>
        <p:spPr/>
        <p:txBody>
          <a:bodyPr/>
          <a:lstStyle/>
          <a:p>
            <a:fld id="{EDE790F3-FBAD-4C41-BC13-73BC4EBD818D}" type="slidenum">
              <a:rPr lang="en-US" smtClean="0"/>
              <a:t>21</a:t>
            </a:fld>
            <a:endParaRPr lang="en-US"/>
          </a:p>
        </p:txBody>
      </p:sp>
      <p:pic>
        <p:nvPicPr>
          <p:cNvPr id="7" name="Content Placeholder 6" descr="A diagram of a application&#10;&#10;Description automatically generated">
            <a:extLst>
              <a:ext uri="{FF2B5EF4-FFF2-40B4-BE49-F238E27FC236}">
                <a16:creationId xmlns:a16="http://schemas.microsoft.com/office/drawing/2014/main" id="{6054DD40-8D06-0B44-9D93-6BE2C66DDF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756" y="1690688"/>
            <a:ext cx="8018569" cy="4492284"/>
          </a:xfrm>
        </p:spPr>
      </p:pic>
      <p:sp>
        <p:nvSpPr>
          <p:cNvPr id="3" name="Date Placeholder 2">
            <a:extLst>
              <a:ext uri="{FF2B5EF4-FFF2-40B4-BE49-F238E27FC236}">
                <a16:creationId xmlns:a16="http://schemas.microsoft.com/office/drawing/2014/main" id="{3DCF19C7-C8A0-14B3-EF16-B2B6EA0EB29E}"/>
              </a:ext>
            </a:extLst>
          </p:cNvPr>
          <p:cNvSpPr>
            <a:spLocks noGrp="1"/>
          </p:cNvSpPr>
          <p:nvPr>
            <p:ph type="dt" sz="half" idx="10"/>
          </p:nvPr>
        </p:nvSpPr>
        <p:spPr/>
        <p:txBody>
          <a:bodyPr/>
          <a:lstStyle/>
          <a:p>
            <a:fld id="{636FF9CE-5963-45C6-9A42-8EE0EA123B04}" type="datetime1">
              <a:rPr lang="en-US" smtClean="0"/>
              <a:t>11/23/2024</a:t>
            </a:fld>
            <a:endParaRPr lang="en-US"/>
          </a:p>
        </p:txBody>
      </p:sp>
    </p:spTree>
    <p:extLst>
      <p:ext uri="{BB962C8B-B14F-4D97-AF65-F5344CB8AC3E}">
        <p14:creationId xmlns:p14="http://schemas.microsoft.com/office/powerpoint/2010/main" val="2840070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48C66-0F09-A9A3-3960-624E4FDB4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66F5E-6EEF-6A24-1B72-6BAFA88832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Activity Diagram</a:t>
            </a:r>
          </a:p>
        </p:txBody>
      </p:sp>
      <p:sp>
        <p:nvSpPr>
          <p:cNvPr id="4" name="Slide Number Placeholder 3">
            <a:extLst>
              <a:ext uri="{FF2B5EF4-FFF2-40B4-BE49-F238E27FC236}">
                <a16:creationId xmlns:a16="http://schemas.microsoft.com/office/drawing/2014/main" id="{A01FA346-9F6E-F57C-24E9-1CFD98BE75BF}"/>
              </a:ext>
            </a:extLst>
          </p:cNvPr>
          <p:cNvSpPr>
            <a:spLocks noGrp="1"/>
          </p:cNvSpPr>
          <p:nvPr>
            <p:ph type="sldNum" sz="quarter" idx="12"/>
          </p:nvPr>
        </p:nvSpPr>
        <p:spPr/>
        <p:txBody>
          <a:bodyPr/>
          <a:lstStyle/>
          <a:p>
            <a:fld id="{EDE790F3-FBAD-4C41-BC13-73BC4EBD818D}" type="slidenum">
              <a:rPr lang="en-US" smtClean="0"/>
              <a:t>22</a:t>
            </a:fld>
            <a:endParaRPr lang="en-US"/>
          </a:p>
        </p:txBody>
      </p:sp>
      <p:pic>
        <p:nvPicPr>
          <p:cNvPr id="8" name="Content Placeholder 7" descr="A flowchart of a computer program&#10;&#10;Description automatically generated">
            <a:extLst>
              <a:ext uri="{FF2B5EF4-FFF2-40B4-BE49-F238E27FC236}">
                <a16:creationId xmlns:a16="http://schemas.microsoft.com/office/drawing/2014/main" id="{6D8DBE5B-C339-B247-9E72-8419F55EBF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5048" y="1597025"/>
            <a:ext cx="3417631" cy="4667250"/>
          </a:xfrm>
        </p:spPr>
      </p:pic>
      <p:sp>
        <p:nvSpPr>
          <p:cNvPr id="3" name="Date Placeholder 2">
            <a:extLst>
              <a:ext uri="{FF2B5EF4-FFF2-40B4-BE49-F238E27FC236}">
                <a16:creationId xmlns:a16="http://schemas.microsoft.com/office/drawing/2014/main" id="{3E299B3C-722C-A73D-C83A-3C5E89EE6901}"/>
              </a:ext>
            </a:extLst>
          </p:cNvPr>
          <p:cNvSpPr>
            <a:spLocks noGrp="1"/>
          </p:cNvSpPr>
          <p:nvPr>
            <p:ph type="dt" sz="half" idx="10"/>
          </p:nvPr>
        </p:nvSpPr>
        <p:spPr/>
        <p:txBody>
          <a:bodyPr/>
          <a:lstStyle/>
          <a:p>
            <a:fld id="{1F4C64CB-7B1A-4D83-A5E9-A309A9FCDA46}" type="datetime1">
              <a:rPr lang="en-US" smtClean="0"/>
              <a:t>11/23/2024</a:t>
            </a:fld>
            <a:endParaRPr lang="en-US"/>
          </a:p>
        </p:txBody>
      </p:sp>
    </p:spTree>
    <p:extLst>
      <p:ext uri="{BB962C8B-B14F-4D97-AF65-F5344CB8AC3E}">
        <p14:creationId xmlns:p14="http://schemas.microsoft.com/office/powerpoint/2010/main" val="4045349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DB331-09D4-3C93-E596-5E4582485C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 Details (SVM)</a:t>
            </a:r>
          </a:p>
        </p:txBody>
      </p:sp>
      <p:sp>
        <p:nvSpPr>
          <p:cNvPr id="3" name="Content Placeholder 2">
            <a:extLst>
              <a:ext uri="{FF2B5EF4-FFF2-40B4-BE49-F238E27FC236}">
                <a16:creationId xmlns:a16="http://schemas.microsoft.com/office/drawing/2014/main" id="{BCA7CFE1-17EA-97F8-7732-C383F292C8E9}"/>
              </a:ext>
            </a:extLst>
          </p:cNvPr>
          <p:cNvSpPr>
            <a:spLocks noGrp="1"/>
          </p:cNvSpPr>
          <p:nvPr>
            <p:ph idx="1"/>
          </p:nvPr>
        </p:nvSpPr>
        <p:spPr/>
        <p:txBody>
          <a:bodyPr>
            <a:normAutofit fontScale="92500" lnSpcReduction="20000"/>
          </a:bodyPr>
          <a:lstStyle/>
          <a:p>
            <a:pPr>
              <a:lnSpc>
                <a:spcPct val="150000"/>
              </a:lnSpc>
            </a:pPr>
            <a:r>
              <a:rPr lang="en-US" dirty="0">
                <a:latin typeface="Times New Roman" panose="02020603050405020304" pitchFamily="18" charset="0"/>
                <a:cs typeface="Times New Roman" panose="02020603050405020304" pitchFamily="18" charset="0"/>
              </a:rPr>
              <a:t>A supervised machine learning algorithm used for classification and regression tasks</a:t>
            </a:r>
            <a:r>
              <a:rPr lang="en-US" dirty="0"/>
              <a:t>.</a:t>
            </a:r>
          </a:p>
          <a:p>
            <a:pPr>
              <a:lnSpc>
                <a:spcPct val="150000"/>
              </a:lnSpc>
            </a:pPr>
            <a:r>
              <a:rPr lang="en-US" dirty="0">
                <a:latin typeface="Times New Roman" panose="02020603050405020304" pitchFamily="18" charset="0"/>
                <a:cs typeface="Times New Roman" panose="02020603050405020304" pitchFamily="18" charset="0"/>
              </a:rPr>
              <a:t>Maximizes the margin between data points of different classes to enhance classification accuracy.</a:t>
            </a:r>
          </a:p>
          <a:p>
            <a:pPr>
              <a:lnSpc>
                <a:spcPct val="150000"/>
              </a:lnSpc>
            </a:pPr>
            <a:r>
              <a:rPr lang="en-US" dirty="0">
                <a:latin typeface="Times New Roman" panose="02020603050405020304" pitchFamily="18" charset="0"/>
                <a:cs typeface="Times New Roman" panose="02020603050405020304" pitchFamily="18" charset="0"/>
              </a:rPr>
              <a:t>The algorithm tries to find the hyperplane that maximizes the margin between the classes while minimizing classification errors.</a:t>
            </a:r>
          </a:p>
          <a:p>
            <a:pPr>
              <a:lnSpc>
                <a:spcPct val="150000"/>
              </a:lnSpc>
            </a:pPr>
            <a:r>
              <a:rPr lang="en-US" dirty="0">
                <a:latin typeface="Times New Roman" panose="02020603050405020304" pitchFamily="18" charset="0"/>
                <a:cs typeface="Times New Roman" panose="02020603050405020304" pitchFamily="18" charset="0"/>
              </a:rPr>
              <a:t>Works well with both linear and non-linear data.</a:t>
            </a:r>
          </a:p>
          <a:p>
            <a:pPr marL="0" indent="0">
              <a:buNone/>
            </a:pPr>
            <a:endParaRPr lang="en-US" dirty="0"/>
          </a:p>
        </p:txBody>
      </p:sp>
      <p:sp>
        <p:nvSpPr>
          <p:cNvPr id="4" name="Slide Number Placeholder 3">
            <a:extLst>
              <a:ext uri="{FF2B5EF4-FFF2-40B4-BE49-F238E27FC236}">
                <a16:creationId xmlns:a16="http://schemas.microsoft.com/office/drawing/2014/main" id="{B9C8F1AB-6DBA-BDFC-1376-38737B353801}"/>
              </a:ext>
            </a:extLst>
          </p:cNvPr>
          <p:cNvSpPr>
            <a:spLocks noGrp="1"/>
          </p:cNvSpPr>
          <p:nvPr>
            <p:ph type="sldNum" sz="quarter" idx="12"/>
          </p:nvPr>
        </p:nvSpPr>
        <p:spPr/>
        <p:txBody>
          <a:bodyPr/>
          <a:lstStyle/>
          <a:p>
            <a:fld id="{EDE790F3-FBAD-4C41-BC13-73BC4EBD818D}" type="slidenum">
              <a:rPr lang="en-US" smtClean="0"/>
              <a:t>23</a:t>
            </a:fld>
            <a:endParaRPr lang="en-US"/>
          </a:p>
        </p:txBody>
      </p:sp>
      <p:sp>
        <p:nvSpPr>
          <p:cNvPr id="5" name="Date Placeholder 4">
            <a:extLst>
              <a:ext uri="{FF2B5EF4-FFF2-40B4-BE49-F238E27FC236}">
                <a16:creationId xmlns:a16="http://schemas.microsoft.com/office/drawing/2014/main" id="{CE252B33-771D-7FFE-7C11-898D86C948A4}"/>
              </a:ext>
            </a:extLst>
          </p:cNvPr>
          <p:cNvSpPr>
            <a:spLocks noGrp="1"/>
          </p:cNvSpPr>
          <p:nvPr>
            <p:ph type="dt" sz="half" idx="10"/>
          </p:nvPr>
        </p:nvSpPr>
        <p:spPr/>
        <p:txBody>
          <a:bodyPr/>
          <a:lstStyle/>
          <a:p>
            <a:fld id="{641E730D-3408-46C3-B576-0E07CC94F895}" type="datetime1">
              <a:rPr lang="en-US" smtClean="0"/>
              <a:t>11/23/2024</a:t>
            </a:fld>
            <a:endParaRPr lang="en-US"/>
          </a:p>
        </p:txBody>
      </p:sp>
    </p:spTree>
    <p:extLst>
      <p:ext uri="{BB962C8B-B14F-4D97-AF65-F5344CB8AC3E}">
        <p14:creationId xmlns:p14="http://schemas.microsoft.com/office/powerpoint/2010/main" val="2586959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03E0-3E27-5281-9AC2-D25B5616B4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Continued…</a:t>
            </a:r>
            <a:endParaRPr lang="en-US" b="1" dirty="0">
              <a:latin typeface="Times New Roman" panose="02020603050405020304" pitchFamily="18" charset="0"/>
              <a:cs typeface="Times New Roman" panose="02020603050405020304" pitchFamily="18" charset="0"/>
            </a:endParaRPr>
          </a:p>
        </p:txBody>
      </p:sp>
      <p:pic>
        <p:nvPicPr>
          <p:cNvPr id="7" name="Content Placeholder 6" descr="A diagram of a process&#10;&#10;Description automatically generated">
            <a:extLst>
              <a:ext uri="{FF2B5EF4-FFF2-40B4-BE49-F238E27FC236}">
                <a16:creationId xmlns:a16="http://schemas.microsoft.com/office/drawing/2014/main" id="{D31867DB-17B5-C4F3-B56E-D720BFD6CA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4680" y="1496905"/>
            <a:ext cx="2379494" cy="5053228"/>
          </a:xfrm>
        </p:spPr>
      </p:pic>
      <p:sp>
        <p:nvSpPr>
          <p:cNvPr id="4" name="Slide Number Placeholder 3">
            <a:extLst>
              <a:ext uri="{FF2B5EF4-FFF2-40B4-BE49-F238E27FC236}">
                <a16:creationId xmlns:a16="http://schemas.microsoft.com/office/drawing/2014/main" id="{28D8BABB-8813-D437-E09F-8615F3B773AD}"/>
              </a:ext>
            </a:extLst>
          </p:cNvPr>
          <p:cNvSpPr>
            <a:spLocks noGrp="1"/>
          </p:cNvSpPr>
          <p:nvPr>
            <p:ph type="sldNum" sz="quarter" idx="12"/>
          </p:nvPr>
        </p:nvSpPr>
        <p:spPr/>
        <p:txBody>
          <a:bodyPr/>
          <a:lstStyle/>
          <a:p>
            <a:fld id="{EDE790F3-FBAD-4C41-BC13-73BC4EBD818D}" type="slidenum">
              <a:rPr lang="en-US" smtClean="0"/>
              <a:t>24</a:t>
            </a:fld>
            <a:endParaRPr lang="en-US"/>
          </a:p>
        </p:txBody>
      </p:sp>
      <p:sp>
        <p:nvSpPr>
          <p:cNvPr id="3" name="Date Placeholder 2">
            <a:extLst>
              <a:ext uri="{FF2B5EF4-FFF2-40B4-BE49-F238E27FC236}">
                <a16:creationId xmlns:a16="http://schemas.microsoft.com/office/drawing/2014/main" id="{4261CB11-F1BF-346F-59EE-CADF527460A5}"/>
              </a:ext>
            </a:extLst>
          </p:cNvPr>
          <p:cNvSpPr>
            <a:spLocks noGrp="1"/>
          </p:cNvSpPr>
          <p:nvPr>
            <p:ph type="dt" sz="half" idx="10"/>
          </p:nvPr>
        </p:nvSpPr>
        <p:spPr/>
        <p:txBody>
          <a:bodyPr/>
          <a:lstStyle/>
          <a:p>
            <a:fld id="{7441607F-0BFE-4980-94A1-0E9789373888}" type="datetime1">
              <a:rPr lang="en-US" smtClean="0"/>
              <a:t>11/23/2024</a:t>
            </a:fld>
            <a:endParaRPr lang="en-US"/>
          </a:p>
        </p:txBody>
      </p:sp>
    </p:spTree>
    <p:extLst>
      <p:ext uri="{BB962C8B-B14F-4D97-AF65-F5344CB8AC3E}">
        <p14:creationId xmlns:p14="http://schemas.microsoft.com/office/powerpoint/2010/main" val="2140924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0924-B48C-E666-42DA-BBB141BAB0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Description of Algorithm</a:t>
            </a:r>
            <a:endParaRPr lang="en-US" dirty="0"/>
          </a:p>
        </p:txBody>
      </p:sp>
      <p:sp>
        <p:nvSpPr>
          <p:cNvPr id="3" name="Content Placeholder 2">
            <a:extLst>
              <a:ext uri="{FF2B5EF4-FFF2-40B4-BE49-F238E27FC236}">
                <a16:creationId xmlns:a16="http://schemas.microsoft.com/office/drawing/2014/main" id="{921E47F1-553C-4A16-B4CA-A6B2E4EC5639}"/>
              </a:ext>
            </a:extLst>
          </p:cNvPr>
          <p:cNvSpPr>
            <a:spLocks noGrp="1"/>
          </p:cNvSpPr>
          <p:nvPr>
            <p:ph idx="1"/>
          </p:nvPr>
        </p:nvSpPr>
        <p:spPr/>
        <p:txBody>
          <a:bodyPr>
            <a:normAutofit fontScale="62500" lnSpcReduction="20000"/>
          </a:bodyPr>
          <a:lstStyle/>
          <a:p>
            <a:pPr>
              <a:lnSpc>
                <a:spcPct val="150000"/>
              </a:lnSpc>
            </a:pPr>
            <a:r>
              <a:rPr lang="en-US" sz="4000" dirty="0">
                <a:latin typeface="Times New Roman" panose="02020603050405020304" pitchFamily="18" charset="0"/>
                <a:cs typeface="Times New Roman" panose="02020603050405020304" pitchFamily="18" charset="0"/>
              </a:rPr>
              <a:t>Support Vector Classification (SVC) is a specific implementation of the Support Vector Machine (SVM) algorithm used for classification tasks.</a:t>
            </a:r>
          </a:p>
          <a:p>
            <a:pPr>
              <a:lnSpc>
                <a:spcPct val="150000"/>
              </a:lnSpc>
            </a:pPr>
            <a:r>
              <a:rPr lang="en-US" sz="4000" dirty="0">
                <a:latin typeface="Times New Roman" panose="02020603050405020304" pitchFamily="18" charset="0"/>
                <a:cs typeface="Times New Roman" panose="02020603050405020304" pitchFamily="18" charset="0"/>
              </a:rPr>
              <a:t>SVM tries to maximize the margin (distance between the hyperplane and the support vectors) to enhance generalization.</a:t>
            </a:r>
          </a:p>
          <a:p>
            <a:pPr>
              <a:lnSpc>
                <a:spcPct val="150000"/>
              </a:lnSpc>
            </a:pPr>
            <a:r>
              <a:rPr lang="en-US" sz="4000" dirty="0">
                <a:latin typeface="Times New Roman" panose="02020603050405020304" pitchFamily="18" charset="0"/>
                <a:cs typeface="Times New Roman" panose="02020603050405020304" pitchFamily="18" charset="0"/>
              </a:rPr>
              <a:t>Linear SVM: For linearly separable data, the algorithm finds a straight hyperplane.</a:t>
            </a:r>
          </a:p>
          <a:p>
            <a:pPr>
              <a:lnSpc>
                <a:spcPct val="150000"/>
              </a:lnSpc>
            </a:pPr>
            <a:r>
              <a:rPr lang="en-US" sz="4000" dirty="0">
                <a:latin typeface="Times New Roman" panose="02020603050405020304" pitchFamily="18" charset="0"/>
                <a:cs typeface="Times New Roman" panose="02020603050405020304" pitchFamily="18" charset="0"/>
              </a:rPr>
              <a:t>Classifies new data points based on which side of the hyperplane they fall on</a:t>
            </a:r>
            <a:r>
              <a:rPr lang="en-US" dirty="0"/>
              <a:t>.</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47DC48F-7A37-3B74-653A-AE57F11B0230}"/>
              </a:ext>
            </a:extLst>
          </p:cNvPr>
          <p:cNvSpPr>
            <a:spLocks noGrp="1"/>
          </p:cNvSpPr>
          <p:nvPr>
            <p:ph type="sldNum" sz="quarter" idx="12"/>
          </p:nvPr>
        </p:nvSpPr>
        <p:spPr/>
        <p:txBody>
          <a:bodyPr/>
          <a:lstStyle/>
          <a:p>
            <a:fld id="{EDE790F3-FBAD-4C41-BC13-73BC4EBD818D}" type="slidenum">
              <a:rPr lang="en-US" smtClean="0"/>
              <a:t>25</a:t>
            </a:fld>
            <a:endParaRPr lang="en-US"/>
          </a:p>
        </p:txBody>
      </p:sp>
      <p:sp>
        <p:nvSpPr>
          <p:cNvPr id="5" name="Date Placeholder 4">
            <a:extLst>
              <a:ext uri="{FF2B5EF4-FFF2-40B4-BE49-F238E27FC236}">
                <a16:creationId xmlns:a16="http://schemas.microsoft.com/office/drawing/2014/main" id="{FFD0ACE5-9308-CB68-FF24-E2CD58BECACD}"/>
              </a:ext>
            </a:extLst>
          </p:cNvPr>
          <p:cNvSpPr>
            <a:spLocks noGrp="1"/>
          </p:cNvSpPr>
          <p:nvPr>
            <p:ph type="dt" sz="half" idx="10"/>
          </p:nvPr>
        </p:nvSpPr>
        <p:spPr/>
        <p:txBody>
          <a:bodyPr/>
          <a:lstStyle/>
          <a:p>
            <a:fld id="{B668F690-D4D0-49C8-908C-76F0CA892D5F}" type="datetime1">
              <a:rPr lang="en-US" smtClean="0"/>
              <a:t>11/23/2024</a:t>
            </a:fld>
            <a:endParaRPr lang="en-US"/>
          </a:p>
        </p:txBody>
      </p:sp>
    </p:spTree>
    <p:extLst>
      <p:ext uri="{BB962C8B-B14F-4D97-AF65-F5344CB8AC3E}">
        <p14:creationId xmlns:p14="http://schemas.microsoft.com/office/powerpoint/2010/main" val="1625730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F4E76-F0C6-5279-4F20-E26022FA85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Analysis</a:t>
            </a:r>
          </a:p>
        </p:txBody>
      </p:sp>
      <p:sp>
        <p:nvSpPr>
          <p:cNvPr id="4" name="Slide Number Placeholder 3">
            <a:extLst>
              <a:ext uri="{FF2B5EF4-FFF2-40B4-BE49-F238E27FC236}">
                <a16:creationId xmlns:a16="http://schemas.microsoft.com/office/drawing/2014/main" id="{EE68F24D-07FE-913F-C1C0-0297FCD991BD}"/>
              </a:ext>
            </a:extLst>
          </p:cNvPr>
          <p:cNvSpPr>
            <a:spLocks noGrp="1"/>
          </p:cNvSpPr>
          <p:nvPr>
            <p:ph type="sldNum" sz="quarter" idx="12"/>
          </p:nvPr>
        </p:nvSpPr>
        <p:spPr/>
        <p:txBody>
          <a:bodyPr/>
          <a:lstStyle/>
          <a:p>
            <a:fld id="{EDE790F3-FBAD-4C41-BC13-73BC4EBD818D}" type="slidenum">
              <a:rPr lang="en-US" smtClean="0"/>
              <a:t>26</a:t>
            </a:fld>
            <a:endParaRPr lang="en-US"/>
          </a:p>
        </p:txBody>
      </p:sp>
      <p:pic>
        <p:nvPicPr>
          <p:cNvPr id="5" name="Content Placeholder 4">
            <a:extLst>
              <a:ext uri="{FF2B5EF4-FFF2-40B4-BE49-F238E27FC236}">
                <a16:creationId xmlns:a16="http://schemas.microsoft.com/office/drawing/2014/main" id="{9F84AF6F-D4CB-EC72-1E38-13F6F52C67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640" y="1690688"/>
            <a:ext cx="5459193" cy="4351338"/>
          </a:xfrm>
          <a:prstGeom prst="rect">
            <a:avLst/>
          </a:prstGeom>
        </p:spPr>
      </p:pic>
      <p:sp>
        <p:nvSpPr>
          <p:cNvPr id="3" name="Date Placeholder 2">
            <a:extLst>
              <a:ext uri="{FF2B5EF4-FFF2-40B4-BE49-F238E27FC236}">
                <a16:creationId xmlns:a16="http://schemas.microsoft.com/office/drawing/2014/main" id="{E3AEB95A-6389-1BCF-8B5E-CD6761D352E7}"/>
              </a:ext>
            </a:extLst>
          </p:cNvPr>
          <p:cNvSpPr>
            <a:spLocks noGrp="1"/>
          </p:cNvSpPr>
          <p:nvPr>
            <p:ph type="dt" sz="half" idx="10"/>
          </p:nvPr>
        </p:nvSpPr>
        <p:spPr/>
        <p:txBody>
          <a:bodyPr/>
          <a:lstStyle/>
          <a:p>
            <a:fld id="{2E362BB4-925F-4A05-8A30-C6C1151BC563}" type="datetime1">
              <a:rPr lang="en-US" smtClean="0"/>
              <a:t>11/23/2024</a:t>
            </a:fld>
            <a:endParaRPr lang="en-US"/>
          </a:p>
        </p:txBody>
      </p:sp>
    </p:spTree>
    <p:extLst>
      <p:ext uri="{BB962C8B-B14F-4D97-AF65-F5344CB8AC3E}">
        <p14:creationId xmlns:p14="http://schemas.microsoft.com/office/powerpoint/2010/main" val="1000227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CC7C-9526-1DD5-1303-544C1E9826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8A1ADEB-A25A-1871-843A-76B7E9D92E29}"/>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Medicine recommendation systems use advanced algorithms to analyze patient data, suggesting appropriate medications, improving prescription accuracy, personalizing treatment plans, and enhancing patient care. With continuous advancements, they could lead to better patient outcomes.</a:t>
            </a:r>
          </a:p>
        </p:txBody>
      </p:sp>
      <p:sp>
        <p:nvSpPr>
          <p:cNvPr id="4" name="Slide Number Placeholder 3">
            <a:extLst>
              <a:ext uri="{FF2B5EF4-FFF2-40B4-BE49-F238E27FC236}">
                <a16:creationId xmlns:a16="http://schemas.microsoft.com/office/drawing/2014/main" id="{B31862A1-DB9B-239E-5569-7C82247B41B2}"/>
              </a:ext>
            </a:extLst>
          </p:cNvPr>
          <p:cNvSpPr>
            <a:spLocks noGrp="1"/>
          </p:cNvSpPr>
          <p:nvPr>
            <p:ph type="sldNum" sz="quarter" idx="12"/>
          </p:nvPr>
        </p:nvSpPr>
        <p:spPr/>
        <p:txBody>
          <a:bodyPr/>
          <a:lstStyle/>
          <a:p>
            <a:fld id="{EDE790F3-FBAD-4C41-BC13-73BC4EBD818D}" type="slidenum">
              <a:rPr lang="en-US" smtClean="0"/>
              <a:t>27</a:t>
            </a:fld>
            <a:endParaRPr lang="en-US"/>
          </a:p>
        </p:txBody>
      </p:sp>
      <p:sp>
        <p:nvSpPr>
          <p:cNvPr id="5" name="Date Placeholder 4">
            <a:extLst>
              <a:ext uri="{FF2B5EF4-FFF2-40B4-BE49-F238E27FC236}">
                <a16:creationId xmlns:a16="http://schemas.microsoft.com/office/drawing/2014/main" id="{71E6A245-F65B-71C1-665B-0624E96F1918}"/>
              </a:ext>
            </a:extLst>
          </p:cNvPr>
          <p:cNvSpPr>
            <a:spLocks noGrp="1"/>
          </p:cNvSpPr>
          <p:nvPr>
            <p:ph type="dt" sz="half" idx="10"/>
          </p:nvPr>
        </p:nvSpPr>
        <p:spPr/>
        <p:txBody>
          <a:bodyPr/>
          <a:lstStyle/>
          <a:p>
            <a:fld id="{E573548A-4D87-471D-973D-3A1F67C3DE4B}" type="datetime1">
              <a:rPr lang="en-US" smtClean="0"/>
              <a:t>11/23/2024</a:t>
            </a:fld>
            <a:endParaRPr lang="en-US"/>
          </a:p>
        </p:txBody>
      </p:sp>
    </p:spTree>
    <p:extLst>
      <p:ext uri="{BB962C8B-B14F-4D97-AF65-F5344CB8AC3E}">
        <p14:creationId xmlns:p14="http://schemas.microsoft.com/office/powerpoint/2010/main" val="2274624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96ED-93E9-C4DD-669A-77842CFF67AB}"/>
              </a:ext>
            </a:extLst>
          </p:cNvPr>
          <p:cNvSpPr>
            <a:spLocks noGrp="1"/>
          </p:cNvSpPr>
          <p:nvPr>
            <p:ph type="title"/>
          </p:nvPr>
        </p:nvSpPr>
        <p:spPr>
          <a:xfrm>
            <a:off x="697872" y="0"/>
            <a:ext cx="10515600" cy="1325563"/>
          </a:xfrm>
        </p:spPr>
        <p:txBody>
          <a:bodyPr/>
          <a:lstStyle/>
          <a:p>
            <a:r>
              <a:rPr lang="en-US" dirty="0">
                <a:latin typeface="Times New Roman" panose="02020603050405020304" pitchFamily="18" charset="0"/>
                <a:cs typeface="Times New Roman" panose="02020603050405020304" pitchFamily="18" charset="0"/>
              </a:rPr>
              <a:t>References</a:t>
            </a:r>
            <a:endParaRPr lang="en-US" dirty="0"/>
          </a:p>
        </p:txBody>
      </p:sp>
      <p:sp>
        <p:nvSpPr>
          <p:cNvPr id="3" name="Content Placeholder 2">
            <a:extLst>
              <a:ext uri="{FF2B5EF4-FFF2-40B4-BE49-F238E27FC236}">
                <a16:creationId xmlns:a16="http://schemas.microsoft.com/office/drawing/2014/main" id="{09A4F417-E434-FE8F-81BA-BD2CC882285A}"/>
              </a:ext>
            </a:extLst>
          </p:cNvPr>
          <p:cNvSpPr>
            <a:spLocks noGrp="1"/>
          </p:cNvSpPr>
          <p:nvPr>
            <p:ph idx="1"/>
          </p:nvPr>
        </p:nvSpPr>
        <p:spPr>
          <a:xfrm>
            <a:off x="566597" y="662782"/>
            <a:ext cx="9392215" cy="5104276"/>
          </a:xfrm>
        </p:spPr>
        <p:txBody>
          <a:bodyPr>
            <a:normAutofit/>
          </a:bodyPr>
          <a:lstStyle/>
          <a:p>
            <a:endParaRPr lang="en-US" sz="1800" dirty="0">
              <a:latin typeface="Times New Roman" panose="02020603050405020304" pitchFamily="18" charset="0"/>
              <a:cs typeface="Times New Roman" panose="02020603050405020304" pitchFamily="18" charset="0"/>
            </a:endParaRPr>
          </a:p>
          <a:p>
            <a:pPr>
              <a:lnSpc>
                <a:spcPct val="170000"/>
              </a:lnSpc>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86A7959-CC26-0977-8C51-7D243225C6AA}"/>
              </a:ext>
            </a:extLst>
          </p:cNvPr>
          <p:cNvSpPr>
            <a:spLocks noGrp="1"/>
          </p:cNvSpPr>
          <p:nvPr>
            <p:ph type="sldNum" sz="quarter" idx="12"/>
          </p:nvPr>
        </p:nvSpPr>
        <p:spPr/>
        <p:txBody>
          <a:bodyPr/>
          <a:lstStyle/>
          <a:p>
            <a:fld id="{EDE790F3-FBAD-4C41-BC13-73BC4EBD818D}" type="slidenum">
              <a:rPr lang="en-US" smtClean="0"/>
              <a:t>28</a:t>
            </a:fld>
            <a:endParaRPr lang="en-US"/>
          </a:p>
        </p:txBody>
      </p:sp>
      <p:sp>
        <p:nvSpPr>
          <p:cNvPr id="5" name="Date Placeholder 4">
            <a:extLst>
              <a:ext uri="{FF2B5EF4-FFF2-40B4-BE49-F238E27FC236}">
                <a16:creationId xmlns:a16="http://schemas.microsoft.com/office/drawing/2014/main" id="{9111319C-8EA4-CECD-8910-957A323B123F}"/>
              </a:ext>
            </a:extLst>
          </p:cNvPr>
          <p:cNvSpPr>
            <a:spLocks noGrp="1"/>
          </p:cNvSpPr>
          <p:nvPr>
            <p:ph type="dt" sz="half" idx="10"/>
          </p:nvPr>
        </p:nvSpPr>
        <p:spPr/>
        <p:txBody>
          <a:bodyPr/>
          <a:lstStyle/>
          <a:p>
            <a:fld id="{6738D2C1-6F6C-4C36-AFCA-099E0859DC4C}" type="datetime1">
              <a:rPr lang="en-US" smtClean="0"/>
              <a:t>11/23/2024</a:t>
            </a:fld>
            <a:endParaRPr lang="en-US"/>
          </a:p>
        </p:txBody>
      </p:sp>
      <p:pic>
        <p:nvPicPr>
          <p:cNvPr id="11" name="Picture 10">
            <a:extLst>
              <a:ext uri="{FF2B5EF4-FFF2-40B4-BE49-F238E27FC236}">
                <a16:creationId xmlns:a16="http://schemas.microsoft.com/office/drawing/2014/main" id="{80761EEE-EF5C-F20D-A954-EBECAAB3A6D3}"/>
              </a:ext>
            </a:extLst>
          </p:cNvPr>
          <p:cNvPicPr>
            <a:picLocks noChangeAspect="1"/>
          </p:cNvPicPr>
          <p:nvPr/>
        </p:nvPicPr>
        <p:blipFill>
          <a:blip r:embed="rId2"/>
          <a:stretch>
            <a:fillRect/>
          </a:stretch>
        </p:blipFill>
        <p:spPr>
          <a:xfrm>
            <a:off x="487356" y="1448572"/>
            <a:ext cx="11386089" cy="4571983"/>
          </a:xfrm>
          <a:prstGeom prst="rect">
            <a:avLst/>
          </a:prstGeom>
        </p:spPr>
      </p:pic>
    </p:spTree>
    <p:extLst>
      <p:ext uri="{BB962C8B-B14F-4D97-AF65-F5344CB8AC3E}">
        <p14:creationId xmlns:p14="http://schemas.microsoft.com/office/powerpoint/2010/main" val="2151463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534F52-C9B4-0449-E29E-37E9D3515C11}"/>
              </a:ext>
            </a:extLst>
          </p:cNvPr>
          <p:cNvSpPr>
            <a:spLocks noGrp="1"/>
          </p:cNvSpPr>
          <p:nvPr>
            <p:ph type="ctrTitle"/>
          </p:nvPr>
        </p:nvSpPr>
        <p:spPr/>
        <p:txBody>
          <a:bodyPr>
            <a:normAutofit/>
          </a:bodyPr>
          <a:lstStyle/>
          <a:p>
            <a:pPr marL="0" indent="0">
              <a:lnSpc>
                <a:spcPct val="150000"/>
              </a:lnSpc>
            </a:pPr>
            <a:r>
              <a:rPr lang="en-US" sz="7200" dirty="0">
                <a:latin typeface="Times New Roman" panose="02020603050405020304" pitchFamily="18" charset="0"/>
                <a:cs typeface="Times New Roman" panose="02020603050405020304" pitchFamily="18" charset="0"/>
              </a:rPr>
              <a:t>Thank You!</a:t>
            </a:r>
            <a:endParaRPr lang="en-US" sz="7200" dirty="0"/>
          </a:p>
        </p:txBody>
      </p:sp>
      <p:sp>
        <p:nvSpPr>
          <p:cNvPr id="6" name="Subtitle 5">
            <a:extLst>
              <a:ext uri="{FF2B5EF4-FFF2-40B4-BE49-F238E27FC236}">
                <a16:creationId xmlns:a16="http://schemas.microsoft.com/office/drawing/2014/main" id="{B21B7CB1-07E9-3D6E-2ACD-9E76B6A6156C}"/>
              </a:ext>
            </a:extLst>
          </p:cNvPr>
          <p:cNvSpPr>
            <a:spLocks noGrp="1"/>
          </p:cNvSpPr>
          <p:nvPr>
            <p:ph type="subTitle" idx="1"/>
          </p:nvPr>
        </p:nvSpPr>
        <p:spPr/>
        <p:txBody>
          <a:bodyPr>
            <a:normAutofit/>
          </a:bodyPr>
          <a:lstStyle/>
          <a:p>
            <a:r>
              <a:rPr lang="en-US" sz="4400" dirty="0">
                <a:latin typeface="Times New Roman" panose="02020603050405020304" pitchFamily="18" charset="0"/>
                <a:cs typeface="Times New Roman" panose="02020603050405020304" pitchFamily="18" charset="0"/>
              </a:rPr>
              <a:t>Any Queries?</a:t>
            </a:r>
          </a:p>
        </p:txBody>
      </p:sp>
      <p:sp>
        <p:nvSpPr>
          <p:cNvPr id="2" name="Date Placeholder 1">
            <a:extLst>
              <a:ext uri="{FF2B5EF4-FFF2-40B4-BE49-F238E27FC236}">
                <a16:creationId xmlns:a16="http://schemas.microsoft.com/office/drawing/2014/main" id="{FADBE40C-A3FB-A3FC-7C1E-A7E61BD67A6F}"/>
              </a:ext>
            </a:extLst>
          </p:cNvPr>
          <p:cNvSpPr>
            <a:spLocks noGrp="1"/>
          </p:cNvSpPr>
          <p:nvPr>
            <p:ph type="dt" sz="half" idx="10"/>
          </p:nvPr>
        </p:nvSpPr>
        <p:spPr/>
        <p:txBody>
          <a:bodyPr/>
          <a:lstStyle/>
          <a:p>
            <a:fld id="{715D591C-FC05-4F84-8393-F37080EE9C1F}" type="datetime1">
              <a:rPr lang="en-US" smtClean="0"/>
              <a:t>11/23/2024</a:t>
            </a:fld>
            <a:endParaRPr lang="en-US"/>
          </a:p>
        </p:txBody>
      </p:sp>
      <p:sp>
        <p:nvSpPr>
          <p:cNvPr id="3" name="Slide Number Placeholder 2">
            <a:extLst>
              <a:ext uri="{FF2B5EF4-FFF2-40B4-BE49-F238E27FC236}">
                <a16:creationId xmlns:a16="http://schemas.microsoft.com/office/drawing/2014/main" id="{4718D679-375D-71E8-A9AE-469F5935869F}"/>
              </a:ext>
            </a:extLst>
          </p:cNvPr>
          <p:cNvSpPr>
            <a:spLocks noGrp="1"/>
          </p:cNvSpPr>
          <p:nvPr>
            <p:ph type="sldNum" sz="quarter" idx="12"/>
          </p:nvPr>
        </p:nvSpPr>
        <p:spPr/>
        <p:txBody>
          <a:bodyPr/>
          <a:lstStyle/>
          <a:p>
            <a:fld id="{EDE790F3-FBAD-4C41-BC13-73BC4EBD818D}" type="slidenum">
              <a:rPr lang="en-US" smtClean="0"/>
              <a:t>29</a:t>
            </a:fld>
            <a:endParaRPr lang="en-US"/>
          </a:p>
        </p:txBody>
      </p:sp>
    </p:spTree>
    <p:extLst>
      <p:ext uri="{BB962C8B-B14F-4D97-AF65-F5344CB8AC3E}">
        <p14:creationId xmlns:p14="http://schemas.microsoft.com/office/powerpoint/2010/main" val="166789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9211-0F6B-494F-243F-21F06306053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D6AC4BFA-C2C4-6C30-659C-4E596F9D9075}"/>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Medicine recommendation refers to the process of using algorithms to suggest appropriate medications for a patient based on various inputs such as their symptoms</a:t>
            </a:r>
          </a:p>
          <a:p>
            <a:pPr>
              <a:lnSpc>
                <a:spcPct val="150000"/>
              </a:lnSpc>
            </a:pPr>
            <a:r>
              <a:rPr lang="en-US" dirty="0">
                <a:latin typeface="Times New Roman" panose="02020603050405020304" pitchFamily="18" charset="0"/>
                <a:cs typeface="Times New Roman" panose="02020603050405020304" pitchFamily="18" charset="0"/>
              </a:rPr>
              <a:t>It use Support Vector machine to predict the disease and recommend the related medicine, workout </a:t>
            </a:r>
            <a:r>
              <a:rPr lang="en-US" dirty="0" err="1">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23ADAF5-55D7-8867-BD94-498ABE9AE5B1}"/>
              </a:ext>
            </a:extLst>
          </p:cNvPr>
          <p:cNvSpPr>
            <a:spLocks noGrp="1"/>
          </p:cNvSpPr>
          <p:nvPr>
            <p:ph type="sldNum" sz="quarter" idx="12"/>
          </p:nvPr>
        </p:nvSpPr>
        <p:spPr/>
        <p:txBody>
          <a:bodyPr/>
          <a:lstStyle/>
          <a:p>
            <a:fld id="{EDE790F3-FBAD-4C41-BC13-73BC4EBD818D}" type="slidenum">
              <a:rPr lang="en-US" smtClean="0"/>
              <a:t>3</a:t>
            </a:fld>
            <a:endParaRPr lang="en-US"/>
          </a:p>
        </p:txBody>
      </p:sp>
      <p:sp>
        <p:nvSpPr>
          <p:cNvPr id="5" name="Date Placeholder 4">
            <a:extLst>
              <a:ext uri="{FF2B5EF4-FFF2-40B4-BE49-F238E27FC236}">
                <a16:creationId xmlns:a16="http://schemas.microsoft.com/office/drawing/2014/main" id="{02E05DFA-E1BC-6F8D-DCDC-0D1319C8706C}"/>
              </a:ext>
            </a:extLst>
          </p:cNvPr>
          <p:cNvSpPr>
            <a:spLocks noGrp="1"/>
          </p:cNvSpPr>
          <p:nvPr>
            <p:ph type="dt" sz="half" idx="10"/>
          </p:nvPr>
        </p:nvSpPr>
        <p:spPr/>
        <p:txBody>
          <a:bodyPr/>
          <a:lstStyle/>
          <a:p>
            <a:fld id="{80063275-79DE-460D-8361-EB351C32B3AD}" type="datetime1">
              <a:rPr lang="en-US" smtClean="0"/>
              <a:t>11/23/2024</a:t>
            </a:fld>
            <a:endParaRPr lang="en-US"/>
          </a:p>
        </p:txBody>
      </p:sp>
    </p:spTree>
    <p:extLst>
      <p:ext uri="{BB962C8B-B14F-4D97-AF65-F5344CB8AC3E}">
        <p14:creationId xmlns:p14="http://schemas.microsoft.com/office/powerpoint/2010/main" val="164454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F127-EC46-0BA8-6B7A-DC2A67D05251}"/>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Problem of </a:t>
            </a:r>
            <a:r>
              <a:rPr lang="en-US" dirty="0">
                <a:latin typeface="Times New Roman" panose="02020603050405020304" pitchFamily="18" charset="0"/>
                <a:cs typeface="Times New Roman" panose="02020603050405020304" pitchFamily="18" charset="0"/>
              </a:rPr>
              <a:t>statement</a:t>
            </a:r>
            <a:endParaRPr lang="en-US" dirty="0"/>
          </a:p>
        </p:txBody>
      </p:sp>
      <p:sp>
        <p:nvSpPr>
          <p:cNvPr id="3" name="Content Placeholder 2">
            <a:extLst>
              <a:ext uri="{FF2B5EF4-FFF2-40B4-BE49-F238E27FC236}">
                <a16:creationId xmlns:a16="http://schemas.microsoft.com/office/drawing/2014/main" id="{8AA582F4-9E37-9812-A1AA-1369C728068E}"/>
              </a:ext>
            </a:extLst>
          </p:cNvPr>
          <p:cNvSpPr>
            <a:spLocks noGrp="1"/>
          </p:cNvSpPr>
          <p:nvPr>
            <p:ph idx="1"/>
          </p:nvPr>
        </p:nvSpPr>
        <p:spPr/>
        <p:txBody>
          <a:bodyPr>
            <a:normAutofit fontScale="85000" lnSpcReduction="10000"/>
          </a:bodyPr>
          <a:lstStyle/>
          <a:p>
            <a:pPr>
              <a:lnSpc>
                <a:spcPct val="150000"/>
              </a:lnSpc>
            </a:pPr>
            <a:r>
              <a:rPr lang="en-US" dirty="0">
                <a:latin typeface="Times New Roman" panose="02020603050405020304" pitchFamily="18" charset="0"/>
                <a:cs typeface="Times New Roman" panose="02020603050405020304" pitchFamily="18" charset="0"/>
              </a:rPr>
              <a:t>The Medicine Recommendation System, developed using Machine Learning, aims to improve personalized medicine by analyzing patient symptoms</a:t>
            </a:r>
          </a:p>
          <a:p>
            <a:pPr>
              <a:lnSpc>
                <a:spcPct val="150000"/>
              </a:lnSpc>
            </a:pPr>
            <a:r>
              <a:rPr lang="en-US" dirty="0">
                <a:latin typeface="Times New Roman" panose="02020603050405020304" pitchFamily="18" charset="0"/>
                <a:cs typeface="Times New Roman" panose="02020603050405020304" pitchFamily="18" charset="0"/>
              </a:rPr>
              <a:t>This system improves treatment accuracy, efficiency, and reduces the risk of adverse drug reactions. </a:t>
            </a:r>
          </a:p>
          <a:p>
            <a:pPr>
              <a:lnSpc>
                <a:spcPct val="150000"/>
              </a:lnSpc>
            </a:pPr>
            <a:r>
              <a:rPr lang="en-US" dirty="0">
                <a:latin typeface="Times New Roman" panose="02020603050405020304" pitchFamily="18" charset="0"/>
                <a:cs typeface="Times New Roman" panose="02020603050405020304" pitchFamily="18" charset="0"/>
              </a:rPr>
              <a:t>It continuously learns from historical data, refining its recommendations over time, and supporting healthcare providers in making informed decisions.</a:t>
            </a:r>
          </a:p>
        </p:txBody>
      </p:sp>
      <p:sp>
        <p:nvSpPr>
          <p:cNvPr id="4" name="Slide Number Placeholder 3">
            <a:extLst>
              <a:ext uri="{FF2B5EF4-FFF2-40B4-BE49-F238E27FC236}">
                <a16:creationId xmlns:a16="http://schemas.microsoft.com/office/drawing/2014/main" id="{E6A529DC-1E15-BBEF-EF52-0FF5A2D08B43}"/>
              </a:ext>
            </a:extLst>
          </p:cNvPr>
          <p:cNvSpPr>
            <a:spLocks noGrp="1"/>
          </p:cNvSpPr>
          <p:nvPr>
            <p:ph type="sldNum" sz="quarter" idx="12"/>
          </p:nvPr>
        </p:nvSpPr>
        <p:spPr/>
        <p:txBody>
          <a:bodyPr/>
          <a:lstStyle/>
          <a:p>
            <a:fld id="{EDE790F3-FBAD-4C41-BC13-73BC4EBD818D}" type="slidenum">
              <a:rPr lang="en-US" smtClean="0"/>
              <a:t>4</a:t>
            </a:fld>
            <a:endParaRPr lang="en-US"/>
          </a:p>
        </p:txBody>
      </p:sp>
      <p:sp>
        <p:nvSpPr>
          <p:cNvPr id="5" name="Date Placeholder 4">
            <a:extLst>
              <a:ext uri="{FF2B5EF4-FFF2-40B4-BE49-F238E27FC236}">
                <a16:creationId xmlns:a16="http://schemas.microsoft.com/office/drawing/2014/main" id="{8A9FC99C-1AFA-ACAA-2B78-7BDA01A1FC44}"/>
              </a:ext>
            </a:extLst>
          </p:cNvPr>
          <p:cNvSpPr>
            <a:spLocks noGrp="1"/>
          </p:cNvSpPr>
          <p:nvPr>
            <p:ph type="dt" sz="half" idx="10"/>
          </p:nvPr>
        </p:nvSpPr>
        <p:spPr/>
        <p:txBody>
          <a:bodyPr/>
          <a:lstStyle/>
          <a:p>
            <a:fld id="{7E85BD0D-0F88-4AD2-9441-E5F11B65F362}" type="datetime1">
              <a:rPr lang="en-US" smtClean="0"/>
              <a:t>11/23/2024</a:t>
            </a:fld>
            <a:endParaRPr lang="en-US"/>
          </a:p>
        </p:txBody>
      </p:sp>
    </p:spTree>
    <p:extLst>
      <p:ext uri="{BB962C8B-B14F-4D97-AF65-F5344CB8AC3E}">
        <p14:creationId xmlns:p14="http://schemas.microsoft.com/office/powerpoint/2010/main" val="414581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F3EB-B284-C02E-3F22-90BB933A047B}"/>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Objectives</a:t>
            </a:r>
            <a:endParaRPr lang="en-US" dirty="0"/>
          </a:p>
        </p:txBody>
      </p:sp>
      <p:sp>
        <p:nvSpPr>
          <p:cNvPr id="3" name="Content Placeholder 2">
            <a:extLst>
              <a:ext uri="{FF2B5EF4-FFF2-40B4-BE49-F238E27FC236}">
                <a16:creationId xmlns:a16="http://schemas.microsoft.com/office/drawing/2014/main" id="{E3E81715-9EEF-04CE-10D0-57D86103B787}"/>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To predict the disease on the basic of the Symptoms.</a:t>
            </a:r>
          </a:p>
          <a:p>
            <a:pPr>
              <a:lnSpc>
                <a:spcPct val="150000"/>
              </a:lnSpc>
            </a:pPr>
            <a:r>
              <a:rPr lang="en-US" dirty="0">
                <a:latin typeface="Times New Roman" panose="02020603050405020304" pitchFamily="18" charset="0"/>
                <a:cs typeface="Times New Roman" panose="02020603050405020304" pitchFamily="18" charset="0"/>
              </a:rPr>
              <a:t>To recommend the medicine, workout, diet on the basic of the symptoms.</a:t>
            </a:r>
          </a:p>
        </p:txBody>
      </p:sp>
      <p:sp>
        <p:nvSpPr>
          <p:cNvPr id="4" name="Slide Number Placeholder 3">
            <a:extLst>
              <a:ext uri="{FF2B5EF4-FFF2-40B4-BE49-F238E27FC236}">
                <a16:creationId xmlns:a16="http://schemas.microsoft.com/office/drawing/2014/main" id="{176E3D91-5DD0-1E94-4DC5-DAE77487F113}"/>
              </a:ext>
            </a:extLst>
          </p:cNvPr>
          <p:cNvSpPr>
            <a:spLocks noGrp="1"/>
          </p:cNvSpPr>
          <p:nvPr>
            <p:ph type="sldNum" sz="quarter" idx="12"/>
          </p:nvPr>
        </p:nvSpPr>
        <p:spPr/>
        <p:txBody>
          <a:bodyPr/>
          <a:lstStyle/>
          <a:p>
            <a:fld id="{EDE790F3-FBAD-4C41-BC13-73BC4EBD818D}" type="slidenum">
              <a:rPr lang="en-US" smtClean="0"/>
              <a:t>5</a:t>
            </a:fld>
            <a:endParaRPr lang="en-US"/>
          </a:p>
        </p:txBody>
      </p:sp>
      <p:sp>
        <p:nvSpPr>
          <p:cNvPr id="5" name="Date Placeholder 4">
            <a:extLst>
              <a:ext uri="{FF2B5EF4-FFF2-40B4-BE49-F238E27FC236}">
                <a16:creationId xmlns:a16="http://schemas.microsoft.com/office/drawing/2014/main" id="{EC7E827D-B956-4E94-9DFE-E47D01A5BE9A}"/>
              </a:ext>
            </a:extLst>
          </p:cNvPr>
          <p:cNvSpPr>
            <a:spLocks noGrp="1"/>
          </p:cNvSpPr>
          <p:nvPr>
            <p:ph type="dt" sz="half" idx="10"/>
          </p:nvPr>
        </p:nvSpPr>
        <p:spPr/>
        <p:txBody>
          <a:bodyPr/>
          <a:lstStyle/>
          <a:p>
            <a:fld id="{0C73A64A-71B8-4D3A-A943-00C4269BDFBC}" type="datetime1">
              <a:rPr lang="en-US" smtClean="0"/>
              <a:t>11/23/2024</a:t>
            </a:fld>
            <a:endParaRPr lang="en-US"/>
          </a:p>
        </p:txBody>
      </p:sp>
    </p:spTree>
    <p:extLst>
      <p:ext uri="{BB962C8B-B14F-4D97-AF65-F5344CB8AC3E}">
        <p14:creationId xmlns:p14="http://schemas.microsoft.com/office/powerpoint/2010/main" val="313984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A24D-1B4B-2B1F-DDB5-ECB2437F87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a:t>
            </a:r>
            <a:endParaRPr lang="en-US" dirty="0"/>
          </a:p>
        </p:txBody>
      </p:sp>
      <p:sp>
        <p:nvSpPr>
          <p:cNvPr id="3" name="Content Placeholder 2">
            <a:extLst>
              <a:ext uri="{FF2B5EF4-FFF2-40B4-BE49-F238E27FC236}">
                <a16:creationId xmlns:a16="http://schemas.microsoft.com/office/drawing/2014/main" id="{B2D11919-CA4E-16C0-6E0A-775092809585}"/>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The system will be designed to analyze user-inputted symptoms and predict potential diseases using machine learning algorithms</a:t>
            </a:r>
          </a:p>
          <a:p>
            <a:pPr>
              <a:lnSpc>
                <a:spcPct val="150000"/>
              </a:lnSpc>
            </a:pPr>
            <a:r>
              <a:rPr lang="en-US" dirty="0">
                <a:latin typeface="Times New Roman" panose="02020603050405020304" pitchFamily="18" charset="0"/>
                <a:cs typeface="Times New Roman" panose="02020603050405020304" pitchFamily="18" charset="0"/>
              </a:rPr>
              <a:t>The system will suggest appropriate medications based on the predicted disease(s) to address the individual's specific condition.</a:t>
            </a:r>
          </a:p>
        </p:txBody>
      </p:sp>
      <p:sp>
        <p:nvSpPr>
          <p:cNvPr id="4" name="Slide Number Placeholder 3">
            <a:extLst>
              <a:ext uri="{FF2B5EF4-FFF2-40B4-BE49-F238E27FC236}">
                <a16:creationId xmlns:a16="http://schemas.microsoft.com/office/drawing/2014/main" id="{30ACFC01-DBD9-AF5F-62A9-E6184F9D25C4}"/>
              </a:ext>
            </a:extLst>
          </p:cNvPr>
          <p:cNvSpPr>
            <a:spLocks noGrp="1"/>
          </p:cNvSpPr>
          <p:nvPr>
            <p:ph type="sldNum" sz="quarter" idx="12"/>
          </p:nvPr>
        </p:nvSpPr>
        <p:spPr/>
        <p:txBody>
          <a:bodyPr/>
          <a:lstStyle/>
          <a:p>
            <a:fld id="{EDE790F3-FBAD-4C41-BC13-73BC4EBD818D}" type="slidenum">
              <a:rPr lang="en-US" smtClean="0"/>
              <a:t>6</a:t>
            </a:fld>
            <a:endParaRPr lang="en-US"/>
          </a:p>
        </p:txBody>
      </p:sp>
      <p:sp>
        <p:nvSpPr>
          <p:cNvPr id="5" name="Date Placeholder 4">
            <a:extLst>
              <a:ext uri="{FF2B5EF4-FFF2-40B4-BE49-F238E27FC236}">
                <a16:creationId xmlns:a16="http://schemas.microsoft.com/office/drawing/2014/main" id="{0F2CF57C-4336-F71A-8297-3254DE92D9E4}"/>
              </a:ext>
            </a:extLst>
          </p:cNvPr>
          <p:cNvSpPr>
            <a:spLocks noGrp="1"/>
          </p:cNvSpPr>
          <p:nvPr>
            <p:ph type="dt" sz="half" idx="10"/>
          </p:nvPr>
        </p:nvSpPr>
        <p:spPr/>
        <p:txBody>
          <a:bodyPr/>
          <a:lstStyle/>
          <a:p>
            <a:fld id="{6D26E5B7-96AE-4D94-A640-531A2BFD1B49}" type="datetime1">
              <a:rPr lang="en-US" smtClean="0"/>
              <a:t>11/23/2024</a:t>
            </a:fld>
            <a:endParaRPr lang="en-US"/>
          </a:p>
        </p:txBody>
      </p:sp>
    </p:spTree>
    <p:extLst>
      <p:ext uri="{BB962C8B-B14F-4D97-AF65-F5344CB8AC3E}">
        <p14:creationId xmlns:p14="http://schemas.microsoft.com/office/powerpoint/2010/main" val="1211485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14C6-0C32-D8B3-824D-E07B7A210AC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a:t>
            </a:r>
            <a:endParaRPr lang="en-US" dirty="0"/>
          </a:p>
        </p:txBody>
      </p:sp>
      <p:sp>
        <p:nvSpPr>
          <p:cNvPr id="3" name="Content Placeholder 2">
            <a:extLst>
              <a:ext uri="{FF2B5EF4-FFF2-40B4-BE49-F238E27FC236}">
                <a16:creationId xmlns:a16="http://schemas.microsoft.com/office/drawing/2014/main" id="{340FCF64-E108-694A-9961-5997ED6D92A1}"/>
              </a:ext>
            </a:extLst>
          </p:cNvPr>
          <p:cNvSpPr>
            <a:spLocks noGrp="1"/>
          </p:cNvSpPr>
          <p:nvPr>
            <p:ph idx="1"/>
          </p:nvPr>
        </p:nvSpPr>
        <p:spPr/>
        <p:txBody>
          <a:bodyPr/>
          <a:lstStyle/>
          <a:p>
            <a:pPr>
              <a:lnSpc>
                <a:spcPct val="150000"/>
              </a:lnSpc>
            </a:pPr>
            <a:r>
              <a:rPr lang="en-US" sz="2800" dirty="0">
                <a:latin typeface="Times New Roman" panose="02020603050405020304" pitchFamily="18" charset="0"/>
                <a:cs typeface="Times New Roman" panose="02020603050405020304" pitchFamily="18" charset="0"/>
              </a:rPr>
              <a:t>It is mainly focus in backend rather than UI</a:t>
            </a:r>
          </a:p>
          <a:p>
            <a:pPr>
              <a:lnSpc>
                <a:spcPct val="150000"/>
              </a:lnSpc>
            </a:pPr>
            <a:r>
              <a:rPr lang="en-US" dirty="0">
                <a:latin typeface="Times New Roman" panose="02020603050405020304" pitchFamily="18" charset="0"/>
                <a:cs typeface="Times New Roman" panose="02020603050405020304" pitchFamily="18" charset="0"/>
              </a:rPr>
              <a:t>System may not 100% accuracy.</a:t>
            </a:r>
          </a:p>
          <a:p>
            <a:pPr>
              <a:lnSpc>
                <a:spcPct val="150000"/>
              </a:lnSpc>
            </a:pPr>
            <a:r>
              <a:rPr lang="en-US" dirty="0">
                <a:latin typeface="Times New Roman" panose="02020603050405020304" pitchFamily="18" charset="0"/>
                <a:cs typeface="Times New Roman" panose="02020603050405020304" pitchFamily="18" charset="0"/>
              </a:rPr>
              <a:t>System may not respond to all symptoms.</a:t>
            </a:r>
          </a:p>
        </p:txBody>
      </p:sp>
      <p:sp>
        <p:nvSpPr>
          <p:cNvPr id="4" name="Slide Number Placeholder 3">
            <a:extLst>
              <a:ext uri="{FF2B5EF4-FFF2-40B4-BE49-F238E27FC236}">
                <a16:creationId xmlns:a16="http://schemas.microsoft.com/office/drawing/2014/main" id="{795A5BB2-0B4F-0577-1142-9F704D7C39A9}"/>
              </a:ext>
            </a:extLst>
          </p:cNvPr>
          <p:cNvSpPr>
            <a:spLocks noGrp="1"/>
          </p:cNvSpPr>
          <p:nvPr>
            <p:ph type="sldNum" sz="quarter" idx="12"/>
          </p:nvPr>
        </p:nvSpPr>
        <p:spPr/>
        <p:txBody>
          <a:bodyPr/>
          <a:lstStyle/>
          <a:p>
            <a:fld id="{EDE790F3-FBAD-4C41-BC13-73BC4EBD818D}" type="slidenum">
              <a:rPr lang="en-US" smtClean="0"/>
              <a:t>7</a:t>
            </a:fld>
            <a:endParaRPr lang="en-US"/>
          </a:p>
        </p:txBody>
      </p:sp>
      <p:sp>
        <p:nvSpPr>
          <p:cNvPr id="5" name="Date Placeholder 4">
            <a:extLst>
              <a:ext uri="{FF2B5EF4-FFF2-40B4-BE49-F238E27FC236}">
                <a16:creationId xmlns:a16="http://schemas.microsoft.com/office/drawing/2014/main" id="{2D7BBFAC-82B2-A522-40AE-4294C9CE31DE}"/>
              </a:ext>
            </a:extLst>
          </p:cNvPr>
          <p:cNvSpPr>
            <a:spLocks noGrp="1"/>
          </p:cNvSpPr>
          <p:nvPr>
            <p:ph type="dt" sz="half" idx="10"/>
          </p:nvPr>
        </p:nvSpPr>
        <p:spPr/>
        <p:txBody>
          <a:bodyPr/>
          <a:lstStyle/>
          <a:p>
            <a:fld id="{46295128-E4F0-4702-835E-2DE68F5F96B8}" type="datetime1">
              <a:rPr lang="en-US" smtClean="0"/>
              <a:t>11/23/2024</a:t>
            </a:fld>
            <a:endParaRPr lang="en-US"/>
          </a:p>
        </p:txBody>
      </p:sp>
    </p:spTree>
    <p:extLst>
      <p:ext uri="{BB962C8B-B14F-4D97-AF65-F5344CB8AC3E}">
        <p14:creationId xmlns:p14="http://schemas.microsoft.com/office/powerpoint/2010/main" val="348298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37AA-8C8C-E39F-DD81-EC1246710C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endParaRPr lang="en-US" dirty="0"/>
          </a:p>
        </p:txBody>
      </p:sp>
      <p:sp>
        <p:nvSpPr>
          <p:cNvPr id="3" name="Content Placeholder 2">
            <a:extLst>
              <a:ext uri="{FF2B5EF4-FFF2-40B4-BE49-F238E27FC236}">
                <a16:creationId xmlns:a16="http://schemas.microsoft.com/office/drawing/2014/main" id="{0AF31C71-5396-8303-73DB-A4D7A085DC1C}"/>
              </a:ext>
            </a:extLst>
          </p:cNvPr>
          <p:cNvSpPr>
            <a:spLocks noGrp="1"/>
          </p:cNvSpPr>
          <p:nvPr>
            <p:ph idx="1"/>
          </p:nvPr>
        </p:nvSpPr>
        <p:spPr/>
        <p:txBody>
          <a:bodyPr/>
          <a:lstStyle/>
          <a:p>
            <a:pPr>
              <a:lnSpc>
                <a:spcPct val="150000"/>
              </a:lnSpc>
            </a:pPr>
            <a:r>
              <a:rPr lang="en-US" sz="2800" dirty="0">
                <a:latin typeface="Times New Roman" panose="02020603050405020304" pitchFamily="18" charset="0"/>
                <a:cs typeface="Times New Roman" panose="02020603050405020304" pitchFamily="18" charset="0"/>
              </a:rPr>
              <a:t>Develop the system using Bootstrap, CSS and JavaScript for frontend and python and datasets for backend.</a:t>
            </a:r>
          </a:p>
          <a:p>
            <a:pPr>
              <a:lnSpc>
                <a:spcPct val="150000"/>
              </a:lnSpc>
            </a:pPr>
            <a:r>
              <a:rPr lang="en-US" sz="2800" dirty="0">
                <a:latin typeface="Times New Roman" panose="02020603050405020304" pitchFamily="18" charset="0"/>
                <a:cs typeface="Times New Roman" panose="02020603050405020304" pitchFamily="18" charset="0"/>
              </a:rPr>
              <a:t>This project adopted agile technique</a:t>
            </a:r>
          </a:p>
          <a:p>
            <a:pPr>
              <a:lnSpc>
                <a:spcPct val="150000"/>
              </a:lnSpc>
            </a:pPr>
            <a:r>
              <a:rPr lang="en-US" dirty="0">
                <a:latin typeface="Times New Roman" panose="02020603050405020304" pitchFamily="18" charset="0"/>
                <a:cs typeface="Times New Roman" panose="02020603050405020304" pitchFamily="18" charset="0"/>
              </a:rPr>
              <a:t>Use SVM algorithm.</a:t>
            </a:r>
            <a:endParaRPr lang="en-US" sz="28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54704550-561B-0B1B-8CC6-14BC05ADBE7F}"/>
              </a:ext>
            </a:extLst>
          </p:cNvPr>
          <p:cNvSpPr>
            <a:spLocks noGrp="1"/>
          </p:cNvSpPr>
          <p:nvPr>
            <p:ph type="sldNum" sz="quarter" idx="12"/>
          </p:nvPr>
        </p:nvSpPr>
        <p:spPr/>
        <p:txBody>
          <a:bodyPr/>
          <a:lstStyle/>
          <a:p>
            <a:fld id="{EDE790F3-FBAD-4C41-BC13-73BC4EBD818D}" type="slidenum">
              <a:rPr lang="en-US" smtClean="0"/>
              <a:t>8</a:t>
            </a:fld>
            <a:endParaRPr lang="en-US"/>
          </a:p>
        </p:txBody>
      </p:sp>
      <p:sp>
        <p:nvSpPr>
          <p:cNvPr id="5" name="Date Placeholder 4">
            <a:extLst>
              <a:ext uri="{FF2B5EF4-FFF2-40B4-BE49-F238E27FC236}">
                <a16:creationId xmlns:a16="http://schemas.microsoft.com/office/drawing/2014/main" id="{AF50E4A1-0F79-F757-77ED-38E240808A29}"/>
              </a:ext>
            </a:extLst>
          </p:cNvPr>
          <p:cNvSpPr>
            <a:spLocks noGrp="1"/>
          </p:cNvSpPr>
          <p:nvPr>
            <p:ph type="dt" sz="half" idx="10"/>
          </p:nvPr>
        </p:nvSpPr>
        <p:spPr/>
        <p:txBody>
          <a:bodyPr/>
          <a:lstStyle/>
          <a:p>
            <a:fld id="{6C95E7BE-DF8C-4430-84B4-CEB0A25CDA44}" type="datetime1">
              <a:rPr lang="en-US" smtClean="0"/>
              <a:t>11/23/2024</a:t>
            </a:fld>
            <a:endParaRPr lang="en-US"/>
          </a:p>
        </p:txBody>
      </p:sp>
    </p:spTree>
    <p:extLst>
      <p:ext uri="{BB962C8B-B14F-4D97-AF65-F5344CB8AC3E}">
        <p14:creationId xmlns:p14="http://schemas.microsoft.com/office/powerpoint/2010/main" val="585962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E44F-2CD7-8E83-8D12-B205781C272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EC4319F8-6BFB-8321-D386-B778450BAD0C}"/>
              </a:ext>
            </a:extLst>
          </p:cNvPr>
          <p:cNvSpPr>
            <a:spLocks noGrp="1"/>
          </p:cNvSpPr>
          <p:nvPr>
            <p:ph idx="1"/>
          </p:nvPr>
        </p:nvSpPr>
        <p:spPr/>
        <p:txBody>
          <a:bodyPr>
            <a:normAutofit fontScale="92500" lnSpcReduction="20000"/>
          </a:bodyPr>
          <a:lstStyle/>
          <a:p>
            <a:pPr marL="0" indent="0">
              <a:lnSpc>
                <a:spcPct val="150000"/>
              </a:lnSpc>
              <a:buNone/>
            </a:pPr>
            <a:r>
              <a:rPr lang="en-US" dirty="0">
                <a:latin typeface="Times New Roman" panose="02020603050405020304" pitchFamily="18" charset="0"/>
                <a:cs typeface="Times New Roman" panose="02020603050405020304" pitchFamily="18" charset="0"/>
              </a:rPr>
              <a:t>1.Diagnosis-based recommendation systems </a:t>
            </a:r>
          </a:p>
          <a:p>
            <a:pPr>
              <a:lnSpc>
                <a:spcPct val="150000"/>
              </a:lnSpc>
            </a:pPr>
            <a:r>
              <a:rPr lang="en-US" dirty="0">
                <a:latin typeface="Times New Roman" panose="02020603050405020304" pitchFamily="18" charset="0"/>
                <a:cs typeface="Times New Roman" panose="02020603050405020304" pitchFamily="18" charset="0"/>
              </a:rPr>
              <a:t>Recommend appropriate medications based on diagnostic data (e.g., disease names, lab results).</a:t>
            </a:r>
          </a:p>
          <a:p>
            <a:pPr>
              <a:lnSpc>
                <a:spcPct val="150000"/>
              </a:lnSpc>
            </a:pPr>
            <a:r>
              <a:rPr lang="en-US" dirty="0">
                <a:latin typeface="Times New Roman" panose="02020603050405020304" pitchFamily="18" charset="0"/>
                <a:cs typeface="Times New Roman" panose="02020603050405020304" pitchFamily="18" charset="0"/>
              </a:rPr>
              <a:t>Diagnostic data such as disease names, symptoms, and lab results.</a:t>
            </a:r>
          </a:p>
          <a:p>
            <a:pPr>
              <a:lnSpc>
                <a:spcPct val="150000"/>
              </a:lnSpc>
            </a:pPr>
            <a:r>
              <a:rPr lang="en-US" dirty="0">
                <a:latin typeface="Times New Roman" panose="02020603050405020304" pitchFamily="18" charset="0"/>
                <a:cs typeface="Times New Roman" panose="02020603050405020304" pitchFamily="18" charset="0"/>
              </a:rPr>
              <a:t>Random Forest: A model that predicts the appropriate medication based on features in the diagnostic data.</a:t>
            </a:r>
          </a:p>
          <a:p>
            <a:pPr>
              <a:lnSpc>
                <a:spcPct val="150000"/>
              </a:lnSpc>
            </a:pPr>
            <a:r>
              <a:rPr lang="en-US" dirty="0">
                <a:latin typeface="Times New Roman" panose="02020603050405020304" pitchFamily="18" charset="0"/>
                <a:cs typeface="Times New Roman" panose="02020603050405020304" pitchFamily="18" charset="0"/>
              </a:rPr>
              <a:t>The system learns optimal prescriptions through trial and feedback</a:t>
            </a:r>
            <a:r>
              <a:rPr lang="en-US" dirty="0"/>
              <a:t>.</a:t>
            </a:r>
            <a:r>
              <a:rPr lang="en-US" sz="1800" dirty="0">
                <a:effectLst/>
                <a:latin typeface="Times New Roman" panose="02020603050405020304" pitchFamily="18" charset="0"/>
                <a:ea typeface="Calibri" panose="020F0502020204030204" pitchFamily="34" charset="0"/>
              </a:rPr>
              <a:t> [1]</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F357EC8-25BA-1AE3-6FA0-BEAD7212A65B}"/>
              </a:ext>
            </a:extLst>
          </p:cNvPr>
          <p:cNvSpPr>
            <a:spLocks noGrp="1"/>
          </p:cNvSpPr>
          <p:nvPr>
            <p:ph type="sldNum" sz="quarter" idx="12"/>
          </p:nvPr>
        </p:nvSpPr>
        <p:spPr/>
        <p:txBody>
          <a:bodyPr/>
          <a:lstStyle/>
          <a:p>
            <a:fld id="{EDE790F3-FBAD-4C41-BC13-73BC4EBD818D}" type="slidenum">
              <a:rPr lang="en-US" smtClean="0"/>
              <a:t>9</a:t>
            </a:fld>
            <a:endParaRPr lang="en-US"/>
          </a:p>
        </p:txBody>
      </p:sp>
      <p:sp>
        <p:nvSpPr>
          <p:cNvPr id="5" name="Date Placeholder 4">
            <a:extLst>
              <a:ext uri="{FF2B5EF4-FFF2-40B4-BE49-F238E27FC236}">
                <a16:creationId xmlns:a16="http://schemas.microsoft.com/office/drawing/2014/main" id="{29552128-1866-041C-5373-4F2B7D9A1DCA}"/>
              </a:ext>
            </a:extLst>
          </p:cNvPr>
          <p:cNvSpPr>
            <a:spLocks noGrp="1"/>
          </p:cNvSpPr>
          <p:nvPr>
            <p:ph type="dt" sz="half" idx="10"/>
          </p:nvPr>
        </p:nvSpPr>
        <p:spPr/>
        <p:txBody>
          <a:bodyPr/>
          <a:lstStyle/>
          <a:p>
            <a:fld id="{E48B704E-B5E0-4204-9D8B-BABF9FF8D4BD}" type="datetime1">
              <a:rPr lang="en-US" smtClean="0"/>
              <a:t>11/23/2024</a:t>
            </a:fld>
            <a:endParaRPr lang="en-US"/>
          </a:p>
        </p:txBody>
      </p:sp>
    </p:spTree>
    <p:extLst>
      <p:ext uri="{BB962C8B-B14F-4D97-AF65-F5344CB8AC3E}">
        <p14:creationId xmlns:p14="http://schemas.microsoft.com/office/powerpoint/2010/main" val="2075007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1658</TotalTime>
  <Words>907</Words>
  <Application>Microsoft Office PowerPoint</Application>
  <PresentationFormat>Widescreen</PresentationFormat>
  <Paragraphs>170</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Symbol</vt:lpstr>
      <vt:lpstr>Times New Roman</vt:lpstr>
      <vt:lpstr>Office Theme</vt:lpstr>
      <vt:lpstr>  TU Final Defense on Medicine Recommendation  System</vt:lpstr>
      <vt:lpstr>Table of Contents</vt:lpstr>
      <vt:lpstr>Introduction</vt:lpstr>
      <vt:lpstr>Problem of statement</vt:lpstr>
      <vt:lpstr>Objectives</vt:lpstr>
      <vt:lpstr>Scope</vt:lpstr>
      <vt:lpstr>Limitations</vt:lpstr>
      <vt:lpstr>Methodology</vt:lpstr>
      <vt:lpstr>Literature Review</vt:lpstr>
      <vt:lpstr>Continued…</vt:lpstr>
      <vt:lpstr>Functional Requirements</vt:lpstr>
      <vt:lpstr>Non-functional Requirements</vt:lpstr>
      <vt:lpstr>Use Case Diagram</vt:lpstr>
      <vt:lpstr>Feasibility study</vt:lpstr>
      <vt:lpstr>Feasibility study</vt:lpstr>
      <vt:lpstr>  Economic Feasibility  </vt:lpstr>
      <vt:lpstr>Schedule Feasibility </vt:lpstr>
      <vt:lpstr>Tools and Technology</vt:lpstr>
      <vt:lpstr>Diagrams: Class Diagram</vt:lpstr>
      <vt:lpstr>State Diagram</vt:lpstr>
      <vt:lpstr>Sequence Diagram</vt:lpstr>
      <vt:lpstr>Activity Diagram</vt:lpstr>
      <vt:lpstr>Algorithm Details (SVM)</vt:lpstr>
      <vt:lpstr>Continued…</vt:lpstr>
      <vt:lpstr>Description of Algorithm</vt:lpstr>
      <vt:lpstr>Result Analysis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PORTAL</dc:title>
  <dc:creator>shisham poudel</dc:creator>
  <cp:lastModifiedBy>Naresh Khatri</cp:lastModifiedBy>
  <cp:revision>148</cp:revision>
  <dcterms:created xsi:type="dcterms:W3CDTF">2023-04-05T13:41:47Z</dcterms:created>
  <dcterms:modified xsi:type="dcterms:W3CDTF">2024-11-23T13:15:52Z</dcterms:modified>
</cp:coreProperties>
</file>