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0F237-1A4E-4185-A761-7ECC67C28DB6}" type="datetimeFigureOut">
              <a:rPr lang="en-US" smtClean="0"/>
              <a:t>7/12/2020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49084-22F4-4970-9FCC-6DB2F100601C}" type="slidenum">
              <a:rPr lang="en-US" smtClean="0"/>
              <a:t>‹#›</a:t>
            </a:fld>
            <a:endParaRPr lang="en-US"/>
          </a:p>
        </p:txBody>
      </p:sp>
    </p:spTree>
    <p:extLst>
      <p:ext uri="{BB962C8B-B14F-4D97-AF65-F5344CB8AC3E}">
        <p14:creationId xmlns:p14="http://schemas.microsoft.com/office/powerpoint/2010/main" val="397382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0D5A1D-BF28-4398-9AE2-92D8169F4F69}"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197300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0D5A1D-BF28-4398-9AE2-92D8169F4F69}"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80828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0D5A1D-BF28-4398-9AE2-92D8169F4F69}"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167190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0D5A1D-BF28-4398-9AE2-92D8169F4F69}"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92637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D5A1D-BF28-4398-9AE2-92D8169F4F69}"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216189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0D5A1D-BF28-4398-9AE2-92D8169F4F69}"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293867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0D5A1D-BF28-4398-9AE2-92D8169F4F69}" type="datetimeFigureOut">
              <a:rPr lang="en-US" smtClean="0"/>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363156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0D5A1D-BF28-4398-9AE2-92D8169F4F69}" type="datetimeFigureOut">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317585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D5A1D-BF28-4398-9AE2-92D8169F4F69}" type="datetimeFigureOut">
              <a:rPr lang="en-US" smtClean="0"/>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204623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D5A1D-BF28-4398-9AE2-92D8169F4F69}"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13887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D5A1D-BF28-4398-9AE2-92D8169F4F69}"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88740-A4C1-477F-B1EC-2F8C40FF18F9}" type="slidenum">
              <a:rPr lang="en-US" smtClean="0"/>
              <a:t>‹#›</a:t>
            </a:fld>
            <a:endParaRPr lang="en-US"/>
          </a:p>
        </p:txBody>
      </p:sp>
    </p:spTree>
    <p:extLst>
      <p:ext uri="{BB962C8B-B14F-4D97-AF65-F5344CB8AC3E}">
        <p14:creationId xmlns:p14="http://schemas.microsoft.com/office/powerpoint/2010/main" val="274008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D5A1D-BF28-4398-9AE2-92D8169F4F69}" type="datetimeFigureOut">
              <a:rPr lang="en-US" smtClean="0"/>
              <a:t>7/12/2020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88740-A4C1-477F-B1EC-2F8C40FF18F9}" type="slidenum">
              <a:rPr lang="en-US" smtClean="0"/>
              <a:t>‹#›</a:t>
            </a:fld>
            <a:endParaRPr lang="en-US"/>
          </a:p>
        </p:txBody>
      </p:sp>
    </p:spTree>
    <p:extLst>
      <p:ext uri="{BB962C8B-B14F-4D97-AF65-F5344CB8AC3E}">
        <p14:creationId xmlns:p14="http://schemas.microsoft.com/office/powerpoint/2010/main" val="243228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92767"/>
            <a:ext cx="8520600" cy="11408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smtClean="0">
                <a:solidFill>
                  <a:srgbClr val="0000FF"/>
                </a:solidFill>
                <a:latin typeface="Times New Roman"/>
                <a:ea typeface="Times New Roman"/>
                <a:cs typeface="Times New Roman"/>
                <a:sym typeface="Times New Roman"/>
              </a:rPr>
              <a:t>Software Engineering</a:t>
            </a:r>
            <a:br>
              <a:rPr lang="en" sz="3600" dirty="0" smtClean="0">
                <a:solidFill>
                  <a:srgbClr val="0000FF"/>
                </a:solidFill>
                <a:latin typeface="Times New Roman"/>
                <a:ea typeface="Times New Roman"/>
                <a:cs typeface="Times New Roman"/>
                <a:sym typeface="Times New Roman"/>
              </a:rPr>
            </a:br>
            <a:r>
              <a:rPr lang="en" sz="3600" dirty="0" smtClean="0">
                <a:solidFill>
                  <a:srgbClr val="0000FF"/>
                </a:solidFill>
                <a:latin typeface="Times New Roman"/>
                <a:ea typeface="Times New Roman"/>
                <a:cs typeface="Times New Roman"/>
                <a:sym typeface="Times New Roman"/>
              </a:rPr>
              <a:t>BCA  IV SEM</a:t>
            </a:r>
            <a:endParaRPr sz="3600" dirty="0">
              <a:solidFill>
                <a:srgbClr val="0000FF"/>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743201"/>
            <a:ext cx="8520600" cy="3048000"/>
          </a:xfrm>
          <a:prstGeom prst="rect">
            <a:avLst/>
          </a:prstGeom>
        </p:spPr>
        <p:txBody>
          <a:bodyPr spcFirstLastPara="1" wrap="square" lIns="91425" tIns="91425" rIns="91425" bIns="91425" anchor="t" anchorCtr="0">
            <a:noAutofit/>
          </a:bodyPr>
          <a:lstStyle/>
          <a:p>
            <a:pPr lvl="0">
              <a:spcBef>
                <a:spcPts val="0"/>
              </a:spcBef>
            </a:pPr>
            <a:r>
              <a:rPr lang="en-GB" dirty="0" smtClean="0">
                <a:solidFill>
                  <a:srgbClr val="FF0000"/>
                </a:solidFill>
                <a:latin typeface="Times New Roman" pitchFamily="18" charset="0"/>
                <a:cs typeface="Times New Roman" pitchFamily="18" charset="0"/>
              </a:rPr>
              <a:t>Introduction</a:t>
            </a:r>
            <a:endParaRPr lang="en" dirty="0" smtClean="0">
              <a:solidFill>
                <a:srgbClr val="FF0000"/>
              </a:solidFill>
              <a:latin typeface="Times New Roman" pitchFamily="18" charset="0"/>
              <a:ea typeface="Times New Roman"/>
              <a:cs typeface="Times New Roman" pitchFamily="18" charset="0"/>
              <a:sym typeface="Times New Roman"/>
            </a:endParaRPr>
          </a:p>
          <a:p>
            <a:pPr marL="0" lvl="0" indent="0" algn="ctr" rtl="0">
              <a:spcBef>
                <a:spcPts val="0"/>
              </a:spcBef>
              <a:spcAft>
                <a:spcPts val="0"/>
              </a:spcAft>
              <a:buNone/>
            </a:pPr>
            <a:endParaRPr lang="en" dirty="0" smtClean="0">
              <a:solidFill>
                <a:srgbClr val="0000FF"/>
              </a:solidFill>
              <a:latin typeface="Times New Roman"/>
              <a:ea typeface="Times New Roman"/>
              <a:cs typeface="Times New Roman"/>
              <a:sym typeface="Times New Roman"/>
            </a:endParaRPr>
          </a:p>
          <a:p>
            <a:pPr marL="0" lvl="0" indent="0" algn="ctr" rtl="0">
              <a:spcBef>
                <a:spcPts val="0"/>
              </a:spcBef>
              <a:spcAft>
                <a:spcPts val="0"/>
              </a:spcAft>
              <a:buNone/>
            </a:pPr>
            <a:r>
              <a:rPr lang="en" dirty="0" smtClean="0">
                <a:solidFill>
                  <a:srgbClr val="0000FF"/>
                </a:solidFill>
                <a:latin typeface="Times New Roman"/>
                <a:ea typeface="Times New Roman"/>
                <a:cs typeface="Times New Roman"/>
                <a:sym typeface="Times New Roman"/>
              </a:rPr>
              <a:t>Bijay </a:t>
            </a:r>
            <a:r>
              <a:rPr lang="en" dirty="0">
                <a:solidFill>
                  <a:srgbClr val="0000FF"/>
                </a:solidFill>
                <a:latin typeface="Times New Roman"/>
                <a:ea typeface="Times New Roman"/>
                <a:cs typeface="Times New Roman"/>
                <a:sym typeface="Times New Roman"/>
              </a:rPr>
              <a:t>Babu Regmi</a:t>
            </a:r>
            <a:endParaRPr dirty="0">
              <a:solidFill>
                <a:srgbClr val="0000FF"/>
              </a:solidFill>
              <a:latin typeface="Times New Roman"/>
              <a:ea typeface="Times New Roman"/>
              <a:cs typeface="Times New Roman"/>
              <a:sym typeface="Times New Roman"/>
            </a:endParaRPr>
          </a:p>
          <a:p>
            <a:pPr marL="0" lvl="0" indent="0" algn="ctr" rtl="0">
              <a:spcBef>
                <a:spcPts val="0"/>
              </a:spcBef>
              <a:spcAft>
                <a:spcPts val="0"/>
              </a:spcAft>
              <a:buNone/>
            </a:pPr>
            <a:r>
              <a:rPr lang="en-US" dirty="0">
                <a:solidFill>
                  <a:srgbClr val="FF00FF"/>
                </a:solidFill>
                <a:latin typeface="Times New Roman"/>
                <a:ea typeface="Times New Roman"/>
                <a:cs typeface="Times New Roman"/>
                <a:sym typeface="Times New Roman"/>
              </a:rPr>
              <a:t>b</a:t>
            </a:r>
            <a:r>
              <a:rPr lang="en" dirty="0" smtClean="0">
                <a:solidFill>
                  <a:srgbClr val="FF00FF"/>
                </a:solidFill>
                <a:latin typeface="Times New Roman"/>
                <a:ea typeface="Times New Roman"/>
                <a:cs typeface="Times New Roman"/>
                <a:sym typeface="Times New Roman"/>
              </a:rPr>
              <a:t>ijay.regmi@deerwalk.edu.np</a:t>
            </a:r>
            <a:endParaRPr dirty="0">
              <a:solidFill>
                <a:srgbClr val="FF00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35983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Operational </a:t>
            </a:r>
            <a:r>
              <a:rPr lang="en-US" sz="4000" dirty="0" smtClean="0">
                <a:solidFill>
                  <a:srgbClr val="FF0000"/>
                </a:solidFill>
                <a:latin typeface="Times New Roman" pitchFamily="18" charset="0"/>
                <a:cs typeface="Times New Roman" pitchFamily="18" charset="0"/>
              </a:rPr>
              <a:t>Characteristics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f</a:t>
            </a:r>
            <a:r>
              <a:rPr lang="en-US" sz="2000" dirty="0" smtClean="0">
                <a:latin typeface="Times New Roman" pitchFamily="18" charset="0"/>
                <a:cs typeface="Times New Roman" pitchFamily="18" charset="0"/>
              </a:rPr>
              <a:t>unctionality based factors and related to exterior quality of software</a:t>
            </a:r>
          </a:p>
          <a:p>
            <a:pPr marL="0" indent="0" algn="just">
              <a:buNone/>
            </a:pPr>
            <a:r>
              <a:rPr lang="en-US" sz="2000" dirty="0" smtClean="0">
                <a:latin typeface="Times New Roman" pitchFamily="18" charset="0"/>
                <a:cs typeface="Times New Roman" pitchFamily="18" charset="0"/>
              </a:rPr>
              <a:t>Types of Operational characteristics are:</a:t>
            </a:r>
          </a:p>
          <a:p>
            <a:pPr marL="400050" indent="-400050" algn="just">
              <a:buAutoNum type="romanLcParenR"/>
            </a:pPr>
            <a:r>
              <a:rPr lang="en-US" sz="2000" dirty="0" smtClean="0">
                <a:solidFill>
                  <a:srgbClr val="00B0F0"/>
                </a:solidFill>
                <a:latin typeface="Times New Roman" pitchFamily="18" charset="0"/>
                <a:cs typeface="Times New Roman" pitchFamily="18" charset="0"/>
              </a:rPr>
              <a:t>Correctness: </a:t>
            </a:r>
            <a:r>
              <a:rPr lang="en-US" sz="2000" dirty="0" smtClean="0">
                <a:latin typeface="Times New Roman" pitchFamily="18" charset="0"/>
                <a:cs typeface="Times New Roman" pitchFamily="18" charset="0"/>
              </a:rPr>
              <a:t>should meet all the specifications stated by the customer</a:t>
            </a:r>
          </a:p>
          <a:p>
            <a:pPr marL="400050" indent="-400050" algn="just">
              <a:buAutoNum type="romanLcParenR"/>
            </a:pPr>
            <a:r>
              <a:rPr lang="en-US" sz="2000" dirty="0" smtClean="0">
                <a:solidFill>
                  <a:srgbClr val="00B0F0"/>
                </a:solidFill>
                <a:latin typeface="Times New Roman" pitchFamily="18" charset="0"/>
                <a:cs typeface="Times New Roman" pitchFamily="18" charset="0"/>
              </a:rPr>
              <a:t>Usability/Learnability: </a:t>
            </a:r>
            <a:r>
              <a:rPr lang="en-US" sz="2000" dirty="0" smtClean="0">
                <a:latin typeface="Times New Roman" pitchFamily="18" charset="0"/>
                <a:cs typeface="Times New Roman" pitchFamily="18" charset="0"/>
              </a:rPr>
              <a:t>amount of efforts or time required to learn how to use the software should be less</a:t>
            </a:r>
          </a:p>
          <a:p>
            <a:pPr marL="400050" indent="-400050" algn="just">
              <a:buAutoNum type="romanLcParenR"/>
            </a:pPr>
            <a:r>
              <a:rPr lang="en-US" sz="2000" dirty="0" smtClean="0">
                <a:solidFill>
                  <a:srgbClr val="00B0F0"/>
                </a:solidFill>
                <a:latin typeface="Times New Roman" pitchFamily="18" charset="0"/>
                <a:cs typeface="Times New Roman" pitchFamily="18" charset="0"/>
              </a:rPr>
              <a:t>Integrity: </a:t>
            </a:r>
            <a:r>
              <a:rPr lang="en-US" sz="2000" dirty="0" smtClean="0">
                <a:latin typeface="Times New Roman" pitchFamily="18" charset="0"/>
                <a:cs typeface="Times New Roman" pitchFamily="18" charset="0"/>
              </a:rPr>
              <a:t>refers to the degree to which unauthorized access to the software data can be prevented</a:t>
            </a:r>
          </a:p>
          <a:p>
            <a:pPr marL="400050" indent="-400050" algn="just">
              <a:buAutoNum type="romanLcParenR"/>
            </a:pPr>
            <a:r>
              <a:rPr lang="en-US" sz="2000" dirty="0" smtClean="0">
                <a:solidFill>
                  <a:srgbClr val="00B0F0"/>
                </a:solidFill>
                <a:latin typeface="Times New Roman" pitchFamily="18" charset="0"/>
                <a:cs typeface="Times New Roman" pitchFamily="18" charset="0"/>
              </a:rPr>
              <a:t>Reliability: </a:t>
            </a:r>
            <a:r>
              <a:rPr lang="en-US" sz="2000" dirty="0" smtClean="0">
                <a:latin typeface="Times New Roman" pitchFamily="18" charset="0"/>
                <a:cs typeface="Times New Roman" pitchFamily="18" charset="0"/>
              </a:rPr>
              <a:t>set of attribute that bear on capability of software to maintain its level of performance under the given condition for a stated period of time</a:t>
            </a:r>
          </a:p>
          <a:p>
            <a:pPr marL="400050" indent="-400050" algn="just">
              <a:buAutoNum type="romanLcParenR"/>
            </a:pPr>
            <a:r>
              <a:rPr lang="en-US" sz="2000" dirty="0" smtClean="0">
                <a:solidFill>
                  <a:srgbClr val="00B0F0"/>
                </a:solidFill>
                <a:latin typeface="Times New Roman" pitchFamily="18" charset="0"/>
                <a:cs typeface="Times New Roman" pitchFamily="18" charset="0"/>
              </a:rPr>
              <a:t>Efficiency: </a:t>
            </a:r>
            <a:r>
              <a:rPr lang="en-US" sz="2000" dirty="0" smtClean="0">
                <a:latin typeface="Times New Roman" pitchFamily="18" charset="0"/>
                <a:cs typeface="Times New Roman" pitchFamily="18" charset="0"/>
              </a:rPr>
              <a:t>refers to the ability of the software to use System resources in the most effective and efficient manner.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16526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Revision Characteristics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Related to interior quality of the software</a:t>
            </a:r>
          </a:p>
          <a:p>
            <a:pPr algn="just"/>
            <a:r>
              <a:rPr lang="en-US" sz="2000" dirty="0" smtClean="0">
                <a:latin typeface="Times New Roman" pitchFamily="18" charset="0"/>
                <a:cs typeface="Times New Roman" pitchFamily="18" charset="0"/>
              </a:rPr>
              <a:t>Should be in-build in any good software</a:t>
            </a:r>
          </a:p>
          <a:p>
            <a:pPr marL="0" indent="0" algn="just">
              <a:buNone/>
            </a:pPr>
            <a:r>
              <a:rPr lang="en-US" sz="2000" dirty="0" smtClean="0">
                <a:latin typeface="Times New Roman" pitchFamily="18" charset="0"/>
                <a:cs typeface="Times New Roman" pitchFamily="18" charset="0"/>
              </a:rPr>
              <a:t>Types of Revision characteristics are:</a:t>
            </a:r>
          </a:p>
          <a:p>
            <a:pPr marL="400050" indent="-400050" algn="just">
              <a:buAutoNum type="romanLcParenR"/>
            </a:pPr>
            <a:r>
              <a:rPr lang="en-US" sz="2000" dirty="0" smtClean="0">
                <a:solidFill>
                  <a:srgbClr val="00B0F0"/>
                </a:solidFill>
                <a:latin typeface="Times New Roman" pitchFamily="18" charset="0"/>
                <a:cs typeface="Times New Roman" pitchFamily="18" charset="0"/>
              </a:rPr>
              <a:t>Maintainability: </a:t>
            </a:r>
            <a:r>
              <a:rPr lang="en-US" sz="2000" dirty="0" smtClean="0">
                <a:latin typeface="Times New Roman" pitchFamily="18" charset="0"/>
                <a:cs typeface="Times New Roman" pitchFamily="18" charset="0"/>
              </a:rPr>
              <a:t>maintenance of software should be easy for any kind of user</a:t>
            </a:r>
          </a:p>
          <a:p>
            <a:pPr marL="400050" indent="-400050" algn="just">
              <a:buAutoNum type="romanLcParenR"/>
            </a:pPr>
            <a:r>
              <a:rPr lang="en-US" sz="2000" dirty="0" smtClean="0">
                <a:solidFill>
                  <a:srgbClr val="00B0F0"/>
                </a:solidFill>
                <a:latin typeface="Times New Roman" pitchFamily="18" charset="0"/>
                <a:cs typeface="Times New Roman" pitchFamily="18" charset="0"/>
              </a:rPr>
              <a:t>Flexibility</a:t>
            </a:r>
            <a:r>
              <a:rPr lang="en-US" sz="2000" dirty="0" smtClean="0">
                <a:latin typeface="Times New Roman" pitchFamily="18" charset="0"/>
                <a:cs typeface="Times New Roman" pitchFamily="18" charset="0"/>
              </a:rPr>
              <a:t>: changes in the software should be easy to make</a:t>
            </a:r>
          </a:p>
          <a:p>
            <a:pPr marL="400050" indent="-400050" algn="just">
              <a:buAutoNum type="romanLcParenR"/>
            </a:pPr>
            <a:r>
              <a:rPr lang="en-US" sz="2000" dirty="0" smtClean="0">
                <a:solidFill>
                  <a:srgbClr val="00B0F0"/>
                </a:solidFill>
                <a:latin typeface="Times New Roman" pitchFamily="18" charset="0"/>
                <a:cs typeface="Times New Roman" pitchFamily="18" charset="0"/>
              </a:rPr>
              <a:t>Extensibility: </a:t>
            </a:r>
            <a:r>
              <a:rPr lang="en-US" sz="2000" dirty="0" smtClean="0">
                <a:latin typeface="Times New Roman" pitchFamily="18" charset="0"/>
                <a:cs typeface="Times New Roman" pitchFamily="18" charset="0"/>
              </a:rPr>
              <a:t>should be easy to increase the functions performed by it</a:t>
            </a:r>
          </a:p>
          <a:p>
            <a:pPr marL="400050" indent="-400050" algn="just">
              <a:buAutoNum type="romanLcParenR"/>
            </a:pPr>
            <a:r>
              <a:rPr lang="en-US" sz="2000" dirty="0" smtClean="0">
                <a:solidFill>
                  <a:srgbClr val="00B0F0"/>
                </a:solidFill>
                <a:latin typeface="Times New Roman" pitchFamily="18" charset="0"/>
                <a:cs typeface="Times New Roman" pitchFamily="18" charset="0"/>
              </a:rPr>
              <a:t>Scalability: </a:t>
            </a:r>
            <a:r>
              <a:rPr lang="en-US" sz="2000" dirty="0" smtClean="0">
                <a:latin typeface="Times New Roman" pitchFamily="18" charset="0"/>
                <a:cs typeface="Times New Roman" pitchFamily="18" charset="0"/>
              </a:rPr>
              <a:t>should be easy to upgrade it for more work (or for more no of users)</a:t>
            </a:r>
          </a:p>
          <a:p>
            <a:pPr marL="400050" indent="-400050" algn="just">
              <a:buAutoNum type="romanLcParenR"/>
            </a:pPr>
            <a:r>
              <a:rPr lang="en-US" sz="2000" dirty="0" smtClean="0">
                <a:solidFill>
                  <a:srgbClr val="00B0F0"/>
                </a:solidFill>
                <a:latin typeface="Times New Roman" pitchFamily="18" charset="0"/>
                <a:cs typeface="Times New Roman" pitchFamily="18" charset="0"/>
              </a:rPr>
              <a:t>Testability</a:t>
            </a:r>
            <a:r>
              <a:rPr lang="en-US" sz="2000" dirty="0" smtClean="0">
                <a:latin typeface="Times New Roman" pitchFamily="18" charset="0"/>
                <a:cs typeface="Times New Roman" pitchFamily="18" charset="0"/>
              </a:rPr>
              <a:t>: testing the software should be easy</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96142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Transition Characteristics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00050" indent="-400050" algn="just">
              <a:buAutoNum type="romanLcParenR"/>
            </a:pPr>
            <a:r>
              <a:rPr lang="en-US" sz="2000" dirty="0" smtClean="0">
                <a:solidFill>
                  <a:srgbClr val="00B0F0"/>
                </a:solidFill>
                <a:latin typeface="Times New Roman" pitchFamily="18" charset="0"/>
                <a:cs typeface="Times New Roman" pitchFamily="18" charset="0"/>
              </a:rPr>
              <a:t>Interoperability: </a:t>
            </a:r>
            <a:r>
              <a:rPr lang="en-US" sz="2000" dirty="0" smtClean="0">
                <a:latin typeface="Times New Roman" pitchFamily="18" charset="0"/>
                <a:cs typeface="Times New Roman" pitchFamily="18" charset="0"/>
              </a:rPr>
              <a:t>ability to exchange information with other applications and make use of information transparently</a:t>
            </a:r>
          </a:p>
          <a:p>
            <a:pPr marL="400050" indent="-400050" algn="just">
              <a:buAutoNum type="romanLcParenR"/>
            </a:pPr>
            <a:r>
              <a:rPr lang="en-US" sz="2000" dirty="0" smtClean="0">
                <a:solidFill>
                  <a:srgbClr val="00B0F0"/>
                </a:solidFill>
                <a:latin typeface="Times New Roman" pitchFamily="18" charset="0"/>
                <a:cs typeface="Times New Roman" pitchFamily="18" charset="0"/>
              </a:rPr>
              <a:t>Reusability</a:t>
            </a:r>
            <a:r>
              <a:rPr lang="en-US" sz="2000" dirty="0" smtClean="0">
                <a:latin typeface="Times New Roman" pitchFamily="18" charset="0"/>
                <a:cs typeface="Times New Roman" pitchFamily="18" charset="0"/>
              </a:rPr>
              <a:t>: should be reusable or modifiable</a:t>
            </a:r>
          </a:p>
          <a:p>
            <a:pPr marL="400050" indent="-400050" algn="just">
              <a:buAutoNum type="romanLcParenR"/>
            </a:pPr>
            <a:r>
              <a:rPr lang="en-US" sz="2000" dirty="0" smtClean="0">
                <a:solidFill>
                  <a:srgbClr val="00B0F0"/>
                </a:solidFill>
                <a:latin typeface="Times New Roman" pitchFamily="18" charset="0"/>
                <a:cs typeface="Times New Roman" pitchFamily="18" charset="0"/>
              </a:rPr>
              <a:t>Portability: </a:t>
            </a:r>
            <a:r>
              <a:rPr lang="en-US" sz="2000" dirty="0" smtClean="0">
                <a:latin typeface="Times New Roman" pitchFamily="18" charset="0"/>
                <a:cs typeface="Times New Roman" pitchFamily="18" charset="0"/>
              </a:rPr>
              <a:t>should be able to perform same functions across all environments and platforms</a:t>
            </a:r>
          </a:p>
        </p:txBody>
      </p:sp>
    </p:spTree>
    <p:extLst>
      <p:ext uri="{BB962C8B-B14F-4D97-AF65-F5344CB8AC3E}">
        <p14:creationId xmlns:p14="http://schemas.microsoft.com/office/powerpoint/2010/main" val="119272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Software Engineering</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2000" dirty="0">
                <a:latin typeface="Times New Roman" pitchFamily="18" charset="0"/>
                <a:cs typeface="Times New Roman" pitchFamily="18" charset="0"/>
              </a:rPr>
              <a:t>is the </a:t>
            </a:r>
            <a:r>
              <a:rPr lang="en-US" sz="2000" dirty="0" smtClean="0">
                <a:latin typeface="Times New Roman" pitchFamily="18" charset="0"/>
                <a:cs typeface="Times New Roman" pitchFamily="18" charset="0"/>
              </a:rPr>
              <a:t>creative activity </a:t>
            </a:r>
            <a:r>
              <a:rPr lang="en-US" sz="2000" dirty="0">
                <a:latin typeface="Times New Roman" pitchFamily="18" charset="0"/>
                <a:cs typeface="Times New Roman" pitchFamily="18" charset="0"/>
              </a:rPr>
              <a:t>of understanding the business problem, coming up with an idea for solution, </a:t>
            </a:r>
            <a:r>
              <a:rPr lang="en-US" sz="2000" dirty="0" smtClean="0">
                <a:latin typeface="Times New Roman" pitchFamily="18" charset="0"/>
                <a:cs typeface="Times New Roman" pitchFamily="18" charset="0"/>
              </a:rPr>
              <a:t>and designing </a:t>
            </a:r>
            <a:r>
              <a:rPr lang="en-US" sz="2000" dirty="0">
                <a:latin typeface="Times New Roman" pitchFamily="18" charset="0"/>
                <a:cs typeface="Times New Roman" pitchFamily="18" charset="0"/>
              </a:rPr>
              <a:t>the “blueprints” of the </a:t>
            </a:r>
            <a:r>
              <a:rPr lang="en-US" sz="2000" dirty="0" smtClean="0">
                <a:latin typeface="Times New Roman" pitchFamily="18" charset="0"/>
                <a:cs typeface="Times New Roman" pitchFamily="18" charset="0"/>
              </a:rPr>
              <a:t>solution</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rogramming </a:t>
            </a:r>
            <a:r>
              <a:rPr lang="en-US" sz="2000" dirty="0">
                <a:latin typeface="Times New Roman" pitchFamily="18" charset="0"/>
                <a:cs typeface="Times New Roman" pitchFamily="18" charset="0"/>
              </a:rPr>
              <a:t>is the craft of implementing the </a:t>
            </a:r>
            <a:r>
              <a:rPr lang="en-US" sz="2000" dirty="0" smtClean="0">
                <a:latin typeface="Times New Roman" pitchFamily="18" charset="0"/>
                <a:cs typeface="Times New Roman" pitchFamily="18" charset="0"/>
              </a:rPr>
              <a:t>given blueprints</a:t>
            </a:r>
          </a:p>
          <a:p>
            <a:pPr algn="just"/>
            <a:r>
              <a:rPr lang="en-US" sz="2000" dirty="0">
                <a:latin typeface="Times New Roman" pitchFamily="18" charset="0"/>
                <a:cs typeface="Times New Roman" pitchFamily="18" charset="0"/>
              </a:rPr>
              <a:t>purpose of software engineering is to develop software-based systems that let </a:t>
            </a:r>
            <a:r>
              <a:rPr lang="en-US" sz="2000" dirty="0" smtClean="0">
                <a:latin typeface="Times New Roman" pitchFamily="18" charset="0"/>
                <a:cs typeface="Times New Roman" pitchFamily="18" charset="0"/>
              </a:rPr>
              <a:t>customers achieve </a:t>
            </a:r>
            <a:r>
              <a:rPr lang="en-US" sz="2000" dirty="0">
                <a:latin typeface="Times New Roman" pitchFamily="18" charset="0"/>
                <a:cs typeface="Times New Roman" pitchFamily="18" charset="0"/>
              </a:rPr>
              <a:t>business </a:t>
            </a:r>
            <a:r>
              <a:rPr lang="en-US" sz="2000" dirty="0" smtClean="0">
                <a:latin typeface="Times New Roman" pitchFamily="18" charset="0"/>
                <a:cs typeface="Times New Roman" pitchFamily="18" charset="0"/>
              </a:rPr>
              <a:t>goals</a:t>
            </a:r>
          </a:p>
          <a:p>
            <a:pPr marL="0" indent="0" algn="just">
              <a:buNone/>
            </a:pP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429000"/>
            <a:ext cx="6458282" cy="3289500"/>
          </a:xfrm>
          <a:prstGeom prst="rect">
            <a:avLst/>
          </a:prstGeom>
        </p:spPr>
      </p:pic>
    </p:spTree>
    <p:extLst>
      <p:ext uri="{BB962C8B-B14F-4D97-AF65-F5344CB8AC3E}">
        <p14:creationId xmlns:p14="http://schemas.microsoft.com/office/powerpoint/2010/main" val="193836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382000" cy="5334000"/>
          </a:xfrm>
        </p:spPr>
        <p:txBody>
          <a:bodyPr>
            <a:normAutofit/>
          </a:bodyPr>
          <a:lstStyle/>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p>
          <a:p>
            <a:pPr marL="0" indent="0" algn="ctr">
              <a:buNone/>
            </a:pPr>
            <a:r>
              <a:rPr lang="en-US" sz="1800" dirty="0" smtClean="0">
                <a:solidFill>
                  <a:srgbClr val="7030A0"/>
                </a:solidFill>
                <a:latin typeface="Times New Roman" pitchFamily="18" charset="0"/>
                <a:cs typeface="Times New Roman" pitchFamily="18" charset="0"/>
              </a:rPr>
              <a:t>Fig: </a:t>
            </a:r>
            <a:r>
              <a:rPr lang="en-US" sz="1800" smtClean="0">
                <a:solidFill>
                  <a:srgbClr val="7030A0"/>
                </a:solidFill>
                <a:latin typeface="Times New Roman" pitchFamily="18" charset="0"/>
                <a:cs typeface="Times New Roman" pitchFamily="18" charset="0"/>
              </a:rPr>
              <a:t>Role of </a:t>
            </a:r>
            <a:r>
              <a:rPr lang="en-US" sz="1800" dirty="0" smtClean="0">
                <a:solidFill>
                  <a:srgbClr val="7030A0"/>
                </a:solidFill>
                <a:latin typeface="Times New Roman" pitchFamily="18" charset="0"/>
                <a:cs typeface="Times New Roman" pitchFamily="18" charset="0"/>
              </a:rPr>
              <a:t>Software Engineering</a:t>
            </a:r>
            <a:endParaRPr lang="en-US" sz="1800" dirty="0">
              <a:solidFill>
                <a:srgbClr val="7030A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1600"/>
            <a:ext cx="7239000" cy="4730974"/>
          </a:xfrm>
          <a:prstGeom prst="rect">
            <a:avLst/>
          </a:prstGeom>
        </p:spPr>
      </p:pic>
    </p:spTree>
    <p:extLst>
      <p:ext uri="{BB962C8B-B14F-4D97-AF65-F5344CB8AC3E}">
        <p14:creationId xmlns:p14="http://schemas.microsoft.com/office/powerpoint/2010/main" val="297179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Software Engineering Costs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algn="just"/>
            <a:r>
              <a:rPr lang="en-US" sz="1800" smtClean="0">
                <a:latin typeface="Times New Roman" pitchFamily="18" charset="0"/>
                <a:cs typeface="Times New Roman" pitchFamily="18" charset="0"/>
              </a:rPr>
              <a:t>is </a:t>
            </a:r>
            <a:r>
              <a:rPr lang="en-US" sz="1800" dirty="0">
                <a:latin typeface="Times New Roman" pitchFamily="18" charset="0"/>
                <a:cs typeface="Times New Roman" pitchFamily="18" charset="0"/>
              </a:rPr>
              <a:t>typically concerned with the financial spend on the effort to develop and test the software, this can also include requirements review, maintenance, training, managing and buying extra equipment, servers </a:t>
            </a:r>
            <a:r>
              <a:rPr lang="en-US" sz="1800">
                <a:latin typeface="Times New Roman" pitchFamily="18" charset="0"/>
                <a:cs typeface="Times New Roman" pitchFamily="18" charset="0"/>
              </a:rPr>
              <a:t>and </a:t>
            </a:r>
            <a:r>
              <a:rPr lang="en-US" sz="1800" smtClean="0">
                <a:latin typeface="Times New Roman" pitchFamily="18" charset="0"/>
                <a:cs typeface="Times New Roman" pitchFamily="18" charset="0"/>
              </a:rPr>
              <a:t>software</a:t>
            </a:r>
          </a:p>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Methods to estimate cost in Software Engineering:</a:t>
            </a:r>
          </a:p>
          <a:p>
            <a:pPr marL="0" indent="0" algn="just">
              <a:buNone/>
            </a:pPr>
            <a:r>
              <a:rPr lang="en-US" sz="1800" dirty="0">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Analysis Effort Method</a:t>
            </a:r>
          </a:p>
          <a:p>
            <a:pPr marL="0" indent="0" algn="just">
              <a:buNone/>
            </a:pPr>
            <a:r>
              <a:rPr lang="en-US" sz="1800" dirty="0">
                <a:solidFill>
                  <a:srgbClr val="00B0F0"/>
                </a:solidFill>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PERT</a:t>
            </a:r>
          </a:p>
          <a:p>
            <a:pPr marL="0" indent="0" algn="just">
              <a:buNone/>
            </a:pPr>
            <a:r>
              <a:rPr lang="en-US" sz="1800" dirty="0">
                <a:solidFill>
                  <a:srgbClr val="00B0F0"/>
                </a:solidFill>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UCP</a:t>
            </a:r>
          </a:p>
          <a:p>
            <a:pPr marL="0" indent="0" algn="just">
              <a:buNone/>
            </a:pPr>
            <a:r>
              <a:rPr lang="en-US" sz="1800" dirty="0">
                <a:solidFill>
                  <a:srgbClr val="00B0F0"/>
                </a:solidFill>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COCOMO </a:t>
            </a:r>
          </a:p>
          <a:p>
            <a:pPr marL="0" indent="0" algn="just">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69999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Key Challenges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2000" dirty="0" smtClean="0">
                <a:solidFill>
                  <a:srgbClr val="00B050"/>
                </a:solidFill>
                <a:latin typeface="Times New Roman" pitchFamily="18" charset="0"/>
                <a:cs typeface="Times New Roman" pitchFamily="18" charset="0"/>
              </a:rPr>
              <a:t>Understanding large and complex system requirements is difficult</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include those requirements which are unclear and difficult to 	 	  understand</a:t>
            </a:r>
          </a:p>
          <a:p>
            <a:pPr algn="just"/>
            <a:r>
              <a:rPr lang="en-US" sz="2000" dirty="0" smtClean="0">
                <a:solidFill>
                  <a:srgbClr val="00B050"/>
                </a:solidFill>
                <a:latin typeface="Times New Roman" pitchFamily="18" charset="0"/>
                <a:cs typeface="Times New Roman" pitchFamily="18" charset="0"/>
              </a:rPr>
              <a:t>Undefined system boundaries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no defined set of implementation requirements</a:t>
            </a:r>
          </a:p>
          <a:p>
            <a:pPr algn="just"/>
            <a:r>
              <a:rPr lang="en-US" sz="2000" dirty="0" smtClean="0">
                <a:solidFill>
                  <a:srgbClr val="00B050"/>
                </a:solidFill>
                <a:latin typeface="Times New Roman" pitchFamily="18" charset="0"/>
                <a:cs typeface="Times New Roman" pitchFamily="18" charset="0"/>
              </a:rPr>
              <a:t>Customers are not clear about their needs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unsure about the exhaustive list of functionalities they wish to see in 	  the software</a:t>
            </a:r>
          </a:p>
          <a:p>
            <a:pPr algn="just"/>
            <a:r>
              <a:rPr lang="en-US" sz="2000" dirty="0" smtClean="0">
                <a:solidFill>
                  <a:srgbClr val="00B050"/>
                </a:solidFill>
                <a:latin typeface="Times New Roman" pitchFamily="18" charset="0"/>
                <a:cs typeface="Times New Roman" pitchFamily="18" charset="0"/>
              </a:rPr>
              <a:t>Conflicting requirements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two different stakeholders or even a single stakeholder express 	   demands which contradict each other’s implementation</a:t>
            </a:r>
          </a:p>
          <a:p>
            <a:pPr algn="just"/>
            <a:r>
              <a:rPr lang="en-US" sz="2000" dirty="0" smtClean="0">
                <a:solidFill>
                  <a:srgbClr val="00B050"/>
                </a:solidFill>
                <a:latin typeface="Times New Roman" pitchFamily="18" charset="0"/>
                <a:cs typeface="Times New Roman" pitchFamily="18" charset="0"/>
              </a:rPr>
              <a:t>Changing requirements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after a successive review from a customer, there is possibility that 	   the customer express a change in initial set of special requirements.</a:t>
            </a:r>
          </a:p>
        </p:txBody>
      </p:sp>
    </p:spTree>
    <p:extLst>
      <p:ext uri="{BB962C8B-B14F-4D97-AF65-F5344CB8AC3E}">
        <p14:creationId xmlns:p14="http://schemas.microsoft.com/office/powerpoint/2010/main" val="209846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000" dirty="0">
                <a:solidFill>
                  <a:srgbClr val="00B050"/>
                </a:solidFill>
                <a:latin typeface="Times New Roman" pitchFamily="18" charset="0"/>
                <a:cs typeface="Times New Roman" pitchFamily="18" charset="0"/>
              </a:rPr>
              <a:t>Identifying critical </a:t>
            </a:r>
            <a:r>
              <a:rPr lang="en-US" sz="2000" dirty="0" smtClean="0">
                <a:solidFill>
                  <a:srgbClr val="00B050"/>
                </a:solidFill>
                <a:latin typeface="Times New Roman" pitchFamily="18" charset="0"/>
                <a:cs typeface="Times New Roman" pitchFamily="18" charset="0"/>
              </a:rPr>
              <a:t>requirements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Identifying the set of requirements which have to be implemented at </a:t>
            </a:r>
            <a:r>
              <a:rPr lang="en-US" sz="2000" dirty="0" smtClean="0">
                <a:latin typeface="Times New Roman" pitchFamily="18" charset="0"/>
                <a:cs typeface="Times New Roman" pitchFamily="18" charset="0"/>
              </a:rPr>
              <a:t>	   any cost </a:t>
            </a:r>
            <a:r>
              <a:rPr lang="en-US" sz="2000" dirty="0">
                <a:latin typeface="Times New Roman" pitchFamily="18" charset="0"/>
                <a:cs typeface="Times New Roman" pitchFamily="18" charset="0"/>
              </a:rPr>
              <a:t>is very </a:t>
            </a:r>
            <a:r>
              <a:rPr lang="en-US" sz="2000" dirty="0" smtClean="0">
                <a:latin typeface="Times New Roman" pitchFamily="18" charset="0"/>
                <a:cs typeface="Times New Roman" pitchFamily="18" charset="0"/>
              </a:rPr>
              <a:t>important</a:t>
            </a:r>
          </a:p>
          <a:p>
            <a:pPr marL="0" indent="0" algn="just">
              <a:buNone/>
            </a:pPr>
            <a:endParaRPr lang="en-US" sz="2000" dirty="0">
              <a:latin typeface="Times New Roman" pitchFamily="18" charset="0"/>
              <a:cs typeface="Times New Roman" pitchFamily="18" charset="0"/>
            </a:endParaRPr>
          </a:p>
          <a:p>
            <a:pPr algn="just"/>
            <a:r>
              <a:rPr lang="en-US" sz="2000" dirty="0">
                <a:solidFill>
                  <a:srgbClr val="00B050"/>
                </a:solidFill>
                <a:latin typeface="Times New Roman" pitchFamily="18" charset="0"/>
                <a:cs typeface="Times New Roman" pitchFamily="18" charset="0"/>
              </a:rPr>
              <a:t>Proper documentation, proper meeting time and budget </a:t>
            </a:r>
            <a:r>
              <a:rPr lang="en-US" sz="2000" dirty="0" smtClean="0">
                <a:solidFill>
                  <a:srgbClr val="00B050"/>
                </a:solidFill>
                <a:latin typeface="Times New Roman" pitchFamily="18" charset="0"/>
                <a:cs typeface="Times New Roman" pitchFamily="18" charset="0"/>
              </a:rPr>
              <a:t>constraints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Ensuring a proper documentation is an inherent challenge, </a:t>
            </a:r>
            <a:r>
              <a:rPr lang="en-US" sz="2000" dirty="0" smtClean="0">
                <a:latin typeface="Times New Roman" pitchFamily="18" charset="0"/>
                <a:cs typeface="Times New Roman" pitchFamily="18" charset="0"/>
              </a:rPr>
              <a:t>	  	  especially in case </a:t>
            </a:r>
            <a:r>
              <a:rPr lang="en-US" sz="2000" dirty="0">
                <a:latin typeface="Times New Roman" pitchFamily="18" charset="0"/>
                <a:cs typeface="Times New Roman" pitchFamily="18" charset="0"/>
              </a:rPr>
              <a:t>of changing requirements. The time and budget </a:t>
            </a:r>
            <a:r>
              <a:rPr lang="en-US" sz="2000" dirty="0" smtClean="0">
                <a:latin typeface="Times New Roman" pitchFamily="18" charset="0"/>
                <a:cs typeface="Times New Roman" pitchFamily="18" charset="0"/>
              </a:rPr>
              <a:t>	  constraints </a:t>
            </a:r>
            <a:r>
              <a:rPr lang="en-US" sz="2000" dirty="0">
                <a:latin typeface="Times New Roman" pitchFamily="18" charset="0"/>
                <a:cs typeface="Times New Roman" pitchFamily="18" charset="0"/>
              </a:rPr>
              <a:t>too need to be handled carefully and systematically.</a:t>
            </a:r>
          </a:p>
          <a:p>
            <a:pPr marL="0" indent="0">
              <a:buNone/>
            </a:pPr>
            <a:endParaRPr lang="en-US" dirty="0"/>
          </a:p>
        </p:txBody>
      </p:sp>
    </p:spTree>
    <p:extLst>
      <p:ext uri="{BB962C8B-B14F-4D97-AF65-F5344CB8AC3E}">
        <p14:creationId xmlns:p14="http://schemas.microsoft.com/office/powerpoint/2010/main" val="598988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System and Software Engineering</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solidFill>
                  <a:srgbClr val="0070C0"/>
                </a:solidFill>
                <a:latin typeface="Times New Roman" pitchFamily="18" charset="0"/>
                <a:cs typeface="Times New Roman" pitchFamily="18" charset="0"/>
              </a:rPr>
              <a:t>Systems engineering is thinking of the system as a whole, including the software, hardware, servers needed to host the software, materials used for construction of the parts etc. </a:t>
            </a:r>
            <a:endParaRPr lang="en-US" sz="1800" dirty="0" smtClean="0">
              <a:solidFill>
                <a:srgbClr val="0070C0"/>
              </a:solidFill>
              <a:latin typeface="Times New Roman" pitchFamily="18" charset="0"/>
              <a:cs typeface="Times New Roman" pitchFamily="18" charset="0"/>
            </a:endParaRPr>
          </a:p>
          <a:p>
            <a:pPr algn="just"/>
            <a:r>
              <a:rPr lang="en-US" sz="1800" dirty="0">
                <a:solidFill>
                  <a:srgbClr val="0070C0"/>
                </a:solidFill>
                <a:latin typeface="Times New Roman" pitchFamily="18" charset="0"/>
                <a:cs typeface="Times New Roman" pitchFamily="18" charset="0"/>
              </a:rPr>
              <a:t>In system engineering, you tend to work with lower level software and hardware to solve </a:t>
            </a:r>
            <a:r>
              <a:rPr lang="en-US" sz="1800" dirty="0" smtClean="0">
                <a:solidFill>
                  <a:srgbClr val="0070C0"/>
                </a:solidFill>
                <a:latin typeface="Times New Roman" pitchFamily="18" charset="0"/>
                <a:cs typeface="Times New Roman" pitchFamily="18" charset="0"/>
              </a:rPr>
              <a:t>problems.</a:t>
            </a:r>
          </a:p>
          <a:p>
            <a:pPr algn="just"/>
            <a:r>
              <a:rPr lang="en-US" sz="1800" dirty="0">
                <a:solidFill>
                  <a:srgbClr val="0070C0"/>
                </a:solidFill>
                <a:latin typeface="Times New Roman" pitchFamily="18" charset="0"/>
                <a:cs typeface="Times New Roman" pitchFamily="18" charset="0"/>
              </a:rPr>
              <a:t>System Engineers focus more on users and </a:t>
            </a:r>
            <a:r>
              <a:rPr lang="en-US" sz="1800" dirty="0" smtClean="0">
                <a:solidFill>
                  <a:srgbClr val="0070C0"/>
                </a:solidFill>
                <a:latin typeface="Times New Roman" pitchFamily="18" charset="0"/>
                <a:cs typeface="Times New Roman" pitchFamily="18" charset="0"/>
              </a:rPr>
              <a:t>domains</a:t>
            </a:r>
          </a:p>
          <a:p>
            <a:pPr algn="just"/>
            <a:endParaRPr lang="en-US" sz="1800" dirty="0">
              <a:latin typeface="Times New Roman" pitchFamily="18" charset="0"/>
              <a:cs typeface="Times New Roman" pitchFamily="18" charset="0"/>
            </a:endParaRPr>
          </a:p>
          <a:p>
            <a:pPr algn="just"/>
            <a:r>
              <a:rPr lang="en-US" sz="1800" dirty="0">
                <a:solidFill>
                  <a:srgbClr val="00B050"/>
                </a:solidFill>
                <a:latin typeface="Times New Roman" pitchFamily="18" charset="0"/>
                <a:cs typeface="Times New Roman" pitchFamily="18" charset="0"/>
              </a:rPr>
              <a:t>Software engineering is a discipline whereby you solve problems using computers as a tool; this contrasts with programming, where you turn problem solutions into machine instructions, but you do not necessarily understand those solutions yourself</a:t>
            </a:r>
            <a:r>
              <a:rPr lang="en-US" sz="1800" dirty="0" smtClean="0">
                <a:solidFill>
                  <a:srgbClr val="00B050"/>
                </a:solidFill>
                <a:latin typeface="Times New Roman" pitchFamily="18" charset="0"/>
                <a:cs typeface="Times New Roman" pitchFamily="18" charset="0"/>
              </a:rPr>
              <a:t>.</a:t>
            </a:r>
          </a:p>
          <a:p>
            <a:pPr algn="just"/>
            <a:r>
              <a:rPr lang="en-US" sz="1800" dirty="0">
                <a:solidFill>
                  <a:srgbClr val="00B050"/>
                </a:solidFill>
                <a:latin typeface="Times New Roman" pitchFamily="18" charset="0"/>
                <a:cs typeface="Times New Roman" pitchFamily="18" charset="0"/>
              </a:rPr>
              <a:t>in software engineering you tend to work with software of medium/ higher levels and typically won't do as much with </a:t>
            </a:r>
            <a:r>
              <a:rPr lang="en-US" sz="1800" dirty="0" smtClean="0">
                <a:solidFill>
                  <a:srgbClr val="00B050"/>
                </a:solidFill>
                <a:latin typeface="Times New Roman" pitchFamily="18" charset="0"/>
                <a:cs typeface="Times New Roman" pitchFamily="18" charset="0"/>
              </a:rPr>
              <a:t>hardware.</a:t>
            </a:r>
          </a:p>
          <a:p>
            <a:pPr algn="just"/>
            <a:r>
              <a:rPr lang="en-US" sz="1800">
                <a:solidFill>
                  <a:srgbClr val="00B050"/>
                </a:solidFill>
                <a:latin typeface="Times New Roman" pitchFamily="18" charset="0"/>
                <a:cs typeface="Times New Roman" pitchFamily="18" charset="0"/>
              </a:rPr>
              <a:t>Software </a:t>
            </a:r>
            <a:r>
              <a:rPr lang="en-US" sz="1800" smtClean="0">
                <a:solidFill>
                  <a:srgbClr val="00B050"/>
                </a:solidFill>
                <a:latin typeface="Times New Roman" pitchFamily="18" charset="0"/>
                <a:cs typeface="Times New Roman" pitchFamily="18" charset="0"/>
              </a:rPr>
              <a:t>Engineer </a:t>
            </a:r>
            <a:r>
              <a:rPr lang="en-US" sz="1800" dirty="0">
                <a:solidFill>
                  <a:srgbClr val="00B050"/>
                </a:solidFill>
                <a:latin typeface="Times New Roman" pitchFamily="18" charset="0"/>
                <a:cs typeface="Times New Roman" pitchFamily="18" charset="0"/>
              </a:rPr>
              <a:t>focus </a:t>
            </a:r>
            <a:r>
              <a:rPr lang="en-US" sz="1800">
                <a:solidFill>
                  <a:srgbClr val="00B050"/>
                </a:solidFill>
                <a:latin typeface="Times New Roman" pitchFamily="18" charset="0"/>
                <a:cs typeface="Times New Roman" pitchFamily="18" charset="0"/>
              </a:rPr>
              <a:t>more </a:t>
            </a:r>
            <a:r>
              <a:rPr lang="en-US" sz="1800" smtClean="0">
                <a:solidFill>
                  <a:srgbClr val="00B050"/>
                </a:solidFill>
                <a:latin typeface="Times New Roman" pitchFamily="18" charset="0"/>
                <a:cs typeface="Times New Roman" pitchFamily="18" charset="0"/>
              </a:rPr>
              <a:t>on </a:t>
            </a:r>
            <a:r>
              <a:rPr lang="en-US" sz="1800" dirty="0">
                <a:solidFill>
                  <a:srgbClr val="00B050"/>
                </a:solidFill>
                <a:latin typeface="Times New Roman" pitchFamily="18" charset="0"/>
                <a:cs typeface="Times New Roman" pitchFamily="18" charset="0"/>
              </a:rPr>
              <a:t>implementing quality software.</a:t>
            </a:r>
            <a:endParaRPr lang="en-US" sz="1800" dirty="0" smtClean="0">
              <a:solidFill>
                <a:srgbClr val="00B050"/>
              </a:solidFill>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8472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Professional Practice</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pPr algn="just"/>
            <a:r>
              <a:rPr lang="en-US" sz="1800" dirty="0">
                <a:latin typeface="Times New Roman" pitchFamily="18" charset="0"/>
                <a:cs typeface="Times New Roman" pitchFamily="18" charset="0"/>
              </a:rPr>
              <a:t>concerned with the knowledge, skills and attitudes that software engineers must possess to practice software engineering in a professional, responsible and ethical </a:t>
            </a:r>
            <a:r>
              <a:rPr lang="en-US" sz="1800" dirty="0" smtClean="0">
                <a:latin typeface="Times New Roman" pitchFamily="18" charset="0"/>
                <a:cs typeface="Times New Roman" pitchFamily="18" charset="0"/>
              </a:rPr>
              <a:t>manner</a:t>
            </a:r>
          </a:p>
          <a:p>
            <a:pPr marL="0" indent="0" algn="just">
              <a:buNone/>
            </a:pPr>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term “professional practice” refers to a way of conducting services so as to achieve certain standards or criteria in both the process of performing a service and the end product resulting from the </a:t>
            </a:r>
            <a:r>
              <a:rPr lang="en-US" sz="1800" dirty="0" smtClean="0">
                <a:latin typeface="Times New Roman" pitchFamily="18" charset="0"/>
                <a:cs typeface="Times New Roman" pitchFamily="18" charset="0"/>
              </a:rPr>
              <a:t>service.</a:t>
            </a:r>
          </a:p>
          <a:p>
            <a:pPr marL="0" indent="0" algn="just">
              <a:buNone/>
            </a:pPr>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software engineer maintains a professional practice by performing all work in accordance with generally accepted practices, standards, and guidelines notably set forth by the applicable professional </a:t>
            </a:r>
            <a:r>
              <a:rPr lang="en-US" sz="1800">
                <a:latin typeface="Times New Roman" pitchFamily="18" charset="0"/>
                <a:cs typeface="Times New Roman" pitchFamily="18" charset="0"/>
              </a:rPr>
              <a:t>society</a:t>
            </a:r>
            <a:r>
              <a:rPr lang="en-US" sz="180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example, </a:t>
            </a:r>
            <a:r>
              <a:rPr lang="en-US" sz="1800" dirty="0">
                <a:latin typeface="Times New Roman" pitchFamily="18" charset="0"/>
                <a:cs typeface="Times New Roman" pitchFamily="18" charset="0"/>
              </a:rPr>
              <a:t> the Association for Computing Machinery (ACM) and IEEE Computer Society (IEEE CS) have established a Software Engineering Code of Ethics and Professional </a:t>
            </a:r>
            <a:r>
              <a:rPr lang="en-US" sz="1800" dirty="0" smtClean="0">
                <a:latin typeface="Times New Roman" pitchFamily="18" charset="0"/>
                <a:cs typeface="Times New Roman" pitchFamily="18" charset="0"/>
              </a:rPr>
              <a:t>Practice.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1918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Definition of Software</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2000" dirty="0" smtClean="0">
                <a:latin typeface="Times New Roman" pitchFamily="18" charset="0"/>
                <a:cs typeface="Times New Roman" pitchFamily="18" charset="0"/>
              </a:rPr>
              <a:t>More than a program code</a:t>
            </a:r>
          </a:p>
          <a:p>
            <a:pPr algn="just"/>
            <a:r>
              <a:rPr lang="en-US" sz="2000" dirty="0" smtClean="0">
                <a:latin typeface="Times New Roman" pitchFamily="18" charset="0"/>
                <a:cs typeface="Times New Roman" pitchFamily="18" charset="0"/>
              </a:rPr>
              <a:t>Considered to be a collection of executable programming code, associated libraries and documentations</a:t>
            </a:r>
          </a:p>
          <a:p>
            <a:pPr algn="just"/>
            <a:r>
              <a:rPr lang="en-US" sz="2000" dirty="0" smtClean="0">
                <a:latin typeface="Times New Roman" pitchFamily="18" charset="0"/>
                <a:cs typeface="Times New Roman" pitchFamily="18" charset="0"/>
              </a:rPr>
              <a:t>Also defined as a set of instructions, data or programs used to operate computers and execute specific tasks</a:t>
            </a:r>
          </a:p>
          <a:p>
            <a:pPr algn="just"/>
            <a:r>
              <a:rPr lang="en-US" sz="2000" dirty="0" smtClean="0">
                <a:latin typeface="Times New Roman" pitchFamily="18" charset="0"/>
                <a:cs typeface="Times New Roman" pitchFamily="18" charset="0"/>
              </a:rPr>
              <a:t>On the other hand, engineering is all about developing products, using well-defined, scientific principles and methods</a:t>
            </a:r>
          </a:p>
          <a:p>
            <a:pPr marL="0" indent="0" algn="just">
              <a:buNone/>
            </a:pPr>
            <a:endParaRPr lang="en-US" sz="2000"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Types of Software:</a:t>
            </a:r>
          </a:p>
          <a:p>
            <a:pPr marL="457200" indent="-457200" algn="just">
              <a:buAutoNum type="arabicPeriod"/>
            </a:pPr>
            <a:r>
              <a:rPr lang="en-US" sz="2000" dirty="0" smtClean="0">
                <a:solidFill>
                  <a:srgbClr val="00B0F0"/>
                </a:solidFill>
                <a:latin typeface="Times New Roman" pitchFamily="18" charset="0"/>
                <a:cs typeface="Times New Roman" pitchFamily="18" charset="0"/>
              </a:rPr>
              <a:t>System Software</a:t>
            </a:r>
          </a:p>
          <a:p>
            <a:pPr marL="457200" indent="-457200" algn="just">
              <a:buAutoNum type="arabicPeriod"/>
            </a:pPr>
            <a:r>
              <a:rPr lang="en-US" sz="2000" dirty="0" smtClean="0">
                <a:solidFill>
                  <a:srgbClr val="00B0F0"/>
                </a:solidFill>
                <a:latin typeface="Times New Roman" pitchFamily="18" charset="0"/>
                <a:cs typeface="Times New Roman" pitchFamily="18" charset="0"/>
              </a:rPr>
              <a:t>Application Software</a:t>
            </a:r>
            <a:endParaRPr lang="en-US" sz="2000"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305210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System Software</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An intermediator </a:t>
            </a:r>
            <a:r>
              <a:rPr lang="en-US" sz="2000" dirty="0">
                <a:latin typeface="Times New Roman" pitchFamily="18" charset="0"/>
                <a:cs typeface="Times New Roman" pitchFamily="18" charset="0"/>
              </a:rPr>
              <a:t>or a middle layer between the user and the </a:t>
            </a:r>
            <a:r>
              <a:rPr lang="en-US" sz="2000" dirty="0" smtClean="0">
                <a:latin typeface="Times New Roman" pitchFamily="18" charset="0"/>
                <a:cs typeface="Times New Roman" pitchFamily="18" charset="0"/>
              </a:rPr>
              <a:t>hardware</a:t>
            </a:r>
          </a:p>
          <a:p>
            <a:pPr algn="just"/>
            <a:r>
              <a:rPr lang="en-US" sz="2000" dirty="0">
                <a:latin typeface="Times New Roman" pitchFamily="18" charset="0"/>
                <a:cs typeface="Times New Roman" pitchFamily="18" charset="0"/>
              </a:rPr>
              <a:t>a software to manage computer hardware behavior so as to provide basic functionalities that are required by the </a:t>
            </a:r>
            <a:r>
              <a:rPr lang="en-US" sz="2000" dirty="0" smtClean="0">
                <a:latin typeface="Times New Roman" pitchFamily="18" charset="0"/>
                <a:cs typeface="Times New Roman" pitchFamily="18" charset="0"/>
              </a:rPr>
              <a:t>user</a:t>
            </a:r>
          </a:p>
          <a:p>
            <a:pPr algn="just"/>
            <a:r>
              <a:rPr lang="en-US" sz="2000" dirty="0">
                <a:latin typeface="Times New Roman" pitchFamily="18" charset="0"/>
                <a:cs typeface="Times New Roman" pitchFamily="18" charset="0"/>
              </a:rPr>
              <a:t>These software </a:t>
            </a:r>
            <a:r>
              <a:rPr lang="en-US" sz="2000" dirty="0" smtClean="0">
                <a:latin typeface="Times New Roman" pitchFamily="18" charset="0"/>
                <a:cs typeface="Times New Roman" pitchFamily="18" charset="0"/>
              </a:rPr>
              <a:t>allow </a:t>
            </a:r>
            <a:r>
              <a:rPr lang="en-US" sz="2000" dirty="0">
                <a:latin typeface="Times New Roman" pitchFamily="18" charset="0"/>
                <a:cs typeface="Times New Roman" pitchFamily="18" charset="0"/>
              </a:rPr>
              <a:t>an environment or platform for the other software to easily work in. Hence, it is the reason why the system software is quite important in the management of the entire computer </a:t>
            </a:r>
            <a:r>
              <a:rPr lang="en-US" sz="2000" dirty="0" smtClean="0">
                <a:latin typeface="Times New Roman" pitchFamily="18" charset="0"/>
                <a:cs typeface="Times New Roman" pitchFamily="18" charset="0"/>
              </a:rPr>
              <a:t>system</a:t>
            </a:r>
            <a:r>
              <a:rPr lang="en-US" sz="2000" dirty="0" smtClean="0"/>
              <a:t>.</a:t>
            </a:r>
          </a:p>
          <a:p>
            <a:pPr algn="just"/>
            <a:r>
              <a:rPr lang="en-US" sz="2000" dirty="0" smtClean="0">
                <a:latin typeface="Times New Roman" pitchFamily="18" charset="0"/>
                <a:cs typeface="Times New Roman" pitchFamily="18" charset="0"/>
              </a:rPr>
              <a:t>Few examples of system software are:</a:t>
            </a:r>
          </a:p>
          <a:p>
            <a:pPr marL="0" indent="0" algn="just">
              <a:buNone/>
            </a:pPr>
            <a:r>
              <a:rPr lang="en-US" sz="2000" dirty="0"/>
              <a:t>	</a:t>
            </a:r>
            <a:r>
              <a:rPr lang="en-US" sz="2000" dirty="0" smtClean="0">
                <a:solidFill>
                  <a:srgbClr val="00B050"/>
                </a:solidFill>
                <a:latin typeface="Times New Roman" pitchFamily="18" charset="0"/>
                <a:cs typeface="Times New Roman" pitchFamily="18" charset="0"/>
              </a:rPr>
              <a:t>- Operating System</a:t>
            </a:r>
          </a:p>
          <a:p>
            <a:pPr marL="0" indent="0" algn="just">
              <a:buNone/>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Device Driver</a:t>
            </a:r>
          </a:p>
          <a:p>
            <a:pPr marL="0" indent="0" algn="just">
              <a:buNone/>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Firmware</a:t>
            </a:r>
          </a:p>
          <a:p>
            <a:pPr marL="0" indent="0" algn="just">
              <a:buNone/>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Utility</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9952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solidFill>
                  <a:srgbClr val="00B050"/>
                </a:solidFill>
                <a:latin typeface="Times New Roman" pitchFamily="18" charset="0"/>
                <a:cs typeface="Times New Roman" pitchFamily="18" charset="0"/>
              </a:rPr>
              <a:t>Operating System</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prominent example for system </a:t>
            </a:r>
            <a:r>
              <a:rPr lang="en-US" sz="2000" dirty="0" smtClean="0">
                <a:latin typeface="Times New Roman" pitchFamily="18" charset="0"/>
                <a:cs typeface="Times New Roman" pitchFamily="18" charset="0"/>
              </a:rPr>
              <a:t>software</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collection of software which handles resources as well as offers </a:t>
            </a:r>
            <a:r>
              <a:rPr lang="en-US" sz="2000" dirty="0" smtClean="0">
                <a:latin typeface="Times New Roman" pitchFamily="18" charset="0"/>
                <a:cs typeface="Times New Roman" pitchFamily="18" charset="0"/>
              </a:rPr>
              <a:t>	  general </a:t>
            </a:r>
            <a:r>
              <a:rPr lang="en-US" sz="2000" dirty="0">
                <a:latin typeface="Times New Roman" pitchFamily="18" charset="0"/>
                <a:cs typeface="Times New Roman" pitchFamily="18" charset="0"/>
              </a:rPr>
              <a:t>services for various other application which actually run </a:t>
            </a:r>
            <a:r>
              <a:rPr lang="en-US" sz="2000" dirty="0" smtClean="0">
                <a:latin typeface="Times New Roman" pitchFamily="18" charset="0"/>
                <a:cs typeface="Times New Roman" pitchFamily="18" charset="0"/>
              </a:rPr>
              <a:t>	  over them</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Example: Windows, </a:t>
            </a:r>
            <a:r>
              <a:rPr lang="en-US" sz="2000" dirty="0">
                <a:latin typeface="Times New Roman" pitchFamily="18" charset="0"/>
                <a:cs typeface="Times New Roman" pitchFamily="18" charset="0"/>
              </a:rPr>
              <a:t>m</a:t>
            </a:r>
            <a:r>
              <a:rPr lang="en-US" sz="2000" dirty="0" smtClean="0">
                <a:latin typeface="Times New Roman" pitchFamily="18" charset="0"/>
                <a:cs typeface="Times New Roman" pitchFamily="18" charset="0"/>
              </a:rPr>
              <a:t>acOS, Linux, Ubuntu, etc.</a:t>
            </a:r>
          </a:p>
          <a:p>
            <a:pPr algn="just"/>
            <a:r>
              <a:rPr lang="en-US" sz="2000" dirty="0" smtClean="0">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Device Driver</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type of software that controls particular hardware which is </a:t>
            </a:r>
            <a:r>
              <a:rPr lang="en-US" sz="2000" dirty="0" smtClean="0">
                <a:latin typeface="Times New Roman" pitchFamily="18" charset="0"/>
                <a:cs typeface="Times New Roman" pitchFamily="18" charset="0"/>
              </a:rPr>
              <a:t>	  	  attached </a:t>
            </a:r>
            <a:r>
              <a:rPr lang="en-US" sz="2000" dirty="0">
                <a:latin typeface="Times New Roman" pitchFamily="18" charset="0"/>
                <a:cs typeface="Times New Roman" pitchFamily="18" charset="0"/>
              </a:rPr>
              <a:t>to the </a:t>
            </a:r>
            <a:r>
              <a:rPr lang="en-US" sz="2000" dirty="0" smtClean="0">
                <a:latin typeface="Times New Roman" pitchFamily="18" charset="0"/>
                <a:cs typeface="Times New Roman" pitchFamily="18" charset="0"/>
              </a:rPr>
              <a:t>system</a:t>
            </a:r>
          </a:p>
          <a:p>
            <a:pPr marL="0" indent="0" algn="just">
              <a:buNone/>
            </a:pPr>
            <a:r>
              <a:rPr lang="en-US" sz="2000" dirty="0" smtClean="0">
                <a:latin typeface="Times New Roman" pitchFamily="18" charset="0"/>
                <a:cs typeface="Times New Roman" pitchFamily="18" charset="0"/>
              </a:rPr>
              <a:t>	- hardware </a:t>
            </a:r>
            <a:r>
              <a:rPr lang="en-US" sz="2000" dirty="0">
                <a:latin typeface="Times New Roman" pitchFamily="18" charset="0"/>
                <a:cs typeface="Times New Roman" pitchFamily="18" charset="0"/>
              </a:rPr>
              <a:t>devices that need a driver to connect to a system include </a:t>
            </a:r>
            <a:r>
              <a:rPr lang="en-US" sz="2000" dirty="0" smtClean="0">
                <a:latin typeface="Times New Roman" pitchFamily="18" charset="0"/>
                <a:cs typeface="Times New Roman" pitchFamily="18" charset="0"/>
              </a:rPr>
              <a:t>	  displays</a:t>
            </a:r>
            <a:r>
              <a:rPr lang="en-US" sz="2000" dirty="0">
                <a:latin typeface="Times New Roman" pitchFamily="18" charset="0"/>
                <a:cs typeface="Times New Roman" pitchFamily="18" charset="0"/>
              </a:rPr>
              <a:t>, sound cards, printers, </a:t>
            </a:r>
            <a:r>
              <a:rPr lang="en-US" sz="2000" dirty="0" smtClean="0">
                <a:latin typeface="Times New Roman" pitchFamily="18" charset="0"/>
                <a:cs typeface="Times New Roman" pitchFamily="18" charset="0"/>
              </a:rPr>
              <a:t>mouse </a:t>
            </a:r>
            <a:r>
              <a:rPr lang="en-US" sz="2000" dirty="0">
                <a:latin typeface="Times New Roman" pitchFamily="18" charset="0"/>
                <a:cs typeface="Times New Roman" pitchFamily="18" charset="0"/>
              </a:rPr>
              <a:t>and hard </a:t>
            </a:r>
            <a:r>
              <a:rPr lang="en-US" sz="2000" dirty="0" smtClean="0">
                <a:latin typeface="Times New Roman" pitchFamily="18" charset="0"/>
                <a:cs typeface="Times New Roman" pitchFamily="18" charset="0"/>
              </a:rPr>
              <a:t>disks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Example: Printer drivers, ROM drivers, USB drivers, etc.</a:t>
            </a:r>
          </a:p>
        </p:txBody>
      </p:sp>
    </p:spTree>
    <p:extLst>
      <p:ext uri="{BB962C8B-B14F-4D97-AF65-F5344CB8AC3E}">
        <p14:creationId xmlns:p14="http://schemas.microsoft.com/office/powerpoint/2010/main" val="340348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solidFill>
                  <a:srgbClr val="00B050"/>
                </a:solidFill>
                <a:latin typeface="Times New Roman" pitchFamily="18" charset="0"/>
                <a:cs typeface="Times New Roman" pitchFamily="18" charset="0"/>
              </a:rPr>
              <a:t>Firmware</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permanent software which is embedded in the system’s read-only </a:t>
            </a:r>
            <a:r>
              <a:rPr lang="en-US" sz="2000" dirty="0" smtClean="0">
                <a:latin typeface="Times New Roman" pitchFamily="18" charset="0"/>
                <a:cs typeface="Times New Roman" pitchFamily="18" charset="0"/>
              </a:rPr>
              <a:t>	   memory</a:t>
            </a:r>
            <a:endParaRPr lang="en-US" sz="2000"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a set of instructions which are permanently stored onto to the </a:t>
            </a:r>
            <a:r>
              <a:rPr lang="en-US" sz="2000" dirty="0" smtClean="0">
                <a:latin typeface="Times New Roman" pitchFamily="18" charset="0"/>
                <a:cs typeface="Times New Roman" pitchFamily="18" charset="0"/>
              </a:rPr>
              <a:t>	   hardware device</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Example: BIOS, computer peripherals, embedded system, etc.</a:t>
            </a:r>
          </a:p>
          <a:p>
            <a:pPr algn="just"/>
            <a:r>
              <a:rPr lang="en-US" sz="2000" dirty="0" smtClean="0">
                <a:solidFill>
                  <a:srgbClr val="00B050"/>
                </a:solidFill>
                <a:latin typeface="Times New Roman" pitchFamily="18" charset="0"/>
                <a:cs typeface="Times New Roman" pitchFamily="18" charset="0"/>
              </a:rPr>
              <a:t>Utility</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designed to assist in </a:t>
            </a:r>
            <a:r>
              <a:rPr lang="en-US" sz="2000" dirty="0" smtClean="0">
                <a:latin typeface="Times New Roman" pitchFamily="18" charset="0"/>
                <a:cs typeface="Times New Roman" pitchFamily="18" charset="0"/>
              </a:rPr>
              <a:t>analyzing, </a:t>
            </a:r>
            <a:r>
              <a:rPr lang="en-US" sz="2000" dirty="0">
                <a:latin typeface="Times New Roman" pitchFamily="18" charset="0"/>
                <a:cs typeface="Times New Roman" pitchFamily="18" charset="0"/>
              </a:rPr>
              <a:t>as well as optimizing, along with </a:t>
            </a:r>
            <a:r>
              <a:rPr lang="en-US" sz="2000" dirty="0" smtClean="0">
                <a:latin typeface="Times New Roman" pitchFamily="18" charset="0"/>
                <a:cs typeface="Times New Roman" pitchFamily="18" charset="0"/>
              </a:rPr>
              <a:t>	   configuring </a:t>
            </a:r>
            <a:r>
              <a:rPr lang="en-US" sz="2000" dirty="0">
                <a:latin typeface="Times New Roman" pitchFamily="18" charset="0"/>
                <a:cs typeface="Times New Roman" pitchFamily="18" charset="0"/>
              </a:rPr>
              <a:t>and maintaining a given computer </a:t>
            </a:r>
            <a:r>
              <a:rPr lang="en-US" sz="2000" dirty="0" smtClean="0">
                <a:latin typeface="Times New Roman" pitchFamily="18" charset="0"/>
                <a:cs typeface="Times New Roman" pitchFamily="18" charset="0"/>
              </a:rPr>
              <a:t>system</a:t>
            </a:r>
          </a:p>
          <a:p>
            <a:pPr marL="0" indent="0" algn="just">
              <a:buNone/>
            </a:pP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provides support to the computer </a:t>
            </a:r>
            <a:r>
              <a:rPr lang="en-US" sz="2000" dirty="0" smtClean="0">
                <a:latin typeface="Times New Roman" pitchFamily="18" charset="0"/>
                <a:cs typeface="Times New Roman" pitchFamily="18" charset="0"/>
              </a:rPr>
              <a:t>infrastructure</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Example: Norton Antivirus, WinRAR, WinZip, etc.</a:t>
            </a:r>
            <a:br>
              <a:rPr lang="en-US" sz="2000" dirty="0" smtClean="0">
                <a:latin typeface="Times New Roman" pitchFamily="18" charset="0"/>
                <a:cs typeface="Times New Roman" pitchFamily="18" charset="0"/>
              </a:rPr>
            </a:br>
            <a:r>
              <a:rPr lang="en-US" sz="2000" dirty="0" smtClean="0"/>
              <a:t/>
            </a:r>
            <a:br>
              <a:rPr lang="en-US" sz="2000" dirty="0" smtClean="0"/>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6300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Application Software</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also known as end-user programs or productivity programs are software that helps the user in completing tasks such as doing online research, jotting down notes, setting an alarm, designing graphics, keeping an account log, doing calculations or even playing games</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essentially lie above the system </a:t>
            </a:r>
            <a:r>
              <a:rPr lang="en-US" sz="2000" dirty="0" smtClean="0">
                <a:latin typeface="Times New Roman" pitchFamily="18" charset="0"/>
                <a:cs typeface="Times New Roman" pitchFamily="18" charset="0"/>
              </a:rPr>
              <a:t>software</a:t>
            </a:r>
          </a:p>
          <a:p>
            <a:pPr algn="just"/>
            <a:r>
              <a:rPr lang="en-US" sz="2000" dirty="0" smtClean="0">
                <a:latin typeface="Times New Roman" pitchFamily="18" charset="0"/>
                <a:cs typeface="Times New Roman" pitchFamily="18" charset="0"/>
              </a:rPr>
              <a:t>Few examples of application software:</a:t>
            </a:r>
          </a:p>
          <a:p>
            <a:pPr marL="0" indent="0" algn="just">
              <a:buNone/>
            </a:pPr>
            <a:r>
              <a:rPr lang="en-US" sz="2000" dirty="0">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Word Processors</a:t>
            </a:r>
          </a:p>
          <a:p>
            <a:pPr marL="0" indent="0" algn="just">
              <a:buNone/>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Database Software</a:t>
            </a:r>
          </a:p>
          <a:p>
            <a:pPr marL="0" indent="0" algn="just">
              <a:buNone/>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Multimedia Software</a:t>
            </a:r>
          </a:p>
          <a:p>
            <a:pPr marL="0" indent="0" algn="just">
              <a:buNone/>
            </a:pPr>
            <a:r>
              <a:rPr lang="en-US" sz="2000" dirty="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Web Browsers</a:t>
            </a:r>
            <a:endParaRPr lang="en-US" sz="2000"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193169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2000" dirty="0" smtClean="0">
                <a:solidFill>
                  <a:srgbClr val="00B050"/>
                </a:solidFill>
                <a:latin typeface="Times New Roman" pitchFamily="18" charset="0"/>
                <a:cs typeface="Times New Roman" pitchFamily="18" charset="0"/>
              </a:rPr>
              <a:t>Word Processors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Such applications are meant for documentation. It also assists in </a:t>
            </a:r>
            <a:r>
              <a:rPr lang="en-US" sz="2000" dirty="0" smtClean="0">
                <a:latin typeface="Times New Roman" pitchFamily="18" charset="0"/>
                <a:cs typeface="Times New Roman" pitchFamily="18" charset="0"/>
              </a:rPr>
              <a:t>	   storing </a:t>
            </a:r>
            <a:r>
              <a:rPr lang="en-US" sz="2000" dirty="0">
                <a:latin typeface="Times New Roman" pitchFamily="18" charset="0"/>
                <a:cs typeface="Times New Roman" pitchFamily="18" charset="0"/>
              </a:rPr>
              <a:t>as well as formatting and even printing of the </a:t>
            </a:r>
            <a:r>
              <a:rPr lang="en-US" sz="2000" dirty="0" smtClean="0">
                <a:latin typeface="Times New Roman" pitchFamily="18" charset="0"/>
                <a:cs typeface="Times New Roman" pitchFamily="18" charset="0"/>
              </a:rPr>
              <a:t>documents.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Example: MS word, Google Docs, etc.</a:t>
            </a:r>
          </a:p>
          <a:p>
            <a:pPr algn="just"/>
            <a:r>
              <a:rPr lang="en-US" sz="2000" dirty="0" smtClean="0">
                <a:solidFill>
                  <a:srgbClr val="00B050"/>
                </a:solidFill>
                <a:latin typeface="Times New Roman" pitchFamily="18" charset="0"/>
                <a:cs typeface="Times New Roman" pitchFamily="18" charset="0"/>
              </a:rPr>
              <a:t>Database Software</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used to create as well as manage a database and also known as </a:t>
            </a:r>
            <a:r>
              <a:rPr lang="en-US" sz="2000" dirty="0" smtClean="0">
                <a:latin typeface="Times New Roman" pitchFamily="18" charset="0"/>
                <a:cs typeface="Times New Roman" pitchFamily="18" charset="0"/>
              </a:rPr>
              <a:t>	   Database </a:t>
            </a:r>
            <a:r>
              <a:rPr lang="en-US" sz="2000" dirty="0">
                <a:latin typeface="Times New Roman" pitchFamily="18" charset="0"/>
                <a:cs typeface="Times New Roman" pitchFamily="18" charset="0"/>
              </a:rPr>
              <a:t>Management </a:t>
            </a:r>
            <a:r>
              <a:rPr lang="en-US" sz="2000" dirty="0" smtClean="0">
                <a:latin typeface="Times New Roman" pitchFamily="18" charset="0"/>
                <a:cs typeface="Times New Roman" pitchFamily="18" charset="0"/>
              </a:rPr>
              <a:t>System</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assists in data organization</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Example: MS Access, MySQL, etc.</a:t>
            </a:r>
          </a:p>
          <a:p>
            <a:pPr algn="just"/>
            <a:r>
              <a:rPr lang="en-US" sz="2000" dirty="0" smtClean="0">
                <a:solidFill>
                  <a:srgbClr val="00B050"/>
                </a:solidFill>
                <a:latin typeface="Times New Roman" pitchFamily="18" charset="0"/>
                <a:cs typeface="Times New Roman" pitchFamily="18" charset="0"/>
              </a:rPr>
              <a:t>Multimedia Software</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software which is able to play, create as well as record images, audio </a:t>
            </a:r>
            <a:r>
              <a:rPr lang="en-US" sz="2000" dirty="0" smtClean="0">
                <a:latin typeface="Times New Roman" pitchFamily="18" charset="0"/>
                <a:cs typeface="Times New Roman" pitchFamily="18" charset="0"/>
              </a:rPr>
              <a:t>	   or </a:t>
            </a:r>
            <a:r>
              <a:rPr lang="en-US" sz="2000" dirty="0">
                <a:latin typeface="Times New Roman" pitchFamily="18" charset="0"/>
                <a:cs typeface="Times New Roman" pitchFamily="18" charset="0"/>
              </a:rPr>
              <a:t>even video </a:t>
            </a:r>
            <a:r>
              <a:rPr lang="en-US" sz="2000" dirty="0" smtClean="0">
                <a:latin typeface="Times New Roman" pitchFamily="18" charset="0"/>
                <a:cs typeface="Times New Roman" pitchFamily="18" charset="0"/>
              </a:rPr>
              <a:t>files</a:t>
            </a:r>
            <a:endParaRPr lang="en-US" sz="2000"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	- Example: Adobe Photoshop, VLC </a:t>
            </a:r>
            <a:r>
              <a:rPr lang="en-US" sz="2000" dirty="0">
                <a:latin typeface="Times New Roman" pitchFamily="18" charset="0"/>
                <a:cs typeface="Times New Roman" pitchFamily="18" charset="0"/>
              </a:rPr>
              <a:t>M</a:t>
            </a:r>
            <a:r>
              <a:rPr lang="en-US" sz="2000" dirty="0" smtClean="0">
                <a:latin typeface="Times New Roman" pitchFamily="18" charset="0"/>
                <a:cs typeface="Times New Roman" pitchFamily="18" charset="0"/>
              </a:rPr>
              <a:t>edia Player, etc.</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0695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000" dirty="0" smtClean="0">
                <a:solidFill>
                  <a:srgbClr val="00B050"/>
                </a:solidFill>
                <a:latin typeface="Times New Roman" pitchFamily="18" charset="0"/>
                <a:cs typeface="Times New Roman" pitchFamily="18" charset="0"/>
              </a:rPr>
              <a:t>Web Browsers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utilized to browse the </a:t>
            </a:r>
            <a:r>
              <a:rPr lang="en-US" sz="2000" dirty="0" smtClean="0">
                <a:latin typeface="Times New Roman" pitchFamily="18" charset="0"/>
                <a:cs typeface="Times New Roman" pitchFamily="18" charset="0"/>
              </a:rPr>
              <a:t>internet</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assist </a:t>
            </a:r>
            <a:r>
              <a:rPr lang="en-US" sz="2000" dirty="0">
                <a:latin typeface="Times New Roman" pitchFamily="18" charset="0"/>
                <a:cs typeface="Times New Roman" pitchFamily="18" charset="0"/>
              </a:rPr>
              <a:t>the users in locating as well as retrieving data well across the </a:t>
            </a:r>
            <a:r>
              <a:rPr lang="en-US" sz="2000" dirty="0" smtClean="0">
                <a:latin typeface="Times New Roman" pitchFamily="18" charset="0"/>
                <a:cs typeface="Times New Roman" pitchFamily="18" charset="0"/>
              </a:rPr>
              <a:t>	   web</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Example: Google Chrome, Safari, etc.</a:t>
            </a:r>
          </a:p>
          <a:p>
            <a:pPr marL="0" indent="0" algn="just">
              <a:buNone/>
            </a:pPr>
            <a:endParaRPr lang="en-US" sz="2000" dirty="0" smtClean="0">
              <a:latin typeface="Times New Roman" pitchFamily="18" charset="0"/>
              <a:cs typeface="Times New Roman" pitchFamily="18" charset="0"/>
            </a:endParaRPr>
          </a:p>
          <a:p>
            <a:pPr algn="just"/>
            <a:r>
              <a:rPr lang="en-US" sz="2000" dirty="0" smtClean="0">
                <a:solidFill>
                  <a:srgbClr val="00B0F0"/>
                </a:solidFill>
                <a:latin typeface="Times New Roman" pitchFamily="18" charset="0"/>
                <a:cs typeface="Times New Roman" pitchFamily="18" charset="0"/>
              </a:rPr>
              <a:t>Classification of Application Software:</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Free Ware: </a:t>
            </a:r>
            <a:r>
              <a:rPr lang="en-US" sz="2000" dirty="0">
                <a:latin typeface="Times New Roman" pitchFamily="18" charset="0"/>
                <a:cs typeface="Times New Roman" pitchFamily="18" charset="0"/>
              </a:rPr>
              <a:t>available without any </a:t>
            </a:r>
            <a:r>
              <a:rPr lang="en-US" sz="2000" dirty="0" smtClean="0">
                <a:latin typeface="Times New Roman" pitchFamily="18" charset="0"/>
                <a:cs typeface="Times New Roman" pitchFamily="18" charset="0"/>
              </a:rPr>
              <a:t>cost i.e. Adobe Reader, Skype, </a:t>
            </a:r>
            <a:r>
              <a:rPr lang="en-US" sz="2000" dirty="0" err="1" smtClean="0">
                <a:latin typeface="Times New Roman" pitchFamily="18" charset="0"/>
                <a:cs typeface="Times New Roman" pitchFamily="18" charset="0"/>
              </a:rPr>
              <a:t>etc</a:t>
            </a:r>
            <a:endParaRPr lang="en-US" sz="2000" dirty="0" smtClean="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Share Ware: </a:t>
            </a:r>
            <a:r>
              <a:rPr lang="en-US" sz="2000" dirty="0">
                <a:latin typeface="Times New Roman" pitchFamily="18" charset="0"/>
                <a:cs typeface="Times New Roman" pitchFamily="18" charset="0"/>
              </a:rPr>
              <a:t>freely distributed to users on a trial </a:t>
            </a:r>
            <a:r>
              <a:rPr lang="en-US" sz="2000" dirty="0" smtClean="0">
                <a:latin typeface="Times New Roman" pitchFamily="18" charset="0"/>
                <a:cs typeface="Times New Roman" pitchFamily="18" charset="0"/>
              </a:rPr>
              <a:t>basis i.e. WinZip, 	   Adobe Acrobat, etc.</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Open Source: </a:t>
            </a:r>
            <a:r>
              <a:rPr lang="en-US" sz="2000" dirty="0">
                <a:latin typeface="Times New Roman" pitchFamily="18" charset="0"/>
                <a:cs typeface="Times New Roman" pitchFamily="18" charset="0"/>
              </a:rPr>
              <a:t>available to users with the source </a:t>
            </a:r>
            <a:r>
              <a:rPr lang="en-US" sz="2000" dirty="0" smtClean="0">
                <a:latin typeface="Times New Roman" pitchFamily="18" charset="0"/>
                <a:cs typeface="Times New Roman" pitchFamily="18" charset="0"/>
              </a:rPr>
              <a:t>code i.e. Apache 	   Web Server, Mozilla Firefox, etc.</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Software</a:t>
            </a:r>
            <a:r>
              <a:rPr lang="en-US" sz="2000" smtClean="0">
                <a:solidFill>
                  <a:srgbClr val="00B050"/>
                </a:solidFill>
                <a:latin typeface="Times New Roman" pitchFamily="18" charset="0"/>
                <a:cs typeface="Times New Roman" pitchFamily="18" charset="0"/>
              </a:rPr>
              <a:t>: </a:t>
            </a:r>
            <a:r>
              <a:rPr lang="en-US" sz="2000" smtClean="0">
                <a:latin typeface="Times New Roman" pitchFamily="18" charset="0"/>
                <a:cs typeface="Times New Roman" pitchFamily="18" charset="0"/>
              </a:rPr>
              <a:t>Closed-source </a:t>
            </a:r>
            <a:r>
              <a:rPr lang="en-US" sz="2000" dirty="0" smtClean="0">
                <a:latin typeface="Times New Roman" pitchFamily="18" charset="0"/>
                <a:cs typeface="Times New Roman" pitchFamily="18" charset="0"/>
              </a:rPr>
              <a:t>software and </a:t>
            </a:r>
            <a:r>
              <a:rPr lang="en-US" sz="2000" dirty="0">
                <a:latin typeface="Times New Roman" pitchFamily="18" charset="0"/>
                <a:cs typeface="Times New Roman" pitchFamily="18" charset="0"/>
              </a:rPr>
              <a:t>usually paid and have </a:t>
            </a:r>
            <a:r>
              <a:rPr lang="en-US" sz="2000" dirty="0" smtClean="0">
                <a:latin typeface="Times New Roman" pitchFamily="18" charset="0"/>
                <a:cs typeface="Times New Roman" pitchFamily="18" charset="0"/>
              </a:rPr>
              <a:t>	</a:t>
            </a:r>
            <a:r>
              <a:rPr lang="en-US" sz="2000" smtClean="0">
                <a:latin typeface="Times New Roman" pitchFamily="18" charset="0"/>
                <a:cs typeface="Times New Roman" pitchFamily="18" charset="0"/>
              </a:rPr>
              <a:t>   	   intellectual </a:t>
            </a:r>
            <a:r>
              <a:rPr lang="en-US" sz="2000" dirty="0">
                <a:latin typeface="Times New Roman" pitchFamily="18" charset="0"/>
                <a:cs typeface="Times New Roman" pitchFamily="18" charset="0"/>
              </a:rPr>
              <a:t>property rights or patents over the source code</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9764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Characteristics of Software</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Fig: Software quality triangle with characteristics</a:t>
            </a: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47800"/>
            <a:ext cx="4267199" cy="3657600"/>
          </a:xfrm>
          <a:prstGeom prst="rect">
            <a:avLst/>
          </a:prstGeom>
        </p:spPr>
      </p:pic>
    </p:spTree>
    <p:extLst>
      <p:ext uri="{BB962C8B-B14F-4D97-AF65-F5344CB8AC3E}">
        <p14:creationId xmlns:p14="http://schemas.microsoft.com/office/powerpoint/2010/main" val="3766784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721</Words>
  <Application>Microsoft Office PowerPoint</Application>
  <PresentationFormat>On-screen Show (4:3)</PresentationFormat>
  <Paragraphs>168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Software Engineering BCA  IV SEM</vt:lpstr>
      <vt:lpstr>Definition of Software</vt:lpstr>
      <vt:lpstr>System Software</vt:lpstr>
      <vt:lpstr>Continued….</vt:lpstr>
      <vt:lpstr>Continued….</vt:lpstr>
      <vt:lpstr>Application Software</vt:lpstr>
      <vt:lpstr>Continued….</vt:lpstr>
      <vt:lpstr>Continued….</vt:lpstr>
      <vt:lpstr>Characteristics of Software</vt:lpstr>
      <vt:lpstr>Operational Characteristics</vt:lpstr>
      <vt:lpstr>Revision Characteristics</vt:lpstr>
      <vt:lpstr>Transition Characteristics</vt:lpstr>
      <vt:lpstr>Software Engineering</vt:lpstr>
      <vt:lpstr>Continued…</vt:lpstr>
      <vt:lpstr>Software Engineering Costs</vt:lpstr>
      <vt:lpstr>Key Challenges</vt:lpstr>
      <vt:lpstr>Continued….</vt:lpstr>
      <vt:lpstr>System and Software Engineering</vt:lpstr>
      <vt:lpstr>Professional 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amrit pokhrel</dc:creator>
  <cp:lastModifiedBy>amrit pokhrel</cp:lastModifiedBy>
  <cp:revision>30</cp:revision>
  <dcterms:created xsi:type="dcterms:W3CDTF">2020-07-07T04:42:31Z</dcterms:created>
  <dcterms:modified xsi:type="dcterms:W3CDTF">2020-07-12T07:25:11Z</dcterms:modified>
</cp:coreProperties>
</file>