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3" r:id="rId29"/>
    <p:sldId id="285" r:id="rId30"/>
    <p:sldId id="287" r:id="rId31"/>
    <p:sldId id="288" r:id="rId32"/>
    <p:sldId id="289" r:id="rId33"/>
    <p:sldId id="290" r:id="rId34"/>
    <p:sldId id="291" r:id="rId35"/>
    <p:sldId id="292" r:id="rId36"/>
    <p:sldId id="293"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FDD2D7-16CA-4C61-9BEF-BDA8ED30B83C}" type="datetimeFigureOut">
              <a:rPr lang="en-US" smtClean="0"/>
              <a:t>7/28/2020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86F4E1-61EB-461F-8ED1-FF40E0434D7D}" type="slidenum">
              <a:rPr lang="en-US" smtClean="0"/>
              <a:t>‹#›</a:t>
            </a:fld>
            <a:endParaRPr lang="en-US"/>
          </a:p>
        </p:txBody>
      </p:sp>
    </p:spTree>
    <p:extLst>
      <p:ext uri="{BB962C8B-B14F-4D97-AF65-F5344CB8AC3E}">
        <p14:creationId xmlns:p14="http://schemas.microsoft.com/office/powerpoint/2010/main" val="11588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70e7f639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70e7f6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342728-F8C0-406B-B00A-DBD8DD7FF50E}"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59230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42728-F8C0-406B-B00A-DBD8DD7FF50E}"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331387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42728-F8C0-406B-B00A-DBD8DD7FF50E}"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179527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42728-F8C0-406B-B00A-DBD8DD7FF50E}"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347938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342728-F8C0-406B-B00A-DBD8DD7FF50E}" type="datetimeFigureOut">
              <a:rPr lang="en-US" smtClean="0"/>
              <a:t>7/28/2020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367571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342728-F8C0-406B-B00A-DBD8DD7FF50E}"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309110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342728-F8C0-406B-B00A-DBD8DD7FF50E}" type="datetimeFigureOut">
              <a:rPr lang="en-US" smtClean="0"/>
              <a:t>7/28/2020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340845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342728-F8C0-406B-B00A-DBD8DD7FF50E}" type="datetimeFigureOut">
              <a:rPr lang="en-US" smtClean="0"/>
              <a:t>7/28/2020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397433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42728-F8C0-406B-B00A-DBD8DD7FF50E}" type="datetimeFigureOut">
              <a:rPr lang="en-US" smtClean="0"/>
              <a:t>7/28/2020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420251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42728-F8C0-406B-B00A-DBD8DD7FF50E}"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395934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42728-F8C0-406B-B00A-DBD8DD7FF50E}" type="datetimeFigureOut">
              <a:rPr lang="en-US" smtClean="0"/>
              <a:t>7/28/2020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EF8D1-BA5F-4C18-907E-9E7EE564DCCB}" type="slidenum">
              <a:rPr lang="en-US" smtClean="0"/>
              <a:t>‹#›</a:t>
            </a:fld>
            <a:endParaRPr lang="en-US"/>
          </a:p>
        </p:txBody>
      </p:sp>
    </p:spTree>
    <p:extLst>
      <p:ext uri="{BB962C8B-B14F-4D97-AF65-F5344CB8AC3E}">
        <p14:creationId xmlns:p14="http://schemas.microsoft.com/office/powerpoint/2010/main" val="277534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42728-F8C0-406B-B00A-DBD8DD7FF50E}" type="datetimeFigureOut">
              <a:rPr lang="en-US" smtClean="0"/>
              <a:t>7/28/2020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EF8D1-BA5F-4C18-907E-9E7EE564DCCB}" type="slidenum">
              <a:rPr lang="en-US" smtClean="0"/>
              <a:t>‹#›</a:t>
            </a:fld>
            <a:endParaRPr lang="en-US"/>
          </a:p>
        </p:txBody>
      </p:sp>
    </p:spTree>
    <p:extLst>
      <p:ext uri="{BB962C8B-B14F-4D97-AF65-F5344CB8AC3E}">
        <p14:creationId xmlns:p14="http://schemas.microsoft.com/office/powerpoint/2010/main" val="278750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992767"/>
            <a:ext cx="8520600" cy="11408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smtClean="0">
                <a:solidFill>
                  <a:srgbClr val="0000FF"/>
                </a:solidFill>
                <a:latin typeface="Times New Roman"/>
                <a:ea typeface="Times New Roman"/>
                <a:cs typeface="Times New Roman"/>
                <a:sym typeface="Times New Roman"/>
              </a:rPr>
              <a:t>Software Engineering</a:t>
            </a:r>
            <a:br>
              <a:rPr lang="en" sz="3600" dirty="0" smtClean="0">
                <a:solidFill>
                  <a:srgbClr val="0000FF"/>
                </a:solidFill>
                <a:latin typeface="Times New Roman"/>
                <a:ea typeface="Times New Roman"/>
                <a:cs typeface="Times New Roman"/>
                <a:sym typeface="Times New Roman"/>
              </a:rPr>
            </a:br>
            <a:r>
              <a:rPr lang="en" sz="3600" dirty="0" smtClean="0">
                <a:solidFill>
                  <a:srgbClr val="0000FF"/>
                </a:solidFill>
                <a:latin typeface="Times New Roman"/>
                <a:ea typeface="Times New Roman"/>
                <a:cs typeface="Times New Roman"/>
                <a:sym typeface="Times New Roman"/>
              </a:rPr>
              <a:t>BCA  IV SEM</a:t>
            </a:r>
            <a:endParaRPr sz="3600" dirty="0">
              <a:solidFill>
                <a:srgbClr val="0000FF"/>
              </a:solidFill>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743201"/>
            <a:ext cx="8520600" cy="3048000"/>
          </a:xfrm>
          <a:prstGeom prst="rect">
            <a:avLst/>
          </a:prstGeom>
        </p:spPr>
        <p:txBody>
          <a:bodyPr spcFirstLastPara="1" wrap="square" lIns="91425" tIns="91425" rIns="91425" bIns="91425" anchor="t" anchorCtr="0">
            <a:noAutofit/>
          </a:bodyPr>
          <a:lstStyle/>
          <a:p>
            <a:pPr lvl="0">
              <a:spcBef>
                <a:spcPts val="0"/>
              </a:spcBef>
            </a:pPr>
            <a:r>
              <a:rPr lang="en-GB" dirty="0" smtClean="0">
                <a:solidFill>
                  <a:srgbClr val="FF0000"/>
                </a:solidFill>
                <a:latin typeface="Times New Roman" pitchFamily="18" charset="0"/>
                <a:cs typeface="Times New Roman" pitchFamily="18" charset="0"/>
                <a:sym typeface="Times New Roman"/>
              </a:rPr>
              <a:t>Software Development Process Model</a:t>
            </a:r>
            <a:endParaRPr lang="en" dirty="0" smtClean="0">
              <a:solidFill>
                <a:srgbClr val="FF0000"/>
              </a:solidFill>
              <a:latin typeface="Times New Roman" pitchFamily="18" charset="0"/>
              <a:ea typeface="Times New Roman"/>
              <a:cs typeface="Times New Roman" pitchFamily="18" charset="0"/>
              <a:sym typeface="Times New Roman"/>
            </a:endParaRPr>
          </a:p>
          <a:p>
            <a:pPr marL="0" lvl="0" indent="0" algn="ctr" rtl="0">
              <a:spcBef>
                <a:spcPts val="0"/>
              </a:spcBef>
              <a:spcAft>
                <a:spcPts val="0"/>
              </a:spcAft>
              <a:buNone/>
            </a:pPr>
            <a:endParaRPr lang="en" dirty="0" smtClean="0">
              <a:solidFill>
                <a:srgbClr val="0000FF"/>
              </a:solidFill>
              <a:latin typeface="Times New Roman"/>
              <a:ea typeface="Times New Roman"/>
              <a:cs typeface="Times New Roman"/>
              <a:sym typeface="Times New Roman"/>
            </a:endParaRPr>
          </a:p>
          <a:p>
            <a:pPr marL="0" lvl="0" indent="0" algn="ctr" rtl="0">
              <a:spcBef>
                <a:spcPts val="0"/>
              </a:spcBef>
              <a:spcAft>
                <a:spcPts val="0"/>
              </a:spcAft>
              <a:buNone/>
            </a:pPr>
            <a:r>
              <a:rPr lang="en" dirty="0" smtClean="0">
                <a:solidFill>
                  <a:srgbClr val="0000FF"/>
                </a:solidFill>
                <a:latin typeface="Times New Roman"/>
                <a:ea typeface="Times New Roman"/>
                <a:cs typeface="Times New Roman"/>
                <a:sym typeface="Times New Roman"/>
              </a:rPr>
              <a:t>Bijay </a:t>
            </a:r>
            <a:r>
              <a:rPr lang="en" dirty="0">
                <a:solidFill>
                  <a:srgbClr val="0000FF"/>
                </a:solidFill>
                <a:latin typeface="Times New Roman"/>
                <a:ea typeface="Times New Roman"/>
                <a:cs typeface="Times New Roman"/>
                <a:sym typeface="Times New Roman"/>
              </a:rPr>
              <a:t>Babu Regmi</a:t>
            </a:r>
            <a:endParaRPr dirty="0">
              <a:solidFill>
                <a:srgbClr val="0000FF"/>
              </a:solidFill>
              <a:latin typeface="Times New Roman"/>
              <a:ea typeface="Times New Roman"/>
              <a:cs typeface="Times New Roman"/>
              <a:sym typeface="Times New Roman"/>
            </a:endParaRPr>
          </a:p>
          <a:p>
            <a:pPr marL="0" lvl="0" indent="0" algn="ctr" rtl="0">
              <a:spcBef>
                <a:spcPts val="0"/>
              </a:spcBef>
              <a:spcAft>
                <a:spcPts val="0"/>
              </a:spcAft>
              <a:buNone/>
            </a:pPr>
            <a:r>
              <a:rPr lang="en-US" dirty="0">
                <a:solidFill>
                  <a:srgbClr val="FF00FF"/>
                </a:solidFill>
                <a:latin typeface="Times New Roman"/>
                <a:ea typeface="Times New Roman"/>
                <a:cs typeface="Times New Roman"/>
                <a:sym typeface="Times New Roman"/>
              </a:rPr>
              <a:t>b</a:t>
            </a:r>
            <a:r>
              <a:rPr lang="en" dirty="0" smtClean="0">
                <a:solidFill>
                  <a:srgbClr val="FF00FF"/>
                </a:solidFill>
                <a:latin typeface="Times New Roman"/>
                <a:ea typeface="Times New Roman"/>
                <a:cs typeface="Times New Roman"/>
                <a:sym typeface="Times New Roman"/>
              </a:rPr>
              <a:t>ijay.regmi@deerwalk.edu.np</a:t>
            </a:r>
            <a:endParaRPr dirty="0">
              <a:solidFill>
                <a:srgbClr val="FF00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0981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Disadvantages of Evolutionary Model</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Difficult </a:t>
            </a:r>
            <a:r>
              <a:rPr lang="en-US" sz="1800" dirty="0">
                <a:latin typeface="Times New Roman" pitchFamily="18" charset="0"/>
                <a:cs typeface="Times New Roman" pitchFamily="18" charset="0"/>
              </a:rPr>
              <a:t>to divide the problem into several versions that would be acceptable to the customer and which can be incrementally implemented and </a:t>
            </a:r>
            <a:r>
              <a:rPr lang="en-US" sz="1800" dirty="0" smtClean="0">
                <a:latin typeface="Times New Roman" pitchFamily="18" charset="0"/>
                <a:cs typeface="Times New Roman" pitchFamily="18" charset="0"/>
              </a:rPr>
              <a:t>delivered</a:t>
            </a: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client involvement is more and it is not always considered by the </a:t>
            </a:r>
            <a:r>
              <a:rPr lang="en-US" sz="1800" dirty="0" smtClean="0">
                <a:latin typeface="Times New Roman" pitchFamily="18" charset="0"/>
                <a:cs typeface="Times New Roman" pitchFamily="18" charset="0"/>
              </a:rPr>
              <a:t>developer</a:t>
            </a:r>
          </a:p>
          <a:p>
            <a:pPr marL="0" indent="0" algn="just">
              <a:buNone/>
            </a:pPr>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slow process because it takes more time for </a:t>
            </a:r>
            <a:r>
              <a:rPr lang="en-US" sz="1800" dirty="0" smtClean="0">
                <a:latin typeface="Times New Roman" pitchFamily="18" charset="0"/>
                <a:cs typeface="Times New Roman" pitchFamily="18" charset="0"/>
              </a:rPr>
              <a:t>development</a:t>
            </a:r>
          </a:p>
          <a:p>
            <a:pPr marL="0" indent="0" algn="just">
              <a:buNone/>
            </a:pPr>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can be costly to develop a software model</a:t>
            </a:r>
          </a:p>
        </p:txBody>
      </p:sp>
    </p:spTree>
    <p:extLst>
      <p:ext uri="{BB962C8B-B14F-4D97-AF65-F5344CB8AC3E}">
        <p14:creationId xmlns:p14="http://schemas.microsoft.com/office/powerpoint/2010/main" val="312357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Times New Roman" pitchFamily="18" charset="0"/>
                <a:cs typeface="Times New Roman" pitchFamily="18" charset="0"/>
              </a:rPr>
              <a:t>Component Based Software Engineering (CBSE)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latin typeface="Times New Roman" pitchFamily="18" charset="0"/>
                <a:cs typeface="Times New Roman" pitchFamily="18" charset="0"/>
              </a:rPr>
              <a:t>an </a:t>
            </a:r>
            <a:r>
              <a:rPr lang="en-US" sz="1800" dirty="0">
                <a:latin typeface="Times New Roman" pitchFamily="18" charset="0"/>
                <a:cs typeface="Times New Roman" pitchFamily="18" charset="0"/>
              </a:rPr>
              <a:t>approach to software development emerged in the 1990's that relies on the reuse of entities called 'software components</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emerged </a:t>
            </a:r>
            <a:r>
              <a:rPr lang="en-US" sz="1800" dirty="0">
                <a:latin typeface="Times New Roman" pitchFamily="18" charset="0"/>
                <a:cs typeface="Times New Roman" pitchFamily="18" charset="0"/>
              </a:rPr>
              <a:t>from the failure of object-oriented development to support effective </a:t>
            </a:r>
            <a:r>
              <a:rPr lang="en-US" sz="1800" dirty="0" smtClean="0">
                <a:latin typeface="Times New Roman" pitchFamily="18" charset="0"/>
                <a:cs typeface="Times New Roman" pitchFamily="18" charset="0"/>
              </a:rPr>
              <a:t>reuse</a:t>
            </a:r>
          </a:p>
          <a:p>
            <a:pPr algn="just"/>
            <a:r>
              <a:rPr lang="en-US" sz="1800" dirty="0" smtClean="0">
                <a:latin typeface="Times New Roman" pitchFamily="18" charset="0"/>
                <a:cs typeface="Times New Roman" pitchFamily="18" charset="0"/>
              </a:rPr>
              <a:t>Single </a:t>
            </a:r>
            <a:r>
              <a:rPr lang="en-US" sz="1800" dirty="0">
                <a:latin typeface="Times New Roman" pitchFamily="18" charset="0"/>
                <a:cs typeface="Times New Roman" pitchFamily="18" charset="0"/>
              </a:rPr>
              <a:t>object classes are too detailed and specific.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Components </a:t>
            </a:r>
            <a:r>
              <a:rPr lang="en-US" sz="1800" dirty="0">
                <a:latin typeface="Times New Roman" pitchFamily="18" charset="0"/>
                <a:cs typeface="Times New Roman" pitchFamily="18" charset="0"/>
              </a:rPr>
              <a:t>are more abstract than object classes and can be considered to be stand-alone service providers.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They </a:t>
            </a:r>
            <a:r>
              <a:rPr lang="en-US" sz="1800" dirty="0">
                <a:latin typeface="Times New Roman" pitchFamily="18" charset="0"/>
                <a:cs typeface="Times New Roman" pitchFamily="18" charset="0"/>
              </a:rPr>
              <a:t>can exist as stand-alone entities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marL="0" indent="0" algn="just">
              <a:buNone/>
            </a:pPr>
            <a:r>
              <a:rPr lang="en-US" sz="1800" dirty="0" smtClean="0">
                <a:solidFill>
                  <a:srgbClr val="00B050"/>
                </a:solidFill>
                <a:latin typeface="Times New Roman" pitchFamily="18" charset="0"/>
                <a:cs typeface="Times New Roman" pitchFamily="18" charset="0"/>
              </a:rPr>
              <a:t>CBSE essentials:</a:t>
            </a:r>
          </a:p>
          <a:p>
            <a:pPr marL="0" indent="0" algn="just">
              <a:buNone/>
            </a:pPr>
            <a:r>
              <a:rPr lang="en-US" sz="1800" dirty="0" smtClean="0">
                <a:latin typeface="Times New Roman" pitchFamily="18" charset="0"/>
                <a:cs typeface="Times New Roman" pitchFamily="18" charset="0"/>
              </a:rPr>
              <a:t>	- </a:t>
            </a:r>
            <a:r>
              <a:rPr lang="en-US" sz="1800" dirty="0">
                <a:solidFill>
                  <a:srgbClr val="00B0F0"/>
                </a:solidFill>
                <a:latin typeface="Times New Roman" pitchFamily="18" charset="0"/>
                <a:cs typeface="Times New Roman" pitchFamily="18" charset="0"/>
              </a:rPr>
              <a:t>Independent components </a:t>
            </a:r>
            <a:r>
              <a:rPr lang="en-US" sz="1800" dirty="0">
                <a:latin typeface="Times New Roman" pitchFamily="18" charset="0"/>
                <a:cs typeface="Times New Roman" pitchFamily="18" charset="0"/>
              </a:rPr>
              <a:t>specified by their interfaces.</a:t>
            </a:r>
          </a:p>
          <a:p>
            <a:pPr marL="0" indent="0" algn="just">
              <a:buNone/>
            </a:pPr>
            <a:r>
              <a:rPr lang="en-US" sz="1800" dirty="0" smtClean="0">
                <a:latin typeface="Times New Roman" pitchFamily="18" charset="0"/>
                <a:cs typeface="Times New Roman" pitchFamily="18" charset="0"/>
              </a:rPr>
              <a:t>	- </a:t>
            </a:r>
            <a:r>
              <a:rPr lang="en-US" sz="1800" dirty="0" smtClean="0">
                <a:solidFill>
                  <a:srgbClr val="00B0F0"/>
                </a:solidFill>
                <a:latin typeface="Times New Roman" pitchFamily="18" charset="0"/>
                <a:cs typeface="Times New Roman" pitchFamily="18" charset="0"/>
              </a:rPr>
              <a:t>Component </a:t>
            </a:r>
            <a:r>
              <a:rPr lang="en-US" sz="1800" dirty="0">
                <a:solidFill>
                  <a:srgbClr val="00B0F0"/>
                </a:solidFill>
                <a:latin typeface="Times New Roman" pitchFamily="18" charset="0"/>
                <a:cs typeface="Times New Roman" pitchFamily="18" charset="0"/>
              </a:rPr>
              <a:t>standards </a:t>
            </a:r>
            <a:r>
              <a:rPr lang="en-US" sz="1800" dirty="0">
                <a:latin typeface="Times New Roman" pitchFamily="18" charset="0"/>
                <a:cs typeface="Times New Roman" pitchFamily="18" charset="0"/>
              </a:rPr>
              <a:t>to facilitate component integration.</a:t>
            </a:r>
          </a:p>
          <a:p>
            <a:pPr marL="0" indent="0" algn="just">
              <a:buNone/>
            </a:pPr>
            <a:r>
              <a:rPr lang="en-US" sz="1800" dirty="0" smtClean="0">
                <a:latin typeface="Times New Roman" pitchFamily="18" charset="0"/>
                <a:cs typeface="Times New Roman" pitchFamily="18" charset="0"/>
              </a:rPr>
              <a:t>	- </a:t>
            </a:r>
            <a:r>
              <a:rPr lang="en-US" sz="1800" dirty="0" smtClean="0">
                <a:solidFill>
                  <a:srgbClr val="00B0F0"/>
                </a:solidFill>
                <a:latin typeface="Times New Roman" pitchFamily="18" charset="0"/>
                <a:cs typeface="Times New Roman" pitchFamily="18" charset="0"/>
              </a:rPr>
              <a:t>Middleware</a:t>
            </a:r>
            <a:r>
              <a:rPr lang="en-US" sz="1800" dirty="0">
                <a:latin typeface="Times New Roman" pitchFamily="18" charset="0"/>
                <a:cs typeface="Times New Roman" pitchFamily="18" charset="0"/>
              </a:rPr>
              <a:t> that provides support for component inter-operability.</a:t>
            </a:r>
          </a:p>
          <a:p>
            <a:pPr marL="0" indent="0" algn="just">
              <a:buNone/>
            </a:pPr>
            <a:r>
              <a:rPr lang="en-US" sz="1800" dirty="0" smtClean="0">
                <a:latin typeface="Times New Roman" pitchFamily="18" charset="0"/>
                <a:cs typeface="Times New Roman" pitchFamily="18" charset="0"/>
              </a:rPr>
              <a:t>	- </a:t>
            </a:r>
            <a:r>
              <a:rPr lang="en-US" sz="1800" dirty="0" smtClean="0">
                <a:solidFill>
                  <a:srgbClr val="00B0F0"/>
                </a:solidFill>
                <a:latin typeface="Times New Roman" pitchFamily="18" charset="0"/>
                <a:cs typeface="Times New Roman" pitchFamily="18" charset="0"/>
              </a:rPr>
              <a:t>A </a:t>
            </a:r>
            <a:r>
              <a:rPr lang="en-US" sz="1800" dirty="0">
                <a:solidFill>
                  <a:srgbClr val="00B0F0"/>
                </a:solidFill>
                <a:latin typeface="Times New Roman" pitchFamily="18" charset="0"/>
                <a:cs typeface="Times New Roman" pitchFamily="18" charset="0"/>
              </a:rPr>
              <a:t>development process </a:t>
            </a:r>
            <a:r>
              <a:rPr lang="en-US" sz="1800" dirty="0">
                <a:latin typeface="Times New Roman" pitchFamily="18" charset="0"/>
                <a:cs typeface="Times New Roman" pitchFamily="18" charset="0"/>
              </a:rPr>
              <a:t>that is geared to reuse.</a:t>
            </a:r>
          </a:p>
          <a:p>
            <a:pPr marL="0" indent="0" algn="just">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51802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CBSE and design principles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Apart from the benefits of reuse, CBSE is based on sound software engineering design principles</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 Components </a:t>
            </a:r>
            <a:r>
              <a:rPr lang="en-US" sz="1800" dirty="0">
                <a:latin typeface="Times New Roman" pitchFamily="18" charset="0"/>
                <a:cs typeface="Times New Roman" pitchFamily="18" charset="0"/>
              </a:rPr>
              <a:t>are independent so do not interfere with each other;</a:t>
            </a:r>
          </a:p>
          <a:p>
            <a:pPr marL="0" indent="0" algn="just">
              <a:buNone/>
            </a:pPr>
            <a:r>
              <a:rPr lang="en-US" sz="1800" dirty="0" smtClean="0">
                <a:latin typeface="Times New Roman" pitchFamily="18" charset="0"/>
                <a:cs typeface="Times New Roman" pitchFamily="18" charset="0"/>
              </a:rPr>
              <a:t>	- Component </a:t>
            </a:r>
            <a:r>
              <a:rPr lang="en-US" sz="1800" dirty="0">
                <a:latin typeface="Times New Roman" pitchFamily="18" charset="0"/>
                <a:cs typeface="Times New Roman" pitchFamily="18" charset="0"/>
              </a:rPr>
              <a:t>implementations are hidden;</a:t>
            </a:r>
          </a:p>
          <a:p>
            <a:pPr marL="0" indent="0" algn="just">
              <a:buNone/>
            </a:pPr>
            <a:r>
              <a:rPr lang="en-US" sz="1800" dirty="0" smtClean="0">
                <a:latin typeface="Times New Roman" pitchFamily="18" charset="0"/>
                <a:cs typeface="Times New Roman" pitchFamily="18" charset="0"/>
              </a:rPr>
              <a:t>	- Communication </a:t>
            </a:r>
            <a:r>
              <a:rPr lang="en-US" sz="1800" dirty="0">
                <a:latin typeface="Times New Roman" pitchFamily="18" charset="0"/>
                <a:cs typeface="Times New Roman" pitchFamily="18" charset="0"/>
              </a:rPr>
              <a:t>is through well-defined interfaces;</a:t>
            </a:r>
          </a:p>
          <a:p>
            <a:pPr marL="0" indent="0" algn="just">
              <a:buNone/>
            </a:pPr>
            <a:r>
              <a:rPr lang="en-US" sz="1800" dirty="0" smtClean="0">
                <a:latin typeface="Times New Roman" pitchFamily="18" charset="0"/>
                <a:cs typeface="Times New Roman" pitchFamily="18" charset="0"/>
              </a:rPr>
              <a:t>	- One </a:t>
            </a:r>
            <a:r>
              <a:rPr lang="en-US" sz="1800" dirty="0">
                <a:latin typeface="Times New Roman" pitchFamily="18" charset="0"/>
                <a:cs typeface="Times New Roman" pitchFamily="18" charset="0"/>
              </a:rPr>
              <a:t>components can be replaced by another if its interface is maintained;</a:t>
            </a:r>
          </a:p>
          <a:p>
            <a:pPr marL="0" indent="0" algn="just">
              <a:buNone/>
            </a:pPr>
            <a:r>
              <a:rPr lang="en-US" sz="1800" dirty="0" smtClean="0">
                <a:latin typeface="Times New Roman" pitchFamily="18" charset="0"/>
                <a:cs typeface="Times New Roman" pitchFamily="18" charset="0"/>
              </a:rPr>
              <a:t>	- Component </a:t>
            </a:r>
            <a:r>
              <a:rPr lang="en-US" sz="1800" dirty="0">
                <a:latin typeface="Times New Roman" pitchFamily="18" charset="0"/>
                <a:cs typeface="Times New Roman" pitchFamily="18" charset="0"/>
              </a:rPr>
              <a:t>infrastructures offer a range of standard services</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Components provide a service without regard to where the component is executing or its programming language.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component is an independent executable entity that can be made up of one or more executable objects. The component interface is published and all interactions are through the published interface.</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45661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Characteristics of a component</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410200"/>
          </a:xfrm>
        </p:spPr>
        <p:txBody>
          <a:bodyPr>
            <a:normAutofit/>
          </a:bodyPr>
          <a:lstStyle/>
          <a:p>
            <a:pPr algn="just"/>
            <a:r>
              <a:rPr lang="en-US" sz="1800" dirty="0" smtClean="0">
                <a:solidFill>
                  <a:srgbClr val="00B0F0"/>
                </a:solidFill>
                <a:latin typeface="Times New Roman" pitchFamily="18" charset="0"/>
                <a:cs typeface="Times New Roman" pitchFamily="18" charset="0"/>
              </a:rPr>
              <a:t>Composable:</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must provide external access to information about itself, such as its methods </a:t>
            </a:r>
            <a:r>
              <a:rPr lang="en-US" sz="1800" dirty="0" smtClean="0">
                <a:latin typeface="Times New Roman" pitchFamily="18" charset="0"/>
                <a:cs typeface="Times New Roman" pitchFamily="18" charset="0"/>
              </a:rPr>
              <a:t>	  and </a:t>
            </a:r>
            <a:r>
              <a:rPr lang="en-US" sz="1800" dirty="0">
                <a:latin typeface="Times New Roman" pitchFamily="18" charset="0"/>
                <a:cs typeface="Times New Roman" pitchFamily="18" charset="0"/>
              </a:rPr>
              <a:t>attributes</a:t>
            </a:r>
            <a:r>
              <a:rPr lang="en-US" sz="1800" dirty="0" smtClean="0">
                <a:latin typeface="Times New Roman" pitchFamily="18" charset="0"/>
                <a:cs typeface="Times New Roman" pitchFamily="18" charset="0"/>
              </a:rPr>
              <a:t>.</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all external interactions must take place through publicly defined </a:t>
            </a:r>
            <a:r>
              <a:rPr lang="en-US" sz="1800" dirty="0" smtClean="0">
                <a:latin typeface="Times New Roman" pitchFamily="18" charset="0"/>
                <a:cs typeface="Times New Roman" pitchFamily="18" charset="0"/>
              </a:rPr>
              <a:t>interfaces</a:t>
            </a:r>
          </a:p>
          <a:p>
            <a:pPr algn="just"/>
            <a:r>
              <a:rPr lang="en-US" sz="1800" dirty="0" smtClean="0">
                <a:solidFill>
                  <a:srgbClr val="00B0F0"/>
                </a:solidFill>
                <a:latin typeface="Times New Roman" pitchFamily="18" charset="0"/>
                <a:cs typeface="Times New Roman" pitchFamily="18" charset="0"/>
              </a:rPr>
              <a:t>Deployable:</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must be able to operate as a stand-alone entity on a component platform that </a:t>
            </a:r>
            <a:r>
              <a:rPr lang="en-US" sz="1800" dirty="0" smtClean="0">
                <a:latin typeface="Times New Roman" pitchFamily="18" charset="0"/>
                <a:cs typeface="Times New Roman" pitchFamily="18" charset="0"/>
              </a:rPr>
              <a:t>	  provides </a:t>
            </a:r>
            <a:r>
              <a:rPr lang="en-US" sz="1800" dirty="0">
                <a:latin typeface="Times New Roman" pitchFamily="18" charset="0"/>
                <a:cs typeface="Times New Roman" pitchFamily="18" charset="0"/>
              </a:rPr>
              <a:t>an implementation of the component </a:t>
            </a:r>
            <a:r>
              <a:rPr lang="en-US" sz="1800" dirty="0" smtClean="0">
                <a:latin typeface="Times New Roman" pitchFamily="18" charset="0"/>
                <a:cs typeface="Times New Roman" pitchFamily="18" charset="0"/>
              </a:rPr>
              <a:t>model</a:t>
            </a:r>
          </a:p>
          <a:p>
            <a:pPr algn="just"/>
            <a:r>
              <a:rPr lang="en-US" sz="1800" dirty="0" smtClean="0">
                <a:solidFill>
                  <a:srgbClr val="00B0F0"/>
                </a:solidFill>
                <a:latin typeface="Times New Roman" pitchFamily="18" charset="0"/>
                <a:cs typeface="Times New Roman" pitchFamily="18" charset="0"/>
              </a:rPr>
              <a:t>Documented:</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have to be fully documented so that potential users can decide whether or </a:t>
            </a:r>
            <a:r>
              <a:rPr lang="en-US" sz="1800" dirty="0" smtClean="0">
                <a:latin typeface="Times New Roman" pitchFamily="18" charset="0"/>
                <a:cs typeface="Times New Roman" pitchFamily="18" charset="0"/>
              </a:rPr>
              <a:t>	  not </a:t>
            </a:r>
            <a:r>
              <a:rPr lang="en-US" sz="1800" dirty="0">
                <a:latin typeface="Times New Roman" pitchFamily="18" charset="0"/>
                <a:cs typeface="Times New Roman" pitchFamily="18" charset="0"/>
              </a:rPr>
              <a:t>the components meet their </a:t>
            </a:r>
            <a:r>
              <a:rPr lang="en-US" sz="1800" dirty="0" smtClean="0">
                <a:latin typeface="Times New Roman" pitchFamily="18" charset="0"/>
                <a:cs typeface="Times New Roman" pitchFamily="18" charset="0"/>
              </a:rPr>
              <a:t>needs</a:t>
            </a:r>
            <a:endParaRPr lang="en-US" sz="1800" dirty="0">
              <a:latin typeface="Times New Roman" pitchFamily="18" charset="0"/>
              <a:cs typeface="Times New Roman" pitchFamily="18" charset="0"/>
            </a:endParaRPr>
          </a:p>
          <a:p>
            <a:pPr algn="just"/>
            <a:r>
              <a:rPr lang="en-US" sz="1800" dirty="0" smtClean="0">
                <a:solidFill>
                  <a:srgbClr val="00B0F0"/>
                </a:solidFill>
                <a:latin typeface="Times New Roman" pitchFamily="18" charset="0"/>
                <a:cs typeface="Times New Roman" pitchFamily="18" charset="0"/>
              </a:rPr>
              <a:t>Independent:</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should be possible to compose and deploy it without having to use other </a:t>
            </a:r>
            <a:r>
              <a:rPr lang="en-US" sz="1800" dirty="0" smtClean="0">
                <a:latin typeface="Times New Roman" pitchFamily="18" charset="0"/>
                <a:cs typeface="Times New Roman" pitchFamily="18" charset="0"/>
              </a:rPr>
              <a:t>	  specific components</a:t>
            </a:r>
          </a:p>
          <a:p>
            <a:pPr algn="just"/>
            <a:r>
              <a:rPr lang="en-US" sz="1800" dirty="0" smtClean="0">
                <a:solidFill>
                  <a:srgbClr val="00B0F0"/>
                </a:solidFill>
                <a:latin typeface="Times New Roman" pitchFamily="18" charset="0"/>
                <a:cs typeface="Times New Roman" pitchFamily="18" charset="0"/>
              </a:rPr>
              <a:t>Standardized:</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 component used in a CBSE process has to conform to a standard </a:t>
            </a:r>
            <a:r>
              <a:rPr lang="en-US" sz="1800" dirty="0" smtClean="0">
                <a:latin typeface="Times New Roman" pitchFamily="18" charset="0"/>
                <a:cs typeface="Times New Roman" pitchFamily="18" charset="0"/>
              </a:rPr>
              <a:t>	 	  component </a:t>
            </a:r>
            <a:r>
              <a:rPr lang="en-US" sz="1800" dirty="0">
                <a:latin typeface="Times New Roman" pitchFamily="18" charset="0"/>
                <a:cs typeface="Times New Roman" pitchFamily="18" charset="0"/>
              </a:rPr>
              <a:t>model</a:t>
            </a: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6110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Process Iteration</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two process models have been designed to support process iteration</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r>
              <a:rPr lang="en-US" sz="1800" dirty="0" smtClean="0">
                <a:solidFill>
                  <a:srgbClr val="00B0F0"/>
                </a:solidFill>
                <a:latin typeface="Times New Roman" pitchFamily="18" charset="0"/>
                <a:cs typeface="Times New Roman" pitchFamily="18" charset="0"/>
              </a:rPr>
              <a:t>Incremental Delivery: </a:t>
            </a:r>
            <a:r>
              <a:rPr lang="en-US" sz="1800" dirty="0">
                <a:latin typeface="Times New Roman" pitchFamily="18" charset="0"/>
                <a:cs typeface="Times New Roman" pitchFamily="18" charset="0"/>
              </a:rPr>
              <a:t>The software specification, design and </a:t>
            </a:r>
            <a:r>
              <a:rPr lang="en-US" sz="1800" dirty="0" smtClean="0">
                <a:latin typeface="Times New Roman" pitchFamily="18" charset="0"/>
                <a:cs typeface="Times New Roman" pitchFamily="18" charset="0"/>
              </a:rPr>
              <a:t>	implementation </a:t>
            </a:r>
            <a:r>
              <a:rPr lang="en-US" sz="1800" dirty="0">
                <a:latin typeface="Times New Roman" pitchFamily="18" charset="0"/>
                <a:cs typeface="Times New Roman" pitchFamily="18" charset="0"/>
              </a:rPr>
              <a:t>are broken down into a series of increments that are each </a:t>
            </a:r>
            <a:r>
              <a:rPr lang="en-US" sz="1800" dirty="0" smtClean="0">
                <a:latin typeface="Times New Roman" pitchFamily="18" charset="0"/>
                <a:cs typeface="Times New Roman" pitchFamily="18" charset="0"/>
              </a:rPr>
              <a:t>	developed </a:t>
            </a:r>
            <a:r>
              <a:rPr lang="en-US" sz="1800" dirty="0">
                <a:latin typeface="Times New Roman" pitchFamily="18" charset="0"/>
                <a:cs typeface="Times New Roman" pitchFamily="18" charset="0"/>
              </a:rPr>
              <a:t>in turn</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r>
              <a:rPr lang="en-US" sz="1800" dirty="0" smtClean="0">
                <a:solidFill>
                  <a:srgbClr val="00B0F0"/>
                </a:solidFill>
                <a:latin typeface="Times New Roman" pitchFamily="18" charset="0"/>
                <a:cs typeface="Times New Roman" pitchFamily="18" charset="0"/>
              </a:rPr>
              <a:t>Spiral Development: </a:t>
            </a:r>
            <a:r>
              <a:rPr lang="en-US" sz="1800" dirty="0">
                <a:latin typeface="Times New Roman" pitchFamily="18" charset="0"/>
                <a:cs typeface="Times New Roman" pitchFamily="18" charset="0"/>
              </a:rPr>
              <a:t>The development of the system spirals outwards from </a:t>
            </a:r>
            <a:r>
              <a:rPr lang="en-US" sz="1800" dirty="0" smtClean="0">
                <a:latin typeface="Times New Roman" pitchFamily="18" charset="0"/>
                <a:cs typeface="Times New Roman" pitchFamily="18" charset="0"/>
              </a:rPr>
              <a:t>	an </a:t>
            </a:r>
            <a:r>
              <a:rPr lang="en-US" sz="1800" dirty="0">
                <a:latin typeface="Times New Roman" pitchFamily="18" charset="0"/>
                <a:cs typeface="Times New Roman" pitchFamily="18" charset="0"/>
              </a:rPr>
              <a:t>initial outline through to the final developed system.</a:t>
            </a:r>
          </a:p>
        </p:txBody>
      </p:sp>
    </p:spTree>
    <p:extLst>
      <p:ext uri="{BB962C8B-B14F-4D97-AF65-F5344CB8AC3E}">
        <p14:creationId xmlns:p14="http://schemas.microsoft.com/office/powerpoint/2010/main" val="2490978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Incremental Delivery</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latin typeface="Times New Roman" pitchFamily="18" charset="0"/>
                <a:cs typeface="Times New Roman" pitchFamily="18" charset="0"/>
              </a:rPr>
              <a:t>The waterfall model of development requires defining the requirements for a system before design begins. On contrary, an evolutionary development allows requirements to change but it leads to software that may be poorly structured and difficult to understand and maintain</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is </a:t>
            </a:r>
            <a:r>
              <a:rPr lang="en-US" sz="1800" dirty="0">
                <a:latin typeface="Times New Roman" pitchFamily="18" charset="0"/>
                <a:cs typeface="Times New Roman" pitchFamily="18" charset="0"/>
              </a:rPr>
              <a:t>an approach that combines the advantages of these two </a:t>
            </a:r>
            <a:r>
              <a:rPr lang="en-US" sz="1800" dirty="0" smtClean="0">
                <a:latin typeface="Times New Roman" pitchFamily="18" charset="0"/>
                <a:cs typeface="Times New Roman" pitchFamily="18" charset="0"/>
              </a:rPr>
              <a:t>models</a:t>
            </a:r>
          </a:p>
          <a:p>
            <a:pPr algn="just"/>
            <a:r>
              <a:rPr lang="en-US" sz="1800" dirty="0">
                <a:latin typeface="Times New Roman" pitchFamily="18" charset="0"/>
                <a:cs typeface="Times New Roman" pitchFamily="18" charset="0"/>
              </a:rPr>
              <a:t>customers identify the services to be provided by the software </a:t>
            </a:r>
            <a:r>
              <a:rPr lang="en-US" sz="1800" dirty="0" smtClean="0">
                <a:latin typeface="Times New Roman" pitchFamily="18" charset="0"/>
                <a:cs typeface="Times New Roman" pitchFamily="18" charset="0"/>
              </a:rPr>
              <a:t>system</a:t>
            </a:r>
          </a:p>
          <a:p>
            <a:pPr algn="just"/>
            <a:r>
              <a:rPr lang="en-US" sz="1800" dirty="0" smtClean="0">
                <a:latin typeface="Times New Roman" pitchFamily="18" charset="0"/>
                <a:cs typeface="Times New Roman" pitchFamily="18" charset="0"/>
              </a:rPr>
              <a:t>They </a:t>
            </a:r>
            <a:r>
              <a:rPr lang="en-US" sz="1800" dirty="0">
                <a:latin typeface="Times New Roman" pitchFamily="18" charset="0"/>
                <a:cs typeface="Times New Roman" pitchFamily="18" charset="0"/>
              </a:rPr>
              <a:t>decide which subset of the services is most important and which are least important to </a:t>
            </a:r>
            <a:r>
              <a:rPr lang="en-US" sz="1800" dirty="0" smtClean="0">
                <a:latin typeface="Times New Roman" pitchFamily="18" charset="0"/>
                <a:cs typeface="Times New Roman" pitchFamily="18" charset="0"/>
              </a:rPr>
              <a:t>them.</a:t>
            </a:r>
          </a:p>
          <a:p>
            <a:pPr algn="just"/>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number of delivery increments are then defined, with each increment providing a sub-set of the system functionality.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allocation of services to increments depends on the priority of service. The highest priority services are delivered first</a:t>
            </a:r>
            <a:r>
              <a:rPr lang="en-US" sz="1800" dirty="0" smtClean="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Once the system increments have been identified, the requirements for first increment are defined in detail, and that increment is developed using the best suited software process.</a:t>
            </a:r>
          </a:p>
        </p:txBody>
      </p:sp>
    </p:spTree>
    <p:extLst>
      <p:ext uri="{BB962C8B-B14F-4D97-AF65-F5344CB8AC3E}">
        <p14:creationId xmlns:p14="http://schemas.microsoft.com/office/powerpoint/2010/main" val="3031538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Fig: Incremental Development</a:t>
            </a:r>
            <a:endParaRPr lang="en-US" sz="1800" dirty="0">
              <a:solidFill>
                <a:srgbClr val="0070C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524000"/>
            <a:ext cx="5562600" cy="4191000"/>
          </a:xfrm>
          <a:prstGeom prst="rect">
            <a:avLst/>
          </a:prstGeom>
        </p:spPr>
      </p:pic>
    </p:spTree>
    <p:extLst>
      <p:ext uri="{BB962C8B-B14F-4D97-AF65-F5344CB8AC3E}">
        <p14:creationId xmlns:p14="http://schemas.microsoft.com/office/powerpoint/2010/main" val="231636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0000"/>
                </a:solidFill>
                <a:latin typeface="Times New Roman" pitchFamily="18" charset="0"/>
                <a:cs typeface="Times New Roman" pitchFamily="18" charset="0"/>
              </a:rPr>
              <a:t>Advantages</a:t>
            </a:r>
            <a:r>
              <a:rPr lang="en-US" dirty="0" smtClean="0"/>
              <a:t> </a:t>
            </a:r>
            <a:endParaRPr lang="en-US" dirty="0"/>
          </a:p>
        </p:txBody>
      </p:sp>
      <p:sp>
        <p:nvSpPr>
          <p:cNvPr id="3" name="Content Placeholder 2"/>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first increment satisfies their most critical requirements so they can use the software immediately</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As the highest priority services are delivered first, and later increments are integrated with them, it is unavoidable that the most important system services receive the most testing</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There is a lower risk of overall project failure. Although problems may be encountered in some increments, it is likely that these will be solved in later versions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7568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Spiral Development</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sz="1800" dirty="0">
                <a:latin typeface="Times New Roman" pitchFamily="18" charset="0"/>
                <a:cs typeface="Times New Roman" pitchFamily="18" charset="0"/>
              </a:rPr>
              <a:t>represents the software process as a sequence of activities with some backtracking from one activity to another, the process is represented as a </a:t>
            </a:r>
            <a:r>
              <a:rPr lang="en-US" sz="1800" dirty="0" smtClean="0">
                <a:latin typeface="Times New Roman" pitchFamily="18" charset="0"/>
                <a:cs typeface="Times New Roman" pitchFamily="18" charset="0"/>
              </a:rPr>
              <a:t>spiral</a:t>
            </a:r>
          </a:p>
          <a:p>
            <a:pPr algn="just"/>
            <a:r>
              <a:rPr lang="en-US" sz="1800" dirty="0" smtClean="0">
                <a:latin typeface="Times New Roman" pitchFamily="18" charset="0"/>
                <a:cs typeface="Times New Roman" pitchFamily="18" charset="0"/>
              </a:rPr>
              <a:t>Each </a:t>
            </a:r>
            <a:r>
              <a:rPr lang="en-US" sz="1800" dirty="0">
                <a:latin typeface="Times New Roman" pitchFamily="18" charset="0"/>
                <a:cs typeface="Times New Roman" pitchFamily="18" charset="0"/>
              </a:rPr>
              <a:t>loop in the spiral represents a phase of the software process.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Thus</a:t>
            </a:r>
            <a:r>
              <a:rPr lang="en-US" sz="1800" dirty="0">
                <a:latin typeface="Times New Roman" pitchFamily="18" charset="0"/>
                <a:cs typeface="Times New Roman" pitchFamily="18" charset="0"/>
              </a:rPr>
              <a:t>, the innermost loop might be concerned with system feasibility, the next loop with requirements definition, the next loop with system design and so on</a:t>
            </a:r>
            <a:r>
              <a:rPr lang="en-US" sz="1800" dirty="0" smtClean="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Each loop in the spiral is split into four </a:t>
            </a:r>
            <a:r>
              <a:rPr lang="en-US" sz="1800" dirty="0" smtClean="0">
                <a:latin typeface="Times New Roman" pitchFamily="18" charset="0"/>
                <a:cs typeface="Times New Roman" pitchFamily="18" charset="0"/>
              </a:rPr>
              <a:t>sectors:</a:t>
            </a:r>
          </a:p>
          <a:p>
            <a:pPr algn="just"/>
            <a:r>
              <a:rPr lang="en-US" sz="1800" dirty="0">
                <a:solidFill>
                  <a:srgbClr val="00B0F0"/>
                </a:solidFill>
                <a:latin typeface="Times New Roman" pitchFamily="18" charset="0"/>
                <a:cs typeface="Times New Roman" pitchFamily="18" charset="0"/>
              </a:rPr>
              <a:t>Objective </a:t>
            </a:r>
            <a:r>
              <a:rPr lang="en-US" sz="1800" dirty="0" smtClean="0">
                <a:solidFill>
                  <a:srgbClr val="00B0F0"/>
                </a:solidFill>
                <a:latin typeface="Times New Roman" pitchFamily="18" charset="0"/>
                <a:cs typeface="Times New Roman" pitchFamily="18" charset="0"/>
              </a:rPr>
              <a:t>setting: </a:t>
            </a:r>
            <a:r>
              <a:rPr lang="en-US" sz="1800" dirty="0" smtClean="0">
                <a:latin typeface="Times New Roman" pitchFamily="18" charset="0"/>
                <a:cs typeface="Times New Roman" pitchFamily="18" charset="0"/>
              </a:rPr>
              <a:t>Specific </a:t>
            </a:r>
            <a:r>
              <a:rPr lang="en-US" sz="1800" dirty="0">
                <a:latin typeface="Times New Roman" pitchFamily="18" charset="0"/>
                <a:cs typeface="Times New Roman" pitchFamily="18" charset="0"/>
              </a:rPr>
              <a:t>objectives for that phase of the project are defined. Constraints on the process and the product are identified and a detailed management plan is drawn up. Project risks are identified. Alternative strategies, depending on these risks, may be planned.</a:t>
            </a:r>
          </a:p>
          <a:p>
            <a:pPr algn="just"/>
            <a:r>
              <a:rPr lang="en-US" sz="1800" dirty="0">
                <a:solidFill>
                  <a:srgbClr val="00B0F0"/>
                </a:solidFill>
                <a:latin typeface="Times New Roman" pitchFamily="18" charset="0"/>
                <a:cs typeface="Times New Roman" pitchFamily="18" charset="0"/>
              </a:rPr>
              <a:t>Risk assessment and </a:t>
            </a:r>
            <a:r>
              <a:rPr lang="en-US" sz="1800" dirty="0" smtClean="0">
                <a:solidFill>
                  <a:srgbClr val="00B0F0"/>
                </a:solidFill>
                <a:latin typeface="Times New Roman" pitchFamily="18" charset="0"/>
                <a:cs typeface="Times New Roman" pitchFamily="18" charset="0"/>
              </a:rPr>
              <a:t>reduction: </a:t>
            </a:r>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each of the identified project risks, a detailed analysis is carried out. Steps are taken to reduce the risk.</a:t>
            </a:r>
          </a:p>
          <a:p>
            <a:pPr algn="just"/>
            <a:r>
              <a:rPr lang="en-US" sz="1800" dirty="0">
                <a:solidFill>
                  <a:srgbClr val="00B0F0"/>
                </a:solidFill>
                <a:latin typeface="Times New Roman" pitchFamily="18" charset="0"/>
                <a:cs typeface="Times New Roman" pitchFamily="18" charset="0"/>
              </a:rPr>
              <a:t>Development and </a:t>
            </a:r>
            <a:r>
              <a:rPr lang="en-US" sz="1800" dirty="0" smtClean="0">
                <a:solidFill>
                  <a:srgbClr val="00B0F0"/>
                </a:solidFill>
                <a:latin typeface="Times New Roman" pitchFamily="18" charset="0"/>
                <a:cs typeface="Times New Roman" pitchFamily="18" charset="0"/>
              </a:rPr>
              <a:t>validation: </a:t>
            </a:r>
            <a:r>
              <a:rPr lang="en-US" sz="1800" dirty="0" smtClean="0">
                <a:latin typeface="Times New Roman" pitchFamily="18" charset="0"/>
                <a:cs typeface="Times New Roman" pitchFamily="18" charset="0"/>
              </a:rPr>
              <a:t>After </a:t>
            </a:r>
            <a:r>
              <a:rPr lang="en-US" sz="1800" dirty="0">
                <a:latin typeface="Times New Roman" pitchFamily="18" charset="0"/>
                <a:cs typeface="Times New Roman" pitchFamily="18" charset="0"/>
              </a:rPr>
              <a:t>risk evaluation, a development model for the system is chosen.</a:t>
            </a:r>
          </a:p>
          <a:p>
            <a:pPr algn="just"/>
            <a:r>
              <a:rPr lang="en-US" sz="1800" dirty="0" smtClean="0">
                <a:solidFill>
                  <a:srgbClr val="00B0F0"/>
                </a:solidFill>
                <a:latin typeface="Times New Roman" pitchFamily="18" charset="0"/>
                <a:cs typeface="Times New Roman" pitchFamily="18" charset="0"/>
              </a:rPr>
              <a:t>Planning: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project is reviewed and a decision made whether to continue with a further loop of the spiral. If it is decided to continue, plans are drawn up for the next phase of the project.</a:t>
            </a:r>
          </a:p>
          <a:p>
            <a:pPr marL="0" indent="0" algn="just">
              <a:buNone/>
            </a:pPr>
            <a:endParaRPr lang="en-US" sz="1800" dirty="0" smtClean="0"/>
          </a:p>
        </p:txBody>
      </p:sp>
    </p:spTree>
    <p:extLst>
      <p:ext uri="{BB962C8B-B14F-4D97-AF65-F5344CB8AC3E}">
        <p14:creationId xmlns:p14="http://schemas.microsoft.com/office/powerpoint/2010/main" val="4141078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Fig: Spiral model of Software process</a:t>
            </a:r>
            <a:endParaRPr lang="en-US" sz="1800" dirty="0">
              <a:solidFill>
                <a:srgbClr val="00B0F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581055"/>
            <a:ext cx="5105400" cy="3695890"/>
          </a:xfrm>
          <a:prstGeom prst="rect">
            <a:avLst/>
          </a:prstGeom>
        </p:spPr>
      </p:pic>
    </p:spTree>
    <p:extLst>
      <p:ext uri="{BB962C8B-B14F-4D97-AF65-F5344CB8AC3E}">
        <p14:creationId xmlns:p14="http://schemas.microsoft.com/office/powerpoint/2010/main" val="83022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Software Process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A software process is the set of activities and associated outcome that produce a software product. Software engineers mostly carry out these </a:t>
            </a:r>
            <a:r>
              <a:rPr lang="en-US" sz="1800" dirty="0" smtClean="0">
                <a:latin typeface="Times New Roman" pitchFamily="18" charset="0"/>
                <a:cs typeface="Times New Roman" pitchFamily="18" charset="0"/>
              </a:rPr>
              <a:t>activities:</a:t>
            </a: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solidFill>
                  <a:srgbClr val="00B050"/>
                </a:solidFill>
                <a:latin typeface="Times New Roman" pitchFamily="18" charset="0"/>
                <a:cs typeface="Times New Roman" pitchFamily="18" charset="0"/>
              </a:rPr>
              <a:t>software specifications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define the main functionalities of software and constraints around 		   them</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solidFill>
                  <a:srgbClr val="00B050"/>
                </a:solidFill>
                <a:latin typeface="Times New Roman" pitchFamily="18" charset="0"/>
                <a:cs typeface="Times New Roman" pitchFamily="18" charset="0"/>
              </a:rPr>
              <a:t>software development</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software is to be designed and programmed</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solidFill>
                  <a:srgbClr val="00B050"/>
                </a:solidFill>
                <a:latin typeface="Times New Roman" pitchFamily="18" charset="0"/>
                <a:cs typeface="Times New Roman" pitchFamily="18" charset="0"/>
              </a:rPr>
              <a:t>software validation</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software must confirm to it’s specification and meets the 			  customer’s need</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solidFill>
                  <a:srgbClr val="00B050"/>
                </a:solidFill>
                <a:latin typeface="Times New Roman" pitchFamily="18" charset="0"/>
                <a:cs typeface="Times New Roman" pitchFamily="18" charset="0"/>
              </a:rPr>
              <a:t>software evolution</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software is being modified to meet customer and market 			  requirements changes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43817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Agile Methods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An </a:t>
            </a:r>
            <a:r>
              <a:rPr lang="en-US" sz="1800" dirty="0">
                <a:latin typeface="Times New Roman" pitchFamily="18" charset="0"/>
                <a:cs typeface="Times New Roman" pitchFamily="18" charset="0"/>
              </a:rPr>
              <a:t>agile approach to development is essentially a </a:t>
            </a:r>
            <a:r>
              <a:rPr lang="en-US" sz="1800" dirty="0" smtClean="0">
                <a:latin typeface="Times New Roman" pitchFamily="18" charset="0"/>
                <a:cs typeface="Times New Roman" pitchFamily="18" charset="0"/>
              </a:rPr>
              <a:t>results-focused method </a:t>
            </a:r>
            <a:r>
              <a:rPr lang="en-US" sz="1800" dirty="0">
                <a:latin typeface="Times New Roman" pitchFamily="18" charset="0"/>
                <a:cs typeface="Times New Roman" pitchFamily="18" charset="0"/>
              </a:rPr>
              <a:t>that iteratively manages changes and risks. </a:t>
            </a:r>
            <a:endParaRPr lang="en-US"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also actively engages customers </a:t>
            </a:r>
            <a:r>
              <a:rPr lang="en-US" sz="1800" dirty="0" smtClean="0">
                <a:latin typeface="Times New Roman" pitchFamily="18" charset="0"/>
                <a:cs typeface="Times New Roman" pitchFamily="18" charset="0"/>
              </a:rPr>
              <a:t>in providing </a:t>
            </a:r>
            <a:r>
              <a:rPr lang="en-US" sz="1800" dirty="0">
                <a:latin typeface="Times New Roman" pitchFamily="18" charset="0"/>
                <a:cs typeface="Times New Roman" pitchFamily="18" charset="0"/>
              </a:rPr>
              <a:t>feedback on </a:t>
            </a:r>
            <a:r>
              <a:rPr lang="en-US" sz="1800" dirty="0" smtClean="0">
                <a:latin typeface="Times New Roman" pitchFamily="18" charset="0"/>
                <a:cs typeface="Times New Roman" pitchFamily="18" charset="0"/>
              </a:rPr>
              <a:t>successive implementations</a:t>
            </a:r>
            <a:r>
              <a:rPr lang="en-US" sz="1800" dirty="0">
                <a:latin typeface="Times New Roman" pitchFamily="18" charset="0"/>
                <a:cs typeface="Times New Roman" pitchFamily="18" charset="0"/>
              </a:rPr>
              <a:t>, in effect making them part of </a:t>
            </a:r>
            <a:r>
              <a:rPr lang="en-US" sz="1800" dirty="0" smtClean="0">
                <a:latin typeface="Times New Roman" pitchFamily="18" charset="0"/>
                <a:cs typeface="Times New Roman" pitchFamily="18" charset="0"/>
              </a:rPr>
              <a:t>the development </a:t>
            </a:r>
            <a:r>
              <a:rPr lang="en-US" sz="1800" dirty="0">
                <a:latin typeface="Times New Roman" pitchFamily="18" charset="0"/>
                <a:cs typeface="Times New Roman" pitchFamily="18" charset="0"/>
              </a:rPr>
              <a:t>team. Unlike process-driven documentation, it promotes </a:t>
            </a:r>
            <a:r>
              <a:rPr lang="en-US" sz="1800" dirty="0" smtClean="0">
                <a:latin typeface="Times New Roman" pitchFamily="18" charset="0"/>
                <a:cs typeface="Times New Roman" pitchFamily="18" charset="0"/>
              </a:rPr>
              <a:t>outcome-driven documentation</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emphasis of agile practices is on traveling lightweight, producing only </a:t>
            </a:r>
            <a:r>
              <a:rPr lang="en-US" sz="1800" dirty="0" smtClean="0">
                <a:latin typeface="Times New Roman" pitchFamily="18" charset="0"/>
                <a:cs typeface="Times New Roman" pitchFamily="18" charset="0"/>
              </a:rPr>
              <a:t>those artifacts </a:t>
            </a:r>
            <a:r>
              <a:rPr lang="en-US" sz="1800" dirty="0">
                <a:latin typeface="Times New Roman" pitchFamily="18" charset="0"/>
                <a:cs typeface="Times New Roman" pitchFamily="18" charset="0"/>
              </a:rPr>
              <a:t>(documentation) that are absolutely necessary.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Agile </a:t>
            </a:r>
            <a:r>
              <a:rPr lang="en-US" sz="1800" dirty="0">
                <a:latin typeface="Times New Roman" pitchFamily="18" charset="0"/>
                <a:cs typeface="Times New Roman" pitchFamily="18" charset="0"/>
              </a:rPr>
              <a:t>methods </a:t>
            </a:r>
            <a:r>
              <a:rPr lang="en-US" sz="1800" dirty="0" smtClean="0">
                <a:latin typeface="Times New Roman" pitchFamily="18" charset="0"/>
                <a:cs typeface="Times New Roman" pitchFamily="18" charset="0"/>
              </a:rPr>
              <a:t>are often </a:t>
            </a:r>
            <a:r>
              <a:rPr lang="en-US" sz="1800" dirty="0">
                <a:latin typeface="Times New Roman" pitchFamily="18" charset="0"/>
                <a:cs typeface="Times New Roman" pitchFamily="18" charset="0"/>
              </a:rPr>
              <a:t>focused on how to run the development process (“project management”), perhaps using </a:t>
            </a:r>
            <a:r>
              <a:rPr lang="en-US" sz="1800" dirty="0" smtClean="0">
                <a:latin typeface="Times New Roman" pitchFamily="18" charset="0"/>
                <a:cs typeface="Times New Roman" pitchFamily="18" charset="0"/>
              </a:rPr>
              <a:t>the tools </a:t>
            </a:r>
            <a:r>
              <a:rPr lang="en-US" sz="1800" dirty="0">
                <a:latin typeface="Times New Roman" pitchFamily="18" charset="0"/>
                <a:cs typeface="Times New Roman" pitchFamily="18" charset="0"/>
              </a:rPr>
              <a:t>for software development inherited from other methods, but in a different </a:t>
            </a:r>
            <a:r>
              <a:rPr lang="en-US" sz="1800" dirty="0" smtClean="0">
                <a:latin typeface="Times New Roman" pitchFamily="18" charset="0"/>
                <a:cs typeface="Times New Roman" pitchFamily="18" charset="0"/>
              </a:rPr>
              <a:t>way.</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61869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1800" dirty="0" smtClean="0">
                <a:solidFill>
                  <a:srgbClr val="00B0F0"/>
                </a:solidFill>
                <a:latin typeface="Times New Roman" pitchFamily="18" charset="0"/>
                <a:cs typeface="Times New Roman" pitchFamily="18" charset="0"/>
              </a:rPr>
              <a:t>Development in Agile method:</a:t>
            </a:r>
          </a:p>
          <a:p>
            <a:pPr marL="0" indent="0" algn="just">
              <a:buNone/>
            </a:pPr>
            <a:r>
              <a:rPr lang="en-US" sz="1800" dirty="0">
                <a:latin typeface="Times New Roman" pitchFamily="18" charset="0"/>
                <a:cs typeface="Times New Roman" pitchFamily="18" charset="0"/>
              </a:rPr>
              <a:t>	</a:t>
            </a:r>
            <a:r>
              <a:rPr lang="en-US" sz="1800" dirty="0" smtClean="0">
                <a:solidFill>
                  <a:srgbClr val="00B050"/>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Design and Implementation are considered to be the central activities in the </a:t>
            </a:r>
            <a:r>
              <a:rPr lang="en-US" sz="1800" dirty="0" smtClean="0">
                <a:solidFill>
                  <a:srgbClr val="00B050"/>
                </a:solidFill>
                <a:latin typeface="Times New Roman" pitchFamily="18" charset="0"/>
                <a:cs typeface="Times New Roman" pitchFamily="18" charset="0"/>
              </a:rPr>
              <a:t>	  software </a:t>
            </a:r>
            <a:r>
              <a:rPr lang="en-US" sz="1800" dirty="0">
                <a:solidFill>
                  <a:srgbClr val="00B050"/>
                </a:solidFill>
                <a:latin typeface="Times New Roman" pitchFamily="18" charset="0"/>
                <a:cs typeface="Times New Roman" pitchFamily="18" charset="0"/>
              </a:rPr>
              <a:t>process</a:t>
            </a:r>
            <a:r>
              <a:rPr lang="en-US" sz="1800" dirty="0" smtClean="0">
                <a:solidFill>
                  <a:srgbClr val="00B050"/>
                </a:solidFill>
                <a:latin typeface="Times New Roman" pitchFamily="18" charset="0"/>
                <a:cs typeface="Times New Roman" pitchFamily="18" charset="0"/>
              </a:rPr>
              <a:t>.</a:t>
            </a:r>
          </a:p>
          <a:p>
            <a:pPr marL="0" indent="0" algn="just">
              <a:buNone/>
            </a:pPr>
            <a:r>
              <a:rPr lang="en-US" sz="1800" dirty="0">
                <a:solidFill>
                  <a:srgbClr val="00B050"/>
                </a:solidFill>
                <a:latin typeface="Times New Roman" pitchFamily="18" charset="0"/>
                <a:cs typeface="Times New Roman" pitchFamily="18" charset="0"/>
              </a:rPr>
              <a:t>	</a:t>
            </a:r>
            <a:r>
              <a:rPr lang="en-US" sz="1800" dirty="0" smtClean="0">
                <a:solidFill>
                  <a:srgbClr val="00B050"/>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Design and Implementation phase also incorporate other activities such as </a:t>
            </a:r>
            <a:r>
              <a:rPr lang="en-US" sz="1800" dirty="0" smtClean="0">
                <a:solidFill>
                  <a:srgbClr val="00B050"/>
                </a:solidFill>
                <a:latin typeface="Times New Roman" pitchFamily="18" charset="0"/>
                <a:cs typeface="Times New Roman" pitchFamily="18" charset="0"/>
              </a:rPr>
              <a:t>	  requirements </a:t>
            </a:r>
            <a:r>
              <a:rPr lang="en-US" sz="1800" dirty="0">
                <a:solidFill>
                  <a:srgbClr val="00B050"/>
                </a:solidFill>
                <a:latin typeface="Times New Roman" pitchFamily="18" charset="0"/>
                <a:cs typeface="Times New Roman" pitchFamily="18" charset="0"/>
              </a:rPr>
              <a:t>elicitation and testing into it</a:t>
            </a:r>
            <a:r>
              <a:rPr lang="en-US" sz="1800" dirty="0" smtClean="0">
                <a:solidFill>
                  <a:srgbClr val="00B050"/>
                </a:solidFill>
                <a:latin typeface="Times New Roman" pitchFamily="18" charset="0"/>
                <a:cs typeface="Times New Roman" pitchFamily="18" charset="0"/>
              </a:rPr>
              <a:t>.</a:t>
            </a:r>
          </a:p>
          <a:p>
            <a:pPr marL="0" indent="0" algn="just">
              <a:buNone/>
            </a:pPr>
            <a:r>
              <a:rPr lang="en-US" sz="1800" dirty="0">
                <a:solidFill>
                  <a:srgbClr val="00B050"/>
                </a:solidFill>
                <a:latin typeface="Times New Roman" pitchFamily="18" charset="0"/>
                <a:cs typeface="Times New Roman" pitchFamily="18" charset="0"/>
              </a:rPr>
              <a:t>	</a:t>
            </a:r>
            <a:r>
              <a:rPr lang="en-US" sz="1800" dirty="0" smtClean="0">
                <a:solidFill>
                  <a:srgbClr val="00B050"/>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iteration occurs across activities. Therefore, the requirements and the design </a:t>
            </a:r>
            <a:r>
              <a:rPr lang="en-US" sz="1800" dirty="0" smtClean="0">
                <a:solidFill>
                  <a:srgbClr val="00B050"/>
                </a:solidFill>
                <a:latin typeface="Times New Roman" pitchFamily="18" charset="0"/>
                <a:cs typeface="Times New Roman" pitchFamily="18" charset="0"/>
              </a:rPr>
              <a:t>	  are </a:t>
            </a:r>
            <a:r>
              <a:rPr lang="en-US" sz="1800" dirty="0">
                <a:solidFill>
                  <a:srgbClr val="00B050"/>
                </a:solidFill>
                <a:latin typeface="Times New Roman" pitchFamily="18" charset="0"/>
                <a:cs typeface="Times New Roman" pitchFamily="18" charset="0"/>
              </a:rPr>
              <a:t>developed together, rather than separately</a:t>
            </a:r>
            <a:r>
              <a:rPr lang="en-US" sz="1800" dirty="0" smtClean="0">
                <a:solidFill>
                  <a:srgbClr val="00B050"/>
                </a:solidFill>
                <a:latin typeface="Times New Roman" pitchFamily="18" charset="0"/>
                <a:cs typeface="Times New Roman" pitchFamily="18" charset="0"/>
              </a:rPr>
              <a:t>.</a:t>
            </a:r>
          </a:p>
          <a:p>
            <a:pPr marL="0" indent="0" algn="just">
              <a:buNone/>
            </a:pPr>
            <a:r>
              <a:rPr lang="en-US" sz="1800" dirty="0">
                <a:solidFill>
                  <a:srgbClr val="00B050"/>
                </a:solidFill>
                <a:latin typeface="Times New Roman" pitchFamily="18" charset="0"/>
                <a:cs typeface="Times New Roman" pitchFamily="18" charset="0"/>
              </a:rPr>
              <a:t>	</a:t>
            </a:r>
            <a:r>
              <a:rPr lang="en-US" sz="1800" dirty="0" smtClean="0">
                <a:solidFill>
                  <a:srgbClr val="00B050"/>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The allocation of requirements and the design planning and development as </a:t>
            </a:r>
            <a:r>
              <a:rPr lang="en-US" sz="1800" dirty="0" smtClean="0">
                <a:solidFill>
                  <a:srgbClr val="00B050"/>
                </a:solidFill>
                <a:latin typeface="Times New Roman" pitchFamily="18" charset="0"/>
                <a:cs typeface="Times New Roman" pitchFamily="18" charset="0"/>
              </a:rPr>
              <a:t>	  executed </a:t>
            </a:r>
            <a:r>
              <a:rPr lang="en-US" sz="1800" dirty="0">
                <a:solidFill>
                  <a:srgbClr val="00B050"/>
                </a:solidFill>
                <a:latin typeface="Times New Roman" pitchFamily="18" charset="0"/>
                <a:cs typeface="Times New Roman" pitchFamily="18" charset="0"/>
              </a:rPr>
              <a:t>in a series of increments</a:t>
            </a:r>
            <a:r>
              <a:rPr lang="en-US" sz="1800" dirty="0" smtClean="0">
                <a:solidFill>
                  <a:srgbClr val="00B050"/>
                </a:solidFill>
                <a:latin typeface="Times New Roman" pitchFamily="18" charset="0"/>
                <a:cs typeface="Times New Roman" pitchFamily="18" charset="0"/>
              </a:rPr>
              <a:t>.</a:t>
            </a:r>
          </a:p>
          <a:p>
            <a:pPr marL="0" indent="0" algn="just">
              <a:buNone/>
            </a:pPr>
            <a:r>
              <a:rPr lang="en-US" sz="1800" dirty="0">
                <a:solidFill>
                  <a:srgbClr val="00B050"/>
                </a:solidFill>
                <a:latin typeface="Times New Roman" pitchFamily="18" charset="0"/>
                <a:cs typeface="Times New Roman" pitchFamily="18" charset="0"/>
              </a:rPr>
              <a:t>	</a:t>
            </a:r>
            <a:r>
              <a:rPr lang="en-US" sz="1800" dirty="0" smtClean="0">
                <a:solidFill>
                  <a:srgbClr val="00B050"/>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An agile process focuses more on code development rather than </a:t>
            </a:r>
            <a:r>
              <a:rPr lang="en-US" sz="1800" dirty="0" smtClean="0">
                <a:solidFill>
                  <a:srgbClr val="00B050"/>
                </a:solidFill>
                <a:latin typeface="Times New Roman" pitchFamily="18" charset="0"/>
                <a:cs typeface="Times New Roman" pitchFamily="18" charset="0"/>
              </a:rPr>
              <a:t>	  	  documentation</a:t>
            </a:r>
            <a:r>
              <a:rPr lang="en-US" sz="1800" dirty="0">
                <a:solidFill>
                  <a:srgbClr val="00B050"/>
                </a:solidFill>
                <a:latin typeface="Times New Roman" pitchFamily="18" charset="0"/>
                <a:cs typeface="Times New Roman" pitchFamily="18" charset="0"/>
              </a:rPr>
              <a:t>.</a:t>
            </a:r>
          </a:p>
        </p:txBody>
      </p:sp>
    </p:spTree>
    <p:extLst>
      <p:ext uri="{BB962C8B-B14F-4D97-AF65-F5344CB8AC3E}">
        <p14:creationId xmlns:p14="http://schemas.microsoft.com/office/powerpoint/2010/main" val="230875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Extreme Programming</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1800" dirty="0">
                <a:latin typeface="Times New Roman" pitchFamily="18" charset="0"/>
                <a:cs typeface="Times New Roman" pitchFamily="18" charset="0"/>
              </a:rPr>
              <a:t>Extreme Programming (XP), an Agile software development framework, is specifically designed for improving </a:t>
            </a:r>
            <a:r>
              <a:rPr lang="en-US" sz="1800" dirty="0" smtClean="0">
                <a:latin typeface="Times New Roman" pitchFamily="18" charset="0"/>
                <a:cs typeface="Times New Roman" pitchFamily="18" charset="0"/>
              </a:rPr>
              <a:t>the quality </a:t>
            </a:r>
            <a:r>
              <a:rPr lang="en-US" sz="1800" dirty="0">
                <a:latin typeface="Times New Roman" pitchFamily="18" charset="0"/>
                <a:cs typeface="Times New Roman" pitchFamily="18" charset="0"/>
              </a:rPr>
              <a:t>of the software, the work process for the development team and increased customer satisfaction.</a:t>
            </a:r>
          </a:p>
          <a:p>
            <a:pPr algn="just"/>
            <a:r>
              <a:rPr lang="en-US" sz="1800" dirty="0">
                <a:latin typeface="Times New Roman" pitchFamily="18" charset="0"/>
                <a:cs typeface="Times New Roman" pitchFamily="18" charset="0"/>
              </a:rPr>
              <a:t>It is a method devised for a smoother and efficient software development life cycle (SDLC) for your projects, and </a:t>
            </a:r>
            <a:r>
              <a:rPr lang="en-US" sz="1800" dirty="0" smtClean="0">
                <a:latin typeface="Times New Roman" pitchFamily="18" charset="0"/>
                <a:cs typeface="Times New Roman" pitchFamily="18" charset="0"/>
              </a:rPr>
              <a:t>it was </a:t>
            </a:r>
            <a:r>
              <a:rPr lang="en-US" sz="1800" dirty="0">
                <a:latin typeface="Times New Roman" pitchFamily="18" charset="0"/>
                <a:cs typeface="Times New Roman" pitchFamily="18" charset="0"/>
              </a:rPr>
              <a:t>first implemented on a project on March 6, 1996.</a:t>
            </a:r>
          </a:p>
          <a:p>
            <a:r>
              <a:rPr lang="en-US" sz="1800" b="1" dirty="0">
                <a:solidFill>
                  <a:srgbClr val="00B0F0"/>
                </a:solidFill>
                <a:latin typeface="Times New Roman" pitchFamily="18" charset="0"/>
                <a:cs typeface="Times New Roman" pitchFamily="18" charset="0"/>
              </a:rPr>
              <a:t>Why XP</a:t>
            </a:r>
            <a:r>
              <a:rPr lang="en-US" sz="1800" b="1" dirty="0" smtClean="0">
                <a:solidFill>
                  <a:srgbClr val="00B0F0"/>
                </a:solidFill>
                <a:latin typeface="Times New Roman" pitchFamily="18" charset="0"/>
                <a:cs typeface="Times New Roman" pitchFamily="18" charset="0"/>
              </a:rPr>
              <a:t>?</a:t>
            </a:r>
          </a:p>
          <a:p>
            <a:pPr marL="0" indent="0">
              <a:buNone/>
            </a:pPr>
            <a:endParaRPr lang="en-US" sz="1800" b="1" dirty="0">
              <a:solidFill>
                <a:srgbClr val="00B0F0"/>
              </a:solidFill>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 Extreme </a:t>
            </a:r>
            <a:r>
              <a:rPr lang="en-US" sz="1800" dirty="0">
                <a:latin typeface="Times New Roman" pitchFamily="18" charset="0"/>
                <a:cs typeface="Times New Roman" pitchFamily="18" charset="0"/>
              </a:rPr>
              <a:t>Programming works towards providing iterative and recurrent </a:t>
            </a:r>
            <a:r>
              <a:rPr lang="en-US" sz="1800" dirty="0" smtClean="0">
                <a:latin typeface="Times New Roman" pitchFamily="18" charset="0"/>
                <a:cs typeface="Times New Roman" pitchFamily="18" charset="0"/>
              </a:rPr>
              <a:t>	   software </a:t>
            </a:r>
            <a:r>
              <a:rPr lang="en-US" sz="1800" dirty="0">
                <a:latin typeface="Times New Roman" pitchFamily="18" charset="0"/>
                <a:cs typeface="Times New Roman" pitchFamily="18" charset="0"/>
              </a:rPr>
              <a:t>releases throughout </a:t>
            </a:r>
            <a:r>
              <a:rPr lang="en-US" sz="1800" dirty="0" smtClean="0">
                <a:latin typeface="Times New Roman" pitchFamily="18" charset="0"/>
                <a:cs typeface="Times New Roman" pitchFamily="18" charset="0"/>
              </a:rPr>
              <a:t>the project</a:t>
            </a:r>
            <a:r>
              <a:rPr lang="en-US" sz="1800" dirty="0">
                <a:latin typeface="Times New Roman" pitchFamily="18" charset="0"/>
                <a:cs typeface="Times New Roman" pitchFamily="18" charset="0"/>
              </a:rPr>
              <a:t>; instead of everything together </a:t>
            </a:r>
            <a:r>
              <a:rPr lang="en-US" sz="1800" dirty="0" smtClean="0">
                <a:latin typeface="Times New Roman" pitchFamily="18" charset="0"/>
                <a:cs typeface="Times New Roman" pitchFamily="18" charset="0"/>
              </a:rPr>
              <a:t>	   after </a:t>
            </a:r>
            <a:r>
              <a:rPr lang="en-US" sz="1800" dirty="0">
                <a:latin typeface="Times New Roman" pitchFamily="18" charset="0"/>
                <a:cs typeface="Times New Roman" pitchFamily="18" charset="0"/>
              </a:rPr>
              <a:t>a single, long project development lifecycle</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	- These </a:t>
            </a:r>
            <a:r>
              <a:rPr lang="en-US" sz="1800" dirty="0">
                <a:latin typeface="Times New Roman" pitchFamily="18" charset="0"/>
                <a:cs typeface="Times New Roman" pitchFamily="18" charset="0"/>
              </a:rPr>
              <a:t>short iterative cycles help both team members and customers to </a:t>
            </a:r>
            <a:r>
              <a:rPr lang="en-US" sz="1800" dirty="0" smtClean="0">
                <a:latin typeface="Times New Roman" pitchFamily="18" charset="0"/>
                <a:cs typeface="Times New Roman" pitchFamily="18" charset="0"/>
              </a:rPr>
              <a:t>	   assess </a:t>
            </a:r>
            <a:r>
              <a:rPr lang="en-US" sz="1800" dirty="0">
                <a:latin typeface="Times New Roman" pitchFamily="18" charset="0"/>
                <a:cs typeface="Times New Roman" pitchFamily="18" charset="0"/>
              </a:rPr>
              <a:t>and review the </a:t>
            </a:r>
            <a:r>
              <a:rPr lang="en-US" sz="1800" dirty="0" smtClean="0">
                <a:latin typeface="Times New Roman" pitchFamily="18" charset="0"/>
                <a:cs typeface="Times New Roman" pitchFamily="18" charset="0"/>
              </a:rPr>
              <a:t>project’s progress </a:t>
            </a:r>
            <a:r>
              <a:rPr lang="en-US" sz="1800" dirty="0">
                <a:latin typeface="Times New Roman" pitchFamily="18" charset="0"/>
                <a:cs typeface="Times New Roman" pitchFamily="18" charset="0"/>
              </a:rPr>
              <a:t>throughout its development.</a:t>
            </a:r>
          </a:p>
        </p:txBody>
      </p:sp>
    </p:spTree>
    <p:extLst>
      <p:ext uri="{BB962C8B-B14F-4D97-AF65-F5344CB8AC3E}">
        <p14:creationId xmlns:p14="http://schemas.microsoft.com/office/powerpoint/2010/main" val="2931167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1800" dirty="0">
                <a:latin typeface="Times New Roman" pitchFamily="18" charset="0"/>
                <a:cs typeface="Times New Roman" pitchFamily="18" charset="0"/>
              </a:rPr>
              <a:t>What is XP made of?</a:t>
            </a:r>
          </a:p>
          <a:p>
            <a:pPr algn="just"/>
            <a:r>
              <a:rPr lang="en-US" sz="1800" dirty="0">
                <a:latin typeface="Times New Roman" pitchFamily="18" charset="0"/>
                <a:cs typeface="Times New Roman" pitchFamily="18" charset="0"/>
              </a:rPr>
              <a:t>XP incorporates the following 5 values:</a:t>
            </a:r>
          </a:p>
          <a:p>
            <a:pPr marL="0" indent="0" algn="just">
              <a:buNone/>
            </a:pPr>
            <a:r>
              <a:rPr lang="en-US" sz="1800" dirty="0" smtClean="0">
                <a:latin typeface="Times New Roman" pitchFamily="18" charset="0"/>
                <a:cs typeface="Times New Roman" pitchFamily="18" charset="0"/>
              </a:rPr>
              <a:t>	- </a:t>
            </a:r>
            <a:r>
              <a:rPr lang="en-US" sz="1800" b="1" dirty="0" smtClean="0">
                <a:solidFill>
                  <a:srgbClr val="00B0F0"/>
                </a:solidFill>
                <a:latin typeface="Times New Roman" pitchFamily="18" charset="0"/>
                <a:cs typeface="Times New Roman" pitchFamily="18" charset="0"/>
              </a:rPr>
              <a:t>Communication</a:t>
            </a:r>
            <a:r>
              <a:rPr lang="en-US" sz="1800" dirty="0">
                <a:solidFill>
                  <a:srgbClr val="00B0F0"/>
                </a:solidFill>
                <a:latin typeface="Times New Roman" pitchFamily="18" charset="0"/>
                <a:cs typeface="Times New Roman" pitchFamily="18" charset="0"/>
              </a:rPr>
              <a:t>: </a:t>
            </a:r>
            <a:r>
              <a:rPr lang="en-US" sz="1800" dirty="0">
                <a:latin typeface="Times New Roman" pitchFamily="18" charset="0"/>
                <a:cs typeface="Times New Roman" pitchFamily="18" charset="0"/>
              </a:rPr>
              <a:t>Software Development projects or projects in any industry rely heavily on communication. </a:t>
            </a:r>
            <a:r>
              <a:rPr lang="en-US" sz="1800" dirty="0" smtClean="0">
                <a:latin typeface="Times New Roman" pitchFamily="18" charset="0"/>
                <a:cs typeface="Times New Roman" pitchFamily="18" charset="0"/>
              </a:rPr>
              <a:t>XP focuses </a:t>
            </a:r>
            <a:r>
              <a:rPr lang="en-US" sz="1800" dirty="0">
                <a:latin typeface="Times New Roman" pitchFamily="18" charset="0"/>
                <a:cs typeface="Times New Roman" pitchFamily="18" charset="0"/>
              </a:rPr>
              <a:t>on effective communication between the team and the customer.</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dirty="0" smtClean="0">
                <a:solidFill>
                  <a:srgbClr val="00B0F0"/>
                </a:solidFill>
                <a:latin typeface="Times New Roman" pitchFamily="18" charset="0"/>
                <a:cs typeface="Times New Roman" pitchFamily="18" charset="0"/>
              </a:rPr>
              <a:t>Simplicity</a:t>
            </a:r>
            <a:r>
              <a:rPr lang="en-US" sz="1800" dirty="0">
                <a:solidFill>
                  <a:srgbClr val="00B0F0"/>
                </a:solidFill>
                <a:latin typeface="Times New Roman" pitchFamily="18" charset="0"/>
                <a:cs typeface="Times New Roman" pitchFamily="18" charset="0"/>
              </a:rPr>
              <a:t>: </a:t>
            </a:r>
            <a:r>
              <a:rPr lang="en-US" sz="1800" dirty="0">
                <a:latin typeface="Times New Roman" pitchFamily="18" charset="0"/>
                <a:cs typeface="Times New Roman" pitchFamily="18" charset="0"/>
              </a:rPr>
              <a:t>XP looks for the simplest ways to get things done. This means to do what is essential thereby </a:t>
            </a:r>
            <a:r>
              <a:rPr lang="en-US" sz="1800" dirty="0" smtClean="0">
                <a:latin typeface="Times New Roman" pitchFamily="18" charset="0"/>
                <a:cs typeface="Times New Roman" pitchFamily="18" charset="0"/>
              </a:rPr>
              <a:t>reducing waste</a:t>
            </a:r>
            <a:r>
              <a:rPr lang="en-US" sz="1800" dirty="0">
                <a:latin typeface="Times New Roman" pitchFamily="18" charset="0"/>
                <a:cs typeface="Times New Roman" pitchFamily="18" charset="0"/>
              </a:rPr>
              <a:t>, address only the known issues and keeping the design simple for effective creation and maintenance.</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dirty="0" smtClean="0">
                <a:solidFill>
                  <a:srgbClr val="00B0F0"/>
                </a:solidFill>
                <a:latin typeface="Times New Roman" pitchFamily="18" charset="0"/>
                <a:cs typeface="Times New Roman" pitchFamily="18" charset="0"/>
              </a:rPr>
              <a:t>Feedback</a:t>
            </a:r>
            <a:r>
              <a:rPr lang="en-US" sz="1800" dirty="0">
                <a:solidFill>
                  <a:srgbClr val="00B0F0"/>
                </a:solidFill>
                <a:latin typeface="Times New Roman" pitchFamily="18" charset="0"/>
                <a:cs typeface="Times New Roman" pitchFamily="18" charset="0"/>
              </a:rPr>
              <a:t>: </a:t>
            </a:r>
            <a:r>
              <a:rPr lang="en-US" sz="1800" dirty="0">
                <a:latin typeface="Times New Roman" pitchFamily="18" charset="0"/>
                <a:cs typeface="Times New Roman" pitchFamily="18" charset="0"/>
              </a:rPr>
              <a:t>Feedback plays an important role in project improvement. XP encourages instantaneous feedback. </a:t>
            </a:r>
            <a:r>
              <a:rPr lang="en-US" sz="1800" dirty="0" smtClean="0">
                <a:latin typeface="Times New Roman" pitchFamily="18" charset="0"/>
                <a:cs typeface="Times New Roman" pitchFamily="18" charset="0"/>
              </a:rPr>
              <a:t>This helps </a:t>
            </a:r>
            <a:r>
              <a:rPr lang="en-US" sz="1800" dirty="0">
                <a:latin typeface="Times New Roman" pitchFamily="18" charset="0"/>
                <a:cs typeface="Times New Roman" pitchFamily="18" charset="0"/>
              </a:rPr>
              <a:t>the team identify room for improvement and revise practices.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dirty="0" smtClean="0">
                <a:solidFill>
                  <a:srgbClr val="00B0F0"/>
                </a:solidFill>
                <a:latin typeface="Times New Roman" pitchFamily="18" charset="0"/>
                <a:cs typeface="Times New Roman" pitchFamily="18" charset="0"/>
              </a:rPr>
              <a:t>Respect</a:t>
            </a:r>
            <a:r>
              <a:rPr lang="en-US" sz="1800" dirty="0">
                <a:solidFill>
                  <a:srgbClr val="00B0F0"/>
                </a:solidFill>
                <a:latin typeface="Times New Roman" pitchFamily="18" charset="0"/>
                <a:cs typeface="Times New Roman" pitchFamily="18" charset="0"/>
              </a:rPr>
              <a:t>: </a:t>
            </a:r>
            <a:r>
              <a:rPr lang="en-US" sz="1800" dirty="0">
                <a:latin typeface="Times New Roman" pitchFamily="18" charset="0"/>
                <a:cs typeface="Times New Roman" pitchFamily="18" charset="0"/>
              </a:rPr>
              <a:t>The team must respect each other both personally and professionally, to achieve goals.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b="1" dirty="0" smtClean="0">
                <a:solidFill>
                  <a:srgbClr val="00B0F0"/>
                </a:solidFill>
                <a:latin typeface="Times New Roman" pitchFamily="18" charset="0"/>
                <a:cs typeface="Times New Roman" pitchFamily="18" charset="0"/>
              </a:rPr>
              <a:t>Courage</a:t>
            </a:r>
            <a:r>
              <a:rPr lang="en-US" sz="1800" dirty="0">
                <a:solidFill>
                  <a:srgbClr val="00B0F0"/>
                </a:solidFill>
                <a:latin typeface="Times New Roman" pitchFamily="18" charset="0"/>
                <a:cs typeface="Times New Roman" pitchFamily="18" charset="0"/>
              </a:rPr>
              <a:t>: </a:t>
            </a:r>
            <a:r>
              <a:rPr lang="en-US" sz="1800" dirty="0">
                <a:latin typeface="Times New Roman" pitchFamily="18" charset="0"/>
                <a:cs typeface="Times New Roman" pitchFamily="18" charset="0"/>
              </a:rPr>
              <a:t>XP endorses courage at all levels. This can include speaking up against what does not work </a:t>
            </a:r>
            <a:r>
              <a:rPr lang="en-US" sz="1800" dirty="0" smtClean="0">
                <a:latin typeface="Times New Roman" pitchFamily="18" charset="0"/>
                <a:cs typeface="Times New Roman" pitchFamily="18" charset="0"/>
              </a:rPr>
              <a:t>and anything </a:t>
            </a:r>
            <a:r>
              <a:rPr lang="en-US" sz="1800" dirty="0">
                <a:latin typeface="Times New Roman" pitchFamily="18" charset="0"/>
                <a:cs typeface="Times New Roman" pitchFamily="18" charset="0"/>
              </a:rPr>
              <a:t>that affects the project’s effectiveness, or accept feedback and improve methodologies.</a:t>
            </a:r>
          </a:p>
        </p:txBody>
      </p:sp>
    </p:spTree>
    <p:extLst>
      <p:ext uri="{BB962C8B-B14F-4D97-AF65-F5344CB8AC3E}">
        <p14:creationId xmlns:p14="http://schemas.microsoft.com/office/powerpoint/2010/main" val="2524215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Applications of Extreme Programming:</a:t>
            </a:r>
          </a:p>
          <a:p>
            <a:pPr algn="just"/>
            <a:r>
              <a:rPr lang="en-US" sz="2000" dirty="0">
                <a:latin typeface="Times New Roman" pitchFamily="18" charset="0"/>
                <a:cs typeface="Times New Roman" pitchFamily="18" charset="0"/>
              </a:rPr>
              <a:t>Some of the projects that are suitable to develop using XP model are given below</a:t>
            </a:r>
            <a:r>
              <a:rPr lang="en-US" sz="2000" dirty="0" smtClean="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	- </a:t>
            </a:r>
            <a:r>
              <a:rPr lang="en-US" sz="2000" b="1" dirty="0" smtClean="0">
                <a:solidFill>
                  <a:srgbClr val="00B0F0"/>
                </a:solidFill>
                <a:latin typeface="Times New Roman" pitchFamily="18" charset="0"/>
                <a:cs typeface="Times New Roman" pitchFamily="18" charset="0"/>
              </a:rPr>
              <a:t>Small </a:t>
            </a:r>
            <a:r>
              <a:rPr lang="en-US" sz="2000" b="1" dirty="0">
                <a:solidFill>
                  <a:srgbClr val="00B0F0"/>
                </a:solidFill>
                <a:latin typeface="Times New Roman" pitchFamily="18" charset="0"/>
                <a:cs typeface="Times New Roman" pitchFamily="18" charset="0"/>
              </a:rPr>
              <a:t>projects: </a:t>
            </a:r>
            <a:r>
              <a:rPr lang="en-US" sz="2000" dirty="0">
                <a:latin typeface="Times New Roman" pitchFamily="18" charset="0"/>
                <a:cs typeface="Times New Roman" pitchFamily="18" charset="0"/>
              </a:rPr>
              <a:t>XP model is very useful in small projects consisting of small teams as face to face meeting is </a:t>
            </a:r>
            <a:r>
              <a:rPr lang="en-US" sz="2000" dirty="0" smtClean="0">
                <a:latin typeface="Times New Roman" pitchFamily="18" charset="0"/>
                <a:cs typeface="Times New Roman" pitchFamily="18" charset="0"/>
              </a:rPr>
              <a:t>easier to </a:t>
            </a:r>
            <a:r>
              <a:rPr lang="en-US" sz="2000" dirty="0">
                <a:latin typeface="Times New Roman" pitchFamily="18" charset="0"/>
                <a:cs typeface="Times New Roman" pitchFamily="18" charset="0"/>
              </a:rPr>
              <a:t>achieve</a:t>
            </a:r>
            <a:r>
              <a:rPr lang="en-US" sz="2000" dirty="0" smtClean="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	- </a:t>
            </a:r>
            <a:r>
              <a:rPr lang="en-US" sz="2000" b="1" dirty="0" smtClean="0">
                <a:solidFill>
                  <a:srgbClr val="00B0F0"/>
                </a:solidFill>
                <a:latin typeface="Times New Roman" pitchFamily="18" charset="0"/>
                <a:cs typeface="Times New Roman" pitchFamily="18" charset="0"/>
              </a:rPr>
              <a:t>Projects </a:t>
            </a:r>
            <a:r>
              <a:rPr lang="en-US" sz="2000" b="1" dirty="0">
                <a:solidFill>
                  <a:srgbClr val="00B0F0"/>
                </a:solidFill>
                <a:latin typeface="Times New Roman" pitchFamily="18" charset="0"/>
                <a:cs typeface="Times New Roman" pitchFamily="18" charset="0"/>
              </a:rPr>
              <a:t>involving new technology or Research projects: </a:t>
            </a:r>
            <a:r>
              <a:rPr lang="en-US" sz="2000" dirty="0">
                <a:latin typeface="Times New Roman" pitchFamily="18" charset="0"/>
                <a:cs typeface="Times New Roman" pitchFamily="18" charset="0"/>
              </a:rPr>
              <a:t>This type of projects face changing of </a:t>
            </a:r>
            <a:r>
              <a:rPr lang="en-US" sz="2000" dirty="0" smtClean="0">
                <a:latin typeface="Times New Roman" pitchFamily="18" charset="0"/>
                <a:cs typeface="Times New Roman" pitchFamily="18" charset="0"/>
              </a:rPr>
              <a:t>requirements rapidly </a:t>
            </a:r>
            <a:r>
              <a:rPr lang="en-US" sz="2000" dirty="0">
                <a:latin typeface="Times New Roman" pitchFamily="18" charset="0"/>
                <a:cs typeface="Times New Roman" pitchFamily="18" charset="0"/>
              </a:rPr>
              <a:t>and technical problems. So XP model is used to complete this type of projects.</a:t>
            </a:r>
          </a:p>
        </p:txBody>
      </p:sp>
    </p:spTree>
    <p:extLst>
      <p:ext uri="{BB962C8B-B14F-4D97-AF65-F5344CB8AC3E}">
        <p14:creationId xmlns:p14="http://schemas.microsoft.com/office/powerpoint/2010/main" val="1484418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Rapid Application Development</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a:latin typeface="Times New Roman" pitchFamily="18" charset="0"/>
                <a:cs typeface="Times New Roman" pitchFamily="18" charset="0"/>
              </a:rPr>
              <a:t>RAD is a linear sequential software development process model that emphasizes a concise development cycle using an element based construction approach. If the requirements are well understood and described, and the project scope is a constraint, the RAD process enables a development team to create a fully functional system within a concise time period</a:t>
            </a:r>
            <a:r>
              <a:rPr lang="en-US" sz="1800" dirty="0" smtClean="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This model consists of 4 basic </a:t>
            </a:r>
            <a:r>
              <a:rPr lang="en-US" sz="1800" dirty="0" smtClean="0">
                <a:latin typeface="Times New Roman" pitchFamily="18" charset="0"/>
                <a:cs typeface="Times New Roman" pitchFamily="18" charset="0"/>
              </a:rPr>
              <a:t>phases:</a:t>
            </a:r>
          </a:p>
          <a:p>
            <a:pPr algn="just"/>
            <a:r>
              <a:rPr lang="en-US" sz="1800" dirty="0" smtClean="0">
                <a:solidFill>
                  <a:srgbClr val="0070C0"/>
                </a:solidFill>
                <a:latin typeface="Times New Roman" pitchFamily="18" charset="0"/>
                <a:cs typeface="Times New Roman" pitchFamily="18" charset="0"/>
              </a:rPr>
              <a:t>Requirements Planning:</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involves the use of various techniques used in requirements elicitation like </a:t>
            </a:r>
            <a:r>
              <a:rPr lang="en-US" sz="1800" dirty="0" smtClean="0">
                <a:latin typeface="Times New Roman" pitchFamily="18" charset="0"/>
                <a:cs typeface="Times New Roman" pitchFamily="18" charset="0"/>
              </a:rPr>
              <a:t>	  brainstorming</a:t>
            </a:r>
            <a:r>
              <a:rPr lang="en-US" sz="1800" dirty="0">
                <a:latin typeface="Times New Roman" pitchFamily="18" charset="0"/>
                <a:cs typeface="Times New Roman" pitchFamily="18" charset="0"/>
              </a:rPr>
              <a:t>, task analysis, form analysis, user scenarios, FAST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Facilitated Application Development Technique), </a:t>
            </a:r>
            <a:r>
              <a:rPr lang="en-US" sz="1800" dirty="0" smtClean="0">
                <a:latin typeface="Times New Roman" pitchFamily="18" charset="0"/>
                <a:cs typeface="Times New Roman" pitchFamily="18" charset="0"/>
              </a:rPr>
              <a:t>etc.</a:t>
            </a:r>
          </a:p>
          <a:p>
            <a:pPr algn="just"/>
            <a:r>
              <a:rPr lang="en-US" sz="1800" dirty="0" smtClean="0">
                <a:solidFill>
                  <a:srgbClr val="0070C0"/>
                </a:solidFill>
                <a:latin typeface="Times New Roman" pitchFamily="18" charset="0"/>
                <a:cs typeface="Times New Roman" pitchFamily="18" charset="0"/>
              </a:rPr>
              <a:t>User Description:</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This phase consists of taking user feedback and building the prototype using </a:t>
            </a:r>
            <a:r>
              <a:rPr lang="en-US" sz="1800" dirty="0" smtClean="0">
                <a:latin typeface="Times New Roman" pitchFamily="18" charset="0"/>
                <a:cs typeface="Times New Roman" pitchFamily="18" charset="0"/>
              </a:rPr>
              <a:t>	  developer </a:t>
            </a:r>
            <a:r>
              <a:rPr lang="en-US" sz="1800" dirty="0">
                <a:latin typeface="Times New Roman" pitchFamily="18" charset="0"/>
                <a:cs typeface="Times New Roman" pitchFamily="18" charset="0"/>
              </a:rPr>
              <a:t>tools. In other words, it includes re-examination and validation of </a:t>
            </a:r>
            <a:r>
              <a:rPr lang="en-US" sz="1800" dirty="0" smtClean="0">
                <a:latin typeface="Times New Roman" pitchFamily="18" charset="0"/>
                <a:cs typeface="Times New Roman" pitchFamily="18" charset="0"/>
              </a:rPr>
              <a:t>	  the </a:t>
            </a:r>
            <a:r>
              <a:rPr lang="en-US" sz="1800" dirty="0">
                <a:latin typeface="Times New Roman" pitchFamily="18" charset="0"/>
                <a:cs typeface="Times New Roman" pitchFamily="18" charset="0"/>
              </a:rPr>
              <a:t>data collected in the first phase. The dataset attributes are also identified </a:t>
            </a:r>
            <a:r>
              <a:rPr lang="en-US" sz="1800" dirty="0" smtClean="0">
                <a:latin typeface="Times New Roman" pitchFamily="18" charset="0"/>
                <a:cs typeface="Times New Roman" pitchFamily="18" charset="0"/>
              </a:rPr>
              <a:t>	  and </a:t>
            </a:r>
            <a:r>
              <a:rPr lang="en-US" sz="1800" dirty="0">
                <a:latin typeface="Times New Roman" pitchFamily="18" charset="0"/>
                <a:cs typeface="Times New Roman" pitchFamily="18" charset="0"/>
              </a:rPr>
              <a:t>elucidated in this phase.</a:t>
            </a:r>
          </a:p>
        </p:txBody>
      </p:sp>
    </p:spTree>
    <p:extLst>
      <p:ext uri="{BB962C8B-B14F-4D97-AF65-F5344CB8AC3E}">
        <p14:creationId xmlns:p14="http://schemas.microsoft.com/office/powerpoint/2010/main" val="1805022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algn="just"/>
            <a:r>
              <a:rPr lang="en-US" sz="1800" dirty="0" smtClean="0">
                <a:solidFill>
                  <a:srgbClr val="0070C0"/>
                </a:solidFill>
                <a:latin typeface="Times New Roman" pitchFamily="18" charset="0"/>
                <a:cs typeface="Times New Roman" pitchFamily="18" charset="0"/>
              </a:rPr>
              <a:t>Construction:</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 this phase, refinement of the prototype and delivery takes place. It </a:t>
            </a:r>
            <a:r>
              <a:rPr lang="en-US" sz="1800" dirty="0" smtClean="0">
                <a:latin typeface="Times New Roman" pitchFamily="18" charset="0"/>
                <a:cs typeface="Times New Roman" pitchFamily="18" charset="0"/>
              </a:rPr>
              <a:t>	   includes </a:t>
            </a:r>
            <a:r>
              <a:rPr lang="en-US" sz="1800" dirty="0">
                <a:latin typeface="Times New Roman" pitchFamily="18" charset="0"/>
                <a:cs typeface="Times New Roman" pitchFamily="18" charset="0"/>
              </a:rPr>
              <a:t>the actual use of powerful automated tools to transform process </a:t>
            </a:r>
            <a:r>
              <a:rPr lang="en-US" sz="1800" dirty="0" smtClean="0">
                <a:latin typeface="Times New Roman" pitchFamily="18" charset="0"/>
                <a:cs typeface="Times New Roman" pitchFamily="18" charset="0"/>
              </a:rPr>
              <a:t>	   and </a:t>
            </a:r>
            <a:r>
              <a:rPr lang="en-US" sz="1800" dirty="0">
                <a:latin typeface="Times New Roman" pitchFamily="18" charset="0"/>
                <a:cs typeface="Times New Roman" pitchFamily="18" charset="0"/>
              </a:rPr>
              <a:t>data models into the final working product. All the required </a:t>
            </a:r>
            <a:r>
              <a:rPr lang="en-US" sz="1800" dirty="0" smtClean="0">
                <a:latin typeface="Times New Roman" pitchFamily="18" charset="0"/>
                <a:cs typeface="Times New Roman" pitchFamily="18" charset="0"/>
              </a:rPr>
              <a:t>	  	   modifications </a:t>
            </a:r>
            <a:r>
              <a:rPr lang="en-US" sz="1800" dirty="0">
                <a:latin typeface="Times New Roman" pitchFamily="18" charset="0"/>
                <a:cs typeface="Times New Roman" pitchFamily="18" charset="0"/>
              </a:rPr>
              <a:t>and enhancements are too done in this phase</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smtClean="0">
                <a:solidFill>
                  <a:srgbClr val="0070C0"/>
                </a:solidFill>
                <a:latin typeface="Times New Roman" pitchFamily="18" charset="0"/>
                <a:cs typeface="Times New Roman" pitchFamily="18" charset="0"/>
              </a:rPr>
              <a:t>Cutover:</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All the interfaces between the independent modules developed by separate </a:t>
            </a:r>
            <a:r>
              <a:rPr lang="en-US" sz="1800" dirty="0" smtClean="0">
                <a:latin typeface="Times New Roman" pitchFamily="18" charset="0"/>
                <a:cs typeface="Times New Roman" pitchFamily="18" charset="0"/>
              </a:rPr>
              <a:t>	  teams </a:t>
            </a:r>
            <a:r>
              <a:rPr lang="en-US" sz="1800" dirty="0">
                <a:latin typeface="Times New Roman" pitchFamily="18" charset="0"/>
                <a:cs typeface="Times New Roman" pitchFamily="18" charset="0"/>
              </a:rPr>
              <a:t>have to be tested properly. The use of powerfully automated tools and </a:t>
            </a:r>
            <a:r>
              <a:rPr lang="en-US" sz="1800" dirty="0" smtClean="0">
                <a:latin typeface="Times New Roman" pitchFamily="18" charset="0"/>
                <a:cs typeface="Times New Roman" pitchFamily="18" charset="0"/>
              </a:rPr>
              <a:t>	  subparts </a:t>
            </a:r>
            <a:r>
              <a:rPr lang="en-US" sz="1800" dirty="0">
                <a:latin typeface="Times New Roman" pitchFamily="18" charset="0"/>
                <a:cs typeface="Times New Roman" pitchFamily="18" charset="0"/>
              </a:rPr>
              <a:t>makes testing easier. This is followed by acceptance testing by the </a:t>
            </a:r>
            <a:r>
              <a:rPr lang="en-US" sz="1800" dirty="0" smtClean="0">
                <a:latin typeface="Times New Roman" pitchFamily="18" charset="0"/>
                <a:cs typeface="Times New Roman" pitchFamily="18" charset="0"/>
              </a:rPr>
              <a:t>	   user</a:t>
            </a:r>
            <a:r>
              <a:rPr lang="en-US" sz="1800" dirty="0">
                <a:latin typeface="Times New Roman" pitchFamily="18" charset="0"/>
                <a:cs typeface="Times New Roman" pitchFamily="18" charset="0"/>
              </a:rPr>
              <a:t>.</a:t>
            </a:r>
          </a:p>
        </p:txBody>
      </p:sp>
    </p:spTree>
    <p:extLst>
      <p:ext uri="{BB962C8B-B14F-4D97-AF65-F5344CB8AC3E}">
        <p14:creationId xmlns:p14="http://schemas.microsoft.com/office/powerpoint/2010/main" val="2848357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600200"/>
            <a:ext cx="5791200" cy="4495800"/>
          </a:xfrm>
        </p:spPr>
      </p:pic>
    </p:spTree>
    <p:extLst>
      <p:ext uri="{BB962C8B-B14F-4D97-AF65-F5344CB8AC3E}">
        <p14:creationId xmlns:p14="http://schemas.microsoft.com/office/powerpoint/2010/main" val="2145175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Advantages and Disadvantages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sz="1800" dirty="0" smtClean="0">
                <a:solidFill>
                  <a:srgbClr val="00B050"/>
                </a:solidFill>
                <a:latin typeface="Times New Roman" pitchFamily="18" charset="0"/>
                <a:cs typeface="Times New Roman" pitchFamily="18" charset="0"/>
              </a:rPr>
              <a:t>Advantages:</a:t>
            </a:r>
          </a:p>
          <a:p>
            <a:pPr marL="0" indent="0" algn="just">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This model is flexible for change.</a:t>
            </a:r>
          </a:p>
          <a:p>
            <a:pPr marL="0" indent="0" algn="just">
              <a:buNone/>
            </a:pPr>
            <a:r>
              <a:rPr lang="en-US" sz="1800" dirty="0" smtClean="0">
                <a:latin typeface="Times New Roman" pitchFamily="18" charset="0"/>
                <a:cs typeface="Times New Roman" pitchFamily="18" charset="0"/>
              </a:rPr>
              <a:t>	- In </a:t>
            </a:r>
            <a:r>
              <a:rPr lang="en-US" sz="1800" dirty="0">
                <a:latin typeface="Times New Roman" pitchFamily="18" charset="0"/>
                <a:cs typeface="Times New Roman" pitchFamily="18" charset="0"/>
              </a:rPr>
              <a:t>this model, changes are adoptable.</a:t>
            </a:r>
          </a:p>
          <a:p>
            <a:pPr marL="0" indent="0" algn="just">
              <a:buNone/>
            </a:pPr>
            <a:r>
              <a:rPr lang="en-US" sz="1800" dirty="0" smtClean="0">
                <a:latin typeface="Times New Roman" pitchFamily="18" charset="0"/>
                <a:cs typeface="Times New Roman" pitchFamily="18" charset="0"/>
              </a:rPr>
              <a:t>	- Each </a:t>
            </a:r>
            <a:r>
              <a:rPr lang="en-US" sz="1800" dirty="0">
                <a:latin typeface="Times New Roman" pitchFamily="18" charset="0"/>
                <a:cs typeface="Times New Roman" pitchFamily="18" charset="0"/>
              </a:rPr>
              <a:t>phase in RAD brings highest priority functionality to the customer.</a:t>
            </a:r>
          </a:p>
          <a:p>
            <a:pPr marL="0" indent="0" algn="just">
              <a:buNone/>
            </a:pPr>
            <a:r>
              <a:rPr lang="en-US" sz="1800" dirty="0" smtClean="0">
                <a:latin typeface="Times New Roman" pitchFamily="18" charset="0"/>
                <a:cs typeface="Times New Roman" pitchFamily="18" charset="0"/>
              </a:rPr>
              <a:t>	- It </a:t>
            </a:r>
            <a:r>
              <a:rPr lang="en-US" sz="1800" dirty="0">
                <a:latin typeface="Times New Roman" pitchFamily="18" charset="0"/>
                <a:cs typeface="Times New Roman" pitchFamily="18" charset="0"/>
              </a:rPr>
              <a:t>reduced development time.</a:t>
            </a:r>
          </a:p>
          <a:p>
            <a:pPr marL="0" indent="0" algn="just">
              <a:buNone/>
            </a:pPr>
            <a:r>
              <a:rPr lang="en-US" sz="1800" dirty="0" smtClean="0">
                <a:latin typeface="Times New Roman" pitchFamily="18" charset="0"/>
                <a:cs typeface="Times New Roman" pitchFamily="18" charset="0"/>
              </a:rPr>
              <a:t>	- It </a:t>
            </a:r>
            <a:r>
              <a:rPr lang="en-US" sz="1800" dirty="0">
                <a:latin typeface="Times New Roman" pitchFamily="18" charset="0"/>
                <a:cs typeface="Times New Roman" pitchFamily="18" charset="0"/>
              </a:rPr>
              <a:t>increases the reusability of features</a:t>
            </a:r>
            <a:r>
              <a:rPr lang="en-US" sz="1800" dirty="0" smtClean="0">
                <a:latin typeface="Times New Roman" pitchFamily="18" charset="0"/>
                <a:cs typeface="Times New Roman" pitchFamily="18" charset="0"/>
              </a:rPr>
              <a:t>.</a:t>
            </a:r>
          </a:p>
          <a:p>
            <a:pPr algn="just"/>
            <a:r>
              <a:rPr lang="en-US" sz="1800" dirty="0" smtClean="0">
                <a:solidFill>
                  <a:srgbClr val="00B050"/>
                </a:solidFill>
                <a:latin typeface="Times New Roman" pitchFamily="18" charset="0"/>
                <a:cs typeface="Times New Roman" pitchFamily="18" charset="0"/>
              </a:rPr>
              <a:t>Disadvantages:</a:t>
            </a:r>
          </a:p>
          <a:p>
            <a:pPr marL="0" indent="0" algn="just">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It required highly skilled designers.</a:t>
            </a:r>
          </a:p>
          <a:p>
            <a:pPr marL="0" indent="0" algn="just">
              <a:buNone/>
            </a:pPr>
            <a:r>
              <a:rPr lang="en-US" sz="1800" dirty="0" smtClean="0">
                <a:latin typeface="Times New Roman" pitchFamily="18" charset="0"/>
                <a:cs typeface="Times New Roman" pitchFamily="18" charset="0"/>
              </a:rPr>
              <a:t>	- All </a:t>
            </a:r>
            <a:r>
              <a:rPr lang="en-US" sz="1800" dirty="0">
                <a:latin typeface="Times New Roman" pitchFamily="18" charset="0"/>
                <a:cs typeface="Times New Roman" pitchFamily="18" charset="0"/>
              </a:rPr>
              <a:t>application is not compatible with RAD.</a:t>
            </a:r>
          </a:p>
          <a:p>
            <a:pPr marL="0" indent="0" algn="just">
              <a:buNone/>
            </a:pPr>
            <a:r>
              <a:rPr lang="en-US" sz="1800" dirty="0" smtClean="0">
                <a:latin typeface="Times New Roman" pitchFamily="18" charset="0"/>
                <a:cs typeface="Times New Roman" pitchFamily="18" charset="0"/>
              </a:rPr>
              <a:t>	- For </a:t>
            </a:r>
            <a:r>
              <a:rPr lang="en-US" sz="1800" dirty="0">
                <a:latin typeface="Times New Roman" pitchFamily="18" charset="0"/>
                <a:cs typeface="Times New Roman" pitchFamily="18" charset="0"/>
              </a:rPr>
              <a:t>smaller projects, we cannot use the RAD model.</a:t>
            </a:r>
          </a:p>
          <a:p>
            <a:pPr marL="0" indent="0" algn="just">
              <a:buNone/>
            </a:pPr>
            <a:r>
              <a:rPr lang="en-US" sz="1800" dirty="0" smtClean="0">
                <a:latin typeface="Times New Roman" pitchFamily="18" charset="0"/>
                <a:cs typeface="Times New Roman" pitchFamily="18" charset="0"/>
              </a:rPr>
              <a:t>	- On </a:t>
            </a:r>
            <a:r>
              <a:rPr lang="en-US" sz="1800" dirty="0">
                <a:latin typeface="Times New Roman" pitchFamily="18" charset="0"/>
                <a:cs typeface="Times New Roman" pitchFamily="18" charset="0"/>
              </a:rPr>
              <a:t>the high technical risk, it's not suitable.</a:t>
            </a:r>
          </a:p>
          <a:p>
            <a:pPr marL="0" indent="0" algn="just">
              <a:buNone/>
            </a:pPr>
            <a:r>
              <a:rPr lang="en-US" sz="1800" dirty="0" smtClean="0">
                <a:latin typeface="Times New Roman" pitchFamily="18" charset="0"/>
                <a:cs typeface="Times New Roman" pitchFamily="18" charset="0"/>
              </a:rPr>
              <a:t>	- Required </a:t>
            </a:r>
            <a:r>
              <a:rPr lang="en-US" sz="1800" dirty="0">
                <a:latin typeface="Times New Roman" pitchFamily="18" charset="0"/>
                <a:cs typeface="Times New Roman" pitchFamily="18" charset="0"/>
              </a:rPr>
              <a:t>user involvement.</a:t>
            </a:r>
          </a:p>
          <a:p>
            <a:pPr marL="0" indent="0">
              <a:buNone/>
            </a:pPr>
            <a:endParaRPr lang="en-US" sz="1800" dirty="0"/>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75105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Software Prototyping</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a:t> </a:t>
            </a:r>
            <a:r>
              <a:rPr lang="en-US" sz="1800" dirty="0">
                <a:latin typeface="Times New Roman" pitchFamily="18" charset="0"/>
                <a:cs typeface="Times New Roman" pitchFamily="18" charset="0"/>
              </a:rPr>
              <a:t>It is the process of implementing the presumed software requirements with an intention to learn more about the actual requirements or alternative design that satisfies the actual set of requirements .</a:t>
            </a:r>
          </a:p>
          <a:p>
            <a:pPr algn="just">
              <a:buFont typeface="Wingdings" pitchFamily="2" charset="2"/>
              <a:buNone/>
            </a:pPr>
            <a:r>
              <a:rPr lang="en-US" sz="1800" dirty="0">
                <a:latin typeface="Times New Roman" pitchFamily="18" charset="0"/>
                <a:cs typeface="Times New Roman" pitchFamily="18" charset="0"/>
              </a:rPr>
              <a:t>                 </a:t>
            </a:r>
          </a:p>
          <a:p>
            <a:pPr algn="just"/>
            <a:r>
              <a:rPr lang="en-US" sz="1800" dirty="0">
                <a:solidFill>
                  <a:srgbClr val="00B0F0"/>
                </a:solidFill>
                <a:latin typeface="Times New Roman" pitchFamily="18" charset="0"/>
                <a:cs typeface="Times New Roman" pitchFamily="18" charset="0"/>
              </a:rPr>
              <a:t>  Need for software </a:t>
            </a:r>
            <a:r>
              <a:rPr lang="en-US" sz="1800" dirty="0" smtClean="0">
                <a:solidFill>
                  <a:srgbClr val="00B0F0"/>
                </a:solidFill>
                <a:latin typeface="Times New Roman" pitchFamily="18" charset="0"/>
                <a:cs typeface="Times New Roman" pitchFamily="18" charset="0"/>
              </a:rPr>
              <a:t>prototyping:</a:t>
            </a:r>
            <a:endParaRPr lang="en-US" sz="1800" dirty="0">
              <a:solidFill>
                <a:srgbClr val="00B0F0"/>
              </a:solidFill>
              <a:latin typeface="Times New Roman" pitchFamily="18" charset="0"/>
              <a:cs typeface="Times New Roman" pitchFamily="18" charset="0"/>
            </a:endParaRPr>
          </a:p>
          <a:p>
            <a:pPr algn="just">
              <a:buFont typeface="Wingdings" pitchFamily="2" charset="2"/>
              <a:buNone/>
            </a:pPr>
            <a:r>
              <a:rPr lang="en-US" sz="1800" dirty="0">
                <a:latin typeface="Times New Roman" pitchFamily="18" charset="0"/>
                <a:cs typeface="Times New Roman" pitchFamily="18" charset="0"/>
              </a:rPr>
              <a:t>             -To assess  the set of requirements that makes a </a:t>
            </a:r>
            <a:r>
              <a:rPr lang="en-US" sz="1800" dirty="0" smtClean="0">
                <a:latin typeface="Times New Roman" pitchFamily="18" charset="0"/>
                <a:cs typeface="Times New Roman" pitchFamily="18" charset="0"/>
              </a:rPr>
              <a:t>product successful </a:t>
            </a:r>
            <a:r>
              <a:rPr lang="en-US" sz="1800" dirty="0">
                <a:latin typeface="Times New Roman" pitchFamily="18" charset="0"/>
                <a:cs typeface="Times New Roman" pitchFamily="18" charset="0"/>
              </a:rPr>
              <a:t>in the  </a:t>
            </a:r>
            <a:r>
              <a:rPr lang="en-US" sz="1800" dirty="0" smtClean="0">
                <a:latin typeface="Times New Roman" pitchFamily="18" charset="0"/>
                <a:cs typeface="Times New Roman" pitchFamily="18" charset="0"/>
              </a:rPr>
              <a:t>              	market </a:t>
            </a:r>
            <a:endParaRPr lang="en-US" sz="1800" dirty="0">
              <a:latin typeface="Times New Roman" pitchFamily="18" charset="0"/>
              <a:cs typeface="Times New Roman" pitchFamily="18" charset="0"/>
            </a:endParaRPr>
          </a:p>
          <a:p>
            <a:pPr algn="just">
              <a:buFont typeface="Wingdings" pitchFamily="2" charset="2"/>
              <a:buNone/>
            </a:pPr>
            <a:r>
              <a:rPr lang="en-US" sz="1800" dirty="0">
                <a:latin typeface="Times New Roman" pitchFamily="18" charset="0"/>
                <a:cs typeface="Times New Roman" pitchFamily="18" charset="0"/>
              </a:rPr>
              <a:t>             -To test the feasibility without building the whole system. </a:t>
            </a:r>
          </a:p>
          <a:p>
            <a:pPr algn="just">
              <a:buFont typeface="Wingdings" pitchFamily="2" charset="2"/>
              <a:buNone/>
            </a:pPr>
            <a:r>
              <a:rPr lang="en-US" sz="1800" dirty="0">
                <a:latin typeface="Times New Roman" pitchFamily="18" charset="0"/>
                <a:cs typeface="Times New Roman" pitchFamily="18" charset="0"/>
              </a:rPr>
              <a:t>             -To make end-user involved in the design phase </a:t>
            </a:r>
          </a:p>
        </p:txBody>
      </p:sp>
    </p:spTree>
    <p:extLst>
      <p:ext uri="{BB962C8B-B14F-4D97-AF65-F5344CB8AC3E}">
        <p14:creationId xmlns:p14="http://schemas.microsoft.com/office/powerpoint/2010/main" val="318651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Software Process Model</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pPr algn="just"/>
            <a:r>
              <a:rPr lang="en-US" sz="1800" dirty="0" smtClean="0">
                <a:latin typeface="Times New Roman" pitchFamily="18" charset="0"/>
                <a:cs typeface="Times New Roman" pitchFamily="18" charset="0"/>
              </a:rPr>
              <a:t>A s</a:t>
            </a:r>
            <a:r>
              <a:rPr lang="en-US" sz="1800" dirty="0">
                <a:latin typeface="Times New Roman" pitchFamily="18" charset="0"/>
                <a:cs typeface="Times New Roman" pitchFamily="18" charset="0"/>
              </a:rPr>
              <a:t>pecified definition of a software process, which is presented from a particular </a:t>
            </a:r>
            <a:r>
              <a:rPr lang="en-US" sz="1800" dirty="0" smtClean="0">
                <a:latin typeface="Times New Roman" pitchFamily="18" charset="0"/>
                <a:cs typeface="Times New Roman" pitchFamily="18" charset="0"/>
              </a:rPr>
              <a:t>perspective</a:t>
            </a:r>
          </a:p>
          <a:p>
            <a:pPr algn="just"/>
            <a:r>
              <a:rPr lang="en-US" sz="1800" dirty="0">
                <a:latin typeface="Times New Roman" pitchFamily="18" charset="0"/>
                <a:cs typeface="Times New Roman" pitchFamily="18" charset="0"/>
              </a:rPr>
              <a:t>by their </a:t>
            </a:r>
            <a:r>
              <a:rPr lang="en-US" sz="1800" dirty="0" smtClean="0">
                <a:latin typeface="Times New Roman" pitchFamily="18" charset="0"/>
                <a:cs typeface="Times New Roman" pitchFamily="18" charset="0"/>
              </a:rPr>
              <a:t>nature, software </a:t>
            </a:r>
            <a:r>
              <a:rPr lang="en-US" sz="1800" dirty="0">
                <a:latin typeface="Times New Roman" pitchFamily="18" charset="0"/>
                <a:cs typeface="Times New Roman" pitchFamily="18" charset="0"/>
              </a:rPr>
              <a:t>process model is an abstraction of the actual process, which is being described.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Process </a:t>
            </a:r>
            <a:r>
              <a:rPr lang="en-US" sz="1800" dirty="0">
                <a:latin typeface="Times New Roman" pitchFamily="18" charset="0"/>
                <a:cs typeface="Times New Roman" pitchFamily="18" charset="0"/>
              </a:rPr>
              <a:t>models may contain activities, which are part of the software process, software product, and the roles of people involved in software </a:t>
            </a:r>
            <a:r>
              <a:rPr lang="en-US" sz="1800" dirty="0" smtClean="0">
                <a:latin typeface="Times New Roman" pitchFamily="18" charset="0"/>
                <a:cs typeface="Times New Roman" pitchFamily="18" charset="0"/>
              </a:rPr>
              <a:t>engineering</a:t>
            </a:r>
          </a:p>
          <a:p>
            <a:pPr algn="just"/>
            <a:r>
              <a:rPr lang="en-US" sz="1800" dirty="0" smtClean="0">
                <a:latin typeface="Times New Roman" pitchFamily="18" charset="0"/>
                <a:cs typeface="Times New Roman" pitchFamily="18" charset="0"/>
              </a:rPr>
              <a:t>Examples:</a:t>
            </a:r>
          </a:p>
          <a:p>
            <a:pPr marL="0" indent="0" algn="just">
              <a:buNone/>
            </a:pPr>
            <a:r>
              <a:rPr lang="en-US" sz="1800" dirty="0">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Workflow model</a:t>
            </a:r>
          </a:p>
          <a:p>
            <a:pPr marL="0" indent="0" algn="just">
              <a:buNone/>
            </a:pPr>
            <a:r>
              <a:rPr lang="en-US" sz="1800" dirty="0">
                <a:solidFill>
                  <a:srgbClr val="00B0F0"/>
                </a:solidFill>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Waterfall model</a:t>
            </a:r>
          </a:p>
          <a:p>
            <a:pPr marL="0" indent="0" algn="just">
              <a:buNone/>
            </a:pPr>
            <a:r>
              <a:rPr lang="en-US" sz="1800" dirty="0">
                <a:solidFill>
                  <a:srgbClr val="00B0F0"/>
                </a:solidFill>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Dataflow model</a:t>
            </a:r>
          </a:p>
          <a:p>
            <a:pPr marL="0" indent="0" algn="just">
              <a:buNone/>
            </a:pPr>
            <a:r>
              <a:rPr lang="en-US" sz="1800" dirty="0">
                <a:solidFill>
                  <a:srgbClr val="00B0F0"/>
                </a:solidFill>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Evolutionary Development model</a:t>
            </a:r>
            <a:endParaRPr lang="en-US" sz="1800"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val="2411265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Phases of prototyping</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endParaRPr lang="en-US" sz="1800" dirty="0" smtClean="0">
              <a:solidFill>
                <a:srgbClr val="00B0F0"/>
              </a:solidFill>
              <a:latin typeface="Times New Roman" pitchFamily="18" charset="0"/>
              <a:cs typeface="Times New Roman" pitchFamily="18" charset="0"/>
            </a:endParaRPr>
          </a:p>
          <a:p>
            <a:pPr algn="just"/>
            <a:r>
              <a:rPr lang="en-US" sz="1800" dirty="0" smtClean="0">
                <a:solidFill>
                  <a:srgbClr val="00B0F0"/>
                </a:solidFill>
                <a:latin typeface="Times New Roman" pitchFamily="18" charset="0"/>
                <a:cs typeface="Times New Roman" pitchFamily="18" charset="0"/>
              </a:rPr>
              <a:t>Define the prototype objective:</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This step involves understanding the very basics product requirements especially in terms of user interface. The more intricate details of the internal design and external aspects like performance and security can be ignored at this stage</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smtClean="0">
                <a:solidFill>
                  <a:srgbClr val="00B0F0"/>
                </a:solidFill>
                <a:latin typeface="Times New Roman" pitchFamily="18" charset="0"/>
                <a:cs typeface="Times New Roman" pitchFamily="18" charset="0"/>
              </a:rPr>
              <a:t>Define the objective:</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initial Prototype is developed in this stage, where the very basic requirements are showcased and user interfaces are provided. These features may not exactly work in the same manner internally in the actual software developed. While, the workarounds are used to give the same look and feel to the customer in the prototype developed</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67551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US" sz="1800" dirty="0" smtClean="0">
              <a:solidFill>
                <a:srgbClr val="00B0F0"/>
              </a:solidFill>
              <a:latin typeface="Times New Roman" pitchFamily="18" charset="0"/>
              <a:cs typeface="Times New Roman" pitchFamily="18" charset="0"/>
            </a:endParaRPr>
          </a:p>
          <a:p>
            <a:pPr algn="just"/>
            <a:r>
              <a:rPr lang="en-US" sz="1800" dirty="0" smtClean="0">
                <a:solidFill>
                  <a:srgbClr val="00B0F0"/>
                </a:solidFill>
                <a:latin typeface="Times New Roman" pitchFamily="18" charset="0"/>
                <a:cs typeface="Times New Roman" pitchFamily="18" charset="0"/>
              </a:rPr>
              <a:t>Develop a prototype:</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prototype developed is then presented to the customer and the other important stakeholders in the project. The feedback is collected in an organized manner and used for further enhancements in the product under development</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smtClean="0">
                <a:solidFill>
                  <a:srgbClr val="00B0F0"/>
                </a:solidFill>
                <a:latin typeface="Times New Roman" pitchFamily="18" charset="0"/>
                <a:cs typeface="Times New Roman" pitchFamily="18" charset="0"/>
              </a:rPr>
              <a:t>Evaluate prototype:</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feedback and the review comments are discussed during this stage and some negotiations happen with the customer based on factors like – time and budget constraints and technical feasibility of the actual implementation. The changes accepted are again incorporated in the new Prototype developed and the cycle repeats until the customer expectations are met.</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39499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Rational Unified Process (RUP)</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latin typeface="Times New Roman" pitchFamily="18" charset="0"/>
                <a:cs typeface="Times New Roman" pitchFamily="18" charset="0"/>
              </a:rPr>
              <a:t>i</a:t>
            </a:r>
            <a:r>
              <a:rPr lang="en-US" sz="1800" dirty="0" smtClean="0">
                <a:latin typeface="Times New Roman" pitchFamily="18" charset="0"/>
                <a:cs typeface="Times New Roman" pitchFamily="18" charset="0"/>
              </a:rPr>
              <a:t>s an agile software development process</a:t>
            </a:r>
          </a:p>
          <a:p>
            <a:pPr algn="just"/>
            <a:r>
              <a:rPr lang="en-US" sz="1800" dirty="0">
                <a:latin typeface="Times New Roman" pitchFamily="18" charset="0"/>
                <a:cs typeface="Times New Roman" pitchFamily="18" charset="0"/>
              </a:rPr>
              <a:t>a</a:t>
            </a:r>
            <a:r>
              <a:rPr lang="en-US" sz="1800" dirty="0" smtClean="0">
                <a:latin typeface="Times New Roman" pitchFamily="18" charset="0"/>
                <a:cs typeface="Times New Roman" pitchFamily="18" charset="0"/>
              </a:rPr>
              <a:t> software development process from Rational, a division of IBM</a:t>
            </a:r>
          </a:p>
          <a:p>
            <a:pPr algn="just"/>
            <a:r>
              <a:rPr lang="en-US" sz="1800" dirty="0">
                <a:latin typeface="Times New Roman" pitchFamily="18" charset="0"/>
                <a:cs typeface="Times New Roman" pitchFamily="18" charset="0"/>
              </a:rPr>
              <a:t>d</a:t>
            </a:r>
            <a:r>
              <a:rPr lang="en-US" sz="1800" dirty="0" smtClean="0">
                <a:latin typeface="Times New Roman" pitchFamily="18" charset="0"/>
                <a:cs typeface="Times New Roman" pitchFamily="18" charset="0"/>
              </a:rPr>
              <a:t>ivides the development process into four distinct phases that each involve business modeling, analysis and design, implementation, testing and deployment</a:t>
            </a:r>
          </a:p>
          <a:p>
            <a:pPr algn="just"/>
            <a:r>
              <a:rPr lang="en-US" sz="1800" dirty="0">
                <a:latin typeface="Times New Roman" pitchFamily="18" charset="0"/>
                <a:cs typeface="Times New Roman" pitchFamily="18" charset="0"/>
              </a:rPr>
              <a:t>f</a:t>
            </a:r>
            <a:r>
              <a:rPr lang="en-US" sz="1800" dirty="0" smtClean="0">
                <a:latin typeface="Times New Roman" pitchFamily="18" charset="0"/>
                <a:cs typeface="Times New Roman" pitchFamily="18" charset="0"/>
              </a:rPr>
              <a:t>our phases:</a:t>
            </a:r>
          </a:p>
          <a:p>
            <a:pPr marL="0" indent="0" algn="just">
              <a:buNone/>
            </a:pPr>
            <a:r>
              <a:rPr lang="en-US" sz="1800" dirty="0">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Inception</a:t>
            </a:r>
          </a:p>
          <a:p>
            <a:pPr marL="0" indent="0" algn="just">
              <a:buNone/>
            </a:pPr>
            <a:r>
              <a:rPr lang="en-US" sz="1800" dirty="0">
                <a:solidFill>
                  <a:srgbClr val="00B0F0"/>
                </a:solidFill>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Elaboration</a:t>
            </a:r>
          </a:p>
          <a:p>
            <a:pPr marL="0" indent="0" algn="just">
              <a:buNone/>
            </a:pPr>
            <a:r>
              <a:rPr lang="en-US" sz="1800" dirty="0">
                <a:solidFill>
                  <a:srgbClr val="00B0F0"/>
                </a:solidFill>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Construction</a:t>
            </a:r>
          </a:p>
          <a:p>
            <a:pPr marL="0" indent="0" algn="just">
              <a:buNone/>
            </a:pPr>
            <a:r>
              <a:rPr lang="en-US" sz="1800" dirty="0">
                <a:solidFill>
                  <a:srgbClr val="00B0F0"/>
                </a:solidFill>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Transition</a:t>
            </a:r>
            <a:endParaRPr lang="en-US" sz="1800" dirty="0">
              <a:solidFill>
                <a:srgbClr val="00B0F0"/>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048000"/>
            <a:ext cx="4648200" cy="3276600"/>
          </a:xfrm>
          <a:prstGeom prst="rect">
            <a:avLst/>
          </a:prstGeom>
        </p:spPr>
      </p:pic>
    </p:spTree>
    <p:extLst>
      <p:ext uri="{BB962C8B-B14F-4D97-AF65-F5344CB8AC3E}">
        <p14:creationId xmlns:p14="http://schemas.microsoft.com/office/powerpoint/2010/main" val="67066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smtClean="0">
                <a:solidFill>
                  <a:srgbClr val="00B050"/>
                </a:solidFill>
                <a:latin typeface="Times New Roman" pitchFamily="18" charset="0"/>
                <a:cs typeface="Times New Roman" pitchFamily="18" charset="0"/>
              </a:rPr>
              <a:t>Inception:</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idea for the project is stated. The development team determines if the </a:t>
            </a:r>
            <a:r>
              <a:rPr lang="en-US" sz="1800" dirty="0" smtClean="0">
                <a:latin typeface="Times New Roman" pitchFamily="18" charset="0"/>
                <a:cs typeface="Times New Roman" pitchFamily="18" charset="0"/>
              </a:rPr>
              <a:t>	   project </a:t>
            </a:r>
            <a:r>
              <a:rPr lang="en-US" sz="1800" dirty="0">
                <a:latin typeface="Times New Roman" pitchFamily="18" charset="0"/>
                <a:cs typeface="Times New Roman" pitchFamily="18" charset="0"/>
              </a:rPr>
              <a:t>is worth pursuing and what resources will be needed</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smtClean="0">
                <a:solidFill>
                  <a:srgbClr val="00B050"/>
                </a:solidFill>
                <a:latin typeface="Times New Roman" pitchFamily="18" charset="0"/>
                <a:cs typeface="Times New Roman" pitchFamily="18" charset="0"/>
              </a:rPr>
              <a:t>Elaboration:</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project's architecture and required resources are further evaluated. </a:t>
            </a:r>
            <a:r>
              <a:rPr lang="en-US" sz="1800" dirty="0" smtClean="0">
                <a:latin typeface="Times New Roman" pitchFamily="18" charset="0"/>
                <a:cs typeface="Times New Roman" pitchFamily="18" charset="0"/>
              </a:rPr>
              <a:t>	   Developers </a:t>
            </a:r>
            <a:r>
              <a:rPr lang="en-US" sz="1800" dirty="0">
                <a:latin typeface="Times New Roman" pitchFamily="18" charset="0"/>
                <a:cs typeface="Times New Roman" pitchFamily="18" charset="0"/>
              </a:rPr>
              <a:t>consider possible applications of the software and costs </a:t>
            </a:r>
            <a:r>
              <a:rPr lang="en-US" sz="1800" dirty="0" smtClean="0">
                <a:latin typeface="Times New Roman" pitchFamily="18" charset="0"/>
                <a:cs typeface="Times New Roman" pitchFamily="18" charset="0"/>
              </a:rPr>
              <a:t>	   associated </a:t>
            </a:r>
            <a:r>
              <a:rPr lang="en-US" sz="1800" dirty="0">
                <a:latin typeface="Times New Roman" pitchFamily="18" charset="0"/>
                <a:cs typeface="Times New Roman" pitchFamily="18" charset="0"/>
              </a:rPr>
              <a:t>with the development</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smtClean="0">
                <a:solidFill>
                  <a:srgbClr val="00B050"/>
                </a:solidFill>
                <a:latin typeface="Times New Roman" pitchFamily="18" charset="0"/>
                <a:cs typeface="Times New Roman" pitchFamily="18" charset="0"/>
              </a:rPr>
              <a:t>Construction:</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project is developed and completed. The software is designed, written, </a:t>
            </a:r>
            <a:r>
              <a:rPr lang="en-US" sz="1800" dirty="0" smtClean="0">
                <a:latin typeface="Times New Roman" pitchFamily="18" charset="0"/>
                <a:cs typeface="Times New Roman" pitchFamily="18" charset="0"/>
              </a:rPr>
              <a:t>	   and </a:t>
            </a:r>
            <a:r>
              <a:rPr lang="en-US" sz="1800" dirty="0">
                <a:latin typeface="Times New Roman" pitchFamily="18" charset="0"/>
                <a:cs typeface="Times New Roman" pitchFamily="18" charset="0"/>
              </a:rPr>
              <a:t>tested</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smtClean="0">
                <a:solidFill>
                  <a:srgbClr val="00B050"/>
                </a:solidFill>
                <a:latin typeface="Times New Roman" pitchFamily="18" charset="0"/>
                <a:cs typeface="Times New Roman" pitchFamily="18" charset="0"/>
              </a:rPr>
              <a:t>Transition:</a:t>
            </a:r>
          </a:p>
          <a:p>
            <a:pPr marL="0" indent="0" algn="just">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The software is released to the public. Final adjustments or updates are </a:t>
            </a:r>
            <a:r>
              <a:rPr lang="en-US" sz="1800" dirty="0" smtClean="0">
                <a:latin typeface="Times New Roman" pitchFamily="18" charset="0"/>
                <a:cs typeface="Times New Roman" pitchFamily="18" charset="0"/>
              </a:rPr>
              <a:t>	   made </a:t>
            </a:r>
            <a:r>
              <a:rPr lang="en-US" sz="1800" dirty="0">
                <a:latin typeface="Times New Roman" pitchFamily="18" charset="0"/>
                <a:cs typeface="Times New Roman" pitchFamily="18" charset="0"/>
              </a:rPr>
              <a:t>based on feedback from end </a:t>
            </a:r>
            <a:r>
              <a:rPr lang="en-US" sz="1800" dirty="0" smtClean="0">
                <a:latin typeface="Times New Roman" pitchFamily="18" charset="0"/>
                <a:cs typeface="Times New Roman" pitchFamily="18" charset="0"/>
              </a:rPr>
              <a:t>users</a:t>
            </a:r>
            <a:r>
              <a:rPr lang="en-US" sz="1800"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765304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Times New Roman" pitchFamily="18" charset="0"/>
                <a:cs typeface="Times New Roman" pitchFamily="18" charset="0"/>
              </a:rPr>
              <a:t>Computer Aided Software Engineering (CASE)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a:latin typeface="Times New Roman" pitchFamily="18" charset="0"/>
                <a:cs typeface="Times New Roman" pitchFamily="18" charset="0"/>
              </a:rPr>
              <a:t>is the application of computer-assisted tools and methods in software development to ensure a high-quality and defect-free </a:t>
            </a:r>
            <a:r>
              <a:rPr lang="en-US" sz="1800" dirty="0" smtClean="0">
                <a:latin typeface="Times New Roman" pitchFamily="18" charset="0"/>
                <a:cs typeface="Times New Roman" pitchFamily="18" charset="0"/>
              </a:rPr>
              <a:t>software</a:t>
            </a:r>
          </a:p>
          <a:p>
            <a:pPr algn="just"/>
            <a:r>
              <a:rPr lang="en-US" sz="1800" dirty="0">
                <a:latin typeface="Times New Roman" pitchFamily="18" charset="0"/>
                <a:cs typeface="Times New Roman" pitchFamily="18" charset="0"/>
              </a:rPr>
              <a:t>ensures a check-pointed and disciplined approach and helps designers, developers, testers, managers and others to see the project milestones during </a:t>
            </a:r>
            <a:r>
              <a:rPr lang="en-US" sz="1800" dirty="0" smtClean="0">
                <a:latin typeface="Times New Roman" pitchFamily="18" charset="0"/>
                <a:cs typeface="Times New Roman" pitchFamily="18" charset="0"/>
              </a:rPr>
              <a:t>development</a:t>
            </a:r>
          </a:p>
          <a:p>
            <a:pPr algn="just"/>
            <a:r>
              <a:rPr lang="en-US" sz="1800" dirty="0">
                <a:latin typeface="Times New Roman" pitchFamily="18" charset="0"/>
                <a:cs typeface="Times New Roman" pitchFamily="18" charset="0"/>
              </a:rPr>
              <a:t>also serve as a repository for project-related documents like business plans, requirements and design </a:t>
            </a:r>
            <a:r>
              <a:rPr lang="en-US" sz="1800" dirty="0" smtClean="0">
                <a:latin typeface="Times New Roman" pitchFamily="18" charset="0"/>
                <a:cs typeface="Times New Roman" pitchFamily="18" charset="0"/>
              </a:rPr>
              <a:t>specifications</a:t>
            </a:r>
          </a:p>
          <a:p>
            <a:pPr algn="just"/>
            <a:r>
              <a:rPr lang="en-US" sz="1800" dirty="0" smtClean="0">
                <a:solidFill>
                  <a:srgbClr val="00B0F0"/>
                </a:solidFill>
                <a:latin typeface="Times New Roman" pitchFamily="18" charset="0"/>
                <a:cs typeface="Times New Roman" pitchFamily="18" charset="0"/>
              </a:rPr>
              <a:t>Advantages:</a:t>
            </a:r>
          </a:p>
          <a:p>
            <a:pPr marL="0" indent="0" algn="just" fontAlgn="base">
              <a:buNone/>
            </a:pPr>
            <a:r>
              <a:rPr lang="en-US" sz="1800" dirty="0" smtClean="0">
                <a:latin typeface="Times New Roman" pitchFamily="18" charset="0"/>
                <a:cs typeface="Times New Roman" pitchFamily="18" charset="0"/>
              </a:rPr>
              <a:t>	</a:t>
            </a:r>
            <a:r>
              <a:rPr lang="en-US" sz="1800" dirty="0" smtClean="0">
                <a:solidFill>
                  <a:srgbClr val="00B0F0"/>
                </a:solidFill>
                <a:latin typeface="Times New Roman" pitchFamily="18" charset="0"/>
                <a:cs typeface="Times New Roman" pitchFamily="18" charset="0"/>
              </a:rPr>
              <a:t>- </a:t>
            </a:r>
            <a:r>
              <a:rPr lang="en-US" sz="1800" dirty="0">
                <a:solidFill>
                  <a:srgbClr val="00B0F0"/>
                </a:solidFill>
                <a:latin typeface="Times New Roman" pitchFamily="18" charset="0"/>
                <a:cs typeface="Times New Roman" pitchFamily="18" charset="0"/>
              </a:rPr>
              <a:t>As special emphasis is placed on redesign as well as testing, the servicing </a:t>
            </a:r>
            <a:r>
              <a:rPr lang="en-US" sz="1800" dirty="0" smtClean="0">
                <a:solidFill>
                  <a:srgbClr val="00B0F0"/>
                </a:solidFill>
                <a:latin typeface="Times New Roman" pitchFamily="18" charset="0"/>
                <a:cs typeface="Times New Roman" pitchFamily="18" charset="0"/>
              </a:rPr>
              <a:t>	  cost </a:t>
            </a:r>
            <a:r>
              <a:rPr lang="en-US" sz="1800" dirty="0">
                <a:solidFill>
                  <a:srgbClr val="00B0F0"/>
                </a:solidFill>
                <a:latin typeface="Times New Roman" pitchFamily="18" charset="0"/>
                <a:cs typeface="Times New Roman" pitchFamily="18" charset="0"/>
              </a:rPr>
              <a:t>of a product over its expected lifetime is considerably reduced.</a:t>
            </a:r>
          </a:p>
          <a:p>
            <a:pPr marL="0" indent="0" algn="just" fontAlgn="base">
              <a:buNone/>
            </a:pPr>
            <a:r>
              <a:rPr lang="en-US" sz="1800" dirty="0" smtClean="0">
                <a:latin typeface="Times New Roman" pitchFamily="18" charset="0"/>
                <a:cs typeface="Times New Roman" pitchFamily="18" charset="0"/>
              </a:rPr>
              <a:t>	</a:t>
            </a:r>
            <a:r>
              <a:rPr lang="en-US" sz="1800" dirty="0" smtClean="0">
                <a:solidFill>
                  <a:srgbClr val="92D050"/>
                </a:solidFill>
                <a:latin typeface="Times New Roman" pitchFamily="18" charset="0"/>
                <a:cs typeface="Times New Roman" pitchFamily="18" charset="0"/>
              </a:rPr>
              <a:t>- The </a:t>
            </a:r>
            <a:r>
              <a:rPr lang="en-US" sz="1800" dirty="0">
                <a:solidFill>
                  <a:srgbClr val="92D050"/>
                </a:solidFill>
                <a:latin typeface="Times New Roman" pitchFamily="18" charset="0"/>
                <a:cs typeface="Times New Roman" pitchFamily="18" charset="0"/>
              </a:rPr>
              <a:t>overall quality of the product is improved as an organized approach is </a:t>
            </a:r>
            <a:r>
              <a:rPr lang="en-US" sz="1800" dirty="0" smtClean="0">
                <a:solidFill>
                  <a:srgbClr val="92D050"/>
                </a:solidFill>
                <a:latin typeface="Times New Roman" pitchFamily="18" charset="0"/>
                <a:cs typeface="Times New Roman" pitchFamily="18" charset="0"/>
              </a:rPr>
              <a:t>	  undertaken </a:t>
            </a:r>
            <a:r>
              <a:rPr lang="en-US" sz="1800" dirty="0">
                <a:solidFill>
                  <a:srgbClr val="92D050"/>
                </a:solidFill>
                <a:latin typeface="Times New Roman" pitchFamily="18" charset="0"/>
                <a:cs typeface="Times New Roman" pitchFamily="18" charset="0"/>
              </a:rPr>
              <a:t>during the process of development.</a:t>
            </a:r>
          </a:p>
          <a:p>
            <a:pPr marL="0" indent="0" algn="just" fontAlgn="base">
              <a:buNone/>
            </a:pPr>
            <a:r>
              <a:rPr lang="en-US" sz="1800" dirty="0" smtClean="0">
                <a:latin typeface="Times New Roman" pitchFamily="18" charset="0"/>
                <a:cs typeface="Times New Roman" pitchFamily="18" charset="0"/>
              </a:rPr>
              <a:t>	</a:t>
            </a:r>
            <a:r>
              <a:rPr lang="en-US" sz="1800" dirty="0" smtClean="0">
                <a:solidFill>
                  <a:srgbClr val="7030A0"/>
                </a:solidFill>
                <a:latin typeface="Times New Roman" pitchFamily="18" charset="0"/>
                <a:cs typeface="Times New Roman" pitchFamily="18" charset="0"/>
              </a:rPr>
              <a:t>- Chances </a:t>
            </a:r>
            <a:r>
              <a:rPr lang="en-US" sz="1800" dirty="0">
                <a:solidFill>
                  <a:srgbClr val="7030A0"/>
                </a:solidFill>
                <a:latin typeface="Times New Roman" pitchFamily="18" charset="0"/>
                <a:cs typeface="Times New Roman" pitchFamily="18" charset="0"/>
              </a:rPr>
              <a:t>to meet real-world requirements are more likely and easier with a </a:t>
            </a:r>
            <a:r>
              <a:rPr lang="en-US" sz="1800" dirty="0" smtClean="0">
                <a:solidFill>
                  <a:srgbClr val="7030A0"/>
                </a:solidFill>
                <a:latin typeface="Times New Roman" pitchFamily="18" charset="0"/>
                <a:cs typeface="Times New Roman" pitchFamily="18" charset="0"/>
              </a:rPr>
              <a:t>	  computer-aided </a:t>
            </a:r>
            <a:r>
              <a:rPr lang="en-US" sz="1800" dirty="0">
                <a:solidFill>
                  <a:srgbClr val="7030A0"/>
                </a:solidFill>
                <a:latin typeface="Times New Roman" pitchFamily="18" charset="0"/>
                <a:cs typeface="Times New Roman" pitchFamily="18" charset="0"/>
              </a:rPr>
              <a:t>software engineering approach.</a:t>
            </a:r>
          </a:p>
          <a:p>
            <a:pPr marL="0" indent="0" algn="just" fontAlgn="base">
              <a:buNone/>
            </a:pPr>
            <a:r>
              <a:rPr lang="en-US" sz="1800" dirty="0" smtClean="0">
                <a:latin typeface="Times New Roman" pitchFamily="18" charset="0"/>
                <a:cs typeface="Times New Roman" pitchFamily="18" charset="0"/>
              </a:rPr>
              <a:t>	</a:t>
            </a:r>
            <a:r>
              <a:rPr lang="en-US" sz="1800" dirty="0" smtClean="0">
                <a:solidFill>
                  <a:srgbClr val="FFC000"/>
                </a:solidFill>
                <a:latin typeface="Times New Roman" pitchFamily="18" charset="0"/>
                <a:cs typeface="Times New Roman" pitchFamily="18" charset="0"/>
              </a:rPr>
              <a:t>- CASE </a:t>
            </a:r>
            <a:r>
              <a:rPr lang="en-US" sz="1800" dirty="0">
                <a:solidFill>
                  <a:srgbClr val="FFC000"/>
                </a:solidFill>
                <a:latin typeface="Times New Roman" pitchFamily="18" charset="0"/>
                <a:cs typeface="Times New Roman" pitchFamily="18" charset="0"/>
              </a:rPr>
              <a:t>indirectly provides an organization with a competitive advantage by </a:t>
            </a:r>
            <a:r>
              <a:rPr lang="en-US" sz="1800" dirty="0" smtClean="0">
                <a:solidFill>
                  <a:srgbClr val="FFC000"/>
                </a:solidFill>
                <a:latin typeface="Times New Roman" pitchFamily="18" charset="0"/>
                <a:cs typeface="Times New Roman" pitchFamily="18" charset="0"/>
              </a:rPr>
              <a:t>	  helping </a:t>
            </a:r>
            <a:r>
              <a:rPr lang="en-US" sz="1800" dirty="0">
                <a:solidFill>
                  <a:srgbClr val="FFC000"/>
                </a:solidFill>
                <a:latin typeface="Times New Roman" pitchFamily="18" charset="0"/>
                <a:cs typeface="Times New Roman" pitchFamily="18" charset="0"/>
              </a:rPr>
              <a:t>ensure the development of high-quality products.</a:t>
            </a:r>
          </a:p>
          <a:p>
            <a:pPr marL="0" indent="0" algn="just">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026795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CASE Tools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sz="1800" dirty="0">
                <a:latin typeface="Times New Roman" pitchFamily="18" charset="0"/>
                <a:cs typeface="Times New Roman" pitchFamily="18" charset="0"/>
              </a:rPr>
              <a:t>is the automation of step by step methodologies for software and system </a:t>
            </a:r>
            <a:r>
              <a:rPr lang="en-US" sz="1800" dirty="0" smtClean="0">
                <a:latin typeface="Times New Roman" pitchFamily="18" charset="0"/>
                <a:cs typeface="Times New Roman" pitchFamily="18" charset="0"/>
              </a:rPr>
              <a:t>development</a:t>
            </a:r>
          </a:p>
          <a:p>
            <a:pPr algn="just"/>
            <a:r>
              <a:rPr lang="en-US" sz="1800" dirty="0">
                <a:latin typeface="Times New Roman" pitchFamily="18" charset="0"/>
                <a:cs typeface="Times New Roman" pitchFamily="18" charset="0"/>
              </a:rPr>
              <a:t>are characterized by the stage or stages of software development life cycle on which they </a:t>
            </a:r>
            <a:r>
              <a:rPr lang="en-US" sz="1800" dirty="0" smtClean="0">
                <a:latin typeface="Times New Roman" pitchFamily="18" charset="0"/>
                <a:cs typeface="Times New Roman" pitchFamily="18" charset="0"/>
              </a:rPr>
              <a:t>focus</a:t>
            </a:r>
          </a:p>
          <a:p>
            <a:pPr algn="just"/>
            <a:r>
              <a:rPr lang="en-US" sz="1800" dirty="0">
                <a:latin typeface="Times New Roman" pitchFamily="18" charset="0"/>
                <a:cs typeface="Times New Roman" pitchFamily="18" charset="0"/>
              </a:rPr>
              <a:t>Since different tools covering different stages share common information, it is required that they integrate through some central repository system (data dictionary) to have a consistent view of such </a:t>
            </a:r>
            <a:r>
              <a:rPr lang="en-US" sz="1800" dirty="0" smtClean="0">
                <a:latin typeface="Times New Roman" pitchFamily="18" charset="0"/>
                <a:cs typeface="Times New Roman" pitchFamily="18" charset="0"/>
              </a:rPr>
              <a:t>information.</a:t>
            </a:r>
          </a:p>
          <a:p>
            <a:pPr algn="just"/>
            <a:r>
              <a:rPr lang="en-US" sz="1800" dirty="0">
                <a:latin typeface="Times New Roman" pitchFamily="18" charset="0"/>
                <a:cs typeface="Times New Roman" pitchFamily="18" charset="0"/>
              </a:rPr>
              <a:t>In phases of software development life </a:t>
            </a:r>
            <a:r>
              <a:rPr lang="en-US" sz="1800" dirty="0" smtClean="0">
                <a:latin typeface="Times New Roman" pitchFamily="18" charset="0"/>
                <a:cs typeface="Times New Roman" pitchFamily="18" charset="0"/>
              </a:rPr>
              <a:t>cycle, </a:t>
            </a:r>
            <a:r>
              <a:rPr lang="en-US" sz="1800" dirty="0">
                <a:latin typeface="Times New Roman" pitchFamily="18" charset="0"/>
                <a:cs typeface="Times New Roman" pitchFamily="18" charset="0"/>
              </a:rPr>
              <a:t>integrated through a central data </a:t>
            </a:r>
            <a:r>
              <a:rPr lang="en-US" sz="1800" dirty="0" smtClean="0">
                <a:latin typeface="Times New Roman" pitchFamily="18" charset="0"/>
                <a:cs typeface="Times New Roman" pitchFamily="18" charset="0"/>
              </a:rPr>
              <a:t>dictionary.</a:t>
            </a:r>
          </a:p>
          <a:p>
            <a:pPr algn="just"/>
            <a:r>
              <a:rPr lang="en-US" sz="1800" dirty="0" smtClean="0">
                <a:latin typeface="Times New Roman" pitchFamily="18" charset="0"/>
                <a:cs typeface="Times New Roman" pitchFamily="18" charset="0"/>
              </a:rPr>
              <a:t>Types of CASE tools:</a:t>
            </a:r>
          </a:p>
          <a:p>
            <a:pPr marL="0" indent="0" algn="just">
              <a:buNone/>
            </a:pPr>
            <a:r>
              <a:rPr lang="en-US" sz="1800" dirty="0">
                <a:latin typeface="Times New Roman" pitchFamily="18" charset="0"/>
                <a:cs typeface="Times New Roman" pitchFamily="18" charset="0"/>
              </a:rPr>
              <a:t>	</a:t>
            </a:r>
            <a:r>
              <a:rPr lang="en-US" sz="1600" dirty="0" smtClean="0">
                <a:solidFill>
                  <a:srgbClr val="00B0F0"/>
                </a:solidFill>
                <a:latin typeface="Times New Roman" pitchFamily="18" charset="0"/>
                <a:cs typeface="Times New Roman" pitchFamily="18" charset="0"/>
              </a:rPr>
              <a:t>- </a:t>
            </a:r>
            <a:r>
              <a:rPr lang="en-US" sz="1600" dirty="0">
                <a:solidFill>
                  <a:srgbClr val="00B0F0"/>
                </a:solidFill>
                <a:latin typeface="Times New Roman" pitchFamily="18" charset="0"/>
                <a:cs typeface="Times New Roman" pitchFamily="18" charset="0"/>
              </a:rPr>
              <a:t>Diagramming </a:t>
            </a:r>
            <a:r>
              <a:rPr lang="en-US" sz="1600" dirty="0" smtClean="0">
                <a:solidFill>
                  <a:srgbClr val="00B0F0"/>
                </a:solidFill>
                <a:latin typeface="Times New Roman" pitchFamily="18" charset="0"/>
                <a:cs typeface="Times New Roman" pitchFamily="18" charset="0"/>
              </a:rPr>
              <a:t>Tools</a:t>
            </a:r>
          </a:p>
          <a:p>
            <a:pPr marL="0" indent="0" algn="just">
              <a:buNone/>
            </a:pPr>
            <a:r>
              <a:rPr lang="en-US" sz="1600" dirty="0">
                <a:solidFill>
                  <a:srgbClr val="00B0F0"/>
                </a:solidFill>
                <a:latin typeface="Times New Roman" pitchFamily="18" charset="0"/>
                <a:cs typeface="Times New Roman" pitchFamily="18" charset="0"/>
              </a:rPr>
              <a:t>	</a:t>
            </a:r>
            <a:r>
              <a:rPr lang="en-US" sz="1600" dirty="0" smtClean="0">
                <a:solidFill>
                  <a:srgbClr val="00B0F0"/>
                </a:solidFill>
                <a:latin typeface="Times New Roman" pitchFamily="18" charset="0"/>
                <a:cs typeface="Times New Roman" pitchFamily="18" charset="0"/>
              </a:rPr>
              <a:t>- </a:t>
            </a:r>
            <a:r>
              <a:rPr lang="en-US" sz="1600" dirty="0">
                <a:solidFill>
                  <a:srgbClr val="00B0F0"/>
                </a:solidFill>
                <a:latin typeface="Times New Roman" pitchFamily="18" charset="0"/>
                <a:cs typeface="Times New Roman" pitchFamily="18" charset="0"/>
              </a:rPr>
              <a:t>Computer Display and Report </a:t>
            </a:r>
            <a:r>
              <a:rPr lang="en-US" sz="1600" dirty="0" smtClean="0">
                <a:solidFill>
                  <a:srgbClr val="00B0F0"/>
                </a:solidFill>
                <a:latin typeface="Times New Roman" pitchFamily="18" charset="0"/>
                <a:cs typeface="Times New Roman" pitchFamily="18" charset="0"/>
              </a:rPr>
              <a:t>Generators</a:t>
            </a:r>
          </a:p>
          <a:p>
            <a:pPr marL="0" indent="0" algn="just">
              <a:buNone/>
            </a:pPr>
            <a:r>
              <a:rPr lang="en-US" sz="1600" dirty="0">
                <a:solidFill>
                  <a:srgbClr val="00B0F0"/>
                </a:solidFill>
                <a:latin typeface="Times New Roman" pitchFamily="18" charset="0"/>
                <a:cs typeface="Times New Roman" pitchFamily="18" charset="0"/>
              </a:rPr>
              <a:t>	</a:t>
            </a:r>
            <a:r>
              <a:rPr lang="en-US" sz="1600" dirty="0" smtClean="0">
                <a:solidFill>
                  <a:srgbClr val="00B0F0"/>
                </a:solidFill>
                <a:latin typeface="Times New Roman" pitchFamily="18" charset="0"/>
                <a:cs typeface="Times New Roman" pitchFamily="18" charset="0"/>
              </a:rPr>
              <a:t>- </a:t>
            </a:r>
            <a:r>
              <a:rPr lang="en-US" sz="1600" dirty="0">
                <a:solidFill>
                  <a:srgbClr val="00B0F0"/>
                </a:solidFill>
                <a:latin typeface="Times New Roman" pitchFamily="18" charset="0"/>
                <a:cs typeface="Times New Roman" pitchFamily="18" charset="0"/>
              </a:rPr>
              <a:t>Analysis </a:t>
            </a:r>
            <a:r>
              <a:rPr lang="en-US" sz="1600" dirty="0" smtClean="0">
                <a:solidFill>
                  <a:srgbClr val="00B0F0"/>
                </a:solidFill>
                <a:latin typeface="Times New Roman" pitchFamily="18" charset="0"/>
                <a:cs typeface="Times New Roman" pitchFamily="18" charset="0"/>
              </a:rPr>
              <a:t>Tools</a:t>
            </a:r>
          </a:p>
          <a:p>
            <a:pPr marL="0" indent="0" algn="just">
              <a:buNone/>
            </a:pPr>
            <a:r>
              <a:rPr lang="en-US" sz="1600" dirty="0">
                <a:solidFill>
                  <a:srgbClr val="00B0F0"/>
                </a:solidFill>
                <a:latin typeface="Times New Roman" pitchFamily="18" charset="0"/>
                <a:cs typeface="Times New Roman" pitchFamily="18" charset="0"/>
              </a:rPr>
              <a:t>	</a:t>
            </a:r>
            <a:r>
              <a:rPr lang="en-US" sz="1600" dirty="0" smtClean="0">
                <a:solidFill>
                  <a:srgbClr val="00B0F0"/>
                </a:solidFill>
                <a:latin typeface="Times New Roman" pitchFamily="18" charset="0"/>
                <a:cs typeface="Times New Roman" pitchFamily="18" charset="0"/>
              </a:rPr>
              <a:t>- </a:t>
            </a:r>
            <a:r>
              <a:rPr lang="en-US" sz="1600" dirty="0">
                <a:solidFill>
                  <a:srgbClr val="00B0F0"/>
                </a:solidFill>
                <a:latin typeface="Times New Roman" pitchFamily="18" charset="0"/>
                <a:cs typeface="Times New Roman" pitchFamily="18" charset="0"/>
              </a:rPr>
              <a:t>Central </a:t>
            </a:r>
            <a:r>
              <a:rPr lang="en-US" sz="1600" dirty="0" smtClean="0">
                <a:solidFill>
                  <a:srgbClr val="00B0F0"/>
                </a:solidFill>
                <a:latin typeface="Times New Roman" pitchFamily="18" charset="0"/>
                <a:cs typeface="Times New Roman" pitchFamily="18" charset="0"/>
              </a:rPr>
              <a:t>Repository</a:t>
            </a:r>
          </a:p>
          <a:p>
            <a:pPr marL="0" indent="0" algn="just">
              <a:buNone/>
            </a:pPr>
            <a:r>
              <a:rPr lang="en-US" sz="1600" dirty="0">
                <a:solidFill>
                  <a:srgbClr val="00B0F0"/>
                </a:solidFill>
                <a:latin typeface="Times New Roman" pitchFamily="18" charset="0"/>
                <a:cs typeface="Times New Roman" pitchFamily="18" charset="0"/>
              </a:rPr>
              <a:t>	</a:t>
            </a:r>
            <a:r>
              <a:rPr lang="en-US" sz="1600" dirty="0" smtClean="0">
                <a:solidFill>
                  <a:srgbClr val="00B0F0"/>
                </a:solidFill>
                <a:latin typeface="Times New Roman" pitchFamily="18" charset="0"/>
                <a:cs typeface="Times New Roman" pitchFamily="18" charset="0"/>
              </a:rPr>
              <a:t>- </a:t>
            </a:r>
            <a:r>
              <a:rPr lang="en-US" sz="1600" dirty="0">
                <a:solidFill>
                  <a:srgbClr val="00B0F0"/>
                </a:solidFill>
                <a:latin typeface="Times New Roman" pitchFamily="18" charset="0"/>
                <a:cs typeface="Times New Roman" pitchFamily="18" charset="0"/>
              </a:rPr>
              <a:t>Documentation </a:t>
            </a:r>
            <a:r>
              <a:rPr lang="en-US" sz="1600" dirty="0" smtClean="0">
                <a:solidFill>
                  <a:srgbClr val="00B0F0"/>
                </a:solidFill>
                <a:latin typeface="Times New Roman" pitchFamily="18" charset="0"/>
                <a:cs typeface="Times New Roman" pitchFamily="18" charset="0"/>
              </a:rPr>
              <a:t>Generators</a:t>
            </a:r>
          </a:p>
          <a:p>
            <a:pPr marL="0" indent="0" algn="just">
              <a:buNone/>
            </a:pPr>
            <a:r>
              <a:rPr lang="en-US" sz="1600" dirty="0">
                <a:solidFill>
                  <a:srgbClr val="00B0F0"/>
                </a:solidFill>
                <a:latin typeface="Times New Roman" pitchFamily="18" charset="0"/>
                <a:cs typeface="Times New Roman" pitchFamily="18" charset="0"/>
              </a:rPr>
              <a:t>	</a:t>
            </a:r>
            <a:r>
              <a:rPr lang="en-US" sz="1600" dirty="0" smtClean="0">
                <a:solidFill>
                  <a:srgbClr val="00B0F0"/>
                </a:solidFill>
                <a:latin typeface="Times New Roman" pitchFamily="18" charset="0"/>
                <a:cs typeface="Times New Roman" pitchFamily="18" charset="0"/>
              </a:rPr>
              <a:t>- </a:t>
            </a:r>
            <a:r>
              <a:rPr lang="en-US" sz="1600" dirty="0">
                <a:solidFill>
                  <a:srgbClr val="00B0F0"/>
                </a:solidFill>
                <a:latin typeface="Times New Roman" pitchFamily="18" charset="0"/>
                <a:cs typeface="Times New Roman" pitchFamily="18" charset="0"/>
              </a:rPr>
              <a:t>Code Generators</a:t>
            </a:r>
            <a:endParaRPr lang="en-US" sz="1600" dirty="0" smtClean="0">
              <a:solidFill>
                <a:srgbClr val="00B0F0"/>
              </a:solidFill>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218256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Types of CASE Tools</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solidFill>
                  <a:srgbClr val="00B050"/>
                </a:solidFill>
                <a:latin typeface="Times New Roman" pitchFamily="18" charset="0"/>
                <a:cs typeface="Times New Roman" pitchFamily="18" charset="0"/>
              </a:rPr>
              <a:t>Diagramming Tools: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helps </a:t>
            </a:r>
            <a:r>
              <a:rPr lang="en-US" sz="1800" dirty="0">
                <a:latin typeface="Times New Roman" pitchFamily="18" charset="0"/>
                <a:cs typeface="Times New Roman" pitchFamily="18" charset="0"/>
              </a:rPr>
              <a:t>in diagrammatic and graphical representations of the data and </a:t>
            </a:r>
            <a:r>
              <a:rPr lang="en-US" sz="1800" dirty="0" smtClean="0">
                <a:latin typeface="Times New Roman" pitchFamily="18" charset="0"/>
                <a:cs typeface="Times New Roman" pitchFamily="18" charset="0"/>
              </a:rPr>
              <a:t>	  	  system processes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represents </a:t>
            </a:r>
            <a:r>
              <a:rPr lang="en-US" sz="1800" dirty="0">
                <a:latin typeface="Times New Roman" pitchFamily="18" charset="0"/>
                <a:cs typeface="Times New Roman" pitchFamily="18" charset="0"/>
              </a:rPr>
              <a:t>system elements, control flow and data flow among different </a:t>
            </a:r>
            <a:r>
              <a:rPr lang="en-US" sz="1800" dirty="0" smtClean="0">
                <a:latin typeface="Times New Roman" pitchFamily="18" charset="0"/>
                <a:cs typeface="Times New Roman" pitchFamily="18" charset="0"/>
              </a:rPr>
              <a:t>	  software </a:t>
            </a:r>
            <a:r>
              <a:rPr lang="en-US" sz="1800" dirty="0">
                <a:latin typeface="Times New Roman" pitchFamily="18" charset="0"/>
                <a:cs typeface="Times New Roman" pitchFamily="18" charset="0"/>
              </a:rPr>
              <a:t>components and system structure in a pictorial </a:t>
            </a:r>
            <a:r>
              <a:rPr lang="en-US" sz="1800" dirty="0" smtClean="0">
                <a:latin typeface="Times New Roman" pitchFamily="18" charset="0"/>
                <a:cs typeface="Times New Roman" pitchFamily="18" charset="0"/>
              </a:rPr>
              <a:t>form</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For </a:t>
            </a:r>
            <a:r>
              <a:rPr lang="en-US" sz="1800" dirty="0">
                <a:latin typeface="Times New Roman" pitchFamily="18" charset="0"/>
                <a:cs typeface="Times New Roman" pitchFamily="18" charset="0"/>
              </a:rPr>
              <a:t>example, Flow Chart Maker tool for making state-of-the-art flowcharts</a:t>
            </a:r>
            <a:r>
              <a:rPr lang="en-US" sz="1800" dirty="0" smtClean="0">
                <a:latin typeface="Times New Roman" pitchFamily="18" charset="0"/>
                <a:cs typeface="Times New Roman" pitchFamily="18" charset="0"/>
              </a:rPr>
              <a:t>.</a:t>
            </a:r>
          </a:p>
          <a:p>
            <a:pPr algn="just"/>
            <a:r>
              <a:rPr lang="en-US" sz="1800" dirty="0">
                <a:solidFill>
                  <a:srgbClr val="00B050"/>
                </a:solidFill>
                <a:latin typeface="Times New Roman" pitchFamily="18" charset="0"/>
                <a:cs typeface="Times New Roman" pitchFamily="18" charset="0"/>
              </a:rPr>
              <a:t>Computer Display and Report </a:t>
            </a:r>
            <a:r>
              <a:rPr lang="en-US" sz="1800" dirty="0" smtClean="0">
                <a:solidFill>
                  <a:srgbClr val="00B050"/>
                </a:solidFill>
                <a:latin typeface="Times New Roman" pitchFamily="18" charset="0"/>
                <a:cs typeface="Times New Roman" pitchFamily="18" charset="0"/>
              </a:rPr>
              <a:t>Generators: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helps </a:t>
            </a:r>
            <a:r>
              <a:rPr lang="en-US" sz="1800" dirty="0">
                <a:latin typeface="Times New Roman" pitchFamily="18" charset="0"/>
                <a:cs typeface="Times New Roman" pitchFamily="18" charset="0"/>
              </a:rPr>
              <a:t>in understanding the data requirements and the relationships </a:t>
            </a:r>
            <a:r>
              <a:rPr lang="en-US" sz="1800" dirty="0" smtClean="0">
                <a:latin typeface="Times New Roman" pitchFamily="18" charset="0"/>
                <a:cs typeface="Times New Roman" pitchFamily="18" charset="0"/>
              </a:rPr>
              <a:t>involved</a:t>
            </a:r>
          </a:p>
          <a:p>
            <a:pPr algn="just"/>
            <a:r>
              <a:rPr lang="en-US" sz="1800" dirty="0" smtClean="0">
                <a:solidFill>
                  <a:srgbClr val="00B050"/>
                </a:solidFill>
                <a:latin typeface="Times New Roman" pitchFamily="18" charset="0"/>
                <a:cs typeface="Times New Roman" pitchFamily="18" charset="0"/>
              </a:rPr>
              <a:t>Analysis Tools: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focuses on inconsistent, incorrect specifications involved in the diagram and </a:t>
            </a:r>
            <a:r>
              <a:rPr lang="en-US" sz="1800" dirty="0" smtClean="0">
                <a:latin typeface="Times New Roman" pitchFamily="18" charset="0"/>
                <a:cs typeface="Times New Roman" pitchFamily="18" charset="0"/>
              </a:rPr>
              <a:t>	  data flow</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helps in collecting requirements, automatically check for any irregularity, </a:t>
            </a:r>
            <a:r>
              <a:rPr lang="en-US" sz="1800" dirty="0" smtClean="0">
                <a:latin typeface="Times New Roman" pitchFamily="18" charset="0"/>
                <a:cs typeface="Times New Roman" pitchFamily="18" charset="0"/>
              </a:rPr>
              <a:t>	   imprecision </a:t>
            </a:r>
            <a:r>
              <a:rPr lang="en-US" sz="1800" dirty="0">
                <a:latin typeface="Times New Roman" pitchFamily="18" charset="0"/>
                <a:cs typeface="Times New Roman" pitchFamily="18" charset="0"/>
              </a:rPr>
              <a:t>in the diagrams, data redundancies or erroneous </a:t>
            </a:r>
            <a:r>
              <a:rPr lang="en-US" sz="1800" dirty="0" smtClean="0">
                <a:latin typeface="Times New Roman" pitchFamily="18" charset="0"/>
                <a:cs typeface="Times New Roman" pitchFamily="18" charset="0"/>
              </a:rPr>
              <a:t>omissions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For example: </a:t>
            </a:r>
            <a:r>
              <a:rPr lang="en-US" sz="1800" dirty="0">
                <a:latin typeface="Times New Roman" pitchFamily="18" charset="0"/>
                <a:cs typeface="Times New Roman" pitchFamily="18" charset="0"/>
              </a:rPr>
              <a:t>Accept 360, Accompa, </a:t>
            </a:r>
            <a:r>
              <a:rPr lang="en-US" sz="1800" dirty="0" smtClean="0">
                <a:latin typeface="Times New Roman" pitchFamily="18" charset="0"/>
                <a:cs typeface="Times New Roman" pitchFamily="18" charset="0"/>
              </a:rPr>
              <a:t>Case Complete, Visible Analyst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196691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solidFill>
                  <a:srgbClr val="00B050"/>
                </a:solidFill>
                <a:latin typeface="Times New Roman" pitchFamily="18" charset="0"/>
                <a:cs typeface="Times New Roman" pitchFamily="18" charset="0"/>
              </a:rPr>
              <a:t>Central Repository:</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provides the single point of storage for data diagrams, reports and </a:t>
            </a:r>
            <a:r>
              <a:rPr lang="en-US" sz="1800" dirty="0" smtClean="0">
                <a:latin typeface="Times New Roman" pitchFamily="18" charset="0"/>
                <a:cs typeface="Times New Roman" pitchFamily="18" charset="0"/>
              </a:rPr>
              <a:t>	 	  documents </a:t>
            </a:r>
            <a:r>
              <a:rPr lang="en-US" sz="1800" dirty="0">
                <a:latin typeface="Times New Roman" pitchFamily="18" charset="0"/>
                <a:cs typeface="Times New Roman" pitchFamily="18" charset="0"/>
              </a:rPr>
              <a:t>related to project </a:t>
            </a:r>
            <a:r>
              <a:rPr lang="en-US" sz="1800" dirty="0" smtClean="0">
                <a:latin typeface="Times New Roman" pitchFamily="18" charset="0"/>
                <a:cs typeface="Times New Roman" pitchFamily="18" charset="0"/>
              </a:rPr>
              <a:t>management</a:t>
            </a:r>
          </a:p>
          <a:p>
            <a:pPr marL="0" indent="0" algn="just">
              <a:buNone/>
            </a:pPr>
            <a:endParaRPr lang="en-US" sz="1800" dirty="0" smtClean="0">
              <a:latin typeface="Times New Roman" pitchFamily="18" charset="0"/>
              <a:cs typeface="Times New Roman" pitchFamily="18" charset="0"/>
            </a:endParaRPr>
          </a:p>
          <a:p>
            <a:pPr algn="just"/>
            <a:r>
              <a:rPr lang="en-US" sz="1800" dirty="0" smtClean="0">
                <a:solidFill>
                  <a:srgbClr val="00B050"/>
                </a:solidFill>
                <a:latin typeface="Times New Roman" pitchFamily="18" charset="0"/>
                <a:cs typeface="Times New Roman" pitchFamily="18" charset="0"/>
              </a:rPr>
              <a:t>Documentation Generator:</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helps </a:t>
            </a:r>
            <a:r>
              <a:rPr lang="en-US" sz="1800" dirty="0">
                <a:latin typeface="Times New Roman" pitchFamily="18" charset="0"/>
                <a:cs typeface="Times New Roman" pitchFamily="18" charset="0"/>
              </a:rPr>
              <a:t>in generating user and technical documentation as per standards. It </a:t>
            </a:r>
            <a:r>
              <a:rPr lang="en-US" sz="1800" dirty="0" smtClean="0">
                <a:latin typeface="Times New Roman" pitchFamily="18" charset="0"/>
                <a:cs typeface="Times New Roman" pitchFamily="18" charset="0"/>
              </a:rPr>
              <a:t>	   creates </a:t>
            </a:r>
            <a:r>
              <a:rPr lang="en-US" sz="1800" dirty="0">
                <a:latin typeface="Times New Roman" pitchFamily="18" charset="0"/>
                <a:cs typeface="Times New Roman" pitchFamily="18" charset="0"/>
              </a:rPr>
              <a:t>documents for technical users and end users.</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For </a:t>
            </a:r>
            <a:r>
              <a:rPr lang="en-US" sz="1800" dirty="0">
                <a:latin typeface="Times New Roman" pitchFamily="18" charset="0"/>
                <a:cs typeface="Times New Roman" pitchFamily="18" charset="0"/>
              </a:rPr>
              <a:t>example, Doxygen, DrExplain, Adobe RoboHelp for documentation</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smtClean="0">
                <a:solidFill>
                  <a:srgbClr val="00B050"/>
                </a:solidFill>
                <a:latin typeface="Times New Roman" pitchFamily="18" charset="0"/>
                <a:cs typeface="Times New Roman" pitchFamily="18" charset="0"/>
              </a:rPr>
              <a:t>Code Generators: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aids in the auto generation of code, including definitions, with the help of </a:t>
            </a:r>
            <a:r>
              <a:rPr lang="en-US" sz="1800" dirty="0" smtClean="0">
                <a:latin typeface="Times New Roman" pitchFamily="18" charset="0"/>
                <a:cs typeface="Times New Roman" pitchFamily="18" charset="0"/>
              </a:rPr>
              <a:t>	   the </a:t>
            </a:r>
            <a:r>
              <a:rPr lang="en-US" sz="1800" dirty="0">
                <a:latin typeface="Times New Roman" pitchFamily="18" charset="0"/>
                <a:cs typeface="Times New Roman" pitchFamily="18" charset="0"/>
              </a:rPr>
              <a:t>designs, documents and diagrams.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80213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Waterfall Model</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pPr algn="just"/>
            <a:r>
              <a:rPr lang="en-US" sz="1800" dirty="0">
                <a:latin typeface="Times New Roman" pitchFamily="18" charset="0"/>
                <a:cs typeface="Times New Roman" pitchFamily="18" charset="0"/>
              </a:rPr>
              <a:t>is a sequential approach, where each fundamental activity of a process represented as a separate phase, arranged in linear </a:t>
            </a:r>
            <a:r>
              <a:rPr lang="en-US" sz="1800" dirty="0" smtClean="0">
                <a:latin typeface="Times New Roman" pitchFamily="18" charset="0"/>
                <a:cs typeface="Times New Roman" pitchFamily="18" charset="0"/>
              </a:rPr>
              <a:t>order</a:t>
            </a:r>
          </a:p>
          <a:p>
            <a:pPr algn="just"/>
            <a:r>
              <a:rPr lang="en-US" sz="1800" dirty="0">
                <a:latin typeface="Times New Roman" pitchFamily="18" charset="0"/>
                <a:cs typeface="Times New Roman" pitchFamily="18" charset="0"/>
              </a:rPr>
              <a:t>must plan and schedule all of the activities before starting working on them (plan-driven process</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743200"/>
            <a:ext cx="5334000" cy="3733800"/>
          </a:xfrm>
          <a:prstGeom prst="rect">
            <a:avLst/>
          </a:prstGeom>
        </p:spPr>
      </p:pic>
    </p:spTree>
    <p:extLst>
      <p:ext uri="{BB962C8B-B14F-4D97-AF65-F5344CB8AC3E}">
        <p14:creationId xmlns:p14="http://schemas.microsoft.com/office/powerpoint/2010/main" val="173938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1800" dirty="0" smtClean="0">
                <a:solidFill>
                  <a:srgbClr val="00B050"/>
                </a:solidFill>
                <a:latin typeface="Times New Roman" pitchFamily="18" charset="0"/>
                <a:cs typeface="Times New Roman" pitchFamily="18" charset="0"/>
              </a:rPr>
              <a:t>Requirement gathering and analysis: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All possible requirements of the system to be developed are captured in this </a:t>
            </a:r>
            <a:r>
              <a:rPr lang="en-US" sz="1800" dirty="0" smtClean="0">
                <a:latin typeface="Times New Roman" pitchFamily="18" charset="0"/>
                <a:cs typeface="Times New Roman" pitchFamily="18" charset="0"/>
              </a:rPr>
              <a:t>	   phase </a:t>
            </a:r>
            <a:r>
              <a:rPr lang="en-US" sz="1800" dirty="0">
                <a:latin typeface="Times New Roman" pitchFamily="18" charset="0"/>
                <a:cs typeface="Times New Roman" pitchFamily="18" charset="0"/>
              </a:rPr>
              <a:t>and documented in a requirement specification </a:t>
            </a:r>
            <a:r>
              <a:rPr lang="en-US" sz="1800" dirty="0" smtClean="0">
                <a:latin typeface="Times New Roman" pitchFamily="18" charset="0"/>
                <a:cs typeface="Times New Roman" pitchFamily="18" charset="0"/>
              </a:rPr>
              <a:t>document</a:t>
            </a:r>
          </a:p>
          <a:p>
            <a:pPr algn="just"/>
            <a:r>
              <a:rPr lang="en-US" sz="1800" dirty="0" smtClean="0">
                <a:solidFill>
                  <a:srgbClr val="00B050"/>
                </a:solidFill>
                <a:latin typeface="Times New Roman" pitchFamily="18" charset="0"/>
                <a:cs typeface="Times New Roman" pitchFamily="18" charset="0"/>
              </a:rPr>
              <a:t>System design:</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system design is prepared based on the requirement specifications from first 	  phase</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helps in specifying hardware and system requirements and helps in defining </a:t>
            </a:r>
            <a:r>
              <a:rPr lang="en-US" sz="1800" dirty="0" smtClean="0">
                <a:latin typeface="Times New Roman" pitchFamily="18" charset="0"/>
                <a:cs typeface="Times New Roman" pitchFamily="18" charset="0"/>
              </a:rPr>
              <a:t>	  the </a:t>
            </a:r>
            <a:r>
              <a:rPr lang="en-US" sz="1800" dirty="0">
                <a:latin typeface="Times New Roman" pitchFamily="18" charset="0"/>
                <a:cs typeface="Times New Roman" pitchFamily="18" charset="0"/>
              </a:rPr>
              <a:t>overall system </a:t>
            </a:r>
            <a:r>
              <a:rPr lang="en-US" sz="1800" dirty="0" smtClean="0">
                <a:latin typeface="Times New Roman" pitchFamily="18" charset="0"/>
                <a:cs typeface="Times New Roman" pitchFamily="18" charset="0"/>
              </a:rPr>
              <a:t>architecture</a:t>
            </a:r>
          </a:p>
          <a:p>
            <a:pPr algn="just"/>
            <a:r>
              <a:rPr lang="en-US" sz="1800" dirty="0" smtClean="0">
                <a:solidFill>
                  <a:srgbClr val="00B050"/>
                </a:solidFill>
                <a:latin typeface="Times New Roman" pitchFamily="18" charset="0"/>
                <a:cs typeface="Times New Roman" pitchFamily="18" charset="0"/>
              </a:rPr>
              <a:t>Implementation:</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With inputs from the system design, the system is first developed in small </a:t>
            </a:r>
            <a:r>
              <a:rPr lang="en-US" sz="1800" dirty="0" smtClean="0">
                <a:latin typeface="Times New Roman" pitchFamily="18" charset="0"/>
                <a:cs typeface="Times New Roman" pitchFamily="18" charset="0"/>
              </a:rPr>
              <a:t>	   programs </a:t>
            </a:r>
            <a:r>
              <a:rPr lang="en-US" sz="1800" dirty="0">
                <a:latin typeface="Times New Roman" pitchFamily="18" charset="0"/>
                <a:cs typeface="Times New Roman" pitchFamily="18" charset="0"/>
              </a:rPr>
              <a:t>called </a:t>
            </a:r>
            <a:r>
              <a:rPr lang="en-US" sz="1800" dirty="0" smtClean="0">
                <a:latin typeface="Times New Roman" pitchFamily="18" charset="0"/>
                <a:cs typeface="Times New Roman" pitchFamily="18" charset="0"/>
              </a:rPr>
              <a:t>units</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Each unit is developed and tested for its functionality, which is referred to </a:t>
            </a:r>
            <a:r>
              <a:rPr lang="en-US" sz="1800" dirty="0" smtClean="0">
                <a:latin typeface="Times New Roman" pitchFamily="18" charset="0"/>
                <a:cs typeface="Times New Roman" pitchFamily="18" charset="0"/>
              </a:rPr>
              <a:t>	   as </a:t>
            </a:r>
            <a:r>
              <a:rPr lang="en-US" sz="1800" dirty="0">
                <a:latin typeface="Times New Roman" pitchFamily="18" charset="0"/>
                <a:cs typeface="Times New Roman" pitchFamily="18" charset="0"/>
              </a:rPr>
              <a:t>Unit </a:t>
            </a:r>
            <a:r>
              <a:rPr lang="en-US" sz="1800" dirty="0" smtClean="0">
                <a:latin typeface="Times New Roman" pitchFamily="18" charset="0"/>
                <a:cs typeface="Times New Roman" pitchFamily="18" charset="0"/>
              </a:rPr>
              <a:t>Testing.</a:t>
            </a:r>
          </a:p>
          <a:p>
            <a:pPr algn="just"/>
            <a:r>
              <a:rPr lang="en-US" sz="1800" dirty="0" smtClean="0">
                <a:solidFill>
                  <a:srgbClr val="00B050"/>
                </a:solidFill>
                <a:latin typeface="Times New Roman" pitchFamily="18" charset="0"/>
                <a:cs typeface="Times New Roman" pitchFamily="18" charset="0"/>
              </a:rPr>
              <a:t>Integration and Testing:</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All the units developed in the implementation phase are integrated into a </a:t>
            </a:r>
            <a:r>
              <a:rPr lang="en-US" sz="1800" dirty="0" smtClean="0">
                <a:latin typeface="Times New Roman" pitchFamily="18" charset="0"/>
                <a:cs typeface="Times New Roman" pitchFamily="18" charset="0"/>
              </a:rPr>
              <a:t>	   system </a:t>
            </a:r>
            <a:r>
              <a:rPr lang="en-US" sz="1800" dirty="0">
                <a:latin typeface="Times New Roman" pitchFamily="18" charset="0"/>
                <a:cs typeface="Times New Roman" pitchFamily="18" charset="0"/>
              </a:rPr>
              <a:t>after testing of each unit.</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8151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solidFill>
                  <a:srgbClr val="00B050"/>
                </a:solidFill>
                <a:latin typeface="Times New Roman" pitchFamily="18" charset="0"/>
                <a:cs typeface="Times New Roman" pitchFamily="18" charset="0"/>
              </a:rPr>
              <a:t>Deployment of system:</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Once the functional and non-functional testing is done; the product is </a:t>
            </a:r>
            <a:r>
              <a:rPr lang="en-US" sz="1800" dirty="0" smtClean="0">
                <a:latin typeface="Times New Roman" pitchFamily="18" charset="0"/>
                <a:cs typeface="Times New Roman" pitchFamily="18" charset="0"/>
              </a:rPr>
              <a:t>	  deployed </a:t>
            </a:r>
            <a:r>
              <a:rPr lang="en-US" sz="1800" dirty="0">
                <a:latin typeface="Times New Roman" pitchFamily="18" charset="0"/>
                <a:cs typeface="Times New Roman" pitchFamily="18" charset="0"/>
              </a:rPr>
              <a:t>in the customer environment or released into the </a:t>
            </a:r>
            <a:r>
              <a:rPr lang="en-US" sz="1800" dirty="0" smtClean="0">
                <a:latin typeface="Times New Roman" pitchFamily="18" charset="0"/>
                <a:cs typeface="Times New Roman" pitchFamily="18" charset="0"/>
              </a:rPr>
              <a:t>market</a:t>
            </a:r>
          </a:p>
          <a:p>
            <a:pPr algn="just"/>
            <a:r>
              <a:rPr lang="en-US" sz="1800" dirty="0" smtClean="0">
                <a:solidFill>
                  <a:srgbClr val="00B050"/>
                </a:solidFill>
                <a:latin typeface="Times New Roman" pitchFamily="18" charset="0"/>
                <a:cs typeface="Times New Roman" pitchFamily="18" charset="0"/>
              </a:rPr>
              <a:t>Maintenance:</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Once your system is ready to use, you may later require change the code as </a:t>
            </a:r>
            <a:r>
              <a:rPr lang="en-US" sz="1800" dirty="0" smtClean="0">
                <a:latin typeface="Times New Roman" pitchFamily="18" charset="0"/>
                <a:cs typeface="Times New Roman" pitchFamily="18" charset="0"/>
              </a:rPr>
              <a:t>	  per </a:t>
            </a:r>
            <a:r>
              <a:rPr lang="en-US" sz="1800" dirty="0">
                <a:latin typeface="Times New Roman" pitchFamily="18" charset="0"/>
                <a:cs typeface="Times New Roman" pitchFamily="18" charset="0"/>
              </a:rPr>
              <a:t>customer </a:t>
            </a:r>
            <a:r>
              <a:rPr lang="en-US" sz="1800" dirty="0" smtClean="0">
                <a:latin typeface="Times New Roman" pitchFamily="18" charset="0"/>
                <a:cs typeface="Times New Roman" pitchFamily="18" charset="0"/>
              </a:rPr>
              <a:t>request</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Maintenance is done to deliver these changes in the customer </a:t>
            </a:r>
            <a:r>
              <a:rPr lang="en-US" sz="1800" dirty="0" smtClean="0">
                <a:latin typeface="Times New Roman" pitchFamily="18" charset="0"/>
                <a:cs typeface="Times New Roman" pitchFamily="18" charset="0"/>
              </a:rPr>
              <a:t>	 	   environment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66631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Evolutionary Model</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are </a:t>
            </a:r>
            <a:r>
              <a:rPr lang="en-US" sz="1800" dirty="0">
                <a:latin typeface="Times New Roman" pitchFamily="18" charset="0"/>
                <a:cs typeface="Times New Roman" pitchFamily="18" charset="0"/>
              </a:rPr>
              <a:t>basically </a:t>
            </a:r>
            <a:r>
              <a:rPr lang="en-US" sz="1800" dirty="0" smtClean="0">
                <a:latin typeface="Times New Roman" pitchFamily="18" charset="0"/>
                <a:cs typeface="Times New Roman" pitchFamily="18" charset="0"/>
              </a:rPr>
              <a:t>iterative</a:t>
            </a:r>
          </a:p>
          <a:p>
            <a:pPr algn="just"/>
            <a:r>
              <a:rPr lang="en-US" sz="1800" dirty="0" smtClean="0">
                <a:latin typeface="Times New Roman" pitchFamily="18" charset="0"/>
                <a:cs typeface="Times New Roman" pitchFamily="18" charset="0"/>
              </a:rPr>
              <a:t>Once </a:t>
            </a:r>
            <a:r>
              <a:rPr lang="en-US" sz="1800" dirty="0">
                <a:latin typeface="Times New Roman" pitchFamily="18" charset="0"/>
                <a:cs typeface="Times New Roman" pitchFamily="18" charset="0"/>
              </a:rPr>
              <a:t>the requirements are </a:t>
            </a:r>
            <a:r>
              <a:rPr lang="en-US" sz="1800" dirty="0" smtClean="0">
                <a:latin typeface="Times New Roman" pitchFamily="18" charset="0"/>
                <a:cs typeface="Times New Roman" pitchFamily="18" charset="0"/>
              </a:rPr>
              <a:t>analyzed, </a:t>
            </a:r>
            <a:r>
              <a:rPr lang="en-US" sz="1800" dirty="0">
                <a:latin typeface="Times New Roman" pitchFamily="18" charset="0"/>
                <a:cs typeface="Times New Roman" pitchFamily="18" charset="0"/>
              </a:rPr>
              <a:t>they pass through a series of iterations till the complete software is developed.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evolutionary models mainly support the programmer to develop the complete version of a software.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After </a:t>
            </a:r>
            <a:r>
              <a:rPr lang="en-US" sz="1800" dirty="0">
                <a:latin typeface="Times New Roman" pitchFamily="18" charset="0"/>
                <a:cs typeface="Times New Roman" pitchFamily="18" charset="0"/>
              </a:rPr>
              <a:t>each release, based on the review given by the reviewers, further iterations are performed.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involves </a:t>
            </a:r>
            <a:r>
              <a:rPr lang="en-US" sz="1800" dirty="0">
                <a:latin typeface="Times New Roman" pitchFamily="18" charset="0"/>
                <a:cs typeface="Times New Roman" pitchFamily="18" charset="0"/>
              </a:rPr>
              <a:t>more user interaction in every iteration, and thereby increasing </a:t>
            </a:r>
            <a:r>
              <a:rPr lang="en-US" sz="1800" dirty="0" smtClean="0">
                <a:latin typeface="Times New Roman" pitchFamily="18" charset="0"/>
                <a:cs typeface="Times New Roman" pitchFamily="18" charset="0"/>
              </a:rPr>
              <a:t>reliability</a:t>
            </a:r>
          </a:p>
          <a:p>
            <a:pPr algn="just"/>
            <a:r>
              <a:rPr lang="en-US" sz="1800" dirty="0" smtClean="0">
                <a:latin typeface="Times New Roman" pitchFamily="18" charset="0"/>
                <a:cs typeface="Times New Roman" pitchFamily="18" charset="0"/>
              </a:rPr>
              <a:t>Two main evolutionary models are:</a:t>
            </a:r>
          </a:p>
          <a:p>
            <a:pPr marL="0" indent="0" algn="just">
              <a:buNone/>
            </a:pPr>
            <a:r>
              <a:rPr lang="en-US" sz="1800" dirty="0" smtClean="0">
                <a:latin typeface="Times New Roman" pitchFamily="18" charset="0"/>
                <a:cs typeface="Times New Roman" pitchFamily="18" charset="0"/>
              </a:rPr>
              <a:t>	- Incremental model</a:t>
            </a:r>
          </a:p>
          <a:p>
            <a:pPr marL="0" indent="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Spiral model</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12431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Continued….</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458200" cy="5410200"/>
          </a:xfrm>
        </p:spPr>
        <p:txBody>
          <a:bodyPr>
            <a:normAutofit fontScale="92500" lnSpcReduction="10000"/>
          </a:bodyPr>
          <a:lstStyle/>
          <a:p>
            <a:pPr marL="0" indent="0">
              <a:buNone/>
            </a:pPr>
            <a:endParaRPr lang="en-US" dirty="0" smtClean="0"/>
          </a:p>
          <a:p>
            <a:pPr marL="0" indent="0">
              <a:buNone/>
            </a:pPr>
            <a:endParaRPr lang="en-US" dirty="0"/>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i="1" dirty="0" smtClean="0">
                <a:solidFill>
                  <a:srgbClr val="00B050"/>
                </a:solidFill>
                <a:latin typeface="Times New Roman" pitchFamily="18" charset="0"/>
                <a:cs typeface="Times New Roman" pitchFamily="18" charset="0"/>
              </a:rPr>
              <a:t>Fig: Evolutionary Development of a software product</a:t>
            </a: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i="1" dirty="0" smtClean="0">
                <a:solidFill>
                  <a:srgbClr val="00B050"/>
                </a:solidFill>
                <a:latin typeface="Times New Roman" pitchFamily="18" charset="0"/>
                <a:cs typeface="Times New Roman" pitchFamily="18" charset="0"/>
              </a:rPr>
              <a:t>Fig: Evolutionary model of software development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407268"/>
            <a:ext cx="4572000" cy="1219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124200"/>
            <a:ext cx="4540483" cy="3200564"/>
          </a:xfrm>
          <a:prstGeom prst="rect">
            <a:avLst/>
          </a:prstGeom>
        </p:spPr>
      </p:pic>
    </p:spTree>
    <p:extLst>
      <p:ext uri="{BB962C8B-B14F-4D97-AF65-F5344CB8AC3E}">
        <p14:creationId xmlns:p14="http://schemas.microsoft.com/office/powerpoint/2010/main" val="398798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Advantages of Evolutionary Model</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Normally very useful for very large products</a:t>
            </a:r>
          </a:p>
          <a:p>
            <a:pPr marL="0" indent="0"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User gets a chance to </a:t>
            </a:r>
            <a:r>
              <a:rPr lang="en-US" sz="1800" dirty="0">
                <a:latin typeface="Times New Roman" pitchFamily="18" charset="0"/>
                <a:cs typeface="Times New Roman" pitchFamily="18" charset="0"/>
              </a:rPr>
              <a:t>experiment with a partially developed software much before the complete version of the system is released</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helps to accurately elicit user requirements during the delivery of different versions of the </a:t>
            </a:r>
            <a:r>
              <a:rPr lang="en-US" sz="1800" dirty="0" smtClean="0">
                <a:latin typeface="Times New Roman" pitchFamily="18" charset="0"/>
                <a:cs typeface="Times New Roman" pitchFamily="18" charset="0"/>
              </a:rPr>
              <a:t>software</a:t>
            </a:r>
          </a:p>
          <a:p>
            <a:pPr marL="0" indent="0" algn="just">
              <a:buNone/>
            </a:pPr>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avoids the need to commit large resources in one go for development of the </a:t>
            </a:r>
            <a:r>
              <a:rPr lang="en-US" sz="1800" dirty="0" smtClean="0">
                <a:latin typeface="Times New Roman" pitchFamily="18" charset="0"/>
                <a:cs typeface="Times New Roman" pitchFamily="18" charset="0"/>
              </a:rPr>
              <a:t>system</a:t>
            </a:r>
            <a:r>
              <a:rPr lang="en-US" sz="1800" dirty="0"/>
              <a:t/>
            </a:r>
            <a:br>
              <a:rPr lang="en-US" sz="1800" dirty="0"/>
            </a:b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784703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1428</Words>
  <Application>Microsoft Office PowerPoint</Application>
  <PresentationFormat>On-screen Show (4:3)</PresentationFormat>
  <Paragraphs>336</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Software Engineering BCA  IV SEM</vt:lpstr>
      <vt:lpstr>Software Process</vt:lpstr>
      <vt:lpstr>Software Process Model</vt:lpstr>
      <vt:lpstr>Waterfall Model</vt:lpstr>
      <vt:lpstr>Continued….</vt:lpstr>
      <vt:lpstr>Continued….</vt:lpstr>
      <vt:lpstr>Evolutionary Model</vt:lpstr>
      <vt:lpstr>Continued….</vt:lpstr>
      <vt:lpstr>Advantages of Evolutionary Model</vt:lpstr>
      <vt:lpstr>Disadvantages of Evolutionary Model</vt:lpstr>
      <vt:lpstr>Component Based Software Engineering (CBSE)</vt:lpstr>
      <vt:lpstr>CBSE and design principles</vt:lpstr>
      <vt:lpstr>Characteristics of a component</vt:lpstr>
      <vt:lpstr>Process Iteration</vt:lpstr>
      <vt:lpstr>Incremental Delivery</vt:lpstr>
      <vt:lpstr>Continued….</vt:lpstr>
      <vt:lpstr>Advantages </vt:lpstr>
      <vt:lpstr>Spiral Development</vt:lpstr>
      <vt:lpstr>Continued….</vt:lpstr>
      <vt:lpstr>Agile Methods</vt:lpstr>
      <vt:lpstr>Continued….</vt:lpstr>
      <vt:lpstr>Extreme Programming</vt:lpstr>
      <vt:lpstr>Continued….</vt:lpstr>
      <vt:lpstr>Continued….</vt:lpstr>
      <vt:lpstr>Rapid Application Development</vt:lpstr>
      <vt:lpstr>Continued….</vt:lpstr>
      <vt:lpstr>Continued….</vt:lpstr>
      <vt:lpstr>Advantages and Disadvantages</vt:lpstr>
      <vt:lpstr>Software Prototyping</vt:lpstr>
      <vt:lpstr>Phases of prototyping</vt:lpstr>
      <vt:lpstr>Continued….</vt:lpstr>
      <vt:lpstr>Rational Unified Process (RUP)</vt:lpstr>
      <vt:lpstr>Continued….</vt:lpstr>
      <vt:lpstr>Computer Aided Software Engineering (CASE)</vt:lpstr>
      <vt:lpstr>CASE Tools</vt:lpstr>
      <vt:lpstr>Types of CASE Tools</vt:lpstr>
      <vt:lpstr>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BCA  IV SEM</dc:title>
  <dc:creator>amrit pokhrel</dc:creator>
  <cp:lastModifiedBy>amrit pokhrel</cp:lastModifiedBy>
  <cp:revision>51</cp:revision>
  <dcterms:created xsi:type="dcterms:W3CDTF">2020-07-11T06:10:38Z</dcterms:created>
  <dcterms:modified xsi:type="dcterms:W3CDTF">2020-07-28T06:38:34Z</dcterms:modified>
</cp:coreProperties>
</file>