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2" r:id="rId6"/>
    <p:sldId id="259" r:id="rId7"/>
    <p:sldId id="260" r:id="rId8"/>
    <p:sldId id="261" r:id="rId9"/>
    <p:sldId id="284" r:id="rId10"/>
    <p:sldId id="285" r:id="rId11"/>
    <p:sldId id="286" r:id="rId12"/>
    <p:sldId id="263" r:id="rId13"/>
    <p:sldId id="264" r:id="rId14"/>
    <p:sldId id="265" r:id="rId15"/>
    <p:sldId id="266" r:id="rId16"/>
    <p:sldId id="267" r:id="rId17"/>
    <p:sldId id="268" r:id="rId18"/>
    <p:sldId id="269" r:id="rId19"/>
    <p:sldId id="270" r:id="rId20"/>
    <p:sldId id="271" r:id="rId21"/>
    <p:sldId id="292" r:id="rId22"/>
    <p:sldId id="293" r:id="rId23"/>
    <p:sldId id="272" r:id="rId24"/>
    <p:sldId id="273" r:id="rId25"/>
    <p:sldId id="274" r:id="rId26"/>
    <p:sldId id="275" r:id="rId27"/>
    <p:sldId id="276" r:id="rId28"/>
    <p:sldId id="277" r:id="rId29"/>
    <p:sldId id="280" r:id="rId30"/>
    <p:sldId id="281" r:id="rId31"/>
    <p:sldId id="279" r:id="rId32"/>
    <p:sldId id="282" r:id="rId33"/>
    <p:sldId id="283" r:id="rId34"/>
    <p:sldId id="287" r:id="rId35"/>
    <p:sldId id="288" r:id="rId36"/>
    <p:sldId id="289" r:id="rId37"/>
    <p:sldId id="290"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B1E2E-874D-483E-B9DA-9F6D8A9B057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70505-B699-41AE-A39B-AC33312B6A2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8EE9A0-5FDD-4D1A-83C9-E897B15189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58EE9A0-5FDD-4D1A-83C9-E897B15189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58EE9A0-5FDD-4D1A-83C9-E897B15189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58EE9A0-5FDD-4D1A-83C9-E897B15189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58EE9A0-5FDD-4D1A-83C9-E897B15189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58EE9A0-5FDD-4D1A-83C9-E897B15189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58EE9A0-5FDD-4D1A-83C9-E897B15189F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8EE9A0-5FDD-4D1A-83C9-E897B15189F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EE9A0-5FDD-4D1A-83C9-E897B15189F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58EE9A0-5FDD-4D1A-83C9-E897B15189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58EE9A0-5FDD-4D1A-83C9-E897B15189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AF03B-B668-4273-A5B5-F7E4B0F5CDF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EE9A0-5FDD-4D1A-83C9-E897B15189F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AF03B-B668-4273-A5B5-F7E4B0F5CDF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92767"/>
            <a:ext cx="8520600" cy="11408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Software Engineering</a:t>
            </a:r>
            <a:b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b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BCA  IV SEM</a:t>
            </a:r>
            <a:endParaRPr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a:spLocks noGrp="1"/>
          </p:cNvSpPr>
          <p:nvPr>
            <p:ph type="subTitle" idx="1"/>
          </p:nvPr>
        </p:nvSpPr>
        <p:spPr>
          <a:xfrm>
            <a:off x="311700" y="2743201"/>
            <a:ext cx="8520600" cy="3048000"/>
          </a:xfrm>
          <a:prstGeom prst="rect">
            <a:avLst/>
          </a:prstGeom>
        </p:spPr>
        <p:txBody>
          <a:bodyPr spcFirstLastPara="1" wrap="square" lIns="91425" tIns="91425" rIns="91425" bIns="91425" anchor="t" anchorCtr="0">
            <a:noAutofit/>
          </a:bodyPr>
          <a:lstStyle/>
          <a:p>
            <a:pPr lvl="0">
              <a:spcBef>
                <a:spcPts val="0"/>
              </a:spcBef>
            </a:pPr>
            <a:r>
              <a:rPr lang="en-GB" dirty="0" smtClean="0">
                <a:solidFill>
                  <a:srgbClr val="FF0000"/>
                </a:solidFill>
                <a:latin typeface="Times New Roman" panose="02020603050405020304" pitchFamily="18" charset="0"/>
                <a:cs typeface="Times New Roman" panose="02020603050405020304" pitchFamily="18" charset="0"/>
                <a:sym typeface="Times New Roman" panose="02020603050405020304"/>
              </a:rPr>
              <a:t>Software Requirement Analysis and Specification</a:t>
            </a:r>
            <a:endPar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ctr" rtl="0">
              <a:spcBef>
                <a:spcPts val="0"/>
              </a:spcBef>
              <a:spcAft>
                <a:spcPts val="0"/>
              </a:spcAft>
              <a:buNone/>
            </a:pPr>
            <a:endPar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Bijay </a:t>
            </a:r>
            <a:r>
              <a:rPr lang="en-GB"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Babu Regmi</a:t>
            </a:r>
            <a:endParaRPr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US" dirty="0">
                <a:solidFill>
                  <a:srgbClr val="FF00FF"/>
                </a:solidFill>
                <a:latin typeface="Times New Roman" panose="02020603050405020304"/>
                <a:ea typeface="Times New Roman" panose="02020603050405020304"/>
                <a:cs typeface="Times New Roman" panose="02020603050405020304"/>
                <a:sym typeface="Times New Roman" panose="02020603050405020304"/>
              </a:rPr>
              <a:t>b</a:t>
            </a:r>
            <a:r>
              <a:rPr lang="en-GB" dirty="0" smtClean="0">
                <a:solidFill>
                  <a:srgbClr val="FF00FF"/>
                </a:solidFill>
                <a:latin typeface="Times New Roman" panose="02020603050405020304"/>
                <a:ea typeface="Times New Roman" panose="02020603050405020304"/>
                <a:cs typeface="Times New Roman" panose="02020603050405020304"/>
                <a:sym typeface="Times New Roman" panose="02020603050405020304"/>
              </a:rPr>
              <a:t>ijay.regmi@deerwalk.edu.np</a:t>
            </a:r>
            <a:endParaRPr dirty="0">
              <a:solidFill>
                <a:srgbClr val="FF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Types of Requirements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Functional Requirements</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Non-Functional Requirements</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Domain Requirements</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Functional Requirements: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IEEE </a:t>
            </a:r>
            <a:r>
              <a:rPr lang="en-US" sz="1800" dirty="0">
                <a:latin typeface="Times New Roman" panose="02020603050405020304" pitchFamily="18" charset="0"/>
                <a:cs typeface="Times New Roman" panose="02020603050405020304" pitchFamily="18" charset="0"/>
              </a:rPr>
              <a:t>defines functional requirements as </a:t>
            </a: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function that a system or </a:t>
            </a:r>
            <a:r>
              <a:rPr lang="en-US" sz="1800" dirty="0" smtClean="0">
                <a:latin typeface="Times New Roman" panose="02020603050405020304" pitchFamily="18" charset="0"/>
                <a:cs typeface="Times New Roman" panose="02020603050405020304" pitchFamily="18" charset="0"/>
              </a:rPr>
              <a:t>	   component </a:t>
            </a:r>
            <a:r>
              <a:rPr lang="en-US" sz="1800" dirty="0">
                <a:latin typeface="Times New Roman" panose="02020603050405020304" pitchFamily="18" charset="0"/>
                <a:cs typeface="Times New Roman" panose="02020603050405020304" pitchFamily="18" charset="0"/>
              </a:rPr>
              <a:t>must be able to perform</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describe the interaction of software with its environment and specify the </a:t>
            </a:r>
            <a:r>
              <a:rPr lang="en-US" sz="1800" dirty="0" smtClean="0">
                <a:latin typeface="Times New Roman" panose="02020603050405020304" pitchFamily="18" charset="0"/>
                <a:cs typeface="Times New Roman" panose="02020603050405020304" pitchFamily="18" charset="0"/>
              </a:rPr>
              <a:t>	   inputs</a:t>
            </a:r>
            <a:r>
              <a:rPr lang="en-US" sz="1800" dirty="0">
                <a:latin typeface="Times New Roman" panose="02020603050405020304" pitchFamily="18" charset="0"/>
                <a:cs typeface="Times New Roman" panose="02020603050405020304" pitchFamily="18" charset="0"/>
              </a:rPr>
              <a:t>, outputs, external interfaces, and the</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functions that should be </a:t>
            </a:r>
            <a:r>
              <a:rPr lang="en-US" sz="1800" dirty="0" smtClean="0">
                <a:latin typeface="Times New Roman" panose="02020603050405020304" pitchFamily="18" charset="0"/>
                <a:cs typeface="Times New Roman" panose="02020603050405020304" pitchFamily="18" charset="0"/>
              </a:rPr>
              <a:t>	   included </a:t>
            </a:r>
            <a:r>
              <a:rPr lang="en-US" sz="1800" dirty="0">
                <a:latin typeface="Times New Roman" panose="02020603050405020304" pitchFamily="18" charset="0"/>
                <a:cs typeface="Times New Roman" panose="02020603050405020304" pitchFamily="18" charset="0"/>
              </a:rPr>
              <a:t>in the </a:t>
            </a:r>
            <a:r>
              <a:rPr lang="en-US" sz="1800" dirty="0" smtClean="0">
                <a:latin typeface="Times New Roman" panose="02020603050405020304" pitchFamily="18" charset="0"/>
                <a:cs typeface="Times New Roman" panose="02020603050405020304" pitchFamily="18" charset="0"/>
              </a:rPr>
              <a:t>software</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services provided </a:t>
            </a:r>
            <a:r>
              <a:rPr lang="en-US" sz="1800" dirty="0" smtClean="0">
                <a:latin typeface="Times New Roman" panose="02020603050405020304" pitchFamily="18" charset="0"/>
                <a:cs typeface="Times New Roman" panose="02020603050405020304" pitchFamily="18" charset="0"/>
              </a:rPr>
              <a:t>by functional </a:t>
            </a:r>
            <a:r>
              <a:rPr lang="en-US" sz="1800" dirty="0">
                <a:latin typeface="Times New Roman" panose="02020603050405020304" pitchFamily="18" charset="0"/>
                <a:cs typeface="Times New Roman" panose="02020603050405020304" pitchFamily="18" charset="0"/>
              </a:rPr>
              <a:t>requirements specify the procedure by </a:t>
            </a:r>
            <a:r>
              <a:rPr lang="en-US" sz="1800" dirty="0" smtClean="0">
                <a:latin typeface="Times New Roman" panose="02020603050405020304" pitchFamily="18" charset="0"/>
                <a:cs typeface="Times New Roman" panose="02020603050405020304" pitchFamily="18" charset="0"/>
              </a:rPr>
              <a:t>	   which </a:t>
            </a:r>
            <a:r>
              <a:rPr lang="en-US" sz="1800" dirty="0">
                <a:latin typeface="Times New Roman" panose="02020603050405020304" pitchFamily="18" charset="0"/>
                <a:cs typeface="Times New Roman" panose="02020603050405020304" pitchFamily="18" charset="0"/>
              </a:rPr>
              <a:t>the software should </a:t>
            </a:r>
            <a:r>
              <a:rPr lang="en-US" sz="1800" dirty="0" smtClean="0">
                <a:latin typeface="Times New Roman" panose="02020603050405020304" pitchFamily="18" charset="0"/>
                <a:cs typeface="Times New Roman" panose="02020603050405020304" pitchFamily="18" charset="0"/>
              </a:rPr>
              <a:t>react to </a:t>
            </a:r>
            <a:r>
              <a:rPr lang="en-US" sz="1800" dirty="0">
                <a:latin typeface="Times New Roman" panose="02020603050405020304" pitchFamily="18" charset="0"/>
                <a:cs typeface="Times New Roman" panose="02020603050405020304" pitchFamily="18" charset="0"/>
              </a:rPr>
              <a:t>particular inputs or behave in particular </a:t>
            </a:r>
            <a:r>
              <a:rPr lang="en-US" sz="1800" dirty="0" smtClean="0">
                <a:latin typeface="Times New Roman" panose="02020603050405020304" pitchFamily="18" charset="0"/>
                <a:cs typeface="Times New Roman" panose="02020603050405020304" pitchFamily="18" charset="0"/>
              </a:rPr>
              <a:t>	   situations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All these functionalities need to be necessarily incorporated into the </a:t>
            </a:r>
            <a:r>
              <a:rPr lang="en-US" sz="1800" dirty="0" smtClean="0">
                <a:latin typeface="Times New Roman" panose="02020603050405020304" pitchFamily="18" charset="0"/>
                <a:cs typeface="Times New Roman" panose="02020603050405020304" pitchFamily="18" charset="0"/>
              </a:rPr>
              <a:t>	   	   system </a:t>
            </a:r>
            <a:r>
              <a:rPr lang="en-US" sz="1800" dirty="0">
                <a:latin typeface="Times New Roman" panose="02020603050405020304" pitchFamily="18" charset="0"/>
                <a:cs typeface="Times New Roman" panose="02020603050405020304" pitchFamily="18" charset="0"/>
              </a:rPr>
              <a:t>as a part of the contract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Non-Functional Requirements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latin typeface="Times New Roman" panose="02020603050405020304" pitchFamily="18" charset="0"/>
                <a:cs typeface="Times New Roman" panose="02020603050405020304" pitchFamily="18" charset="0"/>
              </a:rPr>
              <a:t>arise due to user requirements, budget constraints, organizational policies, and so </a:t>
            </a:r>
            <a:r>
              <a:rPr lang="en-US" sz="1800" dirty="0" smtClean="0">
                <a:latin typeface="Times New Roman" panose="02020603050405020304" pitchFamily="18" charset="0"/>
                <a:cs typeface="Times New Roman" panose="02020603050405020304" pitchFamily="18" charset="0"/>
              </a:rPr>
              <a:t>on</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are </a:t>
            </a:r>
            <a:r>
              <a:rPr lang="en-US" sz="1800" dirty="0">
                <a:latin typeface="Times New Roman" panose="02020603050405020304" pitchFamily="18" charset="0"/>
                <a:cs typeface="Times New Roman" panose="02020603050405020304" pitchFamily="18" charset="0"/>
              </a:rPr>
              <a:t>not related directly to any particular function provided by the </a:t>
            </a:r>
            <a:r>
              <a:rPr lang="en-US" sz="1800" dirty="0" smtClean="0">
                <a:latin typeface="Times New Roman" panose="02020603050405020304" pitchFamily="18" charset="0"/>
                <a:cs typeface="Times New Roman" panose="02020603050405020304" pitchFamily="18" charset="0"/>
              </a:rPr>
              <a:t>system</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can be the necessities that specify the criteria that can be used to decide the operation instead of specific behaviors of the </a:t>
            </a:r>
            <a:r>
              <a:rPr lang="en-US" sz="1800" dirty="0" smtClean="0">
                <a:latin typeface="Times New Roman" panose="02020603050405020304" pitchFamily="18" charset="0"/>
                <a:cs typeface="Times New Roman" panose="02020603050405020304" pitchFamily="18" charset="0"/>
              </a:rPr>
              <a:t>system</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are also called non-behavioral </a:t>
            </a:r>
            <a:r>
              <a:rPr lang="en-US" sz="1800" dirty="0" smtClean="0">
                <a:latin typeface="Times New Roman" panose="02020603050405020304" pitchFamily="18" charset="0"/>
                <a:cs typeface="Times New Roman" panose="02020603050405020304" pitchFamily="18" charset="0"/>
              </a:rPr>
              <a:t>requirements</a:t>
            </a:r>
            <a:endParaRPr lang="en-US" sz="1800" dirty="0" smtClean="0">
              <a:latin typeface="Times New Roman" panose="02020603050405020304" pitchFamily="18" charset="0"/>
              <a:cs typeface="Times New Roman" panose="02020603050405020304" pitchFamily="18" charset="0"/>
            </a:endParaRPr>
          </a:p>
          <a:p>
            <a:pPr algn="just" fontAlgn="base"/>
            <a:r>
              <a:rPr lang="en-US" sz="1800" dirty="0" smtClean="0">
                <a:latin typeface="Times New Roman" panose="02020603050405020304" pitchFamily="18" charset="0"/>
                <a:cs typeface="Times New Roman" panose="02020603050405020304" pitchFamily="18" charset="0"/>
              </a:rPr>
              <a:t>basically </a:t>
            </a:r>
            <a:r>
              <a:rPr lang="en-US" sz="1800" dirty="0">
                <a:latin typeface="Times New Roman" panose="02020603050405020304" pitchFamily="18" charset="0"/>
                <a:cs typeface="Times New Roman" panose="02020603050405020304" pitchFamily="18" charset="0"/>
              </a:rPr>
              <a:t>deal with issues like:</a:t>
            </a:r>
            <a:endParaRPr lang="en-US" sz="1800" dirty="0">
              <a:latin typeface="Times New Roman" panose="02020603050405020304" pitchFamily="18" charset="0"/>
              <a:cs typeface="Times New Roman" panose="02020603050405020304" pitchFamily="18" charset="0"/>
            </a:endParaRPr>
          </a:p>
          <a:p>
            <a:pPr algn="just" fontAlgn="base"/>
            <a:r>
              <a:rPr lang="en-US" sz="1800" dirty="0">
                <a:solidFill>
                  <a:srgbClr val="00B0F0"/>
                </a:solidFill>
                <a:latin typeface="Times New Roman" panose="02020603050405020304" pitchFamily="18" charset="0"/>
                <a:cs typeface="Times New Roman" panose="02020603050405020304" pitchFamily="18" charset="0"/>
              </a:rPr>
              <a:t>Portability</a:t>
            </a:r>
            <a:endParaRPr lang="en-US" sz="1800" dirty="0">
              <a:solidFill>
                <a:srgbClr val="00B0F0"/>
              </a:solidFill>
              <a:latin typeface="Times New Roman" panose="02020603050405020304" pitchFamily="18" charset="0"/>
              <a:cs typeface="Times New Roman" panose="02020603050405020304" pitchFamily="18" charset="0"/>
            </a:endParaRPr>
          </a:p>
          <a:p>
            <a:pPr algn="just" fontAlgn="base"/>
            <a:r>
              <a:rPr lang="en-US" sz="1800" dirty="0">
                <a:solidFill>
                  <a:srgbClr val="00B0F0"/>
                </a:solidFill>
                <a:latin typeface="Times New Roman" panose="02020603050405020304" pitchFamily="18" charset="0"/>
                <a:cs typeface="Times New Roman" panose="02020603050405020304" pitchFamily="18" charset="0"/>
              </a:rPr>
              <a:t>Security</a:t>
            </a:r>
            <a:endParaRPr lang="en-US" sz="1800" dirty="0">
              <a:solidFill>
                <a:srgbClr val="00B0F0"/>
              </a:solidFill>
              <a:latin typeface="Times New Roman" panose="02020603050405020304" pitchFamily="18" charset="0"/>
              <a:cs typeface="Times New Roman" panose="02020603050405020304" pitchFamily="18" charset="0"/>
            </a:endParaRPr>
          </a:p>
          <a:p>
            <a:pPr algn="just" fontAlgn="base"/>
            <a:r>
              <a:rPr lang="en-US" sz="1800" dirty="0">
                <a:solidFill>
                  <a:srgbClr val="00B0F0"/>
                </a:solidFill>
                <a:latin typeface="Times New Roman" panose="02020603050405020304" pitchFamily="18" charset="0"/>
                <a:cs typeface="Times New Roman" panose="02020603050405020304" pitchFamily="18" charset="0"/>
              </a:rPr>
              <a:t>Maintainability</a:t>
            </a:r>
            <a:endParaRPr lang="en-US" sz="1800" dirty="0">
              <a:solidFill>
                <a:srgbClr val="00B0F0"/>
              </a:solidFill>
              <a:latin typeface="Times New Roman" panose="02020603050405020304" pitchFamily="18" charset="0"/>
              <a:cs typeface="Times New Roman" panose="02020603050405020304" pitchFamily="18" charset="0"/>
            </a:endParaRPr>
          </a:p>
          <a:p>
            <a:pPr algn="just" fontAlgn="base"/>
            <a:r>
              <a:rPr lang="en-US" sz="1800" dirty="0">
                <a:solidFill>
                  <a:srgbClr val="00B0F0"/>
                </a:solidFill>
                <a:latin typeface="Times New Roman" panose="02020603050405020304" pitchFamily="18" charset="0"/>
                <a:cs typeface="Times New Roman" panose="02020603050405020304" pitchFamily="18" charset="0"/>
              </a:rPr>
              <a:t>Reliability</a:t>
            </a:r>
            <a:endParaRPr lang="en-US" sz="1800" dirty="0">
              <a:solidFill>
                <a:srgbClr val="00B0F0"/>
              </a:solidFill>
              <a:latin typeface="Times New Roman" panose="02020603050405020304" pitchFamily="18" charset="0"/>
              <a:cs typeface="Times New Roman" panose="02020603050405020304" pitchFamily="18" charset="0"/>
            </a:endParaRPr>
          </a:p>
          <a:p>
            <a:pPr algn="just" fontAlgn="base"/>
            <a:r>
              <a:rPr lang="en-US" sz="1800" dirty="0">
                <a:solidFill>
                  <a:srgbClr val="00B0F0"/>
                </a:solidFill>
                <a:latin typeface="Times New Roman" panose="02020603050405020304" pitchFamily="18" charset="0"/>
                <a:cs typeface="Times New Roman" panose="02020603050405020304" pitchFamily="18" charset="0"/>
              </a:rPr>
              <a:t>Scalability</a:t>
            </a:r>
            <a:endParaRPr lang="en-US" sz="1800" dirty="0">
              <a:solidFill>
                <a:srgbClr val="00B0F0"/>
              </a:solidFill>
              <a:latin typeface="Times New Roman" panose="02020603050405020304" pitchFamily="18" charset="0"/>
              <a:cs typeface="Times New Roman" panose="02020603050405020304" pitchFamily="18" charset="0"/>
            </a:endParaRPr>
          </a:p>
          <a:p>
            <a:pPr algn="just" fontAlgn="base"/>
            <a:r>
              <a:rPr lang="en-US" sz="1800" dirty="0">
                <a:solidFill>
                  <a:srgbClr val="00B0F0"/>
                </a:solidFill>
                <a:latin typeface="Times New Roman" panose="02020603050405020304" pitchFamily="18" charset="0"/>
                <a:cs typeface="Times New Roman" panose="02020603050405020304" pitchFamily="18" charset="0"/>
              </a:rPr>
              <a:t>Performance</a:t>
            </a:r>
            <a:endParaRPr lang="en-US" sz="1800" dirty="0">
              <a:solidFill>
                <a:srgbClr val="00B0F0"/>
              </a:solidFill>
              <a:latin typeface="Times New Roman" panose="02020603050405020304" pitchFamily="18" charset="0"/>
              <a:cs typeface="Times New Roman" panose="02020603050405020304" pitchFamily="18" charset="0"/>
            </a:endParaRPr>
          </a:p>
          <a:p>
            <a:pPr algn="just" fontAlgn="base"/>
            <a:r>
              <a:rPr lang="en-US" sz="1800" dirty="0">
                <a:solidFill>
                  <a:srgbClr val="00B0F0"/>
                </a:solidFill>
                <a:latin typeface="Times New Roman" panose="02020603050405020304" pitchFamily="18" charset="0"/>
                <a:cs typeface="Times New Roman" panose="02020603050405020304" pitchFamily="18" charset="0"/>
              </a:rPr>
              <a:t>Reusability</a:t>
            </a:r>
            <a:endParaRPr lang="en-US" sz="1800" dirty="0">
              <a:solidFill>
                <a:srgbClr val="00B0F0"/>
              </a:solidFill>
              <a:latin typeface="Times New Roman" panose="02020603050405020304" pitchFamily="18" charset="0"/>
              <a:cs typeface="Times New Roman" panose="02020603050405020304" pitchFamily="18" charset="0"/>
            </a:endParaRPr>
          </a:p>
          <a:p>
            <a:pPr algn="just" fontAlgn="base"/>
            <a:r>
              <a:rPr lang="en-US" sz="1800" dirty="0">
                <a:solidFill>
                  <a:srgbClr val="00B0F0"/>
                </a:solidFill>
                <a:latin typeface="Times New Roman" panose="02020603050405020304" pitchFamily="18" charset="0"/>
                <a:cs typeface="Times New Roman" panose="02020603050405020304" pitchFamily="18" charset="0"/>
              </a:rPr>
              <a:t>Flexibility</a:t>
            </a:r>
            <a:endParaRPr lang="en-US" sz="1800" dirty="0">
              <a:solidFill>
                <a:srgbClr val="00B0F0"/>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Domain Requirements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lstStyle/>
          <a:p>
            <a:pPr algn="just"/>
            <a:r>
              <a:rPr lang="en-US" sz="1800" dirty="0">
                <a:latin typeface="Times New Roman" panose="02020603050405020304" pitchFamily="18" charset="0"/>
                <a:cs typeface="Times New Roman" panose="02020603050405020304" pitchFamily="18" charset="0"/>
              </a:rPr>
              <a:t>are the requirements which are characteristic of a particular category or domain of </a:t>
            </a:r>
            <a:r>
              <a:rPr lang="en-US" sz="1800" dirty="0" smtClean="0">
                <a:latin typeface="Times New Roman" panose="02020603050405020304" pitchFamily="18" charset="0"/>
                <a:cs typeface="Times New Roman" panose="02020603050405020304" pitchFamily="18" charset="0"/>
              </a:rPr>
              <a:t>projects</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basic functions that a system of a specific domain must necessarily exhibit come under this </a:t>
            </a:r>
            <a:r>
              <a:rPr lang="en-US" sz="1800" dirty="0" smtClean="0">
                <a:latin typeface="Times New Roman" panose="02020603050405020304" pitchFamily="18" charset="0"/>
                <a:cs typeface="Times New Roman" panose="02020603050405020304" pitchFamily="18" charset="0"/>
              </a:rPr>
              <a:t>category</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For instance, in an academic software that maintains records of a school or college, the functionality of being able to access the list of faculty and list of students of each grade is a domain requirement.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requirements are therefore identified from that domain model and are not user specific</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User Requirements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statements </a:t>
            </a:r>
            <a:r>
              <a:rPr lang="en-US" sz="1800" dirty="0">
                <a:latin typeface="Times New Roman" panose="02020603050405020304" pitchFamily="18" charset="0"/>
                <a:cs typeface="Times New Roman" panose="02020603050405020304" pitchFamily="18" charset="0"/>
              </a:rPr>
              <a:t>in natural language plus diagrams of the services that the systems provides and its operational </a:t>
            </a:r>
            <a:r>
              <a:rPr lang="en-US" sz="1800" dirty="0" smtClean="0">
                <a:latin typeface="Times New Roman" panose="02020603050405020304" pitchFamily="18" charset="0"/>
                <a:cs typeface="Times New Roman" panose="02020603050405020304" pitchFamily="18" charset="0"/>
              </a:rPr>
              <a:t>constraints</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a:t>
            </a:r>
            <a:r>
              <a:rPr lang="en-US" sz="1800" dirty="0" smtClean="0">
                <a:latin typeface="Times New Roman" panose="02020603050405020304" pitchFamily="18" charset="0"/>
                <a:cs typeface="Times New Roman" panose="02020603050405020304" pitchFamily="18" charset="0"/>
              </a:rPr>
              <a:t>ritten </a:t>
            </a:r>
            <a:r>
              <a:rPr lang="en-US" sz="1800" dirty="0">
                <a:latin typeface="Times New Roman" panose="02020603050405020304" pitchFamily="18" charset="0"/>
                <a:cs typeface="Times New Roman" panose="02020603050405020304" pitchFamily="18" charset="0"/>
              </a:rPr>
              <a:t>for </a:t>
            </a:r>
            <a:r>
              <a:rPr lang="en-US" sz="1800" dirty="0" smtClean="0">
                <a:latin typeface="Times New Roman" panose="02020603050405020304" pitchFamily="18" charset="0"/>
                <a:cs typeface="Times New Roman" panose="02020603050405020304" pitchFamily="18" charset="0"/>
              </a:rPr>
              <a:t>customer</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typically written when discussing the use cases for a </a:t>
            </a:r>
            <a:r>
              <a:rPr lang="en-US" sz="1800" dirty="0" smtClean="0">
                <a:latin typeface="Times New Roman" panose="02020603050405020304" pitchFamily="18" charset="0"/>
                <a:cs typeface="Times New Roman" panose="02020603050405020304" pitchFamily="18" charset="0"/>
              </a:rPr>
              <a:t>project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is done with the customer or product managers that know how the embedded system will be used by the </a:t>
            </a:r>
            <a:r>
              <a:rPr lang="en-US" sz="1800" dirty="0" smtClean="0">
                <a:latin typeface="Times New Roman" panose="02020603050405020304" pitchFamily="18" charset="0"/>
                <a:cs typeface="Times New Roman" panose="02020603050405020304" pitchFamily="18" charset="0"/>
              </a:rPr>
              <a:t>user</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deal with how a user will interact with a system and what that user </a:t>
            </a:r>
            <a:r>
              <a:rPr lang="en-US" sz="1800" dirty="0" smtClean="0">
                <a:latin typeface="Times New Roman" panose="02020603050405020304" pitchFamily="18" charset="0"/>
                <a:cs typeface="Times New Roman" panose="02020603050405020304" pitchFamily="18" charset="0"/>
              </a:rPr>
              <a:t>expects</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For example: </a:t>
            </a:r>
            <a:r>
              <a:rPr lang="en-US" sz="1800" dirty="0">
                <a:latin typeface="Times New Roman" panose="02020603050405020304" pitchFamily="18" charset="0"/>
                <a:cs typeface="Times New Roman" panose="02020603050405020304" pitchFamily="18" charset="0"/>
              </a:rPr>
              <a:t>If there is a screen or human machine interface aspect to the system, a user requirement may be based on what happens when the user selects an action on the screen. Maybe with a button press not only does a process start, but it also switches to another screen and provides an audible notification.</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Requirement Analysis and Elicitation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is the process of interacting with customers and end-users to find out about the domain requirements, what services the system should provide, and the other </a:t>
            </a:r>
            <a:r>
              <a:rPr lang="en-US" sz="1800" dirty="0" smtClean="0">
                <a:latin typeface="Times New Roman" panose="02020603050405020304" pitchFamily="18" charset="0"/>
                <a:cs typeface="Times New Roman" panose="02020603050405020304" pitchFamily="18" charset="0"/>
              </a:rPr>
              <a:t>constrains</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also involve a different kinds of stockholders; end-users, managers, system engineers, test engineers, maintenance engineers, </a:t>
            </a:r>
            <a:r>
              <a:rPr lang="en-US" sz="1800" dirty="0" err="1" smtClean="0">
                <a:latin typeface="Times New Roman" panose="02020603050405020304" pitchFamily="18" charset="0"/>
                <a:cs typeface="Times New Roman" panose="02020603050405020304" pitchFamily="18" charset="0"/>
              </a:rPr>
              <a:t>etc</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h</a:t>
            </a:r>
            <a:r>
              <a:rPr lang="en-US" sz="1800" dirty="0" smtClean="0">
                <a:latin typeface="Times New Roman" panose="02020603050405020304" pitchFamily="18" charset="0"/>
                <a:cs typeface="Times New Roman" panose="02020603050405020304" pitchFamily="18" charset="0"/>
              </a:rPr>
              <a:t>as four main processes: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Requirements Discovery</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Requirements classification and organization</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Requirements prioritization and negotiation</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Requirements specification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Requirements Discovery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It’s the process of interacting with, and gathering the requirements from, the stakeholders about the required system and the existing system (if exist</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It can be done using some techniques, like interviews, scenarios, prototypes,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which help the stockholders to understand what the system will be like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That’s because stakeholders may not know what exactly they want the software to do, or they may give un-realistic requirements.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They may give different requirements, which will result in conflict between the requirements, so we have to discover and resolve these conflicts.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br>
              <a:rPr lang="en-US"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Requirements Classification and Organization</a:t>
            </a:r>
            <a:br>
              <a:rPr lang="en-US" dirty="0"/>
            </a:br>
            <a:endParaRPr lang="en-US" dirty="0"/>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It’s very important to organize the overall structure of the system</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Putting related requirements together, and decomposing the system into sub components of related requirements. Then, we define the relationship between these components.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What we do here will help us in the decision of identifying the most suitable architectural design patterns.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Requirements Prioritization and Negotiation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This activity is concerned with prioritizing requirements and finding and resolving requirements conflicts through negotiations until you reach a situation where some of the stakeholders can compromise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Prioritizing your requirements will help you later to focus on the essentials and core features of the system, so you can meet the user expectations. It can be achieved by giving every piece of function a priority level. So, functions with higher priorities need higher attention and focus</a:t>
            </a:r>
            <a:r>
              <a:rPr lang="en-US" sz="1800" i="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Requirements Specification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a:latin typeface="Times New Roman" panose="02020603050405020304" pitchFamily="18" charset="0"/>
                <a:cs typeface="Times New Roman" panose="02020603050405020304" pitchFamily="18" charset="0"/>
              </a:rPr>
              <a:t>It’s the process of writing down the user and system requirements into a document. The requirements should be clear, easy to understand, complete and consistent.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practice, this is difficult to achieve as stakeholders interpret the requirements in different ways and there are often inherent conflicts and inconsistencies in the requirements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specification for a specific software product, program, or set of applications that perform particular functions in a specific environment</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Features of SRS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solidFill>
                  <a:srgbClr val="00B0F0"/>
                </a:solidFill>
                <a:latin typeface="Times New Roman" panose="02020603050405020304" pitchFamily="18" charset="0"/>
                <a:cs typeface="Times New Roman" panose="02020603050405020304" pitchFamily="18" charset="0"/>
              </a:rPr>
              <a:t>Correctness:</a:t>
            </a:r>
            <a:r>
              <a:rPr lang="en-US" sz="1800" dirty="0">
                <a:latin typeface="Times New Roman" panose="02020603050405020304" pitchFamily="18" charset="0"/>
                <a:cs typeface="Times New Roman" panose="02020603050405020304" pitchFamily="18" charset="0"/>
              </a:rPr>
              <a:t> User review is used to provide the accuracy of requirements stated in the SRS. SRS is said to be perfect if it covers all the needs that are truly expected from the system.</a:t>
            </a:r>
            <a:endParaRPr lang="en-US" sz="1800" dirty="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Completeness</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SRS is complete if, and only if, it includes the following </a:t>
            </a:r>
            <a:r>
              <a:rPr lang="en-US" sz="1800" dirty="0" smtClean="0">
                <a:latin typeface="Times New Roman" panose="02020603050405020304" pitchFamily="18" charset="0"/>
                <a:cs typeface="Times New Roman" panose="02020603050405020304" pitchFamily="18" charset="0"/>
              </a:rPr>
              <a:t>elements: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All </a:t>
            </a:r>
            <a:r>
              <a:rPr lang="en-US" sz="1800" dirty="0">
                <a:latin typeface="Times New Roman" panose="02020603050405020304" pitchFamily="18" charset="0"/>
                <a:cs typeface="Times New Roman" panose="02020603050405020304" pitchFamily="18" charset="0"/>
              </a:rPr>
              <a:t>essential requirements, whether relating to functionality, performance, </a:t>
            </a:r>
            <a:r>
              <a:rPr lang="en-US" sz="1800" dirty="0" smtClean="0">
                <a:latin typeface="Times New Roman" panose="02020603050405020304" pitchFamily="18" charset="0"/>
                <a:cs typeface="Times New Roman" panose="02020603050405020304" pitchFamily="18" charset="0"/>
              </a:rPr>
              <a:t>	  design</a:t>
            </a:r>
            <a:r>
              <a:rPr lang="en-US" sz="1800" dirty="0">
                <a:latin typeface="Times New Roman" panose="02020603050405020304" pitchFamily="18" charset="0"/>
                <a:cs typeface="Times New Roman" panose="02020603050405020304" pitchFamily="18" charset="0"/>
              </a:rPr>
              <a:t>, constraints, attributes, or external interfaces.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Definition </a:t>
            </a:r>
            <a:r>
              <a:rPr lang="en-US" sz="1800" dirty="0">
                <a:latin typeface="Times New Roman" panose="02020603050405020304" pitchFamily="18" charset="0"/>
                <a:cs typeface="Times New Roman" panose="02020603050405020304" pitchFamily="18" charset="0"/>
              </a:rPr>
              <a:t>of their responses of the software to all realizable classes of input </a:t>
            </a:r>
            <a:r>
              <a:rPr lang="en-US" sz="1800" dirty="0" smtClean="0">
                <a:latin typeface="Times New Roman" panose="02020603050405020304" pitchFamily="18" charset="0"/>
                <a:cs typeface="Times New Roman" panose="02020603050405020304" pitchFamily="18" charset="0"/>
              </a:rPr>
              <a:t>	  data </a:t>
            </a:r>
            <a:r>
              <a:rPr lang="en-US" sz="1800" dirty="0">
                <a:latin typeface="Times New Roman" panose="02020603050405020304" pitchFamily="18" charset="0"/>
                <a:cs typeface="Times New Roman" panose="02020603050405020304" pitchFamily="18" charset="0"/>
              </a:rPr>
              <a:t>in all available categories of situations.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Full labels and references to all figures, tables, and diagrams in the SRS and </a:t>
            </a:r>
            <a:r>
              <a:rPr lang="en-US" sz="1800" dirty="0" smtClean="0">
                <a:latin typeface="Times New Roman" panose="02020603050405020304" pitchFamily="18" charset="0"/>
                <a:cs typeface="Times New Roman" panose="02020603050405020304" pitchFamily="18" charset="0"/>
              </a:rPr>
              <a:t>	  definitions </a:t>
            </a:r>
            <a:r>
              <a:rPr lang="en-US" sz="1800" dirty="0">
                <a:latin typeface="Times New Roman" panose="02020603050405020304" pitchFamily="18" charset="0"/>
                <a:cs typeface="Times New Roman" panose="02020603050405020304" pitchFamily="18" charset="0"/>
              </a:rPr>
              <a:t>of all terms and units of measure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Modifiability: </a:t>
            </a:r>
            <a:r>
              <a:rPr lang="en-US" sz="1800" dirty="0">
                <a:latin typeface="Times New Roman" panose="02020603050405020304" pitchFamily="18" charset="0"/>
                <a:cs typeface="Times New Roman" panose="02020603050405020304" pitchFamily="18" charset="0"/>
              </a:rPr>
              <a:t>SRS should be made as modifiable as likely and should be capable of quickly obtain changes to the system to some extent. Modifications should be perfectly indexed and cross-referenced.</a:t>
            </a:r>
            <a:endParaRPr lang="en-US" sz="1800" dirty="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Verifiability</a:t>
            </a:r>
            <a:r>
              <a:rPr lang="en-US" sz="1800" dirty="0">
                <a:solidFill>
                  <a:srgbClr val="00B0F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SRS is correct when the specified requirements can be verified with a cost-effective system to check whether the final software meets those requirements. The requirements are verified with the help of reviews.</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System and Software Requirements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Requirements are descriptions of the services that a software system must provide and the constraints under which it must operate.</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Requirements can range from high-level abstract statements of services or system constraints to detailed mathematical functional specifications.</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Requirements Engineering is the process of establishing the services that the customer requires from the system and the constraints under which it is to be developed and operated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Requirements may serve a dual function: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As the basis of a bid for a contract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As the basis for the contract itself</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Design Independence: </a:t>
            </a:r>
            <a:r>
              <a:rPr lang="en-US" sz="1800" dirty="0" smtClean="0">
                <a:latin typeface="Times New Roman" panose="02020603050405020304" pitchFamily="18" charset="0"/>
                <a:cs typeface="Times New Roman" panose="02020603050405020304" pitchFamily="18" charset="0"/>
              </a:rPr>
              <a:t>There should be an option to select from multiple design alternatives for the final system. More specifically, the SRS should not contain any implementation details.</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Testability: </a:t>
            </a:r>
            <a:r>
              <a:rPr lang="en-US" sz="1800" dirty="0" smtClean="0">
                <a:latin typeface="Times New Roman" panose="02020603050405020304" pitchFamily="18" charset="0"/>
                <a:cs typeface="Times New Roman" panose="02020603050405020304" pitchFamily="18" charset="0"/>
              </a:rPr>
              <a:t>An SRS should be written in such a method that it is simple to generate test cases and test plans from the report.</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Understandable by the customer:</a:t>
            </a:r>
            <a:r>
              <a:rPr lang="en-US" sz="1800" dirty="0" smtClean="0">
                <a:latin typeface="Times New Roman" panose="02020603050405020304" pitchFamily="18" charset="0"/>
                <a:cs typeface="Times New Roman" panose="02020603050405020304" pitchFamily="18" charset="0"/>
              </a:rPr>
              <a:t> An end user may be an expert in his/her explicit domain but might not be trained in computer science. Hence, the purpose of formal notations and symbols should be avoided too as much extent as possible. The language should be kept simple and clear.</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Use Cases and Scenarios </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lnSpcReduction="10000"/>
          </a:bodyPr>
          <a:lstStyle/>
          <a:p>
            <a:pPr algn="just"/>
            <a:r>
              <a:rPr lang="en-US" sz="1800" dirty="0" smtClean="0">
                <a:latin typeface="Times New Roman" panose="02020603050405020304" pitchFamily="18" charset="0"/>
                <a:cs typeface="Times New Roman" panose="02020603050405020304" pitchFamily="18" charset="0"/>
              </a:rPr>
              <a:t>two </a:t>
            </a:r>
            <a:r>
              <a:rPr lang="en-US" sz="1800" dirty="0">
                <a:latin typeface="Times New Roman" panose="02020603050405020304" pitchFamily="18" charset="0"/>
                <a:cs typeface="Times New Roman" panose="02020603050405020304" pitchFamily="18" charset="0"/>
              </a:rPr>
              <a:t>different techniques, but, usually they are used </a:t>
            </a:r>
            <a:r>
              <a:rPr lang="en-US" sz="1800" dirty="0" smtClean="0">
                <a:latin typeface="Times New Roman" panose="02020603050405020304" pitchFamily="18" charset="0"/>
                <a:cs typeface="Times New Roman" panose="02020603050405020304" pitchFamily="18" charset="0"/>
              </a:rPr>
              <a:t>together</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Use cases identify interactions between the system and it’s users or even other external systems (using graphical notations), while a scenario is a textual description of one or more of these interactions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Use case involves some symbols to describe the system</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Fig: Use Case Symbol</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2600" y="3129064"/>
            <a:ext cx="5289822" cy="2895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r>
              <a:rPr lang="en-US" sz="1800" dirty="0" smtClean="0">
                <a:latin typeface="Times New Roman" panose="02020603050405020304" pitchFamily="18" charset="0"/>
                <a:cs typeface="Times New Roman" panose="02020603050405020304" pitchFamily="18" charset="0"/>
              </a:rPr>
              <a:t>For example:</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2209800"/>
            <a:ext cx="5715000" cy="3657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solidFill>
                  <a:srgbClr val="00B0F0"/>
                </a:solidFill>
                <a:latin typeface="Times New Roman" panose="02020603050405020304" pitchFamily="18" charset="0"/>
                <a:cs typeface="Times New Roman" panose="02020603050405020304" pitchFamily="18" charset="0"/>
              </a:rPr>
              <a:t>Actors: </a:t>
            </a:r>
            <a:r>
              <a:rPr lang="en-US" sz="1800" dirty="0">
                <a:latin typeface="Times New Roman" panose="02020603050405020304" pitchFamily="18" charset="0"/>
                <a:cs typeface="Times New Roman" panose="02020603050405020304" pitchFamily="18" charset="0"/>
              </a:rPr>
              <a:t>Are those who interact with the system; human or other systems</a:t>
            </a:r>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Interaction (Use Case): </a:t>
            </a:r>
            <a:r>
              <a:rPr lang="en-US" sz="1800" dirty="0">
                <a:latin typeface="Times New Roman" panose="02020603050405020304" pitchFamily="18" charset="0"/>
                <a:cs typeface="Times New Roman" panose="02020603050405020304" pitchFamily="18" charset="0"/>
              </a:rPr>
              <a:t>It denotes the name of the interaction (verb). It’s represented as a named ellipse.</a:t>
            </a:r>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Connection: </a:t>
            </a:r>
            <a:r>
              <a:rPr lang="en-US" sz="1800" dirty="0">
                <a:latin typeface="Times New Roman" panose="02020603050405020304" pitchFamily="18" charset="0"/>
                <a:cs typeface="Times New Roman" panose="02020603050405020304" pitchFamily="18" charset="0"/>
              </a:rPr>
              <a:t>Lines that links between the actors and the interactions.</a:t>
            </a:r>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Include Relationship: </a:t>
            </a:r>
            <a:r>
              <a:rPr lang="en-US" sz="1800" dirty="0">
                <a:latin typeface="Times New Roman" panose="02020603050405020304" pitchFamily="18" charset="0"/>
                <a:cs typeface="Times New Roman" panose="02020603050405020304" pitchFamily="18" charset="0"/>
              </a:rPr>
              <a:t>It denotes a connection between two interactions when an interaction is invoked by another. As an example, splitting a large interaction into several interactions.</a:t>
            </a:r>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Exclude Relationship: </a:t>
            </a:r>
            <a:r>
              <a:rPr lang="en-US" sz="1800" dirty="0">
                <a:latin typeface="Times New Roman" panose="02020603050405020304" pitchFamily="18" charset="0"/>
                <a:cs typeface="Times New Roman" panose="02020603050405020304" pitchFamily="18" charset="0"/>
              </a:rPr>
              <a:t>It denotes a connection between two interactions when you want to extend an interaction by adding an optional behavior, but you can use the main interaction on it’s own without the extending interaction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1800" dirty="0">
                <a:latin typeface="Times New Roman" panose="02020603050405020304" pitchFamily="18" charset="0"/>
                <a:cs typeface="Times New Roman" panose="02020603050405020304" pitchFamily="18" charset="0"/>
              </a:rPr>
              <a:t>Now, we are going to use scenarios to describe the interactions in each use case textually. They should have a format and include the following:</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description of the initial situation.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description of the flow of the events or interactions with the system</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description of the exceptions, or in other words, what can go wrong, and how it can be handled.</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Any concurrent activities should be mentioned</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description of the final state.</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Here is the example for a scenario for the use case example above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4495800"/>
            <a:ext cx="6375728" cy="217181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Interviews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81600"/>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In Interviews, requirements engineering teams put the questions to the stakeholder about the system that’s currently used, and the system to be developed, and hence they can gather the requirements from the answers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questions fall under two categories: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a:t>
            </a:r>
            <a:r>
              <a:rPr lang="en-US" sz="1800" dirty="0" smtClean="0">
                <a:solidFill>
                  <a:srgbClr val="00B0F0"/>
                </a:solidFill>
                <a:latin typeface="Times New Roman" panose="02020603050405020304" pitchFamily="18" charset="0"/>
                <a:cs typeface="Times New Roman" panose="02020603050405020304" pitchFamily="18" charset="0"/>
              </a:rPr>
              <a:t>Closed-Ended</a:t>
            </a:r>
            <a:r>
              <a:rPr lang="en-US" sz="1800" dirty="0">
                <a:solidFill>
                  <a:srgbClr val="00B0F0"/>
                </a:solidFill>
                <a:latin typeface="Times New Roman" panose="02020603050405020304" pitchFamily="18" charset="0"/>
                <a:cs typeface="Times New Roman" panose="02020603050405020304" pitchFamily="18" charset="0"/>
              </a:rPr>
              <a:t> questions: </a:t>
            </a:r>
            <a:r>
              <a:rPr lang="en-US" sz="1800" dirty="0">
                <a:latin typeface="Times New Roman" panose="02020603050405020304" pitchFamily="18" charset="0"/>
                <a:cs typeface="Times New Roman" panose="02020603050405020304" pitchFamily="18" charset="0"/>
              </a:rPr>
              <a:t>A pre-defined set of question.</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0B0F0"/>
                </a:solidFill>
                <a:latin typeface="Times New Roman" panose="02020603050405020304" pitchFamily="18" charset="0"/>
                <a:cs typeface="Times New Roman" panose="02020603050405020304" pitchFamily="18" charset="0"/>
              </a:rPr>
              <a:t>Open-Ended</a:t>
            </a:r>
            <a:r>
              <a:rPr lang="en-US" sz="1800" dirty="0">
                <a:solidFill>
                  <a:srgbClr val="00B0F0"/>
                </a:solidFill>
                <a:latin typeface="Times New Roman" panose="02020603050405020304" pitchFamily="18" charset="0"/>
                <a:cs typeface="Times New Roman" panose="02020603050405020304" pitchFamily="18" charset="0"/>
              </a:rPr>
              <a:t> questions: </a:t>
            </a:r>
            <a:r>
              <a:rPr lang="en-US" sz="1800" dirty="0">
                <a:latin typeface="Times New Roman" panose="02020603050405020304" pitchFamily="18" charset="0"/>
                <a:cs typeface="Times New Roman" panose="02020603050405020304" pitchFamily="18" charset="0"/>
              </a:rPr>
              <a:t>There is no a pre-defined expected answer, they are </a:t>
            </a:r>
            <a:r>
              <a:rPr lang="en-US" sz="1800" dirty="0" smtClean="0">
                <a:latin typeface="Times New Roman" panose="02020603050405020304" pitchFamily="18" charset="0"/>
                <a:cs typeface="Times New Roman" panose="02020603050405020304" pitchFamily="18" charset="0"/>
              </a:rPr>
              <a:t>	   more </a:t>
            </a:r>
            <a:r>
              <a:rPr lang="en-US" sz="1800" dirty="0">
                <a:latin typeface="Times New Roman" panose="02020603050405020304" pitchFamily="18" charset="0"/>
                <a:cs typeface="Times New Roman" panose="02020603050405020304" pitchFamily="18" charset="0"/>
              </a:rPr>
              <a:t>of generic questions. It’s used to explore issues that’s not clear in a </a:t>
            </a:r>
            <a:r>
              <a:rPr lang="en-US" sz="1800" dirty="0" smtClean="0">
                <a:latin typeface="Times New Roman" panose="02020603050405020304" pitchFamily="18" charset="0"/>
                <a:cs typeface="Times New Roman" panose="02020603050405020304" pitchFamily="18" charset="0"/>
              </a:rPr>
              <a:t>	   less </a:t>
            </a:r>
            <a:r>
              <a:rPr lang="en-US" sz="1800" dirty="0">
                <a:latin typeface="Times New Roman" panose="02020603050405020304" pitchFamily="18" charset="0"/>
                <a:cs typeface="Times New Roman" panose="02020603050405020304" pitchFamily="18" charset="0"/>
              </a:rPr>
              <a:t>structured way</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Interviews are good to get an overall understanding of what stakeholders need, how they might interact with the new system, and the difficulties they face with the current system.</a:t>
            </a:r>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00B050"/>
                </a:solidFill>
                <a:latin typeface="Times New Roman" panose="02020603050405020304" pitchFamily="18" charset="0"/>
                <a:cs typeface="Times New Roman" panose="02020603050405020304" pitchFamily="18" charset="0"/>
              </a:rPr>
              <a:t>However, interviews aren’t so helpful in understanding the domain requirements. This is for two reasons:</a:t>
            </a:r>
            <a:endParaRPr lang="en-US" sz="1800" dirty="0">
              <a:solidFill>
                <a:srgbClr val="00B050"/>
              </a:solidFill>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Domain requirements may be expressed using special domain terminologies, and software engineers often find it difficult to understand and it’s easy for them to misunderstand.</a:t>
            </a:r>
            <a:endParaRPr lang="en-US" sz="1800" dirty="0">
              <a:solidFill>
                <a:srgbClr val="00B0F0"/>
              </a:solidFill>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Sometimes stakeholders won’t tell you some requirements because they assume it’s so fundamental and it doesn’t worth mentioning, or they find it difficult to explain, which won’t be taken into consideration in the requirements.</a:t>
            </a:r>
            <a:endParaRPr lang="en-US" sz="1800"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1800" dirty="0"/>
          </a:p>
          <a:p>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View Points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latin typeface="Times New Roman" panose="02020603050405020304" pitchFamily="18" charset="0"/>
                <a:cs typeface="Times New Roman" panose="02020603050405020304" pitchFamily="18" charset="0"/>
              </a:rPr>
              <a:t>A viewpoint-based approach to requirements engineering </a:t>
            </a:r>
            <a:r>
              <a:rPr lang="en-US" sz="1800" dirty="0" smtClean="0">
                <a:latin typeface="Times New Roman" panose="02020603050405020304" pitchFamily="18" charset="0"/>
                <a:cs typeface="Times New Roman" panose="02020603050405020304" pitchFamily="18" charset="0"/>
              </a:rPr>
              <a:t>recognizes </a:t>
            </a:r>
            <a:r>
              <a:rPr lang="en-US" sz="1800" dirty="0">
                <a:latin typeface="Times New Roman" panose="02020603050405020304" pitchFamily="18" charset="0"/>
                <a:cs typeface="Times New Roman" panose="02020603050405020304" pitchFamily="18" charset="0"/>
              </a:rPr>
              <a:t>that all information about the system requirements cannot be discovered by considering the system from a single perspective. Rather, we need to collect and </a:t>
            </a:r>
            <a:r>
              <a:rPr lang="en-US" sz="1800" dirty="0" smtClean="0">
                <a:latin typeface="Times New Roman" panose="02020603050405020304" pitchFamily="18" charset="0"/>
                <a:cs typeface="Times New Roman" panose="02020603050405020304" pitchFamily="18" charset="0"/>
              </a:rPr>
              <a:t>organize </a:t>
            </a:r>
            <a:r>
              <a:rPr lang="en-US" sz="1800" dirty="0">
                <a:latin typeface="Times New Roman" panose="02020603050405020304" pitchFamily="18" charset="0"/>
                <a:cs typeface="Times New Roman" panose="02020603050405020304" pitchFamily="18" charset="0"/>
              </a:rPr>
              <a:t>requirements from a number of different </a:t>
            </a:r>
            <a:r>
              <a:rPr lang="en-US" sz="1800" dirty="0" smtClean="0">
                <a:latin typeface="Times New Roman" panose="02020603050405020304" pitchFamily="18" charset="0"/>
                <a:cs typeface="Times New Roman" panose="02020603050405020304" pitchFamily="18" charset="0"/>
              </a:rPr>
              <a:t>viewpoints.</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key strength of viewpoint-oriented analysis is that it </a:t>
            </a:r>
            <a:r>
              <a:rPr lang="en-US" sz="1800" dirty="0" smtClean="0">
                <a:latin typeface="Times New Roman" panose="02020603050405020304" pitchFamily="18" charset="0"/>
                <a:cs typeface="Times New Roman" panose="02020603050405020304" pitchFamily="18" charset="0"/>
              </a:rPr>
              <a:t>recognizes </a:t>
            </a:r>
            <a:r>
              <a:rPr lang="en-US" sz="1800" dirty="0">
                <a:latin typeface="Times New Roman" panose="02020603050405020304" pitchFamily="18" charset="0"/>
                <a:cs typeface="Times New Roman" panose="02020603050405020304" pitchFamily="18" charset="0"/>
              </a:rPr>
              <a:t>the existence of multiple perspectives and provides a framework for discovering conflicts in the requirements proposed by different stakeholders. Viewpoints can be used as a way of classifying different types of stakeholder and other sources of requirements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the viewpoint-based methods which have been developed, </a:t>
            </a:r>
            <a:r>
              <a:rPr lang="en-US" sz="1800" dirty="0" smtClean="0">
                <a:latin typeface="Times New Roman" panose="02020603050405020304" pitchFamily="18" charset="0"/>
                <a:cs typeface="Times New Roman" panose="02020603050405020304" pitchFamily="18" charset="0"/>
              </a:rPr>
              <a:t>three </a:t>
            </a:r>
            <a:r>
              <a:rPr lang="en-US" sz="1800" dirty="0">
                <a:latin typeface="Times New Roman" panose="02020603050405020304" pitchFamily="18" charset="0"/>
                <a:cs typeface="Times New Roman" panose="02020603050405020304" pitchFamily="18" charset="0"/>
              </a:rPr>
              <a:t>different kinds of viewpoint have been proposed</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Interactor Viewpoints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Indirect Viewpoints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Domain Viewpoints</a:t>
            </a:r>
            <a:endParaRPr lang="en-US" sz="1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endParaRPr lang="en-US" sz="1800" dirty="0" smtClean="0"/>
          </a:p>
          <a:p>
            <a:pPr algn="just"/>
            <a:r>
              <a:rPr lang="en-US" sz="1800" dirty="0" smtClean="0">
                <a:solidFill>
                  <a:srgbClr val="00B0F0"/>
                </a:solidFill>
                <a:latin typeface="Times New Roman" panose="02020603050405020304" pitchFamily="18" charset="0"/>
                <a:cs typeface="Times New Roman" panose="02020603050405020304" pitchFamily="18" charset="0"/>
              </a:rPr>
              <a:t>Interactor </a:t>
            </a:r>
            <a:r>
              <a:rPr lang="en-US" sz="1800" dirty="0">
                <a:solidFill>
                  <a:srgbClr val="00B0F0"/>
                </a:solidFill>
                <a:latin typeface="Times New Roman" panose="02020603050405020304" pitchFamily="18" charset="0"/>
                <a:cs typeface="Times New Roman" panose="02020603050405020304" pitchFamily="18" charset="0"/>
              </a:rPr>
              <a:t>viewpoints </a:t>
            </a:r>
            <a:r>
              <a:rPr lang="en-US" sz="1800" dirty="0">
                <a:latin typeface="Times New Roman" panose="02020603050405020304" pitchFamily="18" charset="0"/>
                <a:cs typeface="Times New Roman" panose="02020603050405020304" pitchFamily="18" charset="0"/>
              </a:rPr>
              <a:t>that represent people or other systems that interact directly with the system. In the bank ATM system, examples of interactor viewpoints are the bank’s customers and the bank’s account database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Indirect viewpoints </a:t>
            </a:r>
            <a:r>
              <a:rPr lang="en-US" sz="1800" dirty="0">
                <a:latin typeface="Times New Roman" panose="02020603050405020304" pitchFamily="18" charset="0"/>
                <a:cs typeface="Times New Roman" panose="02020603050405020304" pitchFamily="18" charset="0"/>
              </a:rPr>
              <a:t>that represent stakeholders who do not use the system themselves but who influence the requirements in some way. In the bank ATM system, examples of indirect viewpoints are the management of the bank and the bank security staff</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Domain viewpoints </a:t>
            </a:r>
            <a:r>
              <a:rPr lang="en-US" sz="1800" dirty="0">
                <a:latin typeface="Times New Roman" panose="02020603050405020304" pitchFamily="18" charset="0"/>
                <a:cs typeface="Times New Roman" panose="02020603050405020304" pitchFamily="18" charset="0"/>
              </a:rPr>
              <a:t>that represent domain characteristics and constraints that influence the system requirements. In the bank ATM system, an example of a domain viewpoint would be the standards that have been developed for inter-bank communications.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PROS:</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complicated interactions (such as those required by bank standards for 	  ATMs) can be somewhat simplified by viewing requirements from different 	  perspectives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can be used as a way of classifying different requirements already given by 	  stakeholders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recognizes that different viewpoints actually exist and provides a way </a:t>
            </a:r>
            <a:r>
              <a:rPr lang="en-US" sz="1800" smtClean="0">
                <a:latin typeface="Times New Roman" panose="02020603050405020304" pitchFamily="18" charset="0"/>
                <a:cs typeface="Times New Roman" panose="02020603050405020304" pitchFamily="18" charset="0"/>
              </a:rPr>
              <a:t>of 	  summarizing </a:t>
            </a:r>
            <a:r>
              <a:rPr lang="en-US" sz="1800" dirty="0" smtClean="0">
                <a:latin typeface="Times New Roman" panose="02020603050405020304" pitchFamily="18" charset="0"/>
                <a:cs typeface="Times New Roman" panose="02020603050405020304" pitchFamily="18" charset="0"/>
              </a:rPr>
              <a:t>them</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CONS:</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non-functional requirements can be difficult to enumerate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can become expensive (in both man-hours and resources) to use</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can be too rigid</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initial identification of viewpoints that are relevant to a system can sometimes be difficult. To help with this process, you should try to identify viewpoints of different types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Providers </a:t>
            </a:r>
            <a:r>
              <a:rPr lang="en-US" sz="1800" dirty="0">
                <a:latin typeface="Times New Roman" panose="02020603050405020304" pitchFamily="18" charset="0"/>
                <a:cs typeface="Times New Roman" panose="02020603050405020304" pitchFamily="18" charset="0"/>
              </a:rPr>
              <a:t>of services to the system and receivers of system </a:t>
            </a:r>
            <a:r>
              <a:rPr lang="en-US" sz="1800" dirty="0" smtClean="0">
                <a:latin typeface="Times New Roman" panose="02020603050405020304" pitchFamily="18" charset="0"/>
                <a:cs typeface="Times New Roman" panose="02020603050405020304" pitchFamily="18" charset="0"/>
              </a:rPr>
              <a:t>services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Systems </a:t>
            </a:r>
            <a:r>
              <a:rPr lang="en-US" sz="1800" dirty="0">
                <a:latin typeface="Times New Roman" panose="02020603050405020304" pitchFamily="18" charset="0"/>
                <a:cs typeface="Times New Roman" panose="02020603050405020304" pitchFamily="18" charset="0"/>
              </a:rPr>
              <a:t>that should interface directly with the system being </a:t>
            </a:r>
            <a:r>
              <a:rPr lang="en-US" sz="1800" dirty="0" smtClean="0">
                <a:latin typeface="Times New Roman" panose="02020603050405020304" pitchFamily="18" charset="0"/>
                <a:cs typeface="Times New Roman" panose="02020603050405020304" pitchFamily="18" charset="0"/>
              </a:rPr>
              <a:t>specified</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Regulations </a:t>
            </a:r>
            <a:r>
              <a:rPr lang="en-US" sz="1800" dirty="0">
                <a:latin typeface="Times New Roman" panose="02020603050405020304" pitchFamily="18" charset="0"/>
                <a:cs typeface="Times New Roman" panose="02020603050405020304" pitchFamily="18" charset="0"/>
              </a:rPr>
              <a:t>and standards that apply to the </a:t>
            </a:r>
            <a:r>
              <a:rPr lang="en-US" sz="1800" dirty="0" smtClean="0">
                <a:latin typeface="Times New Roman" panose="02020603050405020304" pitchFamily="18" charset="0"/>
                <a:cs typeface="Times New Roman" panose="02020603050405020304" pitchFamily="18" charset="0"/>
              </a:rPr>
              <a:t>system</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The </a:t>
            </a:r>
            <a:r>
              <a:rPr lang="en-US" sz="1800" dirty="0">
                <a:latin typeface="Times New Roman" panose="02020603050405020304" pitchFamily="18" charset="0"/>
                <a:cs typeface="Times New Roman" panose="02020603050405020304" pitchFamily="18" charset="0"/>
              </a:rPr>
              <a:t>sources of system business and non-functional </a:t>
            </a:r>
            <a:r>
              <a:rPr lang="en-US" sz="1800" dirty="0" smtClean="0">
                <a:latin typeface="Times New Roman" panose="02020603050405020304" pitchFamily="18" charset="0"/>
                <a:cs typeface="Times New Roman" panose="02020603050405020304" pitchFamily="18" charset="0"/>
              </a:rPr>
              <a:t>requirements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Engineering </a:t>
            </a:r>
            <a:r>
              <a:rPr lang="en-US" sz="1800" dirty="0">
                <a:latin typeface="Times New Roman" panose="02020603050405020304" pitchFamily="18" charset="0"/>
                <a:cs typeface="Times New Roman" panose="02020603050405020304" pitchFamily="18" charset="0"/>
              </a:rPr>
              <a:t>viewpoints reflecting the requirements of people who have to </a:t>
            </a:r>
            <a:r>
              <a:rPr lang="en-US" sz="1800" dirty="0" smtClean="0">
                <a:latin typeface="Times New Roman" panose="02020603050405020304" pitchFamily="18" charset="0"/>
                <a:cs typeface="Times New Roman" panose="02020603050405020304" pitchFamily="18" charset="0"/>
              </a:rPr>
              <a:t>	  develop</a:t>
            </a:r>
            <a:r>
              <a:rPr lang="en-US" sz="1800" dirty="0">
                <a:latin typeface="Times New Roman" panose="02020603050405020304" pitchFamily="18" charset="0"/>
                <a:cs typeface="Times New Roman" panose="02020603050405020304" pitchFamily="18" charset="0"/>
              </a:rPr>
              <a:t>, manage and maintain the </a:t>
            </a:r>
            <a:r>
              <a:rPr lang="en-US" sz="1800" dirty="0" smtClean="0">
                <a:latin typeface="Times New Roman" panose="02020603050405020304" pitchFamily="18" charset="0"/>
                <a:cs typeface="Times New Roman" panose="02020603050405020304" pitchFamily="18" charset="0"/>
              </a:rPr>
              <a:t>system</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Marketing </a:t>
            </a:r>
            <a:r>
              <a:rPr lang="en-US" sz="1800" dirty="0">
                <a:latin typeface="Times New Roman" panose="02020603050405020304" pitchFamily="18" charset="0"/>
                <a:cs typeface="Times New Roman" panose="02020603050405020304" pitchFamily="18" charset="0"/>
              </a:rPr>
              <a:t>and external affairs viewpoints that generate requirements on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product features expected by customers and how the system should </a:t>
            </a:r>
            <a:r>
              <a:rPr lang="en-US" sz="1800" dirty="0" smtClean="0">
                <a:latin typeface="Times New Roman" panose="02020603050405020304" pitchFamily="18" charset="0"/>
                <a:cs typeface="Times New Roman" panose="02020603050405020304" pitchFamily="18" charset="0"/>
              </a:rPr>
              <a:t>	  reflect </a:t>
            </a:r>
            <a:r>
              <a:rPr lang="en-US" sz="1800" dirty="0">
                <a:latin typeface="Times New Roman" panose="02020603050405020304" pitchFamily="18" charset="0"/>
                <a:cs typeface="Times New Roman" panose="02020603050405020304" pitchFamily="18" charset="0"/>
              </a:rPr>
              <a:t>the external image of the </a:t>
            </a:r>
            <a:r>
              <a:rPr lang="en-US" sz="1800" dirty="0" smtClean="0">
                <a:latin typeface="Times New Roman" panose="02020603050405020304" pitchFamily="18" charset="0"/>
                <a:cs typeface="Times New Roman" panose="02020603050405020304" pitchFamily="18" charset="0"/>
              </a:rPr>
              <a:t>organization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Requirements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1800" dirty="0">
                <a:latin typeface="Times New Roman" panose="02020603050405020304" pitchFamily="18" charset="0"/>
                <a:cs typeface="Times New Roman" panose="02020603050405020304" pitchFamily="18" charset="0"/>
              </a:rPr>
              <a:t>Requirement is a condition or capability possessed by the software or system component in order to solve a real world problem. The problems can be to automate a part of a system, to correct shortcomings of an existing system, to control a device, and so on.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IEEE</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defines requirement as (1) A condition or capability needed by a user to solve a problem or achieve an objective. (2) A condition or capability that must be met or possessed by a system or system component to satisfy a contract, standard, specification, or other formally imposed documents. (3) A documented representation of a condition or capability as in (1) or (2).’</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Requirements describe how a system should act, appear or perform. For this, when users request for software, they provide an approximation of what the new system should be capable of doing.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Requirements </a:t>
            </a:r>
            <a:r>
              <a:rPr lang="en-US" sz="1800" dirty="0">
                <a:latin typeface="Times New Roman" panose="02020603050405020304" pitchFamily="18" charset="0"/>
                <a:cs typeface="Times New Roman" panose="02020603050405020304" pitchFamily="18" charset="0"/>
              </a:rPr>
              <a:t>differ from one user to another and from one business process to another.</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0000"/>
                </a:solidFill>
                <a:latin typeface="Times New Roman" panose="02020603050405020304" pitchFamily="18" charset="0"/>
                <a:cs typeface="Times New Roman" panose="02020603050405020304" pitchFamily="18" charset="0"/>
              </a:rPr>
              <a:t>Ethnography</a:t>
            </a:r>
            <a:r>
              <a:rPr lang="en-US" dirty="0" smtClean="0"/>
              <a:t> </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can </a:t>
            </a:r>
            <a:r>
              <a:rPr lang="en-US" sz="1800" dirty="0">
                <a:latin typeface="Times New Roman" panose="02020603050405020304" pitchFamily="18" charset="0"/>
                <a:cs typeface="Times New Roman" panose="02020603050405020304" pitchFamily="18" charset="0"/>
              </a:rPr>
              <a:t>provide an in-depth understanding of the socio-technological realities surrounding everyday software development practice, i.e., it can help to uncover not only what practitioners do, but also why they do </a:t>
            </a:r>
            <a:r>
              <a:rPr lang="en-US" sz="1800" dirty="0" smtClean="0">
                <a:latin typeface="Times New Roman" panose="02020603050405020304" pitchFamily="18" charset="0"/>
                <a:cs typeface="Times New Roman" panose="02020603050405020304" pitchFamily="18" charset="0"/>
              </a:rPr>
              <a:t>it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basic definition of ethnography is a study of people and cultures, but it should be noted that ethnography is both a process and a product. You "do" ethnography to produce "an" ethnography - meaning you use a special set of methods and philosophies to create a written piece of work that describes and interprets a culture or way of life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When "doing" ethnography, the process is not one specific method. Instead it is an approach to conducting </a:t>
            </a:r>
            <a:r>
              <a:rPr lang="en-US" sz="1800" dirty="0" smtClean="0">
                <a:latin typeface="Times New Roman" panose="02020603050405020304" pitchFamily="18" charset="0"/>
                <a:cs typeface="Times New Roman" panose="02020603050405020304" pitchFamily="18" charset="0"/>
              </a:rPr>
              <a:t>research </a:t>
            </a:r>
            <a:r>
              <a:rPr lang="en-US" sz="1800" dirty="0">
                <a:latin typeface="Times New Roman" panose="02020603050405020304" pitchFamily="18" charset="0"/>
                <a:cs typeface="Times New Roman" panose="02020603050405020304" pitchFamily="18" charset="0"/>
              </a:rPr>
              <a:t>and as such it can utilize a variety of methods.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 </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anose="02020603050405020304" pitchFamily="18" charset="0"/>
                <a:cs typeface="Times New Roman" panose="02020603050405020304" pitchFamily="18" charset="0"/>
              </a:rPr>
              <a:t>Ethnographic research is  conducted in </a:t>
            </a:r>
            <a:r>
              <a:rPr lang="en-US" sz="1800" dirty="0" smtClean="0">
                <a:solidFill>
                  <a:srgbClr val="00B0F0"/>
                </a:solidFill>
                <a:latin typeface="Times New Roman" panose="02020603050405020304" pitchFamily="18" charset="0"/>
                <a:cs typeface="Times New Roman" panose="02020603050405020304" pitchFamily="18" charset="0"/>
              </a:rPr>
              <a:t>context</a:t>
            </a:r>
            <a:r>
              <a:rPr lang="en-US" sz="1800" dirty="0" smtClean="0">
                <a:latin typeface="Times New Roman" panose="02020603050405020304" pitchFamily="18" charset="0"/>
                <a:cs typeface="Times New Roman" panose="02020603050405020304" pitchFamily="18" charset="0"/>
              </a:rPr>
              <a:t>, typically over an extended period of time, and </a:t>
            </a:r>
            <a:r>
              <a:rPr lang="en-US" sz="1800" dirty="0" smtClean="0">
                <a:solidFill>
                  <a:srgbClr val="00B0F0"/>
                </a:solidFill>
                <a:latin typeface="Times New Roman" panose="02020603050405020304" pitchFamily="18" charset="0"/>
                <a:cs typeface="Times New Roman" panose="02020603050405020304" pitchFamily="18" charset="0"/>
              </a:rPr>
              <a:t>holistic</a:t>
            </a:r>
            <a:r>
              <a:rPr lang="en-US" sz="1800" dirty="0" smtClean="0">
                <a:latin typeface="Times New Roman" panose="02020603050405020304" pitchFamily="18" charset="0"/>
                <a:cs typeface="Times New Roman" panose="02020603050405020304" pitchFamily="18" charset="0"/>
              </a:rPr>
              <a:t>, seeking the wider picture.</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000" y="2438400"/>
            <a:ext cx="5410200" cy="35814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Feasibility Study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1800" dirty="0">
                <a:latin typeface="Times New Roman" panose="02020603050405020304" pitchFamily="18" charset="0"/>
                <a:cs typeface="Times New Roman" panose="02020603050405020304" pitchFamily="18" charset="0"/>
              </a:rPr>
              <a:t>Feasibility is defined as the practical extent to which a project can be performed successfully.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evaluate feasibility, a feasibility study is performed, which determines whether the solution considered to accomplish the requirements is practical and workable in the software.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Information </a:t>
            </a:r>
            <a:r>
              <a:rPr lang="en-US" sz="1800" dirty="0">
                <a:latin typeface="Times New Roman" panose="02020603050405020304" pitchFamily="18" charset="0"/>
                <a:cs typeface="Times New Roman" panose="02020603050405020304" pitchFamily="18" charset="0"/>
              </a:rPr>
              <a:t>such as resource availability, cost estimation for software development, benefits of the software to the organization after it is developed and cost to be incurred on its maintenance are considered during the feasibility study</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Some other objectives of feasibility study are:</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0B050"/>
                </a:solidFill>
                <a:latin typeface="Times New Roman" panose="02020603050405020304" pitchFamily="18" charset="0"/>
                <a:cs typeface="Times New Roman" panose="02020603050405020304" pitchFamily="18" charset="0"/>
              </a:rPr>
              <a:t>- to analyze whether the software will meet organizational requirements</a:t>
            </a:r>
            <a:endParaRPr lang="en-US" sz="1800" dirty="0" smtClean="0">
              <a:solidFill>
                <a:srgbClr val="00B050"/>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0B050"/>
                </a:solidFill>
                <a:latin typeface="Times New Roman" panose="02020603050405020304" pitchFamily="18" charset="0"/>
                <a:cs typeface="Times New Roman" panose="02020603050405020304" pitchFamily="18" charset="0"/>
              </a:rPr>
              <a:t>	</a:t>
            </a:r>
            <a:r>
              <a:rPr lang="en-US" sz="1800" dirty="0" smtClean="0">
                <a:solidFill>
                  <a:srgbClr val="00B050"/>
                </a:solidFill>
                <a:latin typeface="Times New Roman" panose="02020603050405020304" pitchFamily="18" charset="0"/>
                <a:cs typeface="Times New Roman" panose="02020603050405020304" pitchFamily="18" charset="0"/>
              </a:rPr>
              <a:t>- to determine whether the software can be implemented using the current 	   technology and within the specified budget and schedule</a:t>
            </a:r>
            <a:endParaRPr lang="en-US" sz="1800" dirty="0" smtClean="0">
              <a:solidFill>
                <a:srgbClr val="00B050"/>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0B050"/>
                </a:solidFill>
                <a:latin typeface="Times New Roman" panose="02020603050405020304" pitchFamily="18" charset="0"/>
                <a:cs typeface="Times New Roman" panose="02020603050405020304" pitchFamily="18" charset="0"/>
              </a:rPr>
              <a:t>	</a:t>
            </a:r>
            <a:r>
              <a:rPr lang="en-US" sz="1800" dirty="0" smtClean="0">
                <a:solidFill>
                  <a:srgbClr val="00B050"/>
                </a:solidFill>
                <a:latin typeface="Times New Roman" panose="02020603050405020304" pitchFamily="18" charset="0"/>
                <a:cs typeface="Times New Roman" panose="02020603050405020304" pitchFamily="18" charset="0"/>
              </a:rPr>
              <a:t>- to determine whether the software can be integrated with other existing 	   software</a:t>
            </a:r>
            <a:endParaRPr lang="en-US" sz="18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Types of Feasibility Study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Technical Feasibility:</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assesses the current resources (such as hardware and software) and </a:t>
            </a:r>
            <a:r>
              <a:rPr lang="en-US" sz="1800" dirty="0" smtClean="0">
                <a:latin typeface="Times New Roman" panose="02020603050405020304" pitchFamily="18" charset="0"/>
                <a:cs typeface="Times New Roman" panose="02020603050405020304" pitchFamily="18" charset="0"/>
              </a:rPr>
              <a:t>	  	  technology</a:t>
            </a:r>
            <a:r>
              <a:rPr lang="en-US" sz="1800" dirty="0">
                <a:latin typeface="Times New Roman" panose="02020603050405020304" pitchFamily="18" charset="0"/>
                <a:cs typeface="Times New Roman" panose="02020603050405020304" pitchFamily="18" charset="0"/>
              </a:rPr>
              <a:t>, which are required to accomplish user requirements in the </a:t>
            </a:r>
            <a:r>
              <a:rPr lang="en-US" sz="1800" dirty="0" smtClean="0">
                <a:latin typeface="Times New Roman" panose="02020603050405020304" pitchFamily="18" charset="0"/>
                <a:cs typeface="Times New Roman" panose="02020603050405020304" pitchFamily="18" charset="0"/>
              </a:rPr>
              <a:t>	  software </a:t>
            </a:r>
            <a:r>
              <a:rPr lang="en-US" sz="1800" dirty="0">
                <a:latin typeface="Times New Roman" panose="02020603050405020304" pitchFamily="18" charset="0"/>
                <a:cs typeface="Times New Roman" panose="02020603050405020304" pitchFamily="18" charset="0"/>
              </a:rPr>
              <a:t>within the allocated time and </a:t>
            </a:r>
            <a:r>
              <a:rPr lang="en-US" sz="1800" dirty="0" smtClean="0">
                <a:latin typeface="Times New Roman" panose="02020603050405020304" pitchFamily="18" charset="0"/>
                <a:cs typeface="Times New Roman" panose="02020603050405020304" pitchFamily="18" charset="0"/>
              </a:rPr>
              <a:t>budget</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software development team ascertains whether the current resources and </a:t>
            </a:r>
            <a:r>
              <a:rPr lang="en-US" sz="1800" dirty="0" smtClean="0">
                <a:latin typeface="Times New Roman" panose="02020603050405020304" pitchFamily="18" charset="0"/>
                <a:cs typeface="Times New Roman" panose="02020603050405020304" pitchFamily="18" charset="0"/>
              </a:rPr>
              <a:t>	   technology </a:t>
            </a:r>
            <a:r>
              <a:rPr lang="en-US" sz="1800" dirty="0">
                <a:latin typeface="Times New Roman" panose="02020603050405020304" pitchFamily="18" charset="0"/>
                <a:cs typeface="Times New Roman" panose="02020603050405020304" pitchFamily="18" charset="0"/>
              </a:rPr>
              <a:t>can be upgraded or added in the software to accomplish </a:t>
            </a:r>
            <a:r>
              <a:rPr lang="en-US" sz="1800" dirty="0" smtClean="0">
                <a:latin typeface="Times New Roman" panose="02020603050405020304" pitchFamily="18" charset="0"/>
                <a:cs typeface="Times New Roman" panose="02020603050405020304" pitchFamily="18" charset="0"/>
              </a:rPr>
              <a:t>	   specified </a:t>
            </a:r>
            <a:r>
              <a:rPr lang="en-US" sz="1800" dirty="0">
                <a:latin typeface="Times New Roman" panose="02020603050405020304" pitchFamily="18" charset="0"/>
                <a:cs typeface="Times New Roman" panose="02020603050405020304" pitchFamily="18" charset="0"/>
              </a:rPr>
              <a:t>user </a:t>
            </a:r>
            <a:r>
              <a:rPr lang="en-US" sz="1800" dirty="0" smtClean="0">
                <a:latin typeface="Times New Roman" panose="02020603050405020304" pitchFamily="18" charset="0"/>
                <a:cs typeface="Times New Roman" panose="02020603050405020304" pitchFamily="18" charset="0"/>
              </a:rPr>
              <a:t>requirements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Technical feasibility also performs the following tasks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Analyzes </a:t>
            </a:r>
            <a:r>
              <a:rPr lang="en-US" sz="1800" dirty="0">
                <a:latin typeface="Times New Roman" panose="02020603050405020304" pitchFamily="18" charset="0"/>
                <a:cs typeface="Times New Roman" panose="02020603050405020304" pitchFamily="18" charset="0"/>
              </a:rPr>
              <a:t>the technical skills and capabilities of the software development </a:t>
            </a:r>
            <a:r>
              <a:rPr lang="en-US" sz="1800" dirty="0" smtClean="0">
                <a:latin typeface="Times New Roman" panose="02020603050405020304" pitchFamily="18" charset="0"/>
                <a:cs typeface="Times New Roman" panose="02020603050405020304" pitchFamily="18" charset="0"/>
              </a:rPr>
              <a:t>	     team members.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Determines </a:t>
            </a:r>
            <a:r>
              <a:rPr lang="en-US" sz="1800" dirty="0">
                <a:latin typeface="Times New Roman" panose="02020603050405020304" pitchFamily="18" charset="0"/>
                <a:cs typeface="Times New Roman" panose="02020603050405020304" pitchFamily="18" charset="0"/>
              </a:rPr>
              <a:t>whether the relevant technology is stable and established.</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Ascertains </a:t>
            </a:r>
            <a:r>
              <a:rPr lang="en-US" sz="1800" dirty="0">
                <a:latin typeface="Times New Roman" panose="02020603050405020304" pitchFamily="18" charset="0"/>
                <a:cs typeface="Times New Roman" panose="02020603050405020304" pitchFamily="18" charset="0"/>
              </a:rPr>
              <a:t>that the technology chosen for software development has a </a:t>
            </a:r>
            <a:r>
              <a:rPr lang="en-US" sz="1800" dirty="0" smtClean="0">
                <a:latin typeface="Times New Roman" panose="02020603050405020304" pitchFamily="18" charset="0"/>
                <a:cs typeface="Times New Roman" panose="02020603050405020304" pitchFamily="18" charset="0"/>
              </a:rPr>
              <a:t>	     large </a:t>
            </a:r>
            <a:r>
              <a:rPr lang="en-US" sz="1800" dirty="0">
                <a:latin typeface="Times New Roman" panose="02020603050405020304" pitchFamily="18" charset="0"/>
                <a:cs typeface="Times New Roman" panose="02020603050405020304" pitchFamily="18" charset="0"/>
              </a:rPr>
              <a:t>number of users so that they can be consulted when problems arise </a:t>
            </a:r>
            <a:r>
              <a:rPr lang="en-US" sz="1800" dirty="0" smtClean="0">
                <a:latin typeface="Times New Roman" panose="02020603050405020304" pitchFamily="18" charset="0"/>
                <a:cs typeface="Times New Roman" panose="02020603050405020304" pitchFamily="18" charset="0"/>
              </a:rPr>
              <a:t>	     or </a:t>
            </a:r>
            <a:r>
              <a:rPr lang="en-US" sz="1800" dirty="0">
                <a:latin typeface="Times New Roman" panose="02020603050405020304" pitchFamily="18" charset="0"/>
                <a:cs typeface="Times New Roman" panose="02020603050405020304" pitchFamily="18" charset="0"/>
              </a:rPr>
              <a:t>improvements are required.</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Operational Feasibility:</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assesses the extent to which the required software performs a series of steps </a:t>
            </a:r>
            <a:r>
              <a:rPr lang="en-US" sz="1800" dirty="0" smtClean="0">
                <a:latin typeface="Times New Roman" panose="02020603050405020304" pitchFamily="18" charset="0"/>
                <a:cs typeface="Times New Roman" panose="02020603050405020304" pitchFamily="18" charset="0"/>
              </a:rPr>
              <a:t>	  to </a:t>
            </a:r>
            <a:r>
              <a:rPr lang="en-US" sz="1800" dirty="0">
                <a:latin typeface="Times New Roman" panose="02020603050405020304" pitchFamily="18" charset="0"/>
                <a:cs typeface="Times New Roman" panose="02020603050405020304" pitchFamily="18" charset="0"/>
              </a:rPr>
              <a:t>solve business problems and user </a:t>
            </a:r>
            <a:r>
              <a:rPr lang="en-US" sz="1800" dirty="0" smtClean="0">
                <a:latin typeface="Times New Roman" panose="02020603050405020304" pitchFamily="18" charset="0"/>
                <a:cs typeface="Times New Roman" panose="02020603050405020304" pitchFamily="18" charset="0"/>
              </a:rPr>
              <a:t>requirements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dependent </a:t>
            </a:r>
            <a:r>
              <a:rPr lang="en-US" sz="1800" dirty="0">
                <a:latin typeface="Times New Roman" panose="02020603050405020304" pitchFamily="18" charset="0"/>
                <a:cs typeface="Times New Roman" panose="02020603050405020304" pitchFamily="18" charset="0"/>
              </a:rPr>
              <a:t>on human resources (software development team) and involves </a:t>
            </a:r>
            <a:r>
              <a:rPr lang="en-US" sz="1800" dirty="0" smtClean="0">
                <a:latin typeface="Times New Roman" panose="02020603050405020304" pitchFamily="18" charset="0"/>
                <a:cs typeface="Times New Roman" panose="02020603050405020304" pitchFamily="18" charset="0"/>
              </a:rPr>
              <a:t>	  visualizing </a:t>
            </a:r>
            <a:r>
              <a:rPr lang="en-US" sz="1800" dirty="0">
                <a:latin typeface="Times New Roman" panose="02020603050405020304" pitchFamily="18" charset="0"/>
                <a:cs typeface="Times New Roman" panose="02020603050405020304" pitchFamily="18" charset="0"/>
              </a:rPr>
              <a:t>whether the software will operate after it is developed and be </a:t>
            </a:r>
            <a:r>
              <a:rPr lang="en-US" sz="1800" dirty="0" smtClean="0">
                <a:latin typeface="Times New Roman" panose="02020603050405020304" pitchFamily="18" charset="0"/>
                <a:cs typeface="Times New Roman" panose="02020603050405020304" pitchFamily="18" charset="0"/>
              </a:rPr>
              <a:t>	  operative </a:t>
            </a:r>
            <a:r>
              <a:rPr lang="en-US" sz="1800" dirty="0">
                <a:latin typeface="Times New Roman" panose="02020603050405020304" pitchFamily="18" charset="0"/>
                <a:cs typeface="Times New Roman" panose="02020603050405020304" pitchFamily="18" charset="0"/>
              </a:rPr>
              <a:t>once it is </a:t>
            </a:r>
            <a:r>
              <a:rPr lang="en-US" sz="1800" dirty="0" smtClean="0">
                <a:latin typeface="Times New Roman" panose="02020603050405020304" pitchFamily="18" charset="0"/>
                <a:cs typeface="Times New Roman" panose="02020603050405020304" pitchFamily="18" charset="0"/>
              </a:rPr>
              <a:t>installed</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Operational feasibility also performs the following tasks.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Determines </a:t>
            </a:r>
            <a:r>
              <a:rPr lang="en-US" sz="1800" dirty="0">
                <a:latin typeface="Times New Roman" panose="02020603050405020304" pitchFamily="18" charset="0"/>
                <a:cs typeface="Times New Roman" panose="02020603050405020304" pitchFamily="18" charset="0"/>
              </a:rPr>
              <a:t>whether the problems anticipated in user requirements are of </a:t>
            </a:r>
            <a:r>
              <a:rPr lang="en-US" sz="1800" dirty="0" smtClean="0">
                <a:latin typeface="Times New Roman" panose="02020603050405020304" pitchFamily="18" charset="0"/>
                <a:cs typeface="Times New Roman" panose="02020603050405020304" pitchFamily="18" charset="0"/>
              </a:rPr>
              <a:t>	     high </a:t>
            </a:r>
            <a:r>
              <a:rPr lang="en-US" sz="1800" dirty="0">
                <a:latin typeface="Times New Roman" panose="02020603050405020304" pitchFamily="18" charset="0"/>
                <a:cs typeface="Times New Roman" panose="02020603050405020304" pitchFamily="18" charset="0"/>
              </a:rPr>
              <a:t>priority.</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Determines </a:t>
            </a:r>
            <a:r>
              <a:rPr lang="en-US" sz="1800" dirty="0">
                <a:latin typeface="Times New Roman" panose="02020603050405020304" pitchFamily="18" charset="0"/>
                <a:cs typeface="Times New Roman" panose="02020603050405020304" pitchFamily="18" charset="0"/>
              </a:rPr>
              <a:t>whether the solution suggested by the software development </a:t>
            </a:r>
            <a:r>
              <a:rPr lang="en-US" sz="1800" dirty="0" smtClean="0">
                <a:latin typeface="Times New Roman" panose="02020603050405020304" pitchFamily="18" charset="0"/>
                <a:cs typeface="Times New Roman" panose="02020603050405020304" pitchFamily="18" charset="0"/>
              </a:rPr>
              <a:t>	     team </a:t>
            </a:r>
            <a:r>
              <a:rPr lang="en-US" sz="1800" dirty="0">
                <a:latin typeface="Times New Roman" panose="02020603050405020304" pitchFamily="18" charset="0"/>
                <a:cs typeface="Times New Roman" panose="02020603050405020304" pitchFamily="18" charset="0"/>
              </a:rPr>
              <a:t>is acceptable.</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Analyzes </a:t>
            </a:r>
            <a:r>
              <a:rPr lang="en-US" sz="1800" dirty="0">
                <a:latin typeface="Times New Roman" panose="02020603050405020304" pitchFamily="18" charset="0"/>
                <a:cs typeface="Times New Roman" panose="02020603050405020304" pitchFamily="18" charset="0"/>
              </a:rPr>
              <a:t>whether users will adapt to a new software.</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Determines </a:t>
            </a:r>
            <a:r>
              <a:rPr lang="en-US" sz="1800" dirty="0">
                <a:latin typeface="Times New Roman" panose="02020603050405020304" pitchFamily="18" charset="0"/>
                <a:cs typeface="Times New Roman" panose="02020603050405020304" pitchFamily="18" charset="0"/>
              </a:rPr>
              <a:t>whether the organization is satisfied by the alternative </a:t>
            </a:r>
            <a:r>
              <a:rPr lang="en-US" sz="1800" dirty="0" smtClean="0">
                <a:latin typeface="Times New Roman" panose="02020603050405020304" pitchFamily="18" charset="0"/>
                <a:cs typeface="Times New Roman" panose="02020603050405020304" pitchFamily="18" charset="0"/>
              </a:rPr>
              <a:t>	  	     solutions </a:t>
            </a:r>
            <a:r>
              <a:rPr lang="en-US" sz="1800" dirty="0">
                <a:latin typeface="Times New Roman" panose="02020603050405020304" pitchFamily="18" charset="0"/>
                <a:cs typeface="Times New Roman" panose="02020603050405020304" pitchFamily="18" charset="0"/>
              </a:rPr>
              <a:t>proposed by the software development team.</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Economic Feasibility:</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determines whether the required software is capable of generating financial </a:t>
            </a:r>
            <a:r>
              <a:rPr lang="en-US" sz="1800" dirty="0" smtClean="0">
                <a:latin typeface="Times New Roman" panose="02020603050405020304" pitchFamily="18" charset="0"/>
                <a:cs typeface="Times New Roman" panose="02020603050405020304" pitchFamily="18" charset="0"/>
              </a:rPr>
              <a:t>	  gains </a:t>
            </a:r>
            <a:r>
              <a:rPr lang="en-US" sz="1800" dirty="0">
                <a:latin typeface="Times New Roman" panose="02020603050405020304" pitchFamily="18" charset="0"/>
                <a:cs typeface="Times New Roman" panose="02020603050405020304" pitchFamily="18" charset="0"/>
              </a:rPr>
              <a:t>for an </a:t>
            </a:r>
            <a:r>
              <a:rPr lang="en-US" sz="1800" dirty="0" smtClean="0">
                <a:latin typeface="Times New Roman" panose="02020603050405020304" pitchFamily="18" charset="0"/>
                <a:cs typeface="Times New Roman" panose="02020603050405020304" pitchFamily="18" charset="0"/>
              </a:rPr>
              <a:t>organization</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involves the cost incurred on the software development team, estimated cost </a:t>
            </a:r>
            <a:r>
              <a:rPr lang="en-US" sz="1800" dirty="0" smtClean="0">
                <a:latin typeface="Times New Roman" panose="02020603050405020304" pitchFamily="18" charset="0"/>
                <a:cs typeface="Times New Roman" panose="02020603050405020304" pitchFamily="18" charset="0"/>
              </a:rPr>
              <a:t>	  of </a:t>
            </a:r>
            <a:r>
              <a:rPr lang="en-US" sz="1800" dirty="0">
                <a:latin typeface="Times New Roman" panose="02020603050405020304" pitchFamily="18" charset="0"/>
                <a:cs typeface="Times New Roman" panose="02020603050405020304" pitchFamily="18" charset="0"/>
              </a:rPr>
              <a:t>hardware and software, cost of performing feasibility study, and so </a:t>
            </a:r>
            <a:r>
              <a:rPr lang="en-US" sz="1800" dirty="0" smtClean="0">
                <a:latin typeface="Times New Roman" panose="02020603050405020304" pitchFamily="18" charset="0"/>
                <a:cs typeface="Times New Roman" panose="02020603050405020304" pitchFamily="18" charset="0"/>
              </a:rPr>
              <a:t>on</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essential to consider expenses made on purchases (such as hardware </a:t>
            </a:r>
            <a:r>
              <a:rPr lang="en-US" sz="1800" dirty="0" smtClean="0">
                <a:latin typeface="Times New Roman" panose="02020603050405020304" pitchFamily="18" charset="0"/>
                <a:cs typeface="Times New Roman" panose="02020603050405020304" pitchFamily="18" charset="0"/>
              </a:rPr>
              <a:t>	  purchase</a:t>
            </a:r>
            <a:r>
              <a:rPr lang="en-US" sz="1800" dirty="0">
                <a:latin typeface="Times New Roman" panose="02020603050405020304" pitchFamily="18" charset="0"/>
                <a:cs typeface="Times New Roman" panose="02020603050405020304" pitchFamily="18" charset="0"/>
              </a:rPr>
              <a:t>) and activities required to carry out software </a:t>
            </a:r>
            <a:r>
              <a:rPr lang="en-US" sz="1800" dirty="0" smtClean="0">
                <a:latin typeface="Times New Roman" panose="02020603050405020304" pitchFamily="18" charset="0"/>
                <a:cs typeface="Times New Roman" panose="02020603050405020304" pitchFamily="18" charset="0"/>
              </a:rPr>
              <a:t>development</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Software is said to be economically feasible if it focuses on the issues listed </a:t>
            </a:r>
            <a:r>
              <a:rPr lang="en-US" sz="1800" dirty="0" smtClean="0">
                <a:latin typeface="Times New Roman" panose="02020603050405020304" pitchFamily="18" charset="0"/>
                <a:cs typeface="Times New Roman" panose="02020603050405020304" pitchFamily="18" charset="0"/>
              </a:rPr>
              <a:t>	  below</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Cost </a:t>
            </a:r>
            <a:r>
              <a:rPr lang="en-US" sz="1800" dirty="0">
                <a:latin typeface="Times New Roman" panose="02020603050405020304" pitchFamily="18" charset="0"/>
                <a:cs typeface="Times New Roman" panose="02020603050405020304" pitchFamily="18" charset="0"/>
              </a:rPr>
              <a:t>incurred on software development to produce long-term gains for an </a:t>
            </a:r>
            <a:r>
              <a:rPr lang="en-US" sz="1800" dirty="0" smtClean="0">
                <a:latin typeface="Times New Roman" panose="02020603050405020304" pitchFamily="18" charset="0"/>
                <a:cs typeface="Times New Roman" panose="02020603050405020304" pitchFamily="18" charset="0"/>
              </a:rPr>
              <a:t>	     organization</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Cost </a:t>
            </a:r>
            <a:r>
              <a:rPr lang="en-US" sz="1800" dirty="0">
                <a:latin typeface="Times New Roman" panose="02020603050405020304" pitchFamily="18" charset="0"/>
                <a:cs typeface="Times New Roman" panose="02020603050405020304" pitchFamily="18" charset="0"/>
              </a:rPr>
              <a:t>required to conduct full software investigation (such as requirements </a:t>
            </a:r>
            <a:r>
              <a:rPr lang="en-US" sz="1800" dirty="0" smtClean="0">
                <a:latin typeface="Times New Roman" panose="02020603050405020304" pitchFamily="18" charset="0"/>
                <a:cs typeface="Times New Roman" panose="02020603050405020304" pitchFamily="18" charset="0"/>
              </a:rPr>
              <a:t>	     elicitation </a:t>
            </a:r>
            <a:r>
              <a:rPr lang="en-US" sz="1800" dirty="0">
                <a:latin typeface="Times New Roman" panose="02020603050405020304" pitchFamily="18" charset="0"/>
                <a:cs typeface="Times New Roman" panose="02020603050405020304" pitchFamily="18" charset="0"/>
              </a:rPr>
              <a:t>and requirements analysis).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Cost </a:t>
            </a:r>
            <a:r>
              <a:rPr lang="en-US" sz="1800" dirty="0">
                <a:latin typeface="Times New Roman" panose="02020603050405020304" pitchFamily="18" charset="0"/>
                <a:cs typeface="Times New Roman" panose="02020603050405020304" pitchFamily="18" charset="0"/>
              </a:rPr>
              <a:t>of hardware, software, development team, and training.</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Legal Feasibility:</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Legal Feasibility study project is analyzed in legality point of </a:t>
            </a:r>
            <a:r>
              <a:rPr lang="en-US" sz="1800" dirty="0" smtClean="0">
                <a:latin typeface="Times New Roman" panose="02020603050405020304" pitchFamily="18" charset="0"/>
                <a:cs typeface="Times New Roman" panose="02020603050405020304" pitchFamily="18" charset="0"/>
              </a:rPr>
              <a:t>view</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includes analyzing barriers of legal implementation of project, data </a:t>
            </a:r>
            <a:r>
              <a:rPr lang="en-US" sz="1800" dirty="0" smtClean="0">
                <a:latin typeface="Times New Roman" panose="02020603050405020304" pitchFamily="18" charset="0"/>
                <a:cs typeface="Times New Roman" panose="02020603050405020304" pitchFamily="18" charset="0"/>
              </a:rPr>
              <a:t>	  	  protection </a:t>
            </a:r>
            <a:r>
              <a:rPr lang="en-US" sz="1800" dirty="0">
                <a:latin typeface="Times New Roman" panose="02020603050405020304" pitchFamily="18" charset="0"/>
                <a:cs typeface="Times New Roman" panose="02020603050405020304" pitchFamily="18" charset="0"/>
              </a:rPr>
              <a:t>acts or social media laws, project certificate, license, copyright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etc</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can be said that Legal Feasibility Study is study to know if proposed project </a:t>
            </a:r>
            <a:r>
              <a:rPr lang="en-US" sz="1800" dirty="0" smtClean="0">
                <a:latin typeface="Times New Roman" panose="02020603050405020304" pitchFamily="18" charset="0"/>
                <a:cs typeface="Times New Roman" panose="02020603050405020304" pitchFamily="18" charset="0"/>
              </a:rPr>
              <a:t>	  conform </a:t>
            </a:r>
            <a:r>
              <a:rPr lang="en-US" sz="1800" dirty="0">
                <a:latin typeface="Times New Roman" panose="02020603050405020304" pitchFamily="18" charset="0"/>
                <a:cs typeface="Times New Roman" panose="02020603050405020304" pitchFamily="18" charset="0"/>
              </a:rPr>
              <a:t>legal and ethical requirements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Schedule Feasibility:</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In Schedule Feasibility Study mainly timelines/deadlines is analyzed for </a:t>
            </a:r>
            <a:r>
              <a:rPr lang="en-US" sz="1800" dirty="0" smtClean="0">
                <a:latin typeface="Times New Roman" panose="02020603050405020304" pitchFamily="18" charset="0"/>
                <a:cs typeface="Times New Roman" panose="02020603050405020304" pitchFamily="18" charset="0"/>
              </a:rPr>
              <a:t>	   proposed </a:t>
            </a:r>
            <a:r>
              <a:rPr lang="en-US" sz="1800" dirty="0">
                <a:latin typeface="Times New Roman" panose="02020603050405020304" pitchFamily="18" charset="0"/>
                <a:cs typeface="Times New Roman" panose="02020603050405020304" pitchFamily="18" charset="0"/>
              </a:rPr>
              <a:t>project which includes how many times teams will take to </a:t>
            </a:r>
            <a:r>
              <a:rPr lang="en-US" sz="1800" dirty="0" smtClean="0">
                <a:latin typeface="Times New Roman" panose="02020603050405020304" pitchFamily="18" charset="0"/>
                <a:cs typeface="Times New Roman" panose="02020603050405020304" pitchFamily="18" charset="0"/>
              </a:rPr>
              <a:t>	   complete </a:t>
            </a:r>
            <a:r>
              <a:rPr lang="en-US" sz="1800" dirty="0">
                <a:latin typeface="Times New Roman" panose="02020603050405020304" pitchFamily="18" charset="0"/>
                <a:cs typeface="Times New Roman" panose="02020603050405020304" pitchFamily="18" charset="0"/>
              </a:rPr>
              <a:t>final project which has a great impact on the organization as </a:t>
            </a:r>
            <a:r>
              <a:rPr lang="en-US" sz="1800" dirty="0" smtClean="0">
                <a:latin typeface="Times New Roman" panose="02020603050405020304" pitchFamily="18" charset="0"/>
                <a:cs typeface="Times New Roman" panose="02020603050405020304" pitchFamily="18" charset="0"/>
              </a:rPr>
              <a:t>	   purpose </a:t>
            </a:r>
            <a:r>
              <a:rPr lang="en-US" sz="1800" dirty="0">
                <a:latin typeface="Times New Roman" panose="02020603050405020304" pitchFamily="18" charset="0"/>
                <a:cs typeface="Times New Roman" panose="02020603050405020304" pitchFamily="18" charset="0"/>
              </a:rPr>
              <a:t>of project may fail if it can’t be completed on time.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Software Requirement Specification (SRS):</a:t>
            </a:r>
            <a:endParaRPr lang="en-US" sz="1800" dirty="0" smtClean="0">
              <a:solidFill>
                <a:srgbClr val="00B0F0"/>
              </a:solidFill>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document created by system analyst after the requirements are collected from various </a:t>
            </a:r>
            <a:r>
              <a:rPr lang="en-US" sz="1800" dirty="0" smtClean="0">
                <a:latin typeface="Times New Roman" panose="02020603050405020304" pitchFamily="18" charset="0"/>
                <a:cs typeface="Times New Roman" panose="02020603050405020304" pitchFamily="18" charset="0"/>
              </a:rPr>
              <a:t>stakeholders</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defines </a:t>
            </a:r>
            <a:r>
              <a:rPr lang="en-US" sz="1800" dirty="0">
                <a:latin typeface="Times New Roman" panose="02020603050405020304" pitchFamily="18" charset="0"/>
                <a:cs typeface="Times New Roman" panose="02020603050405020304" pitchFamily="18" charset="0"/>
              </a:rPr>
              <a:t>how the intended software will interact with hardware, external interfaces, speed of operation, response time of system, portability of software across various platforms, maintainability, speed of recovery after crashing, Security, Quality, Limitations </a:t>
            </a:r>
            <a:r>
              <a:rPr lang="en-US" sz="1800" dirty="0" smtClean="0">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requirements received from client are written in natural language. It is the responsibility of the system analyst to document the requirements in technical language so that they can be comprehended and used by the software development team. </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SRS should come up with the following features: </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User </a:t>
            </a:r>
            <a:r>
              <a:rPr lang="en-US" sz="2400" dirty="0">
                <a:latin typeface="Times New Roman" panose="02020603050405020304" pitchFamily="18" charset="0"/>
                <a:cs typeface="Times New Roman" panose="02020603050405020304" pitchFamily="18" charset="0"/>
              </a:rPr>
              <a:t>Requirements are expressed in natural language. </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Technical </a:t>
            </a:r>
            <a:r>
              <a:rPr lang="en-US" sz="2400" dirty="0">
                <a:latin typeface="Times New Roman" panose="02020603050405020304" pitchFamily="18" charset="0"/>
                <a:cs typeface="Times New Roman" panose="02020603050405020304" pitchFamily="18" charset="0"/>
              </a:rPr>
              <a:t>requirements are expressed in structured language, which is used inside the organization. </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Design </a:t>
            </a:r>
            <a:r>
              <a:rPr lang="en-US" sz="2400" dirty="0">
                <a:latin typeface="Times New Roman" panose="02020603050405020304" pitchFamily="18" charset="0"/>
                <a:cs typeface="Times New Roman" panose="02020603050405020304" pitchFamily="18" charset="0"/>
              </a:rPr>
              <a:t>description should be written in Pseudo code. </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Format </a:t>
            </a:r>
            <a:r>
              <a:rPr lang="en-US" sz="2400" dirty="0">
                <a:latin typeface="Times New Roman" panose="02020603050405020304" pitchFamily="18" charset="0"/>
                <a:cs typeface="Times New Roman" panose="02020603050405020304" pitchFamily="18" charset="0"/>
              </a:rPr>
              <a:t>of Forms and GUI screen prints. </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Conditional </a:t>
            </a:r>
            <a:r>
              <a:rPr lang="en-US" sz="2400" dirty="0">
                <a:latin typeface="Times New Roman" panose="02020603050405020304" pitchFamily="18" charset="0"/>
                <a:cs typeface="Times New Roman" panose="02020603050405020304" pitchFamily="18" charset="0"/>
              </a:rPr>
              <a:t>and mathematical notations for DFDs etc. </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Requirement Validation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After requirement specifications are developed, the requirements mentioned in this document are validated. User might ask for illegal, impractical solution or experts may interpret the requirements inaccurately. This results in huge increase </a:t>
            </a: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cost if not nipped in the bud. Requirements can be checked against following conditions </a:t>
            </a:r>
            <a:r>
              <a:rPr lang="en-US" sz="1800"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they can be practically implemented </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they are valid and as per functionality and domain of software </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there are any ambiguities </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they are complete </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they can be demonstrated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81600"/>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During the requirements validation process, different types of checks should be carried out on the requirements. These checks include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Validity checks:</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functions proposed by stakeholders should be aligned with what the </a:t>
            </a:r>
            <a:r>
              <a:rPr lang="en-US" sz="1800" dirty="0" smtClean="0">
                <a:latin typeface="Times New Roman" panose="02020603050405020304" pitchFamily="18" charset="0"/>
                <a:cs typeface="Times New Roman" panose="02020603050405020304" pitchFamily="18" charset="0"/>
              </a:rPr>
              <a:t>	   system </a:t>
            </a:r>
            <a:r>
              <a:rPr lang="en-US" sz="1800" dirty="0">
                <a:latin typeface="Times New Roman" panose="02020603050405020304" pitchFamily="18" charset="0"/>
                <a:cs typeface="Times New Roman" panose="02020603050405020304" pitchFamily="18" charset="0"/>
              </a:rPr>
              <a:t>needs to perform. You may find later that there are additional or </a:t>
            </a:r>
            <a:r>
              <a:rPr lang="en-US" sz="1800" dirty="0" smtClean="0">
                <a:latin typeface="Times New Roman" panose="02020603050405020304" pitchFamily="18" charset="0"/>
                <a:cs typeface="Times New Roman" panose="02020603050405020304" pitchFamily="18" charset="0"/>
              </a:rPr>
              <a:t>	   different </a:t>
            </a:r>
            <a:r>
              <a:rPr lang="en-US" sz="1800" dirty="0">
                <a:latin typeface="Times New Roman" panose="02020603050405020304" pitchFamily="18" charset="0"/>
                <a:cs typeface="Times New Roman" panose="02020603050405020304" pitchFamily="18" charset="0"/>
              </a:rPr>
              <a:t>functions are required instead</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Consistency checks:</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Requirements in the document shouldn’t conflict or different description of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same </a:t>
            </a:r>
            <a:r>
              <a:rPr lang="en-US" sz="1800" dirty="0" smtClean="0">
                <a:latin typeface="Times New Roman" panose="02020603050405020304" pitchFamily="18" charset="0"/>
                <a:cs typeface="Times New Roman" panose="02020603050405020304" pitchFamily="18" charset="0"/>
              </a:rPr>
              <a:t>function</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Completeness checks:</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document should include all the requirements and constrains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Realism checks:</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Ensure the requirements can actually be implemented using the knowledge </a:t>
            </a:r>
            <a:r>
              <a:rPr lang="en-US" sz="1800" dirty="0" smtClean="0">
                <a:latin typeface="Times New Roman" panose="02020603050405020304" pitchFamily="18" charset="0"/>
                <a:cs typeface="Times New Roman" panose="02020603050405020304" pitchFamily="18" charset="0"/>
              </a:rPr>
              <a:t>	  of </a:t>
            </a:r>
            <a:r>
              <a:rPr lang="en-US" sz="1800" dirty="0">
                <a:latin typeface="Times New Roman" panose="02020603050405020304" pitchFamily="18" charset="0"/>
                <a:cs typeface="Times New Roman" panose="02020603050405020304" pitchFamily="18" charset="0"/>
              </a:rPr>
              <a:t>existing technology, the budget, schedule, etc</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Verifiability:</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Requirements should be written so that they can be tested. This means you </a:t>
            </a:r>
            <a:r>
              <a:rPr lang="en-US" sz="1800" dirty="0" smtClean="0">
                <a:latin typeface="Times New Roman" panose="02020603050405020304" pitchFamily="18" charset="0"/>
                <a:cs typeface="Times New Roman" panose="02020603050405020304" pitchFamily="18" charset="0"/>
              </a:rPr>
              <a:t>	  should </a:t>
            </a:r>
            <a:r>
              <a:rPr lang="en-US" sz="1800" dirty="0">
                <a:latin typeface="Times New Roman" panose="02020603050405020304" pitchFamily="18" charset="0"/>
                <a:cs typeface="Times New Roman" panose="02020603050405020304" pitchFamily="18" charset="0"/>
              </a:rPr>
              <a:t>be able to write a set of tests that demonstrate that the system meets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specified requirements.</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latin typeface="Times New Roman" panose="02020603050405020304" pitchFamily="18" charset="0"/>
                <a:cs typeface="Times New Roman" panose="02020603050405020304" pitchFamily="18" charset="0"/>
              </a:rPr>
              <a:t>There are several techniques which are used either individually or in conjunction with other techniques to check to check entire or part of the system</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Test case generation</a:t>
            </a:r>
            <a:r>
              <a:rPr lang="en-US" sz="1800" dirty="0" smtClean="0">
                <a:solidFill>
                  <a:srgbClr val="00B0F0"/>
                </a:solidFill>
                <a:latin typeface="Times New Roman" panose="02020603050405020304" pitchFamily="18" charset="0"/>
                <a:cs typeface="Times New Roman" panose="02020603050405020304" pitchFamily="18" charset="0"/>
              </a:rPr>
              <a:t>:</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requirements specified in the SRS document should be testable. The test in the validation process can reveal problems in the requirement. In some cases test becomes difficult to design, which implies that the requirement is difficult to implement and requires improvement</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Prototyping:</a:t>
            </a:r>
            <a:r>
              <a:rPr lang="en-US" sz="1800" dirty="0">
                <a:solidFill>
                  <a:srgbClr val="00B0F0"/>
                </a:solidFill>
                <a:latin typeface="Times New Roman" panose="02020603050405020304" pitchFamily="18" charset="0"/>
                <a:cs typeface="Times New Roman" panose="02020603050405020304" pitchFamily="18" charset="0"/>
              </a:rPr>
              <a:t> </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validation techniques the prototype of the system is presented before the end-user or customer, they experiment with the presented model and check if it meets their need. This type of model is generally used to collect feedback about the requirement of the user</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Requirements Reviews:</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approach, the SRS is carefully reviewed by a group of people including people from both the contractor </a:t>
            </a:r>
            <a:r>
              <a:rPr lang="en-US" sz="1800" dirty="0" smtClean="0">
                <a:latin typeface="Times New Roman" panose="02020603050405020304" pitchFamily="18" charset="0"/>
                <a:cs typeface="Times New Roman" panose="02020603050405020304" pitchFamily="18" charset="0"/>
              </a:rPr>
              <a:t>organizations </a:t>
            </a:r>
            <a:r>
              <a:rPr lang="en-US" sz="1800" dirty="0">
                <a:latin typeface="Times New Roman" panose="02020603050405020304" pitchFamily="18" charset="0"/>
                <a:cs typeface="Times New Roman" panose="02020603050405020304" pitchFamily="18" charset="0"/>
              </a:rPr>
              <a:t>and the client side, the reviewer systematically analyses the document to check error and ambiguity.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solidFill>
                  <a:srgbClr val="00B0F0"/>
                </a:solidFill>
                <a:latin typeface="Times New Roman" panose="02020603050405020304" pitchFamily="18" charset="0"/>
                <a:cs typeface="Times New Roman" panose="02020603050405020304" pitchFamily="18" charset="0"/>
              </a:rPr>
              <a:t>Automated Consistency Analysis</a:t>
            </a:r>
            <a:r>
              <a:rPr lang="en-US" sz="1800" dirty="0" smtClean="0">
                <a:solidFill>
                  <a:srgbClr val="00B0F0"/>
                </a:solidFill>
                <a:latin typeface="Times New Roman" panose="02020603050405020304" pitchFamily="18" charset="0"/>
                <a:cs typeface="Times New Roman" panose="02020603050405020304" pitchFamily="18" charset="0"/>
              </a:rPr>
              <a:t>:</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approach is used for automatic detection of an error, such as </a:t>
            </a:r>
            <a:r>
              <a:rPr lang="en-US" sz="1800" dirty="0" smtClean="0">
                <a:latin typeface="Times New Roman" panose="02020603050405020304" pitchFamily="18" charset="0"/>
                <a:cs typeface="Times New Roman" panose="02020603050405020304" pitchFamily="18" charset="0"/>
              </a:rPr>
              <a:t>non-	  determinism, </a:t>
            </a:r>
            <a:r>
              <a:rPr lang="en-US" sz="1800" dirty="0">
                <a:latin typeface="Times New Roman" panose="02020603050405020304" pitchFamily="18" charset="0"/>
                <a:cs typeface="Times New Roman" panose="02020603050405020304" pitchFamily="18" charset="0"/>
              </a:rPr>
              <a:t>missing cases, a type error, and circular definitions, in </a:t>
            </a:r>
            <a:r>
              <a:rPr lang="en-US" sz="1800" dirty="0" smtClean="0">
                <a:latin typeface="Times New Roman" panose="02020603050405020304" pitchFamily="18" charset="0"/>
                <a:cs typeface="Times New Roman" panose="02020603050405020304" pitchFamily="18" charset="0"/>
              </a:rPr>
              <a:t>	  	  requirements </a:t>
            </a:r>
            <a:r>
              <a:rPr lang="en-US" sz="1800" dirty="0">
                <a:latin typeface="Times New Roman" panose="02020603050405020304" pitchFamily="18" charset="0"/>
                <a:cs typeface="Times New Roman" panose="02020603050405020304" pitchFamily="18" charset="0"/>
              </a:rPr>
              <a:t>specifications</a:t>
            </a:r>
            <a:r>
              <a:rPr lang="en-US" sz="1800" dirty="0" smtClean="0">
                <a:latin typeface="Times New Roman" panose="02020603050405020304" pitchFamily="18" charset="0"/>
                <a:cs typeface="Times New Roman" panose="02020603050405020304" pitchFamily="18" charset="0"/>
              </a:rPr>
              <a:t>. First</a:t>
            </a:r>
            <a:r>
              <a:rPr lang="en-US" sz="1800" dirty="0">
                <a:latin typeface="Times New Roman" panose="02020603050405020304" pitchFamily="18" charset="0"/>
                <a:cs typeface="Times New Roman" panose="02020603050405020304" pitchFamily="18" charset="0"/>
              </a:rPr>
              <a:t>, the requirement is structured in formal </a:t>
            </a:r>
            <a:r>
              <a:rPr lang="en-US" sz="1800" dirty="0" smtClean="0">
                <a:latin typeface="Times New Roman" panose="02020603050405020304" pitchFamily="18" charset="0"/>
                <a:cs typeface="Times New Roman" panose="02020603050405020304" pitchFamily="18" charset="0"/>
              </a:rPr>
              <a:t>	  notation </a:t>
            </a:r>
            <a:r>
              <a:rPr lang="en-US" sz="1800" dirty="0">
                <a:latin typeface="Times New Roman" panose="02020603050405020304" pitchFamily="18" charset="0"/>
                <a:cs typeface="Times New Roman" panose="02020603050405020304" pitchFamily="18" charset="0"/>
              </a:rPr>
              <a:t>then CASE tool is used to check in-consistency of the system, The </a:t>
            </a:r>
            <a:r>
              <a:rPr lang="en-US" sz="1800" dirty="0" smtClean="0">
                <a:latin typeface="Times New Roman" panose="02020603050405020304" pitchFamily="18" charset="0"/>
                <a:cs typeface="Times New Roman" panose="02020603050405020304" pitchFamily="18" charset="0"/>
              </a:rPr>
              <a:t>	  report </a:t>
            </a:r>
            <a:r>
              <a:rPr lang="en-US" sz="1800" dirty="0">
                <a:latin typeface="Times New Roman" panose="02020603050405020304" pitchFamily="18" charset="0"/>
                <a:cs typeface="Times New Roman" panose="02020603050405020304" pitchFamily="18" charset="0"/>
              </a:rPr>
              <a:t>of all inconsistencies is identified and corrective actions are taken</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a:solidFill>
                  <a:srgbClr val="00B0F0"/>
                </a:solidFill>
                <a:latin typeface="Times New Roman" panose="02020603050405020304" pitchFamily="18" charset="0"/>
                <a:cs typeface="Times New Roman" panose="02020603050405020304" pitchFamily="18" charset="0"/>
              </a:rPr>
              <a:t>Walk-through</a:t>
            </a:r>
            <a:r>
              <a:rPr lang="en-US" sz="1800" dirty="0" smtClean="0">
                <a:solidFill>
                  <a:srgbClr val="00B0F0"/>
                </a:solidFill>
                <a:latin typeface="Times New Roman" panose="02020603050405020304" pitchFamily="18" charset="0"/>
                <a:cs typeface="Times New Roman" panose="02020603050405020304" pitchFamily="18" charset="0"/>
              </a:rPr>
              <a:t>:</a:t>
            </a: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just" fontAlgn="base">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A walkthrough does not have a formally defined procedure and does not </a:t>
            </a:r>
            <a:r>
              <a:rPr lang="en-US" sz="1800" dirty="0" smtClean="0">
                <a:latin typeface="Times New Roman" panose="02020603050405020304" pitchFamily="18" charset="0"/>
                <a:cs typeface="Times New Roman" panose="02020603050405020304" pitchFamily="18" charset="0"/>
              </a:rPr>
              <a:t>	  require </a:t>
            </a:r>
            <a:r>
              <a:rPr lang="en-US" sz="1800" dirty="0">
                <a:latin typeface="Times New Roman" panose="02020603050405020304" pitchFamily="18" charset="0"/>
                <a:cs typeface="Times New Roman" panose="02020603050405020304" pitchFamily="18" charset="0"/>
              </a:rPr>
              <a:t>a differentiated role assignment</a:t>
            </a:r>
            <a:r>
              <a:rPr lang="en-US" sz="1800"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lgn="just" fontAlgn="base">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Checking </a:t>
            </a:r>
            <a:r>
              <a:rPr lang="en-US" sz="1800" dirty="0">
                <a:latin typeface="Times New Roman" panose="02020603050405020304" pitchFamily="18" charset="0"/>
                <a:cs typeface="Times New Roman" panose="02020603050405020304" pitchFamily="18" charset="0"/>
              </a:rPr>
              <a:t>early whether the idea is feasible or not.</a:t>
            </a:r>
            <a:endParaRPr lang="en-US" sz="1800" dirty="0">
              <a:latin typeface="Times New Roman" panose="02020603050405020304" pitchFamily="18" charset="0"/>
              <a:cs typeface="Times New Roman" panose="02020603050405020304" pitchFamily="18" charset="0"/>
            </a:endParaRPr>
          </a:p>
          <a:p>
            <a:pPr marL="0" indent="0" algn="just" fontAlgn="base">
              <a:buNone/>
            </a:pPr>
            <a:r>
              <a:rPr lang="en-US" sz="1800" dirty="0" smtClean="0">
                <a:latin typeface="Times New Roman" panose="02020603050405020304" pitchFamily="18" charset="0"/>
                <a:cs typeface="Times New Roman" panose="02020603050405020304" pitchFamily="18" charset="0"/>
              </a:rPr>
              <a:t>		- Obtaining </a:t>
            </a:r>
            <a:r>
              <a:rPr lang="en-US" sz="1800" dirty="0">
                <a:latin typeface="Times New Roman" panose="02020603050405020304" pitchFamily="18" charset="0"/>
                <a:cs typeface="Times New Roman" panose="02020603050405020304" pitchFamily="18" charset="0"/>
              </a:rPr>
              <a:t>the opinions and suggestion of other people.</a:t>
            </a:r>
            <a:endParaRPr lang="en-US" sz="1800" dirty="0">
              <a:latin typeface="Times New Roman" panose="02020603050405020304" pitchFamily="18" charset="0"/>
              <a:cs typeface="Times New Roman" panose="02020603050405020304" pitchFamily="18" charset="0"/>
            </a:endParaRPr>
          </a:p>
          <a:p>
            <a:pPr marL="0" indent="0" algn="just" fontAlgn="base">
              <a:buNone/>
            </a:pPr>
            <a:r>
              <a:rPr lang="en-US" sz="1800" dirty="0" smtClean="0">
                <a:latin typeface="Times New Roman" panose="02020603050405020304" pitchFamily="18" charset="0"/>
                <a:cs typeface="Times New Roman" panose="02020603050405020304" pitchFamily="18" charset="0"/>
              </a:rPr>
              <a:t>		- Checking </a:t>
            </a:r>
            <a:r>
              <a:rPr lang="en-US" sz="1800" dirty="0">
                <a:latin typeface="Times New Roman" panose="02020603050405020304" pitchFamily="18" charset="0"/>
                <a:cs typeface="Times New Roman" panose="02020603050405020304" pitchFamily="18" charset="0"/>
              </a:rPr>
              <a:t>the approval of others and reaching an agreement.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a:p>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22959</Words>
  <Application>WPS Presentation</Application>
  <PresentationFormat>On-screen Show (4:3)</PresentationFormat>
  <Paragraphs>354</Paragraphs>
  <Slides>36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Arial</vt:lpstr>
      <vt:lpstr>SimSun</vt:lpstr>
      <vt:lpstr>Wingdings</vt:lpstr>
      <vt:lpstr>Times New Roman</vt:lpstr>
      <vt:lpstr>Times New Roman</vt:lpstr>
      <vt:lpstr>Microsoft YaHei</vt:lpstr>
      <vt:lpstr>Arial Unicode MS</vt:lpstr>
      <vt:lpstr>Calibri</vt:lpstr>
      <vt:lpstr>Office Theme</vt:lpstr>
      <vt:lpstr>Software Engineering BCA  IV SEM</vt:lpstr>
      <vt:lpstr>System and Software Requirements</vt:lpstr>
      <vt:lpstr>Software Requirements</vt:lpstr>
      <vt:lpstr>Continued….</vt:lpstr>
      <vt:lpstr>Continued….</vt:lpstr>
      <vt:lpstr>Software Requirement Validation</vt:lpstr>
      <vt:lpstr>Continued….</vt:lpstr>
      <vt:lpstr>Continued….</vt:lpstr>
      <vt:lpstr>Continued….</vt:lpstr>
      <vt:lpstr>Types of Requirements</vt:lpstr>
      <vt:lpstr>Non-Functional Requirements</vt:lpstr>
      <vt:lpstr>Domain Requirements</vt:lpstr>
      <vt:lpstr>User Requirements</vt:lpstr>
      <vt:lpstr>Requirement Analysis and Elicitation</vt:lpstr>
      <vt:lpstr>Requirements Discovery</vt:lpstr>
      <vt:lpstr> Requirements Classification and Organization </vt:lpstr>
      <vt:lpstr>Requirements Prioritization and Negotiation</vt:lpstr>
      <vt:lpstr>Requirements Specification</vt:lpstr>
      <vt:lpstr>Features of SRS</vt:lpstr>
      <vt:lpstr>Continued….</vt:lpstr>
      <vt:lpstr>Use Cases and Scenarios </vt:lpstr>
      <vt:lpstr>Continued….</vt:lpstr>
      <vt:lpstr>Continued….</vt:lpstr>
      <vt:lpstr>Continued….</vt:lpstr>
      <vt:lpstr>Interviews</vt:lpstr>
      <vt:lpstr>View Points</vt:lpstr>
      <vt:lpstr>Continued….</vt:lpstr>
      <vt:lpstr>Continued….</vt:lpstr>
      <vt:lpstr>Continued….</vt:lpstr>
      <vt:lpstr>Ethnography </vt:lpstr>
      <vt:lpstr>Continued…. </vt:lpstr>
      <vt:lpstr>Feasibility Study</vt:lpstr>
      <vt:lpstr>Types of Feasibility Study</vt:lpstr>
      <vt:lpstr>Continued….</vt:lpstr>
      <vt:lpstr>Continued….</vt:lpstr>
      <vt:lpstr>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BCA  IV SEM</dc:title>
  <dc:creator>amrit pokhrel</dc:creator>
  <cp:lastModifiedBy>user</cp:lastModifiedBy>
  <cp:revision>60</cp:revision>
  <dcterms:created xsi:type="dcterms:W3CDTF">2020-07-29T12:22:00Z</dcterms:created>
  <dcterms:modified xsi:type="dcterms:W3CDTF">2020-08-28T03:41:01Z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