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1A108-35E4-4C5B-8062-ECB5FFCC62DC}"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0FB6C-7C17-423C-AA81-4E1B98E28A20}" type="slidenum">
              <a:rPr lang="en-US" smtClean="0"/>
              <a:t>‹#›</a:t>
            </a:fld>
            <a:endParaRPr lang="en-US"/>
          </a:p>
        </p:txBody>
      </p:sp>
    </p:spTree>
    <p:extLst>
      <p:ext uri="{BB962C8B-B14F-4D97-AF65-F5344CB8AC3E}">
        <p14:creationId xmlns:p14="http://schemas.microsoft.com/office/powerpoint/2010/main" val="1676637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70e7f6392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70e7f63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3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326FC9-E90E-457B-A77C-C9DD570DD106}"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E5001-8324-44C3-9AA1-418775EE9BAB}" type="slidenum">
              <a:rPr lang="en-US" smtClean="0"/>
              <a:t>‹#›</a:t>
            </a:fld>
            <a:endParaRPr lang="en-US"/>
          </a:p>
        </p:txBody>
      </p:sp>
    </p:spTree>
    <p:extLst>
      <p:ext uri="{BB962C8B-B14F-4D97-AF65-F5344CB8AC3E}">
        <p14:creationId xmlns:p14="http://schemas.microsoft.com/office/powerpoint/2010/main" val="287065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326FC9-E90E-457B-A77C-C9DD570DD106}"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E5001-8324-44C3-9AA1-418775EE9BAB}" type="slidenum">
              <a:rPr lang="en-US" smtClean="0"/>
              <a:t>‹#›</a:t>
            </a:fld>
            <a:endParaRPr lang="en-US"/>
          </a:p>
        </p:txBody>
      </p:sp>
    </p:spTree>
    <p:extLst>
      <p:ext uri="{BB962C8B-B14F-4D97-AF65-F5344CB8AC3E}">
        <p14:creationId xmlns:p14="http://schemas.microsoft.com/office/powerpoint/2010/main" val="338809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326FC9-E90E-457B-A77C-C9DD570DD106}"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E5001-8324-44C3-9AA1-418775EE9BAB}" type="slidenum">
              <a:rPr lang="en-US" smtClean="0"/>
              <a:t>‹#›</a:t>
            </a:fld>
            <a:endParaRPr lang="en-US"/>
          </a:p>
        </p:txBody>
      </p:sp>
    </p:spTree>
    <p:extLst>
      <p:ext uri="{BB962C8B-B14F-4D97-AF65-F5344CB8AC3E}">
        <p14:creationId xmlns:p14="http://schemas.microsoft.com/office/powerpoint/2010/main" val="211318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326FC9-E90E-457B-A77C-C9DD570DD106}"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E5001-8324-44C3-9AA1-418775EE9BAB}" type="slidenum">
              <a:rPr lang="en-US" smtClean="0"/>
              <a:t>‹#›</a:t>
            </a:fld>
            <a:endParaRPr lang="en-US"/>
          </a:p>
        </p:txBody>
      </p:sp>
    </p:spTree>
    <p:extLst>
      <p:ext uri="{BB962C8B-B14F-4D97-AF65-F5344CB8AC3E}">
        <p14:creationId xmlns:p14="http://schemas.microsoft.com/office/powerpoint/2010/main" val="327886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326FC9-E90E-457B-A77C-C9DD570DD106}"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E5001-8324-44C3-9AA1-418775EE9BAB}" type="slidenum">
              <a:rPr lang="en-US" smtClean="0"/>
              <a:t>‹#›</a:t>
            </a:fld>
            <a:endParaRPr lang="en-US"/>
          </a:p>
        </p:txBody>
      </p:sp>
    </p:spTree>
    <p:extLst>
      <p:ext uri="{BB962C8B-B14F-4D97-AF65-F5344CB8AC3E}">
        <p14:creationId xmlns:p14="http://schemas.microsoft.com/office/powerpoint/2010/main" val="421432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326FC9-E90E-457B-A77C-C9DD570DD106}"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E5001-8324-44C3-9AA1-418775EE9BAB}" type="slidenum">
              <a:rPr lang="en-US" smtClean="0"/>
              <a:t>‹#›</a:t>
            </a:fld>
            <a:endParaRPr lang="en-US"/>
          </a:p>
        </p:txBody>
      </p:sp>
    </p:spTree>
    <p:extLst>
      <p:ext uri="{BB962C8B-B14F-4D97-AF65-F5344CB8AC3E}">
        <p14:creationId xmlns:p14="http://schemas.microsoft.com/office/powerpoint/2010/main" val="3520835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326FC9-E90E-457B-A77C-C9DD570DD106}"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9E5001-8324-44C3-9AA1-418775EE9BAB}" type="slidenum">
              <a:rPr lang="en-US" smtClean="0"/>
              <a:t>‹#›</a:t>
            </a:fld>
            <a:endParaRPr lang="en-US"/>
          </a:p>
        </p:txBody>
      </p:sp>
    </p:spTree>
    <p:extLst>
      <p:ext uri="{BB962C8B-B14F-4D97-AF65-F5344CB8AC3E}">
        <p14:creationId xmlns:p14="http://schemas.microsoft.com/office/powerpoint/2010/main" val="2017102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326FC9-E90E-457B-A77C-C9DD570DD106}"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9E5001-8324-44C3-9AA1-418775EE9BAB}" type="slidenum">
              <a:rPr lang="en-US" smtClean="0"/>
              <a:t>‹#›</a:t>
            </a:fld>
            <a:endParaRPr lang="en-US"/>
          </a:p>
        </p:txBody>
      </p:sp>
    </p:spTree>
    <p:extLst>
      <p:ext uri="{BB962C8B-B14F-4D97-AF65-F5344CB8AC3E}">
        <p14:creationId xmlns:p14="http://schemas.microsoft.com/office/powerpoint/2010/main" val="359010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26FC9-E90E-457B-A77C-C9DD570DD106}"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9E5001-8324-44C3-9AA1-418775EE9BAB}" type="slidenum">
              <a:rPr lang="en-US" smtClean="0"/>
              <a:t>‹#›</a:t>
            </a:fld>
            <a:endParaRPr lang="en-US"/>
          </a:p>
        </p:txBody>
      </p:sp>
    </p:spTree>
    <p:extLst>
      <p:ext uri="{BB962C8B-B14F-4D97-AF65-F5344CB8AC3E}">
        <p14:creationId xmlns:p14="http://schemas.microsoft.com/office/powerpoint/2010/main" val="381761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326FC9-E90E-457B-A77C-C9DD570DD106}"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E5001-8324-44C3-9AA1-418775EE9BAB}" type="slidenum">
              <a:rPr lang="en-US" smtClean="0"/>
              <a:t>‹#›</a:t>
            </a:fld>
            <a:endParaRPr lang="en-US"/>
          </a:p>
        </p:txBody>
      </p:sp>
    </p:spTree>
    <p:extLst>
      <p:ext uri="{BB962C8B-B14F-4D97-AF65-F5344CB8AC3E}">
        <p14:creationId xmlns:p14="http://schemas.microsoft.com/office/powerpoint/2010/main" val="706317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326FC9-E90E-457B-A77C-C9DD570DD106}"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E5001-8324-44C3-9AA1-418775EE9BAB}" type="slidenum">
              <a:rPr lang="en-US" smtClean="0"/>
              <a:t>‹#›</a:t>
            </a:fld>
            <a:endParaRPr lang="en-US"/>
          </a:p>
        </p:txBody>
      </p:sp>
    </p:spTree>
    <p:extLst>
      <p:ext uri="{BB962C8B-B14F-4D97-AF65-F5344CB8AC3E}">
        <p14:creationId xmlns:p14="http://schemas.microsoft.com/office/powerpoint/2010/main" val="89355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26FC9-E90E-457B-A77C-C9DD570DD106}" type="datetimeFigureOut">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E5001-8324-44C3-9AA1-418775EE9BAB}" type="slidenum">
              <a:rPr lang="en-US" smtClean="0"/>
              <a:t>‹#›</a:t>
            </a:fld>
            <a:endParaRPr lang="en-US"/>
          </a:p>
        </p:txBody>
      </p:sp>
    </p:spTree>
    <p:extLst>
      <p:ext uri="{BB962C8B-B14F-4D97-AF65-F5344CB8AC3E}">
        <p14:creationId xmlns:p14="http://schemas.microsoft.com/office/powerpoint/2010/main" val="1703588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835700" y="992768"/>
            <a:ext cx="8520600" cy="1140833"/>
          </a:xfrm>
          <a:prstGeom prst="rect">
            <a:avLst/>
          </a:prstGeom>
        </p:spPr>
        <p:txBody>
          <a:bodyPr spcFirstLastPara="1" vert="horz" wrap="square" lIns="91425" tIns="91425" rIns="91425" bIns="91425" rtlCol="0" anchor="b" anchorCtr="0">
            <a:noAutofit/>
          </a:bodyPr>
          <a:lstStyle/>
          <a:p>
            <a:pPr>
              <a:spcBef>
                <a:spcPts val="0"/>
              </a:spcBef>
            </a:pPr>
            <a:r>
              <a:rPr lang="en-GB" sz="3600"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Software Engineering</a:t>
            </a:r>
            <a:br>
              <a:rPr lang="en-GB" sz="3600" dirty="0">
                <a:solidFill>
                  <a:srgbClr val="0000FF"/>
                </a:solidFill>
                <a:latin typeface="Times New Roman" panose="02020603050405020304"/>
                <a:ea typeface="Times New Roman" panose="02020603050405020304"/>
                <a:cs typeface="Times New Roman" panose="02020603050405020304"/>
                <a:sym typeface="Times New Roman" panose="02020603050405020304"/>
              </a:rPr>
            </a:br>
            <a:r>
              <a:rPr lang="en-GB" sz="3600"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BCA  IV SEM</a:t>
            </a:r>
            <a:endParaRPr sz="3600"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 name="Google Shape;55;p13"/>
          <p:cNvSpPr txBox="1">
            <a:spLocks noGrp="1"/>
          </p:cNvSpPr>
          <p:nvPr>
            <p:ph type="subTitle" idx="1"/>
          </p:nvPr>
        </p:nvSpPr>
        <p:spPr>
          <a:xfrm>
            <a:off x="1835700" y="2743201"/>
            <a:ext cx="8520600" cy="3048000"/>
          </a:xfrm>
          <a:prstGeom prst="rect">
            <a:avLst/>
          </a:prstGeom>
        </p:spPr>
        <p:txBody>
          <a:bodyPr spcFirstLastPara="1" vert="horz" wrap="square" lIns="91425" tIns="91425" rIns="91425" bIns="91425" rtlCol="0" anchor="t" anchorCtr="0">
            <a:noAutofit/>
          </a:bodyPr>
          <a:lstStyle/>
          <a:p>
            <a:pPr>
              <a:spcBef>
                <a:spcPts val="0"/>
              </a:spcBef>
            </a:pPr>
            <a:r>
              <a:rPr lang="en-GB" dirty="0" smtClean="0">
                <a:solidFill>
                  <a:srgbClr val="FF0000"/>
                </a:solidFill>
                <a:latin typeface="Times New Roman" panose="02020603050405020304" pitchFamily="18" charset="0"/>
                <a:cs typeface="Times New Roman" panose="02020603050405020304" pitchFamily="18" charset="0"/>
                <a:sym typeface="Times New Roman" panose="02020603050405020304"/>
              </a:rPr>
              <a:t>Software Design</a:t>
            </a:r>
            <a:endParaRPr lang="en-GB" dirty="0" smtClean="0">
              <a:solidFill>
                <a:srgbClr val="FF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spcBef>
                <a:spcPts val="0"/>
              </a:spcBef>
            </a:pPr>
            <a:endParaRPr lang="en-GB"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a:spcBef>
                <a:spcPts val="0"/>
              </a:spcBef>
            </a:pPr>
            <a:r>
              <a:rPr lang="en-GB"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Bijay </a:t>
            </a:r>
            <a:r>
              <a:rPr lang="en-GB"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Babu Regmi</a:t>
            </a:r>
            <a:endParaRPr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a:spcBef>
                <a:spcPts val="0"/>
              </a:spcBef>
            </a:pPr>
            <a:r>
              <a:rPr lang="en-US" dirty="0">
                <a:solidFill>
                  <a:srgbClr val="FF00FF"/>
                </a:solidFill>
                <a:latin typeface="Times New Roman" panose="02020603050405020304"/>
                <a:ea typeface="Times New Roman" panose="02020603050405020304"/>
                <a:cs typeface="Times New Roman" panose="02020603050405020304"/>
                <a:sym typeface="Times New Roman" panose="02020603050405020304"/>
              </a:rPr>
              <a:t>b</a:t>
            </a:r>
            <a:r>
              <a:rPr lang="en-GB" dirty="0" smtClean="0">
                <a:solidFill>
                  <a:srgbClr val="FF00FF"/>
                </a:solidFill>
                <a:latin typeface="Times New Roman" panose="02020603050405020304"/>
                <a:ea typeface="Times New Roman" panose="02020603050405020304"/>
                <a:cs typeface="Times New Roman" panose="02020603050405020304"/>
                <a:sym typeface="Times New Roman" panose="02020603050405020304"/>
              </a:rPr>
              <a:t>ijay.regmi@deerwalk.edu.np</a:t>
            </a:r>
            <a:endParaRPr dirty="0">
              <a:solidFill>
                <a:srgbClr val="FF00FF"/>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27833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User Interface Design</a:t>
            </a:r>
          </a:p>
        </p:txBody>
      </p:sp>
      <p:sp>
        <p:nvSpPr>
          <p:cNvPr id="3" name="Content Placeholder 2"/>
          <p:cNvSpPr>
            <a:spLocks noGrp="1"/>
          </p:cNvSpPr>
          <p:nvPr>
            <p:ph sz="half" idx="1"/>
          </p:nvPr>
        </p:nvSpPr>
        <p:spPr>
          <a:xfrm>
            <a:off x="1981200" y="1600200"/>
            <a:ext cx="8229600" cy="4801870"/>
          </a:xfrm>
        </p:spPr>
        <p:txBody>
          <a:bodyPr>
            <a:normAutofit lnSpcReduction="10000"/>
          </a:bodyPr>
          <a:lstStyle/>
          <a:p>
            <a:pPr algn="just"/>
            <a:r>
              <a:rPr lang="en-US" sz="1800">
                <a:latin typeface="Times New Roman" panose="02020603050405020304" pitchFamily="18" charset="0"/>
                <a:cs typeface="Times New Roman" panose="02020603050405020304" pitchFamily="18" charset="0"/>
              </a:rPr>
              <a:t>User interface is the front-end application view to which user interacts in order to use the software. User can manipulate and control the software as well as hardware by means of user interface. User interface is part of software and is designed such a way that it is expected to provide the user insight of the software. UI provides fundamental platform for human-computer interaction.</a:t>
            </a: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UI can be graphical, text-based, audio-video based, depending upon the underlying hardware and software combination. UI can be hardware or software or a combination of both.The software becomes more popular if its user interface is:</a:t>
            </a: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Attractive</a:t>
            </a:r>
          </a:p>
          <a:p>
            <a:pPr algn="just"/>
            <a:r>
              <a:rPr lang="en-US" sz="1800">
                <a:latin typeface="Times New Roman" panose="02020603050405020304" pitchFamily="18" charset="0"/>
                <a:cs typeface="Times New Roman" panose="02020603050405020304" pitchFamily="18" charset="0"/>
              </a:rPr>
              <a:t>Simple to use</a:t>
            </a:r>
          </a:p>
          <a:p>
            <a:pPr algn="just"/>
            <a:r>
              <a:rPr lang="en-US" sz="1800">
                <a:latin typeface="Times New Roman" panose="02020603050405020304" pitchFamily="18" charset="0"/>
                <a:cs typeface="Times New Roman" panose="02020603050405020304" pitchFamily="18" charset="0"/>
              </a:rPr>
              <a:t>Responsive in short time</a:t>
            </a:r>
          </a:p>
          <a:p>
            <a:pPr algn="just"/>
            <a:r>
              <a:rPr lang="en-US" sz="1800">
                <a:latin typeface="Times New Roman" panose="02020603050405020304" pitchFamily="18" charset="0"/>
                <a:cs typeface="Times New Roman" panose="02020603050405020304" pitchFamily="18" charset="0"/>
              </a:rPr>
              <a:t>Clear to understand</a:t>
            </a:r>
          </a:p>
          <a:p>
            <a:pPr algn="just"/>
            <a:r>
              <a:rPr lang="en-US" sz="1800">
                <a:latin typeface="Times New Roman" panose="02020603050405020304" pitchFamily="18" charset="0"/>
                <a:cs typeface="Times New Roman" panose="02020603050405020304" pitchFamily="18" charset="0"/>
              </a:rPr>
              <a:t>Consistent on all interface screens</a:t>
            </a:r>
          </a:p>
        </p:txBody>
      </p:sp>
    </p:spTree>
    <p:extLst>
      <p:ext uri="{BB962C8B-B14F-4D97-AF65-F5344CB8AC3E}">
        <p14:creationId xmlns:p14="http://schemas.microsoft.com/office/powerpoint/2010/main" val="73392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UI Design Principles</a:t>
            </a:r>
          </a:p>
        </p:txBody>
      </p:sp>
      <p:sp>
        <p:nvSpPr>
          <p:cNvPr id="3" name="Content Placeholder 2"/>
          <p:cNvSpPr>
            <a:spLocks noGrp="1"/>
          </p:cNvSpPr>
          <p:nvPr>
            <p:ph sz="half" idx="1"/>
          </p:nvPr>
        </p:nvSpPr>
        <p:spPr>
          <a:xfrm>
            <a:off x="1981200" y="1417955"/>
            <a:ext cx="8229600" cy="5336540"/>
          </a:xfrm>
        </p:spPr>
        <p:txBody>
          <a:bodyPr>
            <a:normAutofit fontScale="90000" lnSpcReduction="10000"/>
          </a:bodyPr>
          <a:lstStyle/>
          <a:p>
            <a:pPr algn="just"/>
            <a:r>
              <a:rPr lang="en-US" sz="1800">
                <a:solidFill>
                  <a:srgbClr val="00B0F0"/>
                </a:solidFill>
                <a:latin typeface="Times New Roman" panose="02020603050405020304" pitchFamily="18" charset="0"/>
                <a:cs typeface="Times New Roman" panose="02020603050405020304" pitchFamily="18" charset="0"/>
              </a:rPr>
              <a:t>Structure:</a:t>
            </a:r>
            <a:r>
              <a:rPr lang="en-US" sz="1800">
                <a:latin typeface="Times New Roman" panose="02020603050405020304" pitchFamily="18" charset="0"/>
                <a:cs typeface="Times New Roman" panose="02020603050405020304" pitchFamily="18" charset="0"/>
              </a:rPr>
              <a:t> Design should organize the user interface purposefully, in the meaningful and usual based on precise, consistent models that are apparent and recognizable to users, putting related things together and separating unrelated things, differentiating dissimilar things and making similar things resemble one another. The structure principle is concerned with overall user interface architecture.</a:t>
            </a:r>
          </a:p>
          <a:p>
            <a:pPr algn="just"/>
            <a:endParaRPr lang="en-US" sz="1800">
              <a:latin typeface="Times New Roman" panose="02020603050405020304" pitchFamily="18" charset="0"/>
              <a:cs typeface="Times New Roman" panose="02020603050405020304" pitchFamily="18" charset="0"/>
            </a:endParaRPr>
          </a:p>
          <a:p>
            <a:pPr algn="just"/>
            <a:r>
              <a:rPr lang="en-US" sz="1800">
                <a:solidFill>
                  <a:srgbClr val="00B0F0"/>
                </a:solidFill>
                <a:latin typeface="Times New Roman" panose="02020603050405020304" pitchFamily="18" charset="0"/>
                <a:cs typeface="Times New Roman" panose="02020603050405020304" pitchFamily="18" charset="0"/>
              </a:rPr>
              <a:t>Simplicity:</a:t>
            </a:r>
            <a:r>
              <a:rPr lang="en-US" sz="1800">
                <a:latin typeface="Times New Roman" panose="02020603050405020304" pitchFamily="18" charset="0"/>
                <a:cs typeface="Times New Roman" panose="02020603050405020304" pitchFamily="18" charset="0"/>
              </a:rPr>
              <a:t> The design should make the simple, common task easy, communicating clearly and directly in the user's language, and providing good shortcuts that are meaningfully related to longer procedures.</a:t>
            </a:r>
          </a:p>
          <a:p>
            <a:pPr algn="just"/>
            <a:endParaRPr lang="en-US" sz="1800">
              <a:latin typeface="Times New Roman" panose="02020603050405020304" pitchFamily="18" charset="0"/>
              <a:cs typeface="Times New Roman" panose="02020603050405020304" pitchFamily="18" charset="0"/>
            </a:endParaRPr>
          </a:p>
          <a:p>
            <a:pPr algn="just"/>
            <a:r>
              <a:rPr lang="en-US" sz="1800">
                <a:solidFill>
                  <a:srgbClr val="00B0F0"/>
                </a:solidFill>
                <a:latin typeface="Times New Roman" panose="02020603050405020304" pitchFamily="18" charset="0"/>
                <a:cs typeface="Times New Roman" panose="02020603050405020304" pitchFamily="18" charset="0"/>
              </a:rPr>
              <a:t>Visibility:</a:t>
            </a:r>
            <a:r>
              <a:rPr lang="en-US" sz="1800">
                <a:latin typeface="Times New Roman" panose="02020603050405020304" pitchFamily="18" charset="0"/>
                <a:cs typeface="Times New Roman" panose="02020603050405020304" pitchFamily="18" charset="0"/>
              </a:rPr>
              <a:t> The design should make all required options and materials for a given function visible without distracting the user with extraneous or redundant data.</a:t>
            </a:r>
          </a:p>
          <a:p>
            <a:pPr algn="just"/>
            <a:endParaRPr lang="en-US" sz="1800">
              <a:latin typeface="Times New Roman" panose="02020603050405020304" pitchFamily="18" charset="0"/>
              <a:cs typeface="Times New Roman" panose="02020603050405020304" pitchFamily="18" charset="0"/>
            </a:endParaRPr>
          </a:p>
          <a:p>
            <a:pPr algn="just"/>
            <a:r>
              <a:rPr lang="en-US" sz="1800">
                <a:solidFill>
                  <a:srgbClr val="00B0F0"/>
                </a:solidFill>
                <a:latin typeface="Times New Roman" panose="02020603050405020304" pitchFamily="18" charset="0"/>
                <a:cs typeface="Times New Roman" panose="02020603050405020304" pitchFamily="18" charset="0"/>
              </a:rPr>
              <a:t>Feedback:</a:t>
            </a:r>
            <a:r>
              <a:rPr lang="en-US" sz="1800">
                <a:latin typeface="Times New Roman" panose="02020603050405020304" pitchFamily="18" charset="0"/>
                <a:cs typeface="Times New Roman" panose="02020603050405020304" pitchFamily="18" charset="0"/>
              </a:rPr>
              <a:t> The design should keep users informed of actions or interpretation, changes of state or condition, and bugs or exceptions that are relevant and of interest to the user through clear, concise, and unambiguous language familiar to users.</a:t>
            </a:r>
          </a:p>
          <a:p>
            <a:pPr algn="just"/>
            <a:endParaRPr lang="en-US" sz="1800">
              <a:latin typeface="Times New Roman" panose="02020603050405020304" pitchFamily="18" charset="0"/>
              <a:cs typeface="Times New Roman" panose="02020603050405020304" pitchFamily="18" charset="0"/>
            </a:endParaRPr>
          </a:p>
          <a:p>
            <a:pPr algn="just"/>
            <a:r>
              <a:rPr lang="en-US" sz="1800">
                <a:solidFill>
                  <a:srgbClr val="00B0F0"/>
                </a:solidFill>
                <a:latin typeface="Times New Roman" panose="02020603050405020304" pitchFamily="18" charset="0"/>
                <a:cs typeface="Times New Roman" panose="02020603050405020304" pitchFamily="18" charset="0"/>
              </a:rPr>
              <a:t>Tolerance:</a:t>
            </a:r>
            <a:r>
              <a:rPr lang="en-US" sz="1800">
                <a:latin typeface="Times New Roman" panose="02020603050405020304" pitchFamily="18" charset="0"/>
                <a:cs typeface="Times New Roman" panose="02020603050405020304" pitchFamily="18" charset="0"/>
              </a:rPr>
              <a:t> The design should be flexible and tolerant, decreasing the cost of errors and misuse by allowing undoing and redoing while also preventing bugs wherever possible by tolerating varied inputs and sequences and by interpreting all reasonable actions.</a:t>
            </a:r>
          </a:p>
        </p:txBody>
      </p:sp>
    </p:spTree>
    <p:extLst>
      <p:ext uri="{BB962C8B-B14F-4D97-AF65-F5344CB8AC3E}">
        <p14:creationId xmlns:p14="http://schemas.microsoft.com/office/powerpoint/2010/main" val="1969637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pic>
        <p:nvPicPr>
          <p:cNvPr id="5" name="Content Placeholder 4" descr="Capture"/>
          <p:cNvPicPr>
            <a:picLocks noGrp="1" noChangeAspect="1"/>
          </p:cNvPicPr>
          <p:nvPr>
            <p:ph sz="half" idx="1"/>
          </p:nvPr>
        </p:nvPicPr>
        <p:blipFill>
          <a:blip r:embed="rId2"/>
          <a:stretch>
            <a:fillRect/>
          </a:stretch>
        </p:blipFill>
        <p:spPr>
          <a:xfrm>
            <a:off x="2898140" y="2169160"/>
            <a:ext cx="6394450" cy="3505200"/>
          </a:xfrm>
          <a:prstGeom prst="rect">
            <a:avLst/>
          </a:prstGeom>
        </p:spPr>
      </p:pic>
    </p:spTree>
    <p:extLst>
      <p:ext uri="{BB962C8B-B14F-4D97-AF65-F5344CB8AC3E}">
        <p14:creationId xmlns:p14="http://schemas.microsoft.com/office/powerpoint/2010/main" val="3647472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a:xfrm>
            <a:off x="1981200" y="1600200"/>
            <a:ext cx="4038600" cy="4988560"/>
          </a:xfrm>
        </p:spPr>
        <p:txBody>
          <a:bodyPr/>
          <a:lstStyle/>
          <a:p>
            <a:r>
              <a:rPr lang="en-GB" altLang="en-US" sz="1800">
                <a:latin typeface="Times New Roman" panose="02020603050405020304" pitchFamily="18" charset="0"/>
                <a:cs typeface="Times New Roman" panose="02020603050405020304" pitchFamily="18" charset="0"/>
              </a:rPr>
              <a:t>There are two types of User Interface:</a:t>
            </a:r>
          </a:p>
          <a:p>
            <a:pPr marL="0" indent="0">
              <a:buNone/>
            </a:pPr>
            <a:r>
              <a:rPr lang="en-GB" altLang="en-US" sz="1800">
                <a:latin typeface="Times New Roman" panose="02020603050405020304" pitchFamily="18" charset="0"/>
                <a:cs typeface="Times New Roman" panose="02020603050405020304" pitchFamily="18" charset="0"/>
              </a:rPr>
              <a:t>	</a:t>
            </a:r>
            <a:r>
              <a:rPr lang="en-GB" altLang="en-US" sz="1800">
                <a:solidFill>
                  <a:srgbClr val="00B0F0"/>
                </a:solidFill>
                <a:latin typeface="Times New Roman" panose="02020603050405020304" pitchFamily="18" charset="0"/>
                <a:cs typeface="Times New Roman" panose="02020603050405020304" pitchFamily="18" charset="0"/>
              </a:rPr>
              <a:t>- Graphical User Interface</a:t>
            </a:r>
          </a:p>
          <a:p>
            <a:pPr marL="0" indent="0">
              <a:buNone/>
            </a:pPr>
            <a:r>
              <a:rPr lang="en-GB" altLang="en-US" sz="1800">
                <a:solidFill>
                  <a:srgbClr val="00B0F0"/>
                </a:solidFill>
                <a:latin typeface="Times New Roman" panose="02020603050405020304" pitchFamily="18" charset="0"/>
                <a:cs typeface="Times New Roman" panose="02020603050405020304" pitchFamily="18" charset="0"/>
              </a:rPr>
              <a:t>	- Command Line Interface</a:t>
            </a:r>
            <a:endParaRPr lang="en-GB" altLang="en-US" sz="1800">
              <a:latin typeface="Times New Roman" panose="02020603050405020304" pitchFamily="18" charset="0"/>
              <a:cs typeface="Times New Roman" panose="02020603050405020304" pitchFamily="18" charset="0"/>
            </a:endParaRPr>
          </a:p>
          <a:p>
            <a:r>
              <a:rPr lang="en-GB" altLang="en-US" sz="1800">
                <a:solidFill>
                  <a:srgbClr val="00B0F0"/>
                </a:solidFill>
                <a:latin typeface="Times New Roman" panose="02020603050405020304" pitchFamily="18" charset="0"/>
                <a:cs typeface="Times New Roman" panose="02020603050405020304" pitchFamily="18" charset="0"/>
              </a:rPr>
              <a:t>Graphical User Interface</a:t>
            </a:r>
            <a:endParaRPr lang="en-GB" altLang="en-US" sz="1800">
              <a:latin typeface="Times New Roman" panose="02020603050405020304" pitchFamily="18" charset="0"/>
              <a:cs typeface="Times New Roman" panose="02020603050405020304" pitchFamily="18" charset="0"/>
            </a:endParaRPr>
          </a:p>
          <a:p>
            <a:pPr algn="just"/>
            <a:r>
              <a:rPr lang="en-GB" altLang="en-US" sz="1800">
                <a:latin typeface="Times New Roman" panose="02020603050405020304" pitchFamily="18" charset="0"/>
                <a:cs typeface="Times New Roman" panose="02020603050405020304" pitchFamily="18" charset="0"/>
              </a:rPr>
              <a:t>Graphical User Interface provides the simple interactive interface to interact with the system. GUI can be a combination of both hardware and software. Using GUI, user interprets the software. It relies much more heavily on the mouse. A typical example of this type of interface is any versions of the Windows operating systems.</a:t>
            </a:r>
          </a:p>
          <a:p>
            <a:pPr algn="just"/>
            <a:r>
              <a:rPr lang="en-GB" altLang="en-US" sz="1800">
                <a:latin typeface="Times New Roman" panose="02020603050405020304" pitchFamily="18" charset="0"/>
                <a:cs typeface="Times New Roman" panose="02020603050405020304" pitchFamily="18" charset="0"/>
              </a:rPr>
              <a:t>The characteristics of Graphical User Interface are:</a:t>
            </a:r>
          </a:p>
          <a:p>
            <a:pPr marL="0" indent="0" algn="just">
              <a:buNone/>
            </a:pPr>
            <a:endParaRPr lang="en-GB" altLang="en-US" sz="1800">
              <a:latin typeface="Times New Roman" panose="02020603050405020304" pitchFamily="18" charset="0"/>
              <a:cs typeface="Times New Roman" panose="02020603050405020304" pitchFamily="18" charset="0"/>
            </a:endParaRPr>
          </a:p>
        </p:txBody>
      </p:sp>
      <p:pic>
        <p:nvPicPr>
          <p:cNvPr id="5" name="Content Placeholder 4" descr="Capture"/>
          <p:cNvPicPr>
            <a:picLocks noGrp="1" noChangeAspect="1"/>
          </p:cNvPicPr>
          <p:nvPr>
            <p:ph sz="half" idx="2"/>
          </p:nvPr>
        </p:nvPicPr>
        <p:blipFill>
          <a:blip r:embed="rId2"/>
          <a:stretch>
            <a:fillRect/>
          </a:stretch>
        </p:blipFill>
        <p:spPr>
          <a:xfrm>
            <a:off x="6019800" y="2592071"/>
            <a:ext cx="4191000" cy="3537585"/>
          </a:xfrm>
          <a:prstGeom prst="rect">
            <a:avLst/>
          </a:prstGeom>
        </p:spPr>
      </p:pic>
    </p:spTree>
    <p:extLst>
      <p:ext uri="{BB962C8B-B14F-4D97-AF65-F5344CB8AC3E}">
        <p14:creationId xmlns:p14="http://schemas.microsoft.com/office/powerpoint/2010/main" val="3883399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p:txBody>
          <a:bodyPr/>
          <a:lstStyle/>
          <a:p>
            <a:pPr algn="just"/>
            <a:r>
              <a:rPr lang="en-GB" altLang="en-US" sz="1800">
                <a:solidFill>
                  <a:srgbClr val="00B050"/>
                </a:solidFill>
                <a:latin typeface="Times New Roman" panose="02020603050405020304" pitchFamily="18" charset="0"/>
                <a:cs typeface="Times New Roman" panose="02020603050405020304" pitchFamily="18" charset="0"/>
              </a:rPr>
              <a:t>Advantages:</a:t>
            </a:r>
            <a:endParaRPr lang="en-GB" altLang="en-US" sz="1800">
              <a:latin typeface="Times New Roman" panose="02020603050405020304" pitchFamily="18" charset="0"/>
              <a:cs typeface="Times New Roman" panose="02020603050405020304" pitchFamily="18" charset="0"/>
            </a:endParaRPr>
          </a:p>
          <a:p>
            <a:pPr algn="just"/>
            <a:r>
              <a:rPr lang="en-GB" altLang="en-US" sz="1800">
                <a:latin typeface="Times New Roman" panose="02020603050405020304" pitchFamily="18" charset="0"/>
                <a:cs typeface="Times New Roman" panose="02020603050405020304" pitchFamily="18" charset="0"/>
              </a:rPr>
              <a:t>Less expert knowledge is required to use it.</a:t>
            </a:r>
          </a:p>
          <a:p>
            <a:pPr algn="just"/>
            <a:r>
              <a:rPr lang="en-GB" altLang="en-US" sz="1800">
                <a:latin typeface="Times New Roman" panose="02020603050405020304" pitchFamily="18" charset="0"/>
                <a:cs typeface="Times New Roman" panose="02020603050405020304" pitchFamily="18" charset="0"/>
              </a:rPr>
              <a:t>Easier to Navigate and can look through folders quickly in a guess and check manner.</a:t>
            </a:r>
          </a:p>
          <a:p>
            <a:pPr algn="just"/>
            <a:r>
              <a:rPr lang="en-GB" altLang="en-US" sz="1800">
                <a:latin typeface="Times New Roman" panose="02020603050405020304" pitchFamily="18" charset="0"/>
                <a:cs typeface="Times New Roman" panose="02020603050405020304" pitchFamily="18" charset="0"/>
              </a:rPr>
              <a:t>The user may switch quickly from one task to another and can interact with several different applications.</a:t>
            </a:r>
          </a:p>
        </p:txBody>
      </p:sp>
      <p:sp>
        <p:nvSpPr>
          <p:cNvPr id="4" name="Content Placeholder 3"/>
          <p:cNvSpPr>
            <a:spLocks noGrp="1"/>
          </p:cNvSpPr>
          <p:nvPr>
            <p:ph sz="half" idx="2"/>
          </p:nvPr>
        </p:nvSpPr>
        <p:spPr/>
        <p:txBody>
          <a:bodyPr/>
          <a:lstStyle/>
          <a:p>
            <a:pPr algn="just"/>
            <a:r>
              <a:rPr lang="en-GB" altLang="en-US" sz="1800">
                <a:solidFill>
                  <a:srgbClr val="00B050"/>
                </a:solidFill>
                <a:latin typeface="Times New Roman" panose="02020603050405020304" pitchFamily="18" charset="0"/>
                <a:cs typeface="Times New Roman" panose="02020603050405020304" pitchFamily="18" charset="0"/>
              </a:rPr>
              <a:t>Disadvantages:</a:t>
            </a:r>
            <a:endParaRPr lang="en-GB" altLang="en-US" sz="1800">
              <a:latin typeface="Times New Roman" panose="02020603050405020304" pitchFamily="18" charset="0"/>
              <a:cs typeface="Times New Roman" panose="02020603050405020304" pitchFamily="18" charset="0"/>
            </a:endParaRPr>
          </a:p>
          <a:p>
            <a:pPr algn="just"/>
            <a:r>
              <a:rPr lang="en-GB" altLang="en-US" sz="1800">
                <a:latin typeface="Times New Roman" panose="02020603050405020304" pitchFamily="18" charset="0"/>
                <a:cs typeface="Times New Roman" panose="02020603050405020304" pitchFamily="18" charset="0"/>
              </a:rPr>
              <a:t>Typically decreased options.</a:t>
            </a:r>
          </a:p>
          <a:p>
            <a:pPr algn="just"/>
            <a:r>
              <a:rPr lang="en-GB" altLang="en-US" sz="1800">
                <a:latin typeface="Times New Roman" panose="02020603050405020304" pitchFamily="18" charset="0"/>
                <a:cs typeface="Times New Roman" panose="02020603050405020304" pitchFamily="18" charset="0"/>
              </a:rPr>
              <a:t>Usually less customizable. Not easy to use one button for tons of different variations.</a:t>
            </a:r>
          </a:p>
        </p:txBody>
      </p:sp>
    </p:spTree>
    <p:extLst>
      <p:ext uri="{BB962C8B-B14F-4D97-AF65-F5344CB8AC3E}">
        <p14:creationId xmlns:p14="http://schemas.microsoft.com/office/powerpoint/2010/main" val="267930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Command Line Interface</a:t>
            </a:r>
          </a:p>
        </p:txBody>
      </p:sp>
      <p:sp>
        <p:nvSpPr>
          <p:cNvPr id="3" name="Content Placeholder 2"/>
          <p:cNvSpPr>
            <a:spLocks noGrp="1"/>
          </p:cNvSpPr>
          <p:nvPr>
            <p:ph sz="half" idx="1"/>
          </p:nvPr>
        </p:nvSpPr>
        <p:spPr>
          <a:xfrm>
            <a:off x="1981200" y="1600200"/>
            <a:ext cx="8229600" cy="4526280"/>
          </a:xfrm>
        </p:spPr>
        <p:txBody>
          <a:bodyPr/>
          <a:lstStyle/>
          <a:p>
            <a:pPr algn="just"/>
            <a:r>
              <a:rPr lang="en-US" sz="1800">
                <a:solidFill>
                  <a:srgbClr val="00B0F0"/>
                </a:solidFill>
                <a:latin typeface="Times New Roman" panose="02020603050405020304" pitchFamily="18" charset="0"/>
                <a:cs typeface="Times New Roman" panose="02020603050405020304" pitchFamily="18" charset="0"/>
              </a:rPr>
              <a:t>Command Line Interface</a:t>
            </a:r>
            <a:r>
              <a:rPr lang="en-US" sz="1800">
                <a:latin typeface="Times New Roman" panose="02020603050405020304" pitchFamily="18" charset="0"/>
                <a:cs typeface="Times New Roman" panose="02020603050405020304" pitchFamily="18" charset="0"/>
              </a:rPr>
              <a:t> provides a command prompt, where the user types the command and feeds to the system. The user needs to remember the syntax of the command and its use. This method relies primarily on the keyboard. A typical example of this is UNIX.</a:t>
            </a:r>
          </a:p>
          <a:p>
            <a:pPr algn="just"/>
            <a:endParaRPr lang="en-US" sz="1800">
              <a:latin typeface="Times New Roman" panose="02020603050405020304" pitchFamily="18" charset="0"/>
              <a:cs typeface="Times New Roman" panose="02020603050405020304" pitchFamily="18" charset="0"/>
            </a:endParaRPr>
          </a:p>
        </p:txBody>
      </p:sp>
      <p:pic>
        <p:nvPicPr>
          <p:cNvPr id="5" name="Content Placeholder 4" descr="Capture"/>
          <p:cNvPicPr>
            <a:picLocks noGrp="1" noChangeAspect="1"/>
          </p:cNvPicPr>
          <p:nvPr>
            <p:ph sz="half" idx="2"/>
          </p:nvPr>
        </p:nvPicPr>
        <p:blipFill>
          <a:blip r:embed="rId2"/>
          <a:stretch>
            <a:fillRect/>
          </a:stretch>
        </p:blipFill>
        <p:spPr>
          <a:xfrm>
            <a:off x="3294380" y="2849246"/>
            <a:ext cx="4747260" cy="3466465"/>
          </a:xfrm>
          <a:prstGeom prst="rect">
            <a:avLst/>
          </a:prstGeom>
        </p:spPr>
      </p:pic>
    </p:spTree>
    <p:extLst>
      <p:ext uri="{BB962C8B-B14F-4D97-AF65-F5344CB8AC3E}">
        <p14:creationId xmlns:p14="http://schemas.microsoft.com/office/powerpoint/2010/main" val="352638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a:xfrm>
            <a:off x="1981200" y="1600201"/>
            <a:ext cx="8229600" cy="4672965"/>
          </a:xfrm>
        </p:spPr>
        <p:txBody>
          <a:bodyPr/>
          <a:lstStyle/>
          <a:p>
            <a:pPr algn="just"/>
            <a:r>
              <a:rPr lang="en-US" sz="1800">
                <a:latin typeface="Times New Roman" panose="02020603050405020304" pitchFamily="18" charset="0"/>
                <a:cs typeface="Times New Roman" panose="02020603050405020304" pitchFamily="18" charset="0"/>
              </a:rPr>
              <a:t>A text-based command line interface can have the following elements:</a:t>
            </a:r>
          </a:p>
          <a:p>
            <a:pPr algn="just"/>
            <a:endParaRPr lang="en-US" sz="1800">
              <a:latin typeface="Times New Roman" panose="02020603050405020304" pitchFamily="18" charset="0"/>
              <a:cs typeface="Times New Roman" panose="02020603050405020304" pitchFamily="18" charset="0"/>
            </a:endParaRPr>
          </a:p>
          <a:p>
            <a:pPr algn="just"/>
            <a:r>
              <a:rPr lang="en-US" sz="1800">
                <a:solidFill>
                  <a:srgbClr val="00B0F0"/>
                </a:solidFill>
                <a:latin typeface="Times New Roman" panose="02020603050405020304" pitchFamily="18" charset="0"/>
                <a:cs typeface="Times New Roman" panose="02020603050405020304" pitchFamily="18" charset="0"/>
              </a:rPr>
              <a:t>Command Prompt -</a:t>
            </a:r>
            <a:r>
              <a:rPr lang="en-US" sz="1800">
                <a:latin typeface="Times New Roman" panose="02020603050405020304" pitchFamily="18" charset="0"/>
                <a:cs typeface="Times New Roman" panose="02020603050405020304" pitchFamily="18" charset="0"/>
              </a:rPr>
              <a:t> It is text-based notifier that is mostly shows the context in which the user is working. It is generated by the software system.</a:t>
            </a:r>
          </a:p>
          <a:p>
            <a:pPr algn="just"/>
            <a:endParaRPr lang="en-US" sz="1800">
              <a:latin typeface="Times New Roman" panose="02020603050405020304" pitchFamily="18" charset="0"/>
              <a:cs typeface="Times New Roman" panose="02020603050405020304" pitchFamily="18" charset="0"/>
            </a:endParaRPr>
          </a:p>
          <a:p>
            <a:pPr algn="just"/>
            <a:r>
              <a:rPr lang="en-US" sz="1800">
                <a:solidFill>
                  <a:srgbClr val="00B0F0"/>
                </a:solidFill>
                <a:latin typeface="Times New Roman" panose="02020603050405020304" pitchFamily="18" charset="0"/>
                <a:cs typeface="Times New Roman" panose="02020603050405020304" pitchFamily="18" charset="0"/>
              </a:rPr>
              <a:t>Cursor -</a:t>
            </a:r>
            <a:r>
              <a:rPr lang="en-US" sz="1800">
                <a:latin typeface="Times New Roman" panose="02020603050405020304" pitchFamily="18" charset="0"/>
                <a:cs typeface="Times New Roman" panose="02020603050405020304" pitchFamily="18" charset="0"/>
              </a:rPr>
              <a:t> It is a small horizontal line or a vertical bar of the height of line, to represent position of character while typing. Cursor is mostly found in blinking state. It moves as the user writes or deletes something.</a:t>
            </a:r>
          </a:p>
          <a:p>
            <a:pPr algn="just"/>
            <a:endParaRPr lang="en-US" sz="1800">
              <a:latin typeface="Times New Roman" panose="02020603050405020304" pitchFamily="18" charset="0"/>
              <a:cs typeface="Times New Roman" panose="02020603050405020304" pitchFamily="18" charset="0"/>
            </a:endParaRPr>
          </a:p>
          <a:p>
            <a:pPr algn="just"/>
            <a:r>
              <a:rPr lang="en-US" sz="1800">
                <a:solidFill>
                  <a:srgbClr val="00B0F0"/>
                </a:solidFill>
                <a:latin typeface="Times New Roman" panose="02020603050405020304" pitchFamily="18" charset="0"/>
                <a:cs typeface="Times New Roman" panose="02020603050405020304" pitchFamily="18" charset="0"/>
              </a:rPr>
              <a:t>Command - </a:t>
            </a:r>
            <a:r>
              <a:rPr lang="en-US" sz="1800">
                <a:latin typeface="Times New Roman" panose="02020603050405020304" pitchFamily="18" charset="0"/>
                <a:cs typeface="Times New Roman" panose="02020603050405020304" pitchFamily="18" charset="0"/>
              </a:rPr>
              <a:t>A command is an executable instruction. It may have one or more parameters. Output on command execution is shown inline on the screen. When output is produced, command prompt is displayed on the next line.</a:t>
            </a:r>
          </a:p>
        </p:txBody>
      </p:sp>
    </p:spTree>
    <p:extLst>
      <p:ext uri="{BB962C8B-B14F-4D97-AF65-F5344CB8AC3E}">
        <p14:creationId xmlns:p14="http://schemas.microsoft.com/office/powerpoint/2010/main" val="3721650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p:txBody>
          <a:bodyPr/>
          <a:lstStyle/>
          <a:p>
            <a:pPr algn="just"/>
            <a:r>
              <a:rPr lang="en-GB" altLang="en-US" sz="1800">
                <a:solidFill>
                  <a:srgbClr val="00B050"/>
                </a:solidFill>
                <a:latin typeface="Times New Roman" panose="02020603050405020304" pitchFamily="18" charset="0"/>
                <a:cs typeface="Times New Roman" panose="02020603050405020304" pitchFamily="18" charset="0"/>
              </a:rPr>
              <a:t>Advantages:</a:t>
            </a:r>
            <a:endParaRPr lang="en-GB" altLang="en-US" sz="1800">
              <a:latin typeface="Times New Roman" panose="02020603050405020304" pitchFamily="18" charset="0"/>
              <a:cs typeface="Times New Roman" panose="02020603050405020304" pitchFamily="18" charset="0"/>
            </a:endParaRPr>
          </a:p>
          <a:p>
            <a:pPr algn="just"/>
            <a:r>
              <a:rPr lang="en-GB" altLang="en-US" sz="1800">
                <a:latin typeface="Times New Roman" panose="02020603050405020304" pitchFamily="18" charset="0"/>
                <a:cs typeface="Times New Roman" panose="02020603050405020304" pitchFamily="18" charset="0"/>
              </a:rPr>
              <a:t>Many and easier to customizations options.</a:t>
            </a:r>
          </a:p>
          <a:p>
            <a:pPr algn="just"/>
            <a:r>
              <a:rPr lang="en-GB" altLang="en-US" sz="1800">
                <a:latin typeface="Times New Roman" panose="02020603050405020304" pitchFamily="18" charset="0"/>
                <a:cs typeface="Times New Roman" panose="02020603050405020304" pitchFamily="18" charset="0"/>
              </a:rPr>
              <a:t>Typically capable of more important tasks.</a:t>
            </a:r>
          </a:p>
        </p:txBody>
      </p:sp>
      <p:sp>
        <p:nvSpPr>
          <p:cNvPr id="4" name="Content Placeholder 3"/>
          <p:cNvSpPr>
            <a:spLocks noGrp="1"/>
          </p:cNvSpPr>
          <p:nvPr>
            <p:ph sz="half" idx="2"/>
          </p:nvPr>
        </p:nvSpPr>
        <p:spPr/>
        <p:txBody>
          <a:bodyPr/>
          <a:lstStyle/>
          <a:p>
            <a:pPr algn="just"/>
            <a:r>
              <a:rPr lang="en-GB" altLang="en-US" sz="1800">
                <a:solidFill>
                  <a:srgbClr val="00B050"/>
                </a:solidFill>
                <a:latin typeface="Times New Roman" panose="02020603050405020304" pitchFamily="18" charset="0"/>
                <a:cs typeface="Times New Roman" panose="02020603050405020304" pitchFamily="18" charset="0"/>
              </a:rPr>
              <a:t>Disadvantages:</a:t>
            </a:r>
            <a:endParaRPr lang="en-GB" altLang="en-US" sz="1800">
              <a:latin typeface="Times New Roman" panose="02020603050405020304" pitchFamily="18" charset="0"/>
              <a:cs typeface="Times New Roman" panose="02020603050405020304" pitchFamily="18" charset="0"/>
            </a:endParaRPr>
          </a:p>
          <a:p>
            <a:pPr algn="just"/>
            <a:r>
              <a:rPr lang="en-GB" altLang="en-US" sz="1800">
                <a:latin typeface="Times New Roman" panose="02020603050405020304" pitchFamily="18" charset="0"/>
                <a:cs typeface="Times New Roman" panose="02020603050405020304" pitchFamily="18" charset="0"/>
              </a:rPr>
              <a:t>Relies heavily on recall rather than recognition.</a:t>
            </a:r>
          </a:p>
          <a:p>
            <a:pPr algn="just"/>
            <a:r>
              <a:rPr lang="en-GB" altLang="en-US" sz="1800">
                <a:latin typeface="Times New Roman" panose="02020603050405020304" pitchFamily="18" charset="0"/>
                <a:cs typeface="Times New Roman" panose="02020603050405020304" pitchFamily="18" charset="0"/>
              </a:rPr>
              <a:t>Navigation is often more difficult.</a:t>
            </a:r>
          </a:p>
        </p:txBody>
      </p:sp>
    </p:spTree>
    <p:extLst>
      <p:ext uri="{BB962C8B-B14F-4D97-AF65-F5344CB8AC3E}">
        <p14:creationId xmlns:p14="http://schemas.microsoft.com/office/powerpoint/2010/main" val="795905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Human Computer Interaction</a:t>
            </a:r>
          </a:p>
        </p:txBody>
      </p:sp>
      <p:sp>
        <p:nvSpPr>
          <p:cNvPr id="3" name="Content Placeholder 2"/>
          <p:cNvSpPr>
            <a:spLocks noGrp="1"/>
          </p:cNvSpPr>
          <p:nvPr>
            <p:ph sz="half" idx="1"/>
          </p:nvPr>
        </p:nvSpPr>
        <p:spPr>
          <a:xfrm>
            <a:off x="1981201" y="1600201"/>
            <a:ext cx="8228965" cy="5028565"/>
          </a:xfrm>
        </p:spPr>
        <p:txBody>
          <a:bodyPr>
            <a:normAutofit fontScale="92500"/>
          </a:bodyPr>
          <a:lstStyle/>
          <a:p>
            <a:pPr algn="just"/>
            <a:r>
              <a:rPr lang="en-US" sz="1800">
                <a:latin typeface="Times New Roman" panose="02020603050405020304" pitchFamily="18" charset="0"/>
                <a:cs typeface="Times New Roman" panose="02020603050405020304" pitchFamily="18" charset="0"/>
              </a:rPr>
              <a:t>Human-computer interaction (HCI) is a multidisciplinary field of study focusing on the design of computer technology and, in particular, the interaction between humans (the users) and computers. While initially concerned with computers, HCI has since expanded to cover almost all forms of information technology design.</a:t>
            </a:r>
          </a:p>
          <a:p>
            <a:pPr algn="just"/>
            <a:r>
              <a:rPr lang="en-US" sz="1800">
                <a:latin typeface="Times New Roman" panose="02020603050405020304" pitchFamily="18" charset="0"/>
                <a:cs typeface="Times New Roman" panose="02020603050405020304" pitchFamily="18" charset="0"/>
              </a:rPr>
              <a:t>Human Computer Interface (HCI) was previously known as the man-machine studies or man-machine interaction. It deals with the design, execution and assessment of computer systems and related phenomenon that are for human use.</a:t>
            </a:r>
          </a:p>
          <a:p>
            <a:pPr algn="just"/>
            <a:r>
              <a:rPr lang="en-US" sz="1800">
                <a:latin typeface="Times New Roman" panose="02020603050405020304" pitchFamily="18" charset="0"/>
                <a:cs typeface="Times New Roman" panose="02020603050405020304" pitchFamily="18" charset="0"/>
              </a:rPr>
              <a:t>HCI can be used in all disciplines wherever there is a possibility of computer installation. Some of the areas where HCI can be implemented with distinctive importance are mentioned below −</a:t>
            </a:r>
          </a:p>
          <a:p>
            <a:pPr algn="just"/>
            <a:endParaRPr lang="en-US" sz="1800">
              <a:latin typeface="Times New Roman" panose="02020603050405020304" pitchFamily="18" charset="0"/>
              <a:cs typeface="Times New Roman" panose="02020603050405020304" pitchFamily="18" charset="0"/>
            </a:endParaRPr>
          </a:p>
          <a:p>
            <a:pPr algn="just"/>
            <a:r>
              <a:rPr lang="en-US" sz="1800">
                <a:solidFill>
                  <a:srgbClr val="00B0F0"/>
                </a:solidFill>
                <a:latin typeface="Times New Roman" panose="02020603050405020304" pitchFamily="18" charset="0"/>
                <a:cs typeface="Times New Roman" panose="02020603050405020304" pitchFamily="18" charset="0"/>
              </a:rPr>
              <a:t>Computer Science</a:t>
            </a:r>
            <a:r>
              <a:rPr lang="en-US" sz="1800">
                <a:latin typeface="Times New Roman" panose="02020603050405020304" pitchFamily="18" charset="0"/>
                <a:cs typeface="Times New Roman" panose="02020603050405020304" pitchFamily="18" charset="0"/>
              </a:rPr>
              <a:t> − For application design and engineering.</a:t>
            </a:r>
          </a:p>
          <a:p>
            <a:pPr algn="just"/>
            <a:endParaRPr lang="en-US" sz="1800">
              <a:latin typeface="Times New Roman" panose="02020603050405020304" pitchFamily="18" charset="0"/>
              <a:cs typeface="Times New Roman" panose="02020603050405020304" pitchFamily="18" charset="0"/>
            </a:endParaRPr>
          </a:p>
          <a:p>
            <a:pPr algn="just"/>
            <a:r>
              <a:rPr lang="en-US" sz="1800">
                <a:solidFill>
                  <a:srgbClr val="00B0F0"/>
                </a:solidFill>
                <a:latin typeface="Times New Roman" panose="02020603050405020304" pitchFamily="18" charset="0"/>
                <a:cs typeface="Times New Roman" panose="02020603050405020304" pitchFamily="18" charset="0"/>
              </a:rPr>
              <a:t>Psychology</a:t>
            </a:r>
            <a:r>
              <a:rPr lang="en-US" sz="1800">
                <a:latin typeface="Times New Roman" panose="02020603050405020304" pitchFamily="18" charset="0"/>
                <a:cs typeface="Times New Roman" panose="02020603050405020304" pitchFamily="18" charset="0"/>
              </a:rPr>
              <a:t> − For application of theories and analytical purpose.</a:t>
            </a:r>
          </a:p>
          <a:p>
            <a:pPr algn="just"/>
            <a:endParaRPr lang="en-US" sz="1800">
              <a:latin typeface="Times New Roman" panose="02020603050405020304" pitchFamily="18" charset="0"/>
              <a:cs typeface="Times New Roman" panose="02020603050405020304" pitchFamily="18" charset="0"/>
            </a:endParaRPr>
          </a:p>
          <a:p>
            <a:pPr algn="just"/>
            <a:r>
              <a:rPr lang="en-US" sz="1800">
                <a:solidFill>
                  <a:srgbClr val="00B0F0"/>
                </a:solidFill>
                <a:latin typeface="Times New Roman" panose="02020603050405020304" pitchFamily="18" charset="0"/>
                <a:cs typeface="Times New Roman" panose="02020603050405020304" pitchFamily="18" charset="0"/>
              </a:rPr>
              <a:t>Sociology</a:t>
            </a:r>
            <a:r>
              <a:rPr lang="en-US" sz="1800">
                <a:latin typeface="Times New Roman" panose="02020603050405020304" pitchFamily="18" charset="0"/>
                <a:cs typeface="Times New Roman" panose="02020603050405020304" pitchFamily="18" charset="0"/>
              </a:rPr>
              <a:t> − For interaction between technology and organization.</a:t>
            </a:r>
          </a:p>
          <a:p>
            <a:pPr algn="just"/>
            <a:endParaRPr lang="en-US" sz="1800">
              <a:latin typeface="Times New Roman" panose="02020603050405020304" pitchFamily="18" charset="0"/>
              <a:cs typeface="Times New Roman" panose="02020603050405020304" pitchFamily="18" charset="0"/>
            </a:endParaRPr>
          </a:p>
          <a:p>
            <a:pPr algn="just"/>
            <a:r>
              <a:rPr lang="en-US" sz="1800">
                <a:solidFill>
                  <a:srgbClr val="00B0F0"/>
                </a:solidFill>
                <a:latin typeface="Times New Roman" panose="02020603050405020304" pitchFamily="18" charset="0"/>
                <a:cs typeface="Times New Roman" panose="02020603050405020304" pitchFamily="18" charset="0"/>
              </a:rPr>
              <a:t>Industrial Design</a:t>
            </a:r>
            <a:r>
              <a:rPr lang="en-US" sz="1800">
                <a:latin typeface="Times New Roman" panose="02020603050405020304" pitchFamily="18" charset="0"/>
                <a:cs typeface="Times New Roman" panose="02020603050405020304" pitchFamily="18" charset="0"/>
              </a:rPr>
              <a:t> − For interactive products like mobile phones, microwave oven, etc.</a:t>
            </a:r>
          </a:p>
        </p:txBody>
      </p:sp>
    </p:spTree>
    <p:extLst>
      <p:ext uri="{BB962C8B-B14F-4D97-AF65-F5344CB8AC3E}">
        <p14:creationId xmlns:p14="http://schemas.microsoft.com/office/powerpoint/2010/main" val="2556624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Multidisciplinary Field of HCI</a:t>
            </a:r>
          </a:p>
        </p:txBody>
      </p:sp>
      <p:pic>
        <p:nvPicPr>
          <p:cNvPr id="5" name="Content Placeholder 4" descr="Capture"/>
          <p:cNvPicPr>
            <a:picLocks noGrp="1" noChangeAspect="1"/>
          </p:cNvPicPr>
          <p:nvPr>
            <p:ph sz="half" idx="1"/>
          </p:nvPr>
        </p:nvPicPr>
        <p:blipFill>
          <a:blip r:embed="rId2"/>
          <a:stretch>
            <a:fillRect/>
          </a:stretch>
        </p:blipFill>
        <p:spPr>
          <a:xfrm>
            <a:off x="3470911" y="1664335"/>
            <a:ext cx="5248275" cy="4131310"/>
          </a:xfrm>
          <a:prstGeom prst="rect">
            <a:avLst/>
          </a:prstGeom>
        </p:spPr>
      </p:pic>
    </p:spTree>
    <p:extLst>
      <p:ext uri="{BB962C8B-B14F-4D97-AF65-F5344CB8AC3E}">
        <p14:creationId xmlns:p14="http://schemas.microsoft.com/office/powerpoint/2010/main" val="3940996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Structure Chart</a:t>
            </a:r>
          </a:p>
        </p:txBody>
      </p:sp>
      <p:sp>
        <p:nvSpPr>
          <p:cNvPr id="3" name="Content Placeholder 2"/>
          <p:cNvSpPr>
            <a:spLocks noGrp="1"/>
          </p:cNvSpPr>
          <p:nvPr>
            <p:ph idx="1"/>
          </p:nvPr>
        </p:nvSpPr>
        <p:spPr>
          <a:xfrm>
            <a:off x="1981200" y="1600201"/>
            <a:ext cx="8229600" cy="5078095"/>
          </a:xfrm>
        </p:spPr>
        <p:txBody>
          <a:bodyPr/>
          <a:lstStyle/>
          <a:p>
            <a:pPr algn="just"/>
            <a:r>
              <a:rPr lang="en-US" sz="1800">
                <a:latin typeface="Times New Roman" panose="02020603050405020304" pitchFamily="18" charset="0"/>
                <a:cs typeface="Times New Roman" panose="02020603050405020304" pitchFamily="18" charset="0"/>
              </a:rPr>
              <a:t>Structure Chart represent hierarchical structure of modules. It breaks down the entire system into lowest functional modules, describe functions and sub-functions of each module of a system to a greater detail. </a:t>
            </a:r>
          </a:p>
          <a:p>
            <a:pPr marL="0" indent="0" algn="just">
              <a:buNone/>
            </a:pPr>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Structure Chart partitions the system into black boxes (functionality of the system is known to the users but inner details are unknown). Inputs are given to the black boxes and appropriate outputs are generated.</a:t>
            </a: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Modules at top level called modules at low level. Components are read from top to bottom and left to right. When a module calls another, it views the called module as black box, passing required parameters and receiving results.</a:t>
            </a:r>
          </a:p>
        </p:txBody>
      </p:sp>
    </p:spTree>
    <p:extLst>
      <p:ext uri="{BB962C8B-B14F-4D97-AF65-F5344CB8AC3E}">
        <p14:creationId xmlns:p14="http://schemas.microsoft.com/office/powerpoint/2010/main" val="1474969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a:xfrm>
            <a:off x="1981200" y="1600201"/>
            <a:ext cx="8229600" cy="4467225"/>
          </a:xfrm>
        </p:spPr>
        <p:txBody>
          <a:bodyPr/>
          <a:lstStyle/>
          <a:p>
            <a:pPr algn="just"/>
            <a:r>
              <a:rPr lang="en-US" sz="1800">
                <a:latin typeface="Times New Roman" panose="02020603050405020304" pitchFamily="18" charset="0"/>
                <a:cs typeface="Times New Roman" panose="02020603050405020304" pitchFamily="18" charset="0"/>
              </a:rPr>
              <a:t>The intention of this subject is to learn the ways of designing user-friendly interfaces or interactions. Considering which, we will learn the following −</a:t>
            </a: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Ways to design and assess interactive systems.</a:t>
            </a: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Ways to reduce design time through cognitive system and task models.</a:t>
            </a: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Procedures and heuristics for interactive system design.</a:t>
            </a:r>
          </a:p>
        </p:txBody>
      </p:sp>
    </p:spTree>
    <p:extLst>
      <p:ext uri="{BB962C8B-B14F-4D97-AF65-F5344CB8AC3E}">
        <p14:creationId xmlns:p14="http://schemas.microsoft.com/office/powerpoint/2010/main" val="3548642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a:solidFill>
                  <a:srgbClr val="FF0000"/>
                </a:solidFill>
                <a:latin typeface="Times New Roman" panose="02020603050405020304" pitchFamily="18" charset="0"/>
                <a:cs typeface="Times New Roman" panose="02020603050405020304" pitchFamily="18" charset="0"/>
              </a:rPr>
              <a:t>History of Human Computer Interaction</a:t>
            </a:r>
          </a:p>
        </p:txBody>
      </p:sp>
      <p:sp>
        <p:nvSpPr>
          <p:cNvPr id="3" name="Content Placeholder 2"/>
          <p:cNvSpPr>
            <a:spLocks noGrp="1"/>
          </p:cNvSpPr>
          <p:nvPr>
            <p:ph sz="half" idx="1"/>
          </p:nvPr>
        </p:nvSpPr>
        <p:spPr>
          <a:xfrm>
            <a:off x="1981200" y="1600201"/>
            <a:ext cx="8229600" cy="4949825"/>
          </a:xfrm>
        </p:spPr>
        <p:txBody>
          <a:bodyPr/>
          <a:lstStyle/>
          <a:p>
            <a:pPr algn="just"/>
            <a:r>
              <a:rPr lang="en-US">
                <a:latin typeface="Times New Roman" panose="02020603050405020304" pitchFamily="18" charset="0"/>
                <a:cs typeface="Times New Roman" panose="02020603050405020304" pitchFamily="18" charset="0"/>
              </a:rPr>
              <a:t>It’s perhaps easy to see that until the mid to late 1970s this discipline wasn’t particularly important. The few people who had access to computers were academics or professionals with a few incredibly dedicated (and wealthy) hobbyists thrown into the mix. Without a broad base of users; it wasn’t necessary to focus on how those users interacted with computers – they just made do with whatever was to hand or created what they needed themselves.</a:t>
            </a:r>
            <a:endParaRPr lang="en-US" sz="1800">
              <a:latin typeface="Times New Roman" panose="02020603050405020304" pitchFamily="18" charset="0"/>
              <a:cs typeface="Times New Roman" panose="02020603050405020304" pitchFamily="18" charset="0"/>
            </a:endParaRPr>
          </a:p>
          <a:p>
            <a:pPr marL="0" indent="0" algn="just">
              <a:buNone/>
            </a:pP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076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p:txBody>
          <a:bodyPr/>
          <a:lstStyle/>
          <a:p>
            <a:pPr algn="just"/>
            <a:r>
              <a:rPr lang="en-GB" altLang="en-US" sz="1800">
                <a:solidFill>
                  <a:srgbClr val="00B0F0"/>
                </a:solidFill>
                <a:latin typeface="Times New Roman" panose="02020603050405020304" pitchFamily="18" charset="0"/>
                <a:cs typeface="Times New Roman" panose="02020603050405020304" pitchFamily="18" charset="0"/>
              </a:rPr>
              <a:t>Cognitive Science</a:t>
            </a:r>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Luckily, for the masses, there was a discipline waiting in the wings to help with the tasks that lay ahead. Cognitive sciences (a broad and heady mix which includes psychology, language, artificial intelligence, philosophy and even anthropology) had been making steady progress during the 1970s and by the end of the decade they were ready to help articulate the systems and science required to develop user interfaces that worked for the masses.</a:t>
            </a:r>
          </a:p>
          <a:p>
            <a:pPr algn="just"/>
            <a:endParaRPr lang="en-US" sz="1800">
              <a:latin typeface="Times New Roman" panose="02020603050405020304" pitchFamily="18" charset="0"/>
              <a:cs typeface="Times New Roman" panose="02020603050405020304" pitchFamily="18" charset="0"/>
            </a:endParaRPr>
          </a:p>
          <a:p>
            <a:pPr algn="just"/>
            <a:endParaRPr lang="en-US" sz="1800">
              <a:latin typeface="Times New Roman" panose="02020603050405020304" pitchFamily="18" charset="0"/>
              <a:cs typeface="Times New Roman" panose="02020603050405020304" pitchFamily="18" charset="0"/>
            </a:endParaRPr>
          </a:p>
        </p:txBody>
      </p:sp>
      <p:pic>
        <p:nvPicPr>
          <p:cNvPr id="5" name="Content Placeholder 4" descr="Capture"/>
          <p:cNvPicPr>
            <a:picLocks noGrp="1" noChangeAspect="1"/>
          </p:cNvPicPr>
          <p:nvPr>
            <p:ph sz="half" idx="2"/>
          </p:nvPr>
        </p:nvPicPr>
        <p:blipFill>
          <a:blip r:embed="rId2"/>
          <a:stretch>
            <a:fillRect/>
          </a:stretch>
        </p:blipFill>
        <p:spPr>
          <a:xfrm>
            <a:off x="6172200" y="2210435"/>
            <a:ext cx="4038600" cy="3304540"/>
          </a:xfrm>
          <a:prstGeom prst="rect">
            <a:avLst/>
          </a:prstGeom>
        </p:spPr>
      </p:pic>
    </p:spTree>
    <p:extLst>
      <p:ext uri="{BB962C8B-B14F-4D97-AF65-F5344CB8AC3E}">
        <p14:creationId xmlns:p14="http://schemas.microsoft.com/office/powerpoint/2010/main" val="1217158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a:xfrm>
            <a:off x="1981201" y="1600200"/>
            <a:ext cx="8228965" cy="4712970"/>
          </a:xfrm>
        </p:spPr>
        <p:txBody>
          <a:bodyPr/>
          <a:lstStyle/>
          <a:p>
            <a:pPr algn="just"/>
            <a:r>
              <a:rPr lang="en-GB" altLang="en-US" sz="1800">
                <a:solidFill>
                  <a:srgbClr val="00B0F0"/>
                </a:solidFill>
                <a:latin typeface="Times New Roman" panose="02020603050405020304" pitchFamily="18" charset="0"/>
                <a:cs typeface="Times New Roman" panose="02020603050405020304" pitchFamily="18" charset="0"/>
              </a:rPr>
              <a:t>Engineering</a:t>
            </a:r>
            <a:endParaRPr lang="en-GB" altLang="en-US" sz="1800">
              <a:latin typeface="Times New Roman" panose="02020603050405020304" pitchFamily="18" charset="0"/>
              <a:cs typeface="Times New Roman" panose="02020603050405020304" pitchFamily="18" charset="0"/>
            </a:endParaRPr>
          </a:p>
          <a:p>
            <a:pPr algn="just"/>
            <a:r>
              <a:rPr lang="en-GB" altLang="en-US" sz="1800">
                <a:latin typeface="Times New Roman" panose="02020603050405020304" pitchFamily="18" charset="0"/>
                <a:cs typeface="Times New Roman" panose="02020603050405020304" pitchFamily="18" charset="0"/>
              </a:rPr>
              <a:t>This is known as “cognitive engineering” e.g. building things that work with our thoughts. And once again the engineering discipline had also come on leaps and bounds during the 1970s in order to support this change. In aviation, for example, engineering had already started to simplify the user interface of complex airplanes. It was natural for some of this work to move into the UI field for computing devices.</a:t>
            </a:r>
          </a:p>
          <a:p>
            <a:pPr algn="just"/>
            <a:endParaRPr lang="en-GB" altLang="en-US" sz="1800">
              <a:latin typeface="Times New Roman" panose="02020603050405020304" pitchFamily="18" charset="0"/>
              <a:cs typeface="Times New Roman" panose="02020603050405020304" pitchFamily="18" charset="0"/>
            </a:endParaRPr>
          </a:p>
          <a:p>
            <a:pPr algn="just"/>
            <a:r>
              <a:rPr lang="en-GB" altLang="en-US" sz="1800">
                <a:solidFill>
                  <a:srgbClr val="00B0F0"/>
                </a:solidFill>
                <a:latin typeface="Times New Roman" panose="02020603050405020304" pitchFamily="18" charset="0"/>
                <a:cs typeface="Times New Roman" panose="02020603050405020304" pitchFamily="18" charset="0"/>
              </a:rPr>
              <a:t>Documentation</a:t>
            </a:r>
          </a:p>
          <a:p>
            <a:pPr algn="just"/>
            <a:r>
              <a:rPr lang="en-GB" altLang="en-US" sz="1800">
                <a:latin typeface="Times New Roman" panose="02020603050405020304" pitchFamily="18" charset="0"/>
                <a:cs typeface="Times New Roman" panose="02020603050405020304" pitchFamily="18" charset="0"/>
              </a:rPr>
              <a:t>It’s also important to recognize the challenge of documenting these developments. New systematic approaches needed to be taken in order to record developments and to share these with other practitioners of the new discipline worldwide. There really is, after all, no advantage in reinventing the mouse over and over again.</a:t>
            </a:r>
          </a:p>
        </p:txBody>
      </p:sp>
    </p:spTree>
    <p:extLst>
      <p:ext uri="{BB962C8B-B14F-4D97-AF65-F5344CB8AC3E}">
        <p14:creationId xmlns:p14="http://schemas.microsoft.com/office/powerpoint/2010/main" val="3141626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Information Presentation</a:t>
            </a:r>
          </a:p>
        </p:txBody>
      </p:sp>
      <p:sp>
        <p:nvSpPr>
          <p:cNvPr id="3" name="Content Placeholder 2"/>
          <p:cNvSpPr>
            <a:spLocks noGrp="1"/>
          </p:cNvSpPr>
          <p:nvPr>
            <p:ph sz="half" idx="1"/>
          </p:nvPr>
        </p:nvSpPr>
        <p:spPr>
          <a:xfrm>
            <a:off x="1981200" y="1551306"/>
            <a:ext cx="8229600" cy="4575175"/>
          </a:xfrm>
        </p:spPr>
        <p:txBody>
          <a:bodyPr/>
          <a:lstStyle/>
          <a:p>
            <a:pPr algn="just"/>
            <a:r>
              <a:rPr lang="en-US"/>
              <a:t>Information presentation is concerned with presenting system information to system users</a:t>
            </a:r>
          </a:p>
          <a:p>
            <a:pPr algn="just"/>
            <a:r>
              <a:rPr lang="en-US"/>
              <a:t>The information may be presented directly (e.g. text in a word processor) or may be transformed in some way for presentation (e.g. in some graphical form)</a:t>
            </a:r>
          </a:p>
          <a:p>
            <a:pPr algn="just"/>
            <a:r>
              <a:rPr lang="en-US"/>
              <a:t>The Model-View-Controller approach is a way of supporting multiple presentations of data</a:t>
            </a:r>
          </a:p>
        </p:txBody>
      </p:sp>
    </p:spTree>
    <p:extLst>
      <p:ext uri="{BB962C8B-B14F-4D97-AF65-F5344CB8AC3E}">
        <p14:creationId xmlns:p14="http://schemas.microsoft.com/office/powerpoint/2010/main" val="3661621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pic>
        <p:nvPicPr>
          <p:cNvPr id="5" name="Content Placeholder 4" descr="Capture"/>
          <p:cNvPicPr>
            <a:picLocks noGrp="1" noChangeAspect="1"/>
          </p:cNvPicPr>
          <p:nvPr>
            <p:ph sz="half" idx="1"/>
          </p:nvPr>
        </p:nvPicPr>
        <p:blipFill>
          <a:blip r:embed="rId2"/>
          <a:stretch>
            <a:fillRect/>
          </a:stretch>
        </p:blipFill>
        <p:spPr>
          <a:xfrm>
            <a:off x="1981200" y="2205355"/>
            <a:ext cx="8229600" cy="3501390"/>
          </a:xfrm>
          <a:prstGeom prst="rect">
            <a:avLst/>
          </a:prstGeom>
        </p:spPr>
      </p:pic>
    </p:spTree>
    <p:extLst>
      <p:ext uri="{BB962C8B-B14F-4D97-AF65-F5344CB8AC3E}">
        <p14:creationId xmlns:p14="http://schemas.microsoft.com/office/powerpoint/2010/main" val="1256579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Mode View Controller</a:t>
            </a:r>
          </a:p>
        </p:txBody>
      </p:sp>
      <p:pic>
        <p:nvPicPr>
          <p:cNvPr id="5" name="Content Placeholder 4" descr="Capture"/>
          <p:cNvPicPr>
            <a:picLocks noGrp="1" noChangeAspect="1"/>
          </p:cNvPicPr>
          <p:nvPr>
            <p:ph sz="half" idx="1"/>
          </p:nvPr>
        </p:nvPicPr>
        <p:blipFill>
          <a:blip r:embed="rId2"/>
          <a:stretch>
            <a:fillRect/>
          </a:stretch>
        </p:blipFill>
        <p:spPr>
          <a:xfrm>
            <a:off x="1981201" y="2313940"/>
            <a:ext cx="8228965" cy="3196590"/>
          </a:xfrm>
          <a:prstGeom prst="rect">
            <a:avLst/>
          </a:prstGeom>
        </p:spPr>
      </p:pic>
    </p:spTree>
    <p:extLst>
      <p:ext uri="{BB962C8B-B14F-4D97-AF65-F5344CB8AC3E}">
        <p14:creationId xmlns:p14="http://schemas.microsoft.com/office/powerpoint/2010/main" val="496726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a:xfrm>
            <a:off x="1981200" y="1600201"/>
            <a:ext cx="8294370" cy="5027295"/>
          </a:xfrm>
        </p:spPr>
        <p:txBody>
          <a:bodyPr>
            <a:normAutofit fontScale="92500"/>
          </a:bodyPr>
          <a:lstStyle/>
          <a:p>
            <a:pPr algn="just"/>
            <a:r>
              <a:rPr lang="en-US" sz="1800">
                <a:solidFill>
                  <a:srgbClr val="00B0F0"/>
                </a:solidFill>
                <a:latin typeface="Times New Roman" panose="02020603050405020304" pitchFamily="18" charset="0"/>
                <a:cs typeface="Times New Roman" panose="02020603050405020304" pitchFamily="18" charset="0"/>
              </a:rPr>
              <a:t>Static information</a:t>
            </a:r>
            <a:endParaRPr lang="en-US" sz="1800">
              <a:latin typeface="Times New Roman" panose="02020603050405020304" pitchFamily="18" charset="0"/>
              <a:cs typeface="Times New Roman" panose="02020603050405020304" pitchFamily="18" charset="0"/>
            </a:endParaRPr>
          </a:p>
          <a:p>
            <a:pPr marL="0" indent="0" algn="just">
              <a:buNone/>
            </a:pPr>
            <a:r>
              <a:rPr lang="en-GB" alt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cs typeface="Times New Roman" panose="02020603050405020304" pitchFamily="18" charset="0"/>
              </a:rPr>
              <a:t>Initialised at the beginning of a session. It does not change during the session</a:t>
            </a:r>
          </a:p>
          <a:p>
            <a:pPr marL="0" indent="0" algn="just">
              <a:buNone/>
            </a:pPr>
            <a:r>
              <a:rPr lang="en-GB" alt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cs typeface="Times New Roman" panose="02020603050405020304" pitchFamily="18" charset="0"/>
              </a:rPr>
              <a:t>May be either numeric or textual</a:t>
            </a:r>
          </a:p>
          <a:p>
            <a:pPr algn="just"/>
            <a:r>
              <a:rPr lang="en-US" sz="1800">
                <a:solidFill>
                  <a:srgbClr val="00B0F0"/>
                </a:solidFill>
                <a:latin typeface="Times New Roman" panose="02020603050405020304" pitchFamily="18" charset="0"/>
                <a:cs typeface="Times New Roman" panose="02020603050405020304" pitchFamily="18" charset="0"/>
              </a:rPr>
              <a:t>Dynamic information</a:t>
            </a:r>
            <a:endParaRPr lang="en-US" sz="1800">
              <a:latin typeface="Times New Roman" panose="02020603050405020304" pitchFamily="18" charset="0"/>
              <a:cs typeface="Times New Roman" panose="02020603050405020304" pitchFamily="18" charset="0"/>
            </a:endParaRPr>
          </a:p>
          <a:p>
            <a:pPr marL="0" indent="0" algn="just">
              <a:buNone/>
            </a:pPr>
            <a:r>
              <a:rPr lang="en-GB" alt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cs typeface="Times New Roman" panose="02020603050405020304" pitchFamily="18" charset="0"/>
              </a:rPr>
              <a:t>Changes during a session and the changes must be communicated to the </a:t>
            </a:r>
            <a:r>
              <a:rPr lang="en-GB"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system user</a:t>
            </a:r>
          </a:p>
          <a:p>
            <a:pPr marL="0" indent="0" algn="just">
              <a:buNone/>
            </a:pPr>
            <a:r>
              <a:rPr lang="en-GB" alt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cs typeface="Times New Roman" panose="02020603050405020304" pitchFamily="18" charset="0"/>
              </a:rPr>
              <a:t>May be either numeric or textual</a:t>
            </a:r>
          </a:p>
          <a:p>
            <a:pPr marL="0" indent="0" algn="just">
              <a:buNone/>
            </a:pPr>
            <a:endParaRPr lang="en-US" sz="1800">
              <a:latin typeface="Times New Roman" panose="02020603050405020304" pitchFamily="18" charset="0"/>
              <a:cs typeface="Times New Roman" panose="02020603050405020304" pitchFamily="18" charset="0"/>
            </a:endParaRPr>
          </a:p>
          <a:p>
            <a:pPr marL="0" indent="0" algn="just">
              <a:buNone/>
            </a:pPr>
            <a:r>
              <a:rPr lang="en-GB" altLang="en-US" sz="1800">
                <a:solidFill>
                  <a:srgbClr val="00B0F0"/>
                </a:solidFill>
                <a:latin typeface="Times New Roman" panose="02020603050405020304" pitchFamily="18" charset="0"/>
                <a:cs typeface="Times New Roman" panose="02020603050405020304" pitchFamily="18" charset="0"/>
              </a:rPr>
              <a:t>Information Display Factors:</a:t>
            </a:r>
            <a:endParaRPr lang="en-GB" altLang="en-US" sz="1800">
              <a:latin typeface="Times New Roman" panose="02020603050405020304" pitchFamily="18" charset="0"/>
              <a:cs typeface="Times New Roman" panose="02020603050405020304" pitchFamily="18" charset="0"/>
            </a:endParaRPr>
          </a:p>
          <a:p>
            <a:pPr algn="just"/>
            <a:r>
              <a:rPr lang="en-GB" altLang="en-US" sz="1800">
                <a:latin typeface="Times New Roman" panose="02020603050405020304" pitchFamily="18" charset="0"/>
                <a:cs typeface="Times New Roman" panose="02020603050405020304" pitchFamily="18" charset="0"/>
              </a:rPr>
              <a:t>Is the user interested in precise information or data relationships?</a:t>
            </a:r>
          </a:p>
          <a:p>
            <a:pPr algn="just"/>
            <a:r>
              <a:rPr lang="en-GB" altLang="en-US" sz="1800">
                <a:latin typeface="Times New Roman" panose="02020603050405020304" pitchFamily="18" charset="0"/>
                <a:cs typeface="Times New Roman" panose="02020603050405020304" pitchFamily="18" charset="0"/>
              </a:rPr>
              <a:t>How quickly do information values change?</a:t>
            </a:r>
          </a:p>
          <a:p>
            <a:pPr algn="just"/>
            <a:r>
              <a:rPr lang="en-GB" altLang="en-US" sz="1800">
                <a:latin typeface="Times New Roman" panose="02020603050405020304" pitchFamily="18" charset="0"/>
                <a:cs typeface="Times New Roman" panose="02020603050405020304" pitchFamily="18" charset="0"/>
              </a:rPr>
              <a:t>Must the change be indicated immediately?</a:t>
            </a:r>
          </a:p>
          <a:p>
            <a:pPr algn="just"/>
            <a:r>
              <a:rPr lang="en-GB" altLang="en-US" sz="1800">
                <a:latin typeface="Times New Roman" panose="02020603050405020304" pitchFamily="18" charset="0"/>
                <a:cs typeface="Times New Roman" panose="02020603050405020304" pitchFamily="18" charset="0"/>
              </a:rPr>
              <a:t>Must the user take some action in response to a change?</a:t>
            </a:r>
          </a:p>
          <a:p>
            <a:pPr algn="just"/>
            <a:r>
              <a:rPr lang="en-GB" altLang="en-US" sz="1800">
                <a:latin typeface="Times New Roman" panose="02020603050405020304" pitchFamily="18" charset="0"/>
                <a:cs typeface="Times New Roman" panose="02020603050405020304" pitchFamily="18" charset="0"/>
              </a:rPr>
              <a:t>Is there a direct manipulation interface?</a:t>
            </a:r>
          </a:p>
          <a:p>
            <a:pPr algn="just"/>
            <a:r>
              <a:rPr lang="en-GB" altLang="en-US" sz="1800">
                <a:latin typeface="Times New Roman" panose="02020603050405020304" pitchFamily="18" charset="0"/>
                <a:cs typeface="Times New Roman" panose="02020603050405020304" pitchFamily="18" charset="0"/>
              </a:rPr>
              <a:t>Is the information textual or numeric? Are relative values important?</a:t>
            </a:r>
          </a:p>
        </p:txBody>
      </p:sp>
    </p:spTree>
    <p:extLst>
      <p:ext uri="{BB962C8B-B14F-4D97-AF65-F5344CB8AC3E}">
        <p14:creationId xmlns:p14="http://schemas.microsoft.com/office/powerpoint/2010/main" val="1345940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Alternative Information Presentation</a:t>
            </a:r>
          </a:p>
        </p:txBody>
      </p:sp>
      <p:pic>
        <p:nvPicPr>
          <p:cNvPr id="5" name="Content Placeholder 4" descr="Capture"/>
          <p:cNvPicPr>
            <a:picLocks noGrp="1" noChangeAspect="1"/>
          </p:cNvPicPr>
          <p:nvPr>
            <p:ph sz="half" idx="1"/>
          </p:nvPr>
        </p:nvPicPr>
        <p:blipFill>
          <a:blip r:embed="rId2"/>
          <a:stretch>
            <a:fillRect/>
          </a:stretch>
        </p:blipFill>
        <p:spPr>
          <a:xfrm>
            <a:off x="3403601" y="1731011"/>
            <a:ext cx="5127625" cy="4253865"/>
          </a:xfrm>
          <a:prstGeom prst="rect">
            <a:avLst/>
          </a:prstGeom>
        </p:spPr>
      </p:pic>
    </p:spTree>
    <p:extLst>
      <p:ext uri="{BB962C8B-B14F-4D97-AF65-F5344CB8AC3E}">
        <p14:creationId xmlns:p14="http://schemas.microsoft.com/office/powerpoint/2010/main" val="1671958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Analogue vs Digital Presentation</a:t>
            </a:r>
          </a:p>
        </p:txBody>
      </p:sp>
      <p:sp>
        <p:nvSpPr>
          <p:cNvPr id="3" name="Content Placeholder 2"/>
          <p:cNvSpPr>
            <a:spLocks noGrp="1"/>
          </p:cNvSpPr>
          <p:nvPr>
            <p:ph sz="half" idx="1"/>
          </p:nvPr>
        </p:nvSpPr>
        <p:spPr>
          <a:xfrm>
            <a:off x="1981200" y="1600201"/>
            <a:ext cx="8229600" cy="5107305"/>
          </a:xfrm>
        </p:spPr>
        <p:txBody>
          <a:bodyPr/>
          <a:lstStyle/>
          <a:p>
            <a:r>
              <a:rPr lang="en-US" sz="1800">
                <a:solidFill>
                  <a:srgbClr val="00B0F0"/>
                </a:solidFill>
                <a:latin typeface="Times New Roman" panose="02020603050405020304" pitchFamily="18" charset="0"/>
                <a:cs typeface="Times New Roman" panose="02020603050405020304" pitchFamily="18" charset="0"/>
              </a:rPr>
              <a:t>Digital presentation</a:t>
            </a:r>
            <a:endParaRPr lang="en-US" sz="1800">
              <a:latin typeface="Times New Roman" panose="02020603050405020304" pitchFamily="18" charset="0"/>
              <a:cs typeface="Times New Roman" panose="02020603050405020304" pitchFamily="18" charset="0"/>
            </a:endParaRPr>
          </a:p>
          <a:p>
            <a:pPr marL="0" indent="0">
              <a:buNone/>
            </a:pPr>
            <a:r>
              <a:rPr lang="en-GB" alt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cs typeface="Times New Roman" panose="02020603050405020304" pitchFamily="18" charset="0"/>
              </a:rPr>
              <a:t>Compact - takes up little screen space</a:t>
            </a:r>
          </a:p>
          <a:p>
            <a:pPr marL="0" indent="0">
              <a:buNone/>
            </a:pPr>
            <a:r>
              <a:rPr lang="en-GB" alt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cs typeface="Times New Roman" panose="02020603050405020304" pitchFamily="18" charset="0"/>
              </a:rPr>
              <a:t>Precise values can be communicated</a:t>
            </a:r>
          </a:p>
          <a:p>
            <a:r>
              <a:rPr lang="en-US" sz="1800">
                <a:solidFill>
                  <a:srgbClr val="00B0F0"/>
                </a:solidFill>
                <a:latin typeface="Times New Roman" panose="02020603050405020304" pitchFamily="18" charset="0"/>
                <a:cs typeface="Times New Roman" panose="02020603050405020304" pitchFamily="18" charset="0"/>
              </a:rPr>
              <a:t>Analogue presentation</a:t>
            </a:r>
            <a:endParaRPr lang="en-US" sz="1800">
              <a:latin typeface="Times New Roman" panose="02020603050405020304" pitchFamily="18" charset="0"/>
              <a:cs typeface="Times New Roman" panose="02020603050405020304" pitchFamily="18" charset="0"/>
            </a:endParaRPr>
          </a:p>
          <a:p>
            <a:pPr marL="0" indent="0">
              <a:buNone/>
            </a:pPr>
            <a:r>
              <a:rPr lang="en-GB" alt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cs typeface="Times New Roman" panose="02020603050405020304" pitchFamily="18" charset="0"/>
              </a:rPr>
              <a:t>Easier to get an 'at a glance' impression of a value</a:t>
            </a:r>
          </a:p>
          <a:p>
            <a:pPr marL="0" indent="0">
              <a:buNone/>
            </a:pPr>
            <a:r>
              <a:rPr lang="en-GB" alt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cs typeface="Times New Roman" panose="02020603050405020304" pitchFamily="18" charset="0"/>
              </a:rPr>
              <a:t>Possible to show relative values</a:t>
            </a:r>
          </a:p>
          <a:p>
            <a:pPr marL="0" indent="0">
              <a:buNone/>
            </a:pPr>
            <a:r>
              <a:rPr lang="en-GB" alt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cs typeface="Times New Roman" panose="02020603050405020304" pitchFamily="18" charset="0"/>
              </a:rPr>
              <a:t>Easier to see exceptional data values</a:t>
            </a:r>
          </a:p>
          <a:p>
            <a:pPr marL="0" indent="0">
              <a:buNone/>
            </a:pPr>
            <a:endParaRPr lang="en-US" sz="1800">
              <a:latin typeface="Times New Roman" panose="02020603050405020304" pitchFamily="18" charset="0"/>
              <a:cs typeface="Times New Roman" panose="02020603050405020304" pitchFamily="18" charset="0"/>
            </a:endParaRPr>
          </a:p>
        </p:txBody>
      </p:sp>
      <p:pic>
        <p:nvPicPr>
          <p:cNvPr id="5" name="Content Placeholder 4" descr="Capture"/>
          <p:cNvPicPr>
            <a:picLocks noGrp="1" noChangeAspect="1"/>
          </p:cNvPicPr>
          <p:nvPr>
            <p:ph sz="half" idx="2"/>
          </p:nvPr>
        </p:nvPicPr>
        <p:blipFill>
          <a:blip r:embed="rId2"/>
          <a:stretch>
            <a:fillRect/>
          </a:stretch>
        </p:blipFill>
        <p:spPr>
          <a:xfrm>
            <a:off x="3156585" y="3832226"/>
            <a:ext cx="4757420" cy="2008505"/>
          </a:xfrm>
          <a:prstGeom prst="rect">
            <a:avLst/>
          </a:prstGeom>
        </p:spPr>
      </p:pic>
      <p:sp>
        <p:nvSpPr>
          <p:cNvPr id="7" name="Text Box 6"/>
          <p:cNvSpPr txBox="1"/>
          <p:nvPr/>
        </p:nvSpPr>
        <p:spPr>
          <a:xfrm>
            <a:off x="4275455" y="5930900"/>
            <a:ext cx="3053080" cy="368300"/>
          </a:xfrm>
          <a:prstGeom prst="rect">
            <a:avLst/>
          </a:prstGeom>
          <a:noFill/>
        </p:spPr>
        <p:txBody>
          <a:bodyPr wrap="square" rtlCol="0">
            <a:spAutoFit/>
          </a:bodyPr>
          <a:lstStyle/>
          <a:p>
            <a:r>
              <a:rPr lang="en-GB" altLang="en-US">
                <a:latin typeface="Times New Roman" panose="02020603050405020304" pitchFamily="18" charset="0"/>
                <a:cs typeface="Times New Roman" panose="02020603050405020304" pitchFamily="18" charset="0"/>
              </a:rPr>
              <a:t>Dynamic Information Display</a:t>
            </a:r>
          </a:p>
        </p:txBody>
      </p:sp>
    </p:spTree>
    <p:extLst>
      <p:ext uri="{BB962C8B-B14F-4D97-AF65-F5344CB8AC3E}">
        <p14:creationId xmlns:p14="http://schemas.microsoft.com/office/powerpoint/2010/main" val="2467347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Symbols used in Structure Chart</a:t>
            </a:r>
          </a:p>
        </p:txBody>
      </p:sp>
      <p:sp>
        <p:nvSpPr>
          <p:cNvPr id="3" name="Content Placeholder 2"/>
          <p:cNvSpPr>
            <a:spLocks noGrp="1"/>
          </p:cNvSpPr>
          <p:nvPr>
            <p:ph sz="half" idx="1"/>
          </p:nvPr>
        </p:nvSpPr>
        <p:spPr>
          <a:xfrm>
            <a:off x="1981200" y="1417955"/>
            <a:ext cx="8229600" cy="4526280"/>
          </a:xfrm>
        </p:spPr>
        <p:txBody>
          <a:bodyPr/>
          <a:lstStyle/>
          <a:p>
            <a:pPr marL="0" indent="0">
              <a:buNone/>
            </a:pPr>
            <a:r>
              <a:rPr lang="en-GB" altLang="en-US" sz="1800">
                <a:solidFill>
                  <a:srgbClr val="00B0F0"/>
                </a:solidFill>
                <a:latin typeface="Times New Roman" panose="02020603050405020304" pitchFamily="18" charset="0"/>
                <a:cs typeface="Times New Roman" panose="02020603050405020304" pitchFamily="18" charset="0"/>
              </a:rPr>
              <a:t>1. Module</a:t>
            </a:r>
            <a:endParaRPr lang="en-GB" altLang="en-US" sz="1800">
              <a:latin typeface="Times New Roman" panose="02020603050405020304" pitchFamily="18" charset="0"/>
              <a:cs typeface="Times New Roman" panose="02020603050405020304" pitchFamily="18" charset="0"/>
            </a:endParaRPr>
          </a:p>
          <a:p>
            <a:pPr marL="0" indent="0">
              <a:buNone/>
            </a:pPr>
            <a:r>
              <a:rPr lang="en-GB" altLang="en-US" sz="1800">
                <a:latin typeface="Times New Roman" panose="02020603050405020304" pitchFamily="18" charset="0"/>
                <a:cs typeface="Times New Roman" panose="02020603050405020304" pitchFamily="18" charset="0"/>
              </a:rPr>
              <a:t>It represents the process or task of the system. It is of three types.</a:t>
            </a:r>
          </a:p>
          <a:p>
            <a:pPr marL="0" indent="0">
              <a:buNone/>
            </a:pPr>
            <a:r>
              <a:rPr lang="en-GB" altLang="en-US" sz="1800">
                <a:latin typeface="Times New Roman" panose="02020603050405020304" pitchFamily="18" charset="0"/>
                <a:cs typeface="Times New Roman" panose="02020603050405020304" pitchFamily="18" charset="0"/>
              </a:rPr>
              <a:t>	</a:t>
            </a:r>
            <a:r>
              <a:rPr lang="en-GB" altLang="en-US" sz="1800">
                <a:solidFill>
                  <a:srgbClr val="00B0F0"/>
                </a:solidFill>
                <a:latin typeface="Times New Roman" panose="02020603050405020304" pitchFamily="18" charset="0"/>
                <a:cs typeface="Times New Roman" panose="02020603050405020304" pitchFamily="18" charset="0"/>
              </a:rPr>
              <a:t>-Control Module</a:t>
            </a:r>
            <a:endParaRPr lang="en-GB" altLang="en-US" sz="1800">
              <a:latin typeface="Times New Roman" panose="02020603050405020304" pitchFamily="18" charset="0"/>
              <a:cs typeface="Times New Roman" panose="02020603050405020304" pitchFamily="18" charset="0"/>
            </a:endParaRPr>
          </a:p>
          <a:p>
            <a:pPr marL="0" indent="0">
              <a:buNone/>
            </a:pPr>
            <a:r>
              <a:rPr lang="en-GB" altLang="en-US" sz="1800">
                <a:latin typeface="Times New Roman" panose="02020603050405020304" pitchFamily="18" charset="0"/>
                <a:cs typeface="Times New Roman" panose="02020603050405020304" pitchFamily="18" charset="0"/>
              </a:rPr>
              <a:t>	A control module branches tomore than one sub module.</a:t>
            </a:r>
          </a:p>
          <a:p>
            <a:pPr marL="0" indent="0">
              <a:buNone/>
            </a:pPr>
            <a:r>
              <a:rPr lang="en-GB" altLang="en-US" sz="1800">
                <a:latin typeface="Times New Roman" panose="02020603050405020304" pitchFamily="18" charset="0"/>
                <a:cs typeface="Times New Roman" panose="02020603050405020304" pitchFamily="18" charset="0"/>
              </a:rPr>
              <a:t>	</a:t>
            </a:r>
            <a:r>
              <a:rPr lang="en-GB" altLang="en-US" sz="1800">
                <a:solidFill>
                  <a:srgbClr val="00B0F0"/>
                </a:solidFill>
                <a:latin typeface="Times New Roman" panose="02020603050405020304" pitchFamily="18" charset="0"/>
                <a:cs typeface="Times New Roman" panose="02020603050405020304" pitchFamily="18" charset="0"/>
              </a:rPr>
              <a:t>-Sub Module</a:t>
            </a:r>
            <a:endParaRPr lang="en-GB" altLang="en-US" sz="1800">
              <a:latin typeface="Times New Roman" panose="02020603050405020304" pitchFamily="18" charset="0"/>
              <a:cs typeface="Times New Roman" panose="02020603050405020304" pitchFamily="18" charset="0"/>
            </a:endParaRPr>
          </a:p>
          <a:p>
            <a:pPr marL="0" indent="0">
              <a:buNone/>
            </a:pPr>
            <a:r>
              <a:rPr lang="en-GB" altLang="en-US" sz="1800">
                <a:latin typeface="Times New Roman" panose="02020603050405020304" pitchFamily="18" charset="0"/>
                <a:cs typeface="Times New Roman" panose="02020603050405020304" pitchFamily="18" charset="0"/>
              </a:rPr>
              <a:t>	Sub Module is a module which is the part (Child) of another module.</a:t>
            </a:r>
          </a:p>
          <a:p>
            <a:pPr marL="0" indent="0">
              <a:buNone/>
            </a:pPr>
            <a:r>
              <a:rPr lang="en-GB" altLang="en-US" sz="1800">
                <a:latin typeface="Times New Roman" panose="02020603050405020304" pitchFamily="18" charset="0"/>
                <a:cs typeface="Times New Roman" panose="02020603050405020304" pitchFamily="18" charset="0"/>
              </a:rPr>
              <a:t>	</a:t>
            </a:r>
            <a:r>
              <a:rPr lang="en-GB" altLang="en-US" sz="1800">
                <a:solidFill>
                  <a:srgbClr val="00B0F0"/>
                </a:solidFill>
                <a:latin typeface="Times New Roman" panose="02020603050405020304" pitchFamily="18" charset="0"/>
                <a:cs typeface="Times New Roman" panose="02020603050405020304" pitchFamily="18" charset="0"/>
              </a:rPr>
              <a:t>-Library Module</a:t>
            </a:r>
            <a:endParaRPr lang="en-GB" altLang="en-US" sz="1800">
              <a:latin typeface="Times New Roman" panose="02020603050405020304" pitchFamily="18" charset="0"/>
              <a:cs typeface="Times New Roman" panose="02020603050405020304" pitchFamily="18" charset="0"/>
            </a:endParaRPr>
          </a:p>
          <a:p>
            <a:pPr marL="0" indent="0">
              <a:buNone/>
            </a:pPr>
            <a:r>
              <a:rPr lang="en-GB" altLang="en-US" sz="1800">
                <a:latin typeface="Times New Roman" panose="02020603050405020304" pitchFamily="18" charset="0"/>
                <a:cs typeface="Times New Roman" panose="02020603050405020304" pitchFamily="18" charset="0"/>
              </a:rPr>
              <a:t>	Library Module are reusable and invokable from any module.</a:t>
            </a:r>
            <a:endParaRPr lang="en-GB" altLang="en-US" sz="1800"/>
          </a:p>
          <a:p>
            <a:pPr marL="0" indent="0">
              <a:buNone/>
            </a:pPr>
            <a:endParaRPr lang="en-GB" altLang="en-US" sz="1800"/>
          </a:p>
        </p:txBody>
      </p:sp>
      <p:pic>
        <p:nvPicPr>
          <p:cNvPr id="4" name="Content Placeholder 3" descr="Capture"/>
          <p:cNvPicPr>
            <a:picLocks noGrp="1" noChangeAspect="1"/>
          </p:cNvPicPr>
          <p:nvPr>
            <p:ph sz="half" idx="2"/>
          </p:nvPr>
        </p:nvPicPr>
        <p:blipFill>
          <a:blip r:embed="rId2"/>
          <a:stretch>
            <a:fillRect/>
          </a:stretch>
        </p:blipFill>
        <p:spPr>
          <a:xfrm>
            <a:off x="3288665" y="4200525"/>
            <a:ext cx="5516880" cy="1649730"/>
          </a:xfrm>
          <a:prstGeom prst="rect">
            <a:avLst/>
          </a:prstGeom>
        </p:spPr>
      </p:pic>
    </p:spTree>
    <p:extLst>
      <p:ext uri="{BB962C8B-B14F-4D97-AF65-F5344CB8AC3E}">
        <p14:creationId xmlns:p14="http://schemas.microsoft.com/office/powerpoint/2010/main" val="3166281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a:xfrm>
            <a:off x="1981200" y="1600201"/>
            <a:ext cx="8229600" cy="4871085"/>
          </a:xfrm>
        </p:spPr>
        <p:txBody>
          <a:bodyPr/>
          <a:lstStyle/>
          <a:p>
            <a:endParaRPr lang="en-GB" altLang="en-US" sz="1800">
              <a:latin typeface="Times New Roman" panose="02020603050405020304" pitchFamily="18" charset="0"/>
              <a:cs typeface="Times New Roman" panose="02020603050405020304" pitchFamily="18" charset="0"/>
            </a:endParaRPr>
          </a:p>
          <a:p>
            <a:endParaRPr lang="en-GB" altLang="en-US" sz="1800">
              <a:latin typeface="Times New Roman" panose="02020603050405020304" pitchFamily="18" charset="0"/>
              <a:cs typeface="Times New Roman" panose="02020603050405020304" pitchFamily="18" charset="0"/>
            </a:endParaRPr>
          </a:p>
        </p:txBody>
      </p:sp>
      <p:pic>
        <p:nvPicPr>
          <p:cNvPr id="5" name="Content Placeholder 4" descr="Capture"/>
          <p:cNvPicPr>
            <a:picLocks noGrp="1" noChangeAspect="1"/>
          </p:cNvPicPr>
          <p:nvPr>
            <p:ph sz="half" idx="2"/>
          </p:nvPr>
        </p:nvPicPr>
        <p:blipFill>
          <a:blip r:embed="rId2"/>
          <a:stretch>
            <a:fillRect/>
          </a:stretch>
        </p:blipFill>
        <p:spPr>
          <a:xfrm>
            <a:off x="2931795" y="1600200"/>
            <a:ext cx="4038600" cy="1261110"/>
          </a:xfrm>
          <a:prstGeom prst="rect">
            <a:avLst/>
          </a:prstGeom>
        </p:spPr>
      </p:pic>
      <p:pic>
        <p:nvPicPr>
          <p:cNvPr id="6" name="Picture 5" descr="Capture"/>
          <p:cNvPicPr>
            <a:picLocks noChangeAspect="1"/>
          </p:cNvPicPr>
          <p:nvPr/>
        </p:nvPicPr>
        <p:blipFill>
          <a:blip r:embed="rId3"/>
          <a:stretch>
            <a:fillRect/>
          </a:stretch>
        </p:blipFill>
        <p:spPr>
          <a:xfrm>
            <a:off x="2766060" y="3607435"/>
            <a:ext cx="4495800" cy="2146300"/>
          </a:xfrm>
          <a:prstGeom prst="rect">
            <a:avLst/>
          </a:prstGeom>
        </p:spPr>
      </p:pic>
      <p:sp>
        <p:nvSpPr>
          <p:cNvPr id="7" name="Text Box 6"/>
          <p:cNvSpPr txBox="1"/>
          <p:nvPr/>
        </p:nvSpPr>
        <p:spPr>
          <a:xfrm>
            <a:off x="3651886" y="2945765"/>
            <a:ext cx="2723515" cy="368300"/>
          </a:xfrm>
          <a:prstGeom prst="rect">
            <a:avLst/>
          </a:prstGeom>
          <a:noFill/>
        </p:spPr>
        <p:txBody>
          <a:bodyPr wrap="square" rtlCol="0">
            <a:spAutoFit/>
          </a:bodyPr>
          <a:lstStyle/>
          <a:p>
            <a:r>
              <a:rPr lang="en-GB" altLang="en-US">
                <a:latin typeface="Times New Roman" panose="02020603050405020304" pitchFamily="18" charset="0"/>
                <a:cs typeface="Times New Roman" panose="02020603050405020304" pitchFamily="18" charset="0"/>
              </a:rPr>
              <a:t>Displaying Relative Values</a:t>
            </a:r>
          </a:p>
        </p:txBody>
      </p:sp>
      <p:sp>
        <p:nvSpPr>
          <p:cNvPr id="9" name="Text Box 8"/>
          <p:cNvSpPr txBox="1"/>
          <p:nvPr/>
        </p:nvSpPr>
        <p:spPr>
          <a:xfrm>
            <a:off x="3838575" y="5941060"/>
            <a:ext cx="2617470" cy="368300"/>
          </a:xfrm>
          <a:prstGeom prst="rect">
            <a:avLst/>
          </a:prstGeom>
          <a:noFill/>
        </p:spPr>
        <p:txBody>
          <a:bodyPr wrap="square" rtlCol="0">
            <a:spAutoFit/>
          </a:bodyPr>
          <a:lstStyle/>
          <a:p>
            <a:r>
              <a:rPr lang="en-GB" altLang="en-US">
                <a:latin typeface="Times New Roman" panose="02020603050405020304" pitchFamily="18" charset="0"/>
                <a:cs typeface="Times New Roman" panose="02020603050405020304" pitchFamily="18" charset="0"/>
              </a:rPr>
              <a:t>Textual Highlighting</a:t>
            </a:r>
          </a:p>
        </p:txBody>
      </p:sp>
    </p:spTree>
    <p:extLst>
      <p:ext uri="{BB962C8B-B14F-4D97-AF65-F5344CB8AC3E}">
        <p14:creationId xmlns:p14="http://schemas.microsoft.com/office/powerpoint/2010/main" val="519920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Data Visualisation</a:t>
            </a:r>
          </a:p>
        </p:txBody>
      </p:sp>
      <p:sp>
        <p:nvSpPr>
          <p:cNvPr id="3" name="Content Placeholder 2"/>
          <p:cNvSpPr>
            <a:spLocks noGrp="1"/>
          </p:cNvSpPr>
          <p:nvPr>
            <p:ph sz="half" idx="1"/>
          </p:nvPr>
        </p:nvSpPr>
        <p:spPr>
          <a:xfrm>
            <a:off x="1981200" y="1600201"/>
            <a:ext cx="8229600" cy="4604385"/>
          </a:xfrm>
        </p:spPr>
        <p:txBody>
          <a:bodyPr>
            <a:normAutofit/>
          </a:bodyPr>
          <a:lstStyle/>
          <a:p>
            <a:pPr algn="just"/>
            <a:r>
              <a:rPr lang="en-US" sz="1800">
                <a:latin typeface="Times New Roman" panose="02020603050405020304" pitchFamily="18" charset="0"/>
                <a:cs typeface="Times New Roman" panose="02020603050405020304" pitchFamily="18" charset="0"/>
              </a:rPr>
              <a:t>Concerned with techniques for displaying large amounts of information</a:t>
            </a:r>
          </a:p>
          <a:p>
            <a:pPr algn="just"/>
            <a:r>
              <a:rPr lang="en-US" sz="1800">
                <a:latin typeface="Times New Roman" panose="02020603050405020304" pitchFamily="18" charset="0"/>
                <a:cs typeface="Times New Roman" panose="02020603050405020304" pitchFamily="18" charset="0"/>
              </a:rPr>
              <a:t>Visualisation can reveal relationships between entities and trends in the data</a:t>
            </a:r>
          </a:p>
          <a:p>
            <a:pPr algn="just"/>
            <a:r>
              <a:rPr lang="en-US" sz="1800">
                <a:latin typeface="Times New Roman" panose="02020603050405020304" pitchFamily="18" charset="0"/>
                <a:cs typeface="Times New Roman" panose="02020603050405020304" pitchFamily="18" charset="0"/>
              </a:rPr>
              <a:t>Possible data visualisations are:</a:t>
            </a:r>
          </a:p>
          <a:p>
            <a:pPr marL="0" indent="0" algn="just">
              <a:buNone/>
            </a:pPr>
            <a:r>
              <a:rPr lang="en-GB" alt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cs typeface="Times New Roman" panose="02020603050405020304" pitchFamily="18" charset="0"/>
              </a:rPr>
              <a:t>Weather information collected from a number of sources</a:t>
            </a:r>
          </a:p>
          <a:p>
            <a:pPr marL="0" indent="0" algn="just">
              <a:buNone/>
            </a:pPr>
            <a:r>
              <a:rPr lang="en-GB" alt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cs typeface="Times New Roman" panose="02020603050405020304" pitchFamily="18" charset="0"/>
              </a:rPr>
              <a:t>The state of a telephone network as a linked set of nodes</a:t>
            </a:r>
          </a:p>
          <a:p>
            <a:pPr marL="0" indent="0" algn="just">
              <a:buNone/>
            </a:pPr>
            <a:r>
              <a:rPr lang="en-GB" alt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cs typeface="Times New Roman" panose="02020603050405020304" pitchFamily="18" charset="0"/>
              </a:rPr>
              <a:t>Chemical plant visualised by showing pressures and temperatures in a </a:t>
            </a:r>
            <a:r>
              <a:rPr lang="en-GB"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linked set of tanks and pipes</a:t>
            </a:r>
          </a:p>
          <a:p>
            <a:pPr marL="0" indent="0" algn="just">
              <a:buNone/>
            </a:pPr>
            <a:r>
              <a:rPr lang="en-GB" alt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cs typeface="Times New Roman" panose="02020603050405020304" pitchFamily="18" charset="0"/>
              </a:rPr>
              <a:t>A model of a molecule displayed in 3 dimensions</a:t>
            </a:r>
          </a:p>
          <a:p>
            <a:pPr marL="0" indent="0" algn="just">
              <a:buNone/>
            </a:pPr>
            <a:r>
              <a:rPr lang="en-GB" alt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cs typeface="Times New Roman" panose="02020603050405020304" pitchFamily="18" charset="0"/>
              </a:rPr>
              <a:t>Web pages displayed as a hyperbolic tree</a:t>
            </a:r>
          </a:p>
        </p:txBody>
      </p:sp>
    </p:spTree>
    <p:extLst>
      <p:ext uri="{BB962C8B-B14F-4D97-AF65-F5344CB8AC3E}">
        <p14:creationId xmlns:p14="http://schemas.microsoft.com/office/powerpoint/2010/main" val="624668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p:txBody>
          <a:bodyPr/>
          <a:lstStyle/>
          <a:p>
            <a:pPr algn="just"/>
            <a:r>
              <a:rPr lang="en-GB" altLang="en-US" sz="1800">
                <a:solidFill>
                  <a:srgbClr val="00B0F0"/>
                </a:solidFill>
                <a:latin typeface="Times New Roman" panose="02020603050405020304" pitchFamily="18" charset="0"/>
                <a:cs typeface="Times New Roman" panose="02020603050405020304" pitchFamily="18" charset="0"/>
              </a:rPr>
              <a:t>Colour displays</a:t>
            </a:r>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Colour adds an extra dimension to an interface and can help the user understand complex information structures</a:t>
            </a:r>
          </a:p>
          <a:p>
            <a:pPr algn="just"/>
            <a:r>
              <a:rPr lang="en-US" sz="1800">
                <a:latin typeface="Times New Roman" panose="02020603050405020304" pitchFamily="18" charset="0"/>
                <a:cs typeface="Times New Roman" panose="02020603050405020304" pitchFamily="18" charset="0"/>
              </a:rPr>
              <a:t>Can be used to highlight exceptional events</a:t>
            </a:r>
          </a:p>
          <a:p>
            <a:pPr algn="just"/>
            <a:r>
              <a:rPr lang="en-US" sz="1800">
                <a:latin typeface="Times New Roman" panose="02020603050405020304" pitchFamily="18" charset="0"/>
                <a:cs typeface="Times New Roman" panose="02020603050405020304" pitchFamily="18" charset="0"/>
              </a:rPr>
              <a:t>Common mistakes in the use of colour in interface design include:</a:t>
            </a:r>
          </a:p>
          <a:p>
            <a:pPr marL="0" indent="0" algn="just">
              <a:buNone/>
            </a:pPr>
            <a:r>
              <a:rPr lang="en-GB" alt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cs typeface="Times New Roman" panose="02020603050405020304" pitchFamily="18" charset="0"/>
              </a:rPr>
              <a:t>The use of colour to </a:t>
            </a:r>
            <a:r>
              <a:rPr lang="en-GB"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communicate meaning</a:t>
            </a:r>
          </a:p>
          <a:p>
            <a:pPr marL="0" indent="0" algn="just">
              <a:buNone/>
            </a:pPr>
            <a:r>
              <a:rPr lang="en-GB" alt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cs typeface="Times New Roman" panose="02020603050405020304" pitchFamily="18" charset="0"/>
              </a:rPr>
              <a:t>Over-use of colour in the </a:t>
            </a:r>
            <a:r>
              <a:rPr lang="en-GB"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display</a:t>
            </a:r>
          </a:p>
        </p:txBody>
      </p:sp>
      <p:sp>
        <p:nvSpPr>
          <p:cNvPr id="4" name="Content Placeholder 3"/>
          <p:cNvSpPr>
            <a:spLocks noGrp="1"/>
          </p:cNvSpPr>
          <p:nvPr>
            <p:ph sz="half" idx="2"/>
          </p:nvPr>
        </p:nvSpPr>
        <p:spPr/>
        <p:txBody>
          <a:bodyPr/>
          <a:lstStyle/>
          <a:p>
            <a:pPr algn="just"/>
            <a:r>
              <a:rPr lang="en-GB" altLang="en-US" sz="1800">
                <a:solidFill>
                  <a:srgbClr val="00B0F0"/>
                </a:solidFill>
                <a:latin typeface="Times New Roman" panose="02020603050405020304" pitchFamily="18" charset="0"/>
                <a:cs typeface="Times New Roman" panose="02020603050405020304" pitchFamily="18" charset="0"/>
              </a:rPr>
              <a:t>Colour Use Guidelines</a:t>
            </a:r>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Don't use too many colours</a:t>
            </a:r>
          </a:p>
          <a:p>
            <a:pPr algn="just"/>
            <a:r>
              <a:rPr lang="en-US" sz="1800">
                <a:latin typeface="Times New Roman" panose="02020603050405020304" pitchFamily="18" charset="0"/>
                <a:cs typeface="Times New Roman" panose="02020603050405020304" pitchFamily="18" charset="0"/>
              </a:rPr>
              <a:t>Use colour coding to support use tasks</a:t>
            </a:r>
          </a:p>
          <a:p>
            <a:pPr algn="just"/>
            <a:r>
              <a:rPr lang="en-US" sz="1800">
                <a:latin typeface="Times New Roman" panose="02020603050405020304" pitchFamily="18" charset="0"/>
                <a:cs typeface="Times New Roman" panose="02020603050405020304" pitchFamily="18" charset="0"/>
              </a:rPr>
              <a:t>Allow users to control colour coding</a:t>
            </a:r>
          </a:p>
          <a:p>
            <a:pPr algn="just"/>
            <a:r>
              <a:rPr lang="en-US" sz="1800">
                <a:latin typeface="Times New Roman" panose="02020603050405020304" pitchFamily="18" charset="0"/>
                <a:cs typeface="Times New Roman" panose="02020603050405020304" pitchFamily="18" charset="0"/>
              </a:rPr>
              <a:t>Design for monochrome then add colour</a:t>
            </a:r>
          </a:p>
          <a:p>
            <a:pPr algn="just"/>
            <a:r>
              <a:rPr lang="en-US" sz="1800">
                <a:latin typeface="Times New Roman" panose="02020603050405020304" pitchFamily="18" charset="0"/>
                <a:cs typeface="Times New Roman" panose="02020603050405020304" pitchFamily="18" charset="0"/>
              </a:rPr>
              <a:t>Use colour coding consistently</a:t>
            </a:r>
          </a:p>
          <a:p>
            <a:pPr algn="just"/>
            <a:r>
              <a:rPr lang="en-US" sz="1800">
                <a:latin typeface="Times New Roman" panose="02020603050405020304" pitchFamily="18" charset="0"/>
                <a:cs typeface="Times New Roman" panose="02020603050405020304" pitchFamily="18" charset="0"/>
              </a:rPr>
              <a:t>Avoid colour pairings which clash</a:t>
            </a:r>
          </a:p>
          <a:p>
            <a:pPr algn="just"/>
            <a:r>
              <a:rPr lang="en-US" sz="1800">
                <a:latin typeface="Times New Roman" panose="02020603050405020304" pitchFamily="18" charset="0"/>
                <a:cs typeface="Times New Roman" panose="02020603050405020304" pitchFamily="18" charset="0"/>
              </a:rPr>
              <a:t>Use colour change to show status change</a:t>
            </a:r>
          </a:p>
          <a:p>
            <a:pPr algn="just"/>
            <a:r>
              <a:rPr lang="en-US" sz="1800">
                <a:latin typeface="Times New Roman" panose="02020603050405020304" pitchFamily="18" charset="0"/>
                <a:cs typeface="Times New Roman" panose="02020603050405020304" pitchFamily="18" charset="0"/>
              </a:rPr>
              <a:t>Be aware that colour displays are usually lower resolution</a:t>
            </a:r>
          </a:p>
        </p:txBody>
      </p:sp>
    </p:spTree>
    <p:extLst>
      <p:ext uri="{BB962C8B-B14F-4D97-AF65-F5344CB8AC3E}">
        <p14:creationId xmlns:p14="http://schemas.microsoft.com/office/powerpoint/2010/main" val="2644564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a:xfrm>
            <a:off x="1981201" y="1417956"/>
            <a:ext cx="8228965" cy="4708525"/>
          </a:xfrm>
        </p:spPr>
        <p:txBody>
          <a:bodyPr/>
          <a:lstStyle/>
          <a:p>
            <a:pPr marL="0" indent="0" algn="just">
              <a:buNone/>
            </a:pPr>
            <a:r>
              <a:rPr lang="en-GB" altLang="en-US" sz="1800">
                <a:solidFill>
                  <a:srgbClr val="00B0F0"/>
                </a:solidFill>
                <a:latin typeface="Times New Roman" panose="02020603050405020304" pitchFamily="18" charset="0"/>
                <a:cs typeface="Times New Roman" panose="02020603050405020304" pitchFamily="18" charset="0"/>
              </a:rPr>
              <a:t>2. Conditional Call</a:t>
            </a:r>
            <a:endParaRPr lang="en-GB" altLang="en-US" sz="1800">
              <a:latin typeface="Times New Roman" panose="02020603050405020304" pitchFamily="18" charset="0"/>
              <a:cs typeface="Times New Roman" panose="02020603050405020304" pitchFamily="18" charset="0"/>
            </a:endParaRPr>
          </a:p>
          <a:p>
            <a:pPr marL="0" indent="0" algn="just">
              <a:buNone/>
            </a:pPr>
            <a:r>
              <a:rPr lang="en-GB" altLang="en-US" sz="1800">
                <a:latin typeface="Times New Roman" panose="02020603050405020304" pitchFamily="18" charset="0"/>
                <a:cs typeface="Times New Roman" panose="02020603050405020304" pitchFamily="18" charset="0"/>
              </a:rPr>
              <a:t>It represents that control module can select any of the sub module on the basis of some condition.</a:t>
            </a:r>
          </a:p>
          <a:p>
            <a:pPr marL="0" indent="0" algn="just">
              <a:buNone/>
            </a:pPr>
            <a:endParaRPr lang="en-GB" altLang="en-US" sz="1800">
              <a:latin typeface="Times New Roman" panose="02020603050405020304" pitchFamily="18" charset="0"/>
              <a:cs typeface="Times New Roman" panose="02020603050405020304" pitchFamily="18" charset="0"/>
            </a:endParaRPr>
          </a:p>
        </p:txBody>
      </p:sp>
      <p:pic>
        <p:nvPicPr>
          <p:cNvPr id="5" name="Content Placeholder 4" descr="Capture"/>
          <p:cNvPicPr>
            <a:picLocks noGrp="1" noChangeAspect="1"/>
          </p:cNvPicPr>
          <p:nvPr>
            <p:ph sz="half" idx="2"/>
          </p:nvPr>
        </p:nvPicPr>
        <p:blipFill>
          <a:blip r:embed="rId2"/>
          <a:stretch>
            <a:fillRect/>
          </a:stretch>
        </p:blipFill>
        <p:spPr>
          <a:xfrm>
            <a:off x="3561081" y="2733675"/>
            <a:ext cx="4364355" cy="3055620"/>
          </a:xfrm>
          <a:prstGeom prst="rect">
            <a:avLst/>
          </a:prstGeom>
        </p:spPr>
      </p:pic>
    </p:spTree>
    <p:extLst>
      <p:ext uri="{BB962C8B-B14F-4D97-AF65-F5344CB8AC3E}">
        <p14:creationId xmlns:p14="http://schemas.microsoft.com/office/powerpoint/2010/main" val="146752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a:xfrm>
            <a:off x="1981200" y="1417956"/>
            <a:ext cx="8229600" cy="4708525"/>
          </a:xfrm>
        </p:spPr>
        <p:txBody>
          <a:bodyPr/>
          <a:lstStyle/>
          <a:p>
            <a:pPr marL="0" indent="0">
              <a:buNone/>
            </a:pPr>
            <a:r>
              <a:rPr lang="en-GB" altLang="en-US" sz="1800">
                <a:solidFill>
                  <a:srgbClr val="00B0F0"/>
                </a:solidFill>
                <a:latin typeface="Times New Roman" panose="02020603050405020304" pitchFamily="18" charset="0"/>
                <a:cs typeface="Times New Roman" panose="02020603050405020304" pitchFamily="18" charset="0"/>
              </a:rPr>
              <a:t>3. Loop (Repetitive call of module)</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It represents the repetitive execution of module by the sub module.</a:t>
            </a:r>
          </a:p>
          <a:p>
            <a:r>
              <a:rPr lang="en-US" sz="1800">
                <a:latin typeface="Times New Roman" panose="02020603050405020304" pitchFamily="18" charset="0"/>
                <a:cs typeface="Times New Roman" panose="02020603050405020304" pitchFamily="18" charset="0"/>
              </a:rPr>
              <a:t>A curved arrow represents loop in the module.</a:t>
            </a:r>
          </a:p>
          <a:p>
            <a:r>
              <a:rPr lang="en-US" sz="1800">
                <a:latin typeface="Times New Roman" panose="02020603050405020304" pitchFamily="18" charset="0"/>
                <a:cs typeface="Times New Roman" panose="02020603050405020304" pitchFamily="18" charset="0"/>
              </a:rPr>
              <a:t>All the sub modules cover by the loop repeat execution of module.</a:t>
            </a:r>
            <a:endParaRPr lang="en-US" sz="1800"/>
          </a:p>
          <a:p>
            <a:pPr marL="0" indent="0">
              <a:buNone/>
            </a:pPr>
            <a:endParaRPr lang="en-US" sz="1800"/>
          </a:p>
        </p:txBody>
      </p:sp>
      <p:pic>
        <p:nvPicPr>
          <p:cNvPr id="5" name="Content Placeholder 4" descr="Capture"/>
          <p:cNvPicPr>
            <a:picLocks noGrp="1" noChangeAspect="1"/>
          </p:cNvPicPr>
          <p:nvPr>
            <p:ph sz="half" idx="2"/>
          </p:nvPr>
        </p:nvPicPr>
        <p:blipFill>
          <a:blip r:embed="rId2"/>
          <a:stretch>
            <a:fillRect/>
          </a:stretch>
        </p:blipFill>
        <p:spPr>
          <a:xfrm>
            <a:off x="3275331" y="2819400"/>
            <a:ext cx="4393565" cy="2411730"/>
          </a:xfrm>
          <a:prstGeom prst="rect">
            <a:avLst/>
          </a:prstGeom>
        </p:spPr>
      </p:pic>
    </p:spTree>
    <p:extLst>
      <p:ext uri="{BB962C8B-B14F-4D97-AF65-F5344CB8AC3E}">
        <p14:creationId xmlns:p14="http://schemas.microsoft.com/office/powerpoint/2010/main" val="63966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a:xfrm>
            <a:off x="1981201" y="1284606"/>
            <a:ext cx="8228965" cy="4841875"/>
          </a:xfrm>
        </p:spPr>
        <p:txBody>
          <a:bodyPr/>
          <a:lstStyle/>
          <a:p>
            <a:pPr marL="0" indent="0">
              <a:buNone/>
            </a:pPr>
            <a:r>
              <a:rPr lang="en-GB" altLang="en-US" sz="1800">
                <a:solidFill>
                  <a:srgbClr val="00B0F0"/>
                </a:solidFill>
                <a:latin typeface="Times New Roman" panose="02020603050405020304" pitchFamily="18" charset="0"/>
                <a:cs typeface="Times New Roman" panose="02020603050405020304" pitchFamily="18" charset="0"/>
              </a:rPr>
              <a:t>4. Data Flow</a:t>
            </a:r>
            <a:endParaRPr lang="en-GB" altLang="en-US" sz="1800">
              <a:latin typeface="Times New Roman" panose="02020603050405020304" pitchFamily="18" charset="0"/>
              <a:cs typeface="Times New Roman" panose="02020603050405020304" pitchFamily="18" charset="0"/>
            </a:endParaRPr>
          </a:p>
          <a:p>
            <a:pPr marL="0" indent="0">
              <a:buNone/>
            </a:pPr>
            <a:r>
              <a:rPr lang="en-GB" altLang="en-US" sz="1800">
                <a:latin typeface="Times New Roman" panose="02020603050405020304" pitchFamily="18" charset="0"/>
                <a:cs typeface="Times New Roman" panose="02020603050405020304" pitchFamily="18" charset="0"/>
              </a:rPr>
              <a:t>It represents the flow of data between the modules. It is represented by directed arrow with empty circle at the end.</a:t>
            </a:r>
            <a:endParaRPr lang="en-GB" altLang="en-US" sz="1800"/>
          </a:p>
          <a:p>
            <a:pPr marL="0" indent="0">
              <a:buNone/>
            </a:pPr>
            <a:endParaRPr lang="en-GB" altLang="en-US" sz="1800"/>
          </a:p>
        </p:txBody>
      </p:sp>
      <p:pic>
        <p:nvPicPr>
          <p:cNvPr id="5" name="Content Placeholder 4" descr="Capture"/>
          <p:cNvPicPr>
            <a:picLocks noGrp="1" noChangeAspect="1"/>
          </p:cNvPicPr>
          <p:nvPr>
            <p:ph sz="half" idx="2"/>
          </p:nvPr>
        </p:nvPicPr>
        <p:blipFill>
          <a:blip r:embed="rId2"/>
          <a:stretch>
            <a:fillRect/>
          </a:stretch>
        </p:blipFill>
        <p:spPr>
          <a:xfrm>
            <a:off x="3565526" y="2826386"/>
            <a:ext cx="3702685" cy="2338705"/>
          </a:xfrm>
          <a:prstGeom prst="rect">
            <a:avLst/>
          </a:prstGeom>
        </p:spPr>
      </p:pic>
    </p:spTree>
    <p:extLst>
      <p:ext uri="{BB962C8B-B14F-4D97-AF65-F5344CB8AC3E}">
        <p14:creationId xmlns:p14="http://schemas.microsoft.com/office/powerpoint/2010/main" val="2588782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a:xfrm>
            <a:off x="1981200" y="1600200"/>
            <a:ext cx="8229600" cy="4526280"/>
          </a:xfrm>
        </p:spPr>
        <p:txBody>
          <a:bodyPr/>
          <a:lstStyle/>
          <a:p>
            <a:pPr marL="0" indent="0">
              <a:buNone/>
            </a:pPr>
            <a:r>
              <a:rPr lang="en-GB" altLang="en-US" sz="1800">
                <a:solidFill>
                  <a:srgbClr val="00B0F0"/>
                </a:solidFill>
                <a:latin typeface="Times New Roman" panose="02020603050405020304" pitchFamily="18" charset="0"/>
                <a:cs typeface="Times New Roman" panose="02020603050405020304" pitchFamily="18" charset="0"/>
              </a:rPr>
              <a:t>5. Control Flow</a:t>
            </a:r>
          </a:p>
          <a:p>
            <a:pPr marL="0" indent="0">
              <a:buNone/>
            </a:pPr>
            <a:r>
              <a:rPr lang="en-GB" altLang="en-US" sz="1800">
                <a:latin typeface="Times New Roman" panose="02020603050405020304" pitchFamily="18" charset="0"/>
                <a:cs typeface="Times New Roman" panose="02020603050405020304" pitchFamily="18" charset="0"/>
              </a:rPr>
              <a:t>It represents the flow of control between the modules. It is represented by directed arrow with filled circle at the end.</a:t>
            </a:r>
            <a:endParaRPr lang="en-GB" altLang="en-US" sz="1800"/>
          </a:p>
          <a:p>
            <a:pPr marL="0" indent="0">
              <a:buNone/>
            </a:pPr>
            <a:endParaRPr lang="en-GB" altLang="en-US" sz="1800"/>
          </a:p>
        </p:txBody>
      </p:sp>
      <p:pic>
        <p:nvPicPr>
          <p:cNvPr id="5" name="Content Placeholder 4" descr="Capture"/>
          <p:cNvPicPr>
            <a:picLocks noGrp="1" noChangeAspect="1"/>
          </p:cNvPicPr>
          <p:nvPr>
            <p:ph sz="half" idx="2"/>
          </p:nvPr>
        </p:nvPicPr>
        <p:blipFill>
          <a:blip r:embed="rId2"/>
          <a:stretch>
            <a:fillRect/>
          </a:stretch>
        </p:blipFill>
        <p:spPr>
          <a:xfrm>
            <a:off x="3892551" y="2718436"/>
            <a:ext cx="3187065" cy="2356485"/>
          </a:xfrm>
          <a:prstGeom prst="rect">
            <a:avLst/>
          </a:prstGeom>
        </p:spPr>
      </p:pic>
    </p:spTree>
    <p:extLst>
      <p:ext uri="{BB962C8B-B14F-4D97-AF65-F5344CB8AC3E}">
        <p14:creationId xmlns:p14="http://schemas.microsoft.com/office/powerpoint/2010/main" val="74676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a:xfrm>
            <a:off x="1981201" y="1629410"/>
            <a:ext cx="8228965" cy="4497070"/>
          </a:xfrm>
        </p:spPr>
        <p:txBody>
          <a:bodyPr/>
          <a:lstStyle/>
          <a:p>
            <a:pPr marL="0" indent="0">
              <a:buNone/>
            </a:pPr>
            <a:r>
              <a:rPr lang="en-GB" altLang="en-US" sz="1800">
                <a:solidFill>
                  <a:srgbClr val="00B0F0"/>
                </a:solidFill>
                <a:latin typeface="Times New Roman" panose="02020603050405020304" pitchFamily="18" charset="0"/>
                <a:cs typeface="Times New Roman" panose="02020603050405020304" pitchFamily="18" charset="0"/>
              </a:rPr>
              <a:t>6. Physical Storage</a:t>
            </a:r>
            <a:endParaRPr lang="en-GB" altLang="en-US" sz="1800">
              <a:latin typeface="Times New Roman" panose="02020603050405020304" pitchFamily="18" charset="0"/>
              <a:cs typeface="Times New Roman" panose="02020603050405020304" pitchFamily="18" charset="0"/>
            </a:endParaRPr>
          </a:p>
          <a:p>
            <a:pPr marL="0" indent="0">
              <a:buNone/>
            </a:pPr>
            <a:r>
              <a:rPr lang="en-GB" altLang="en-US" sz="1800">
                <a:latin typeface="Times New Roman" panose="02020603050405020304" pitchFamily="18" charset="0"/>
                <a:cs typeface="Times New Roman" panose="02020603050405020304" pitchFamily="18" charset="0"/>
              </a:rPr>
              <a:t>Physical Storage is that where all the information are to be stored.</a:t>
            </a:r>
            <a:endParaRPr lang="en-GB" altLang="en-US" sz="1800"/>
          </a:p>
          <a:p>
            <a:pPr marL="0" indent="0">
              <a:buNone/>
            </a:pPr>
            <a:endParaRPr lang="en-GB" altLang="en-US" sz="1800"/>
          </a:p>
        </p:txBody>
      </p:sp>
      <p:pic>
        <p:nvPicPr>
          <p:cNvPr id="5" name="Content Placeholder 4" descr="Capture"/>
          <p:cNvPicPr>
            <a:picLocks noGrp="1" noChangeAspect="1"/>
          </p:cNvPicPr>
          <p:nvPr>
            <p:ph sz="half" idx="2"/>
          </p:nvPr>
        </p:nvPicPr>
        <p:blipFill>
          <a:blip r:embed="rId2"/>
          <a:stretch>
            <a:fillRect/>
          </a:stretch>
        </p:blipFill>
        <p:spPr>
          <a:xfrm>
            <a:off x="4667886" y="3066416"/>
            <a:ext cx="2435225" cy="1376045"/>
          </a:xfrm>
          <a:prstGeom prst="rect">
            <a:avLst/>
          </a:prstGeom>
        </p:spPr>
      </p:pic>
    </p:spTree>
    <p:extLst>
      <p:ext uri="{BB962C8B-B14F-4D97-AF65-F5344CB8AC3E}">
        <p14:creationId xmlns:p14="http://schemas.microsoft.com/office/powerpoint/2010/main" val="385435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Example (Email Server)</a:t>
            </a:r>
          </a:p>
        </p:txBody>
      </p:sp>
      <p:pic>
        <p:nvPicPr>
          <p:cNvPr id="5" name="Content Placeholder 4" descr="Capture"/>
          <p:cNvPicPr>
            <a:picLocks noGrp="1" noChangeAspect="1"/>
          </p:cNvPicPr>
          <p:nvPr>
            <p:ph sz="half" idx="1"/>
          </p:nvPr>
        </p:nvPicPr>
        <p:blipFill>
          <a:blip r:embed="rId2"/>
          <a:stretch>
            <a:fillRect/>
          </a:stretch>
        </p:blipFill>
        <p:spPr>
          <a:xfrm>
            <a:off x="3225165" y="2068831"/>
            <a:ext cx="5454650" cy="3480435"/>
          </a:xfrm>
          <a:prstGeom prst="rect">
            <a:avLst/>
          </a:prstGeom>
        </p:spPr>
      </p:pic>
    </p:spTree>
    <p:extLst>
      <p:ext uri="{BB962C8B-B14F-4D97-AF65-F5344CB8AC3E}">
        <p14:creationId xmlns:p14="http://schemas.microsoft.com/office/powerpoint/2010/main" val="1018618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1674</Words>
  <Application>Microsoft Office PowerPoint</Application>
  <PresentationFormat>Widescreen</PresentationFormat>
  <Paragraphs>182</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Software Engineering BCA  IV SEM</vt:lpstr>
      <vt:lpstr>Structure Chart</vt:lpstr>
      <vt:lpstr>Symbols used in Structure Chart</vt:lpstr>
      <vt:lpstr>Continued....</vt:lpstr>
      <vt:lpstr>Continued....</vt:lpstr>
      <vt:lpstr>Continued....</vt:lpstr>
      <vt:lpstr>Continued....</vt:lpstr>
      <vt:lpstr>Continued....</vt:lpstr>
      <vt:lpstr>Example (Email Server)</vt:lpstr>
      <vt:lpstr>User Interface Design</vt:lpstr>
      <vt:lpstr>UI Design Principles</vt:lpstr>
      <vt:lpstr>Continued....</vt:lpstr>
      <vt:lpstr>Continued....</vt:lpstr>
      <vt:lpstr>Continued....</vt:lpstr>
      <vt:lpstr>Command Line Interface</vt:lpstr>
      <vt:lpstr>Continued....</vt:lpstr>
      <vt:lpstr>Continued....</vt:lpstr>
      <vt:lpstr>Human Computer Interaction</vt:lpstr>
      <vt:lpstr>Multidisciplinary Field of HCI</vt:lpstr>
      <vt:lpstr>Continued....</vt:lpstr>
      <vt:lpstr>History of Human Computer Interaction</vt:lpstr>
      <vt:lpstr>Continued....</vt:lpstr>
      <vt:lpstr>Continued....</vt:lpstr>
      <vt:lpstr>Information Presentation</vt:lpstr>
      <vt:lpstr>Continued....</vt:lpstr>
      <vt:lpstr>Mode View Controller</vt:lpstr>
      <vt:lpstr>Continued....</vt:lpstr>
      <vt:lpstr>Alternative Information Presentation</vt:lpstr>
      <vt:lpstr>Analogue vs Digital Presentation</vt:lpstr>
      <vt:lpstr>Continued....</vt:lpstr>
      <vt:lpstr>Data Visualisation</vt:lpstr>
      <vt:lpstr>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BCA  IV SEM</dc:title>
  <dc:creator>Bijay Babu Regmi</dc:creator>
  <cp:lastModifiedBy>Bijay Babu Regmi</cp:lastModifiedBy>
  <cp:revision>1</cp:revision>
  <dcterms:created xsi:type="dcterms:W3CDTF">2021-01-26T11:22:21Z</dcterms:created>
  <dcterms:modified xsi:type="dcterms:W3CDTF">2021-01-26T11:23:02Z</dcterms:modified>
</cp:coreProperties>
</file>