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78B13-DFC3-41A8-B5F1-EBBA9A6BDDCE}" type="datetimeFigureOut">
              <a:rPr lang="en-US" smtClean="0"/>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B617E-AA94-41BE-ABEC-BF88C1A14F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6D2579-76F9-4684-A5A7-42EC0B26BE6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D2579-76F9-4684-A5A7-42EC0B26BE6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D2579-76F9-4684-A5A7-42EC0B26BE6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D2579-76F9-4684-A5A7-42EC0B26BE6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D2579-76F9-4684-A5A7-42EC0B26BE6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6D2579-76F9-4684-A5A7-42EC0B26BE6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D2579-76F9-4684-A5A7-42EC0B26BE6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D2579-76F9-4684-A5A7-42EC0B26BE6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D2579-76F9-4684-A5A7-42EC0B26BE6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D2579-76F9-4684-A5A7-42EC0B26BE6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D2579-76F9-4684-A5A7-42EC0B26BE6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22591-34A5-426F-A0DF-76171B016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D2579-76F9-4684-A5A7-42EC0B26BE60}" type="datetimeFigureOut">
              <a:rPr lang="en-US" smtClean="0"/>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22591-34A5-426F-A0DF-76171B016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311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cs typeface="Times New Roman" panose="02020603050405020304" pitchFamily="18" charset="0"/>
                <a:sym typeface="Times New Roman" panose="02020603050405020304"/>
              </a:rPr>
              <a:t>Software Design</a:t>
            </a:r>
            <a:endPar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Continued....</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lnSpcReduction="10000"/>
          </a:bodyPr>
          <a:lstStyle/>
          <a:p>
            <a:pPr algn="just"/>
            <a:r>
              <a:rPr lang="en-GB" sz="1800" dirty="0" smtClean="0">
                <a:solidFill>
                  <a:srgbClr val="FFC000"/>
                </a:solidFill>
                <a:latin typeface="Times New Roman" panose="02020603050405020304" pitchFamily="18" charset="0"/>
                <a:cs typeface="Times New Roman" panose="02020603050405020304" pitchFamily="18" charset="0"/>
              </a:rPr>
              <a:t>Coupling</a:t>
            </a:r>
          </a:p>
          <a:p>
            <a:pPr algn="just"/>
            <a:r>
              <a:rPr lang="en-GB" sz="1800" dirty="0" smtClean="0">
                <a:latin typeface="Times New Roman" panose="02020603050405020304" pitchFamily="18" charset="0"/>
                <a:cs typeface="Times New Roman" panose="02020603050405020304" pitchFamily="18" charset="0"/>
              </a:rPr>
              <a:t>Coupling is a measure that defines the level of inter-dependability among modules of a program. It tells at what level the modules interfere and interact with each other. The lower the coupling, the better the program.</a:t>
            </a:r>
          </a:p>
          <a:p>
            <a:pPr algn="just">
              <a:buNone/>
            </a:pPr>
            <a:endParaRPr lang="en-GB" sz="1800" dirty="0" smtClean="0">
              <a:latin typeface="Times New Roman" panose="02020603050405020304" pitchFamily="18" charset="0"/>
              <a:cs typeface="Times New Roman" panose="02020603050405020304" pitchFamily="18" charset="0"/>
            </a:endParaRPr>
          </a:p>
          <a:p>
            <a:pPr algn="just"/>
            <a:r>
              <a:rPr lang="en-GB" sz="1800" dirty="0" smtClean="0">
                <a:latin typeface="Times New Roman" panose="02020603050405020304" pitchFamily="18" charset="0"/>
                <a:cs typeface="Times New Roman" panose="02020603050405020304" pitchFamily="18" charset="0"/>
              </a:rPr>
              <a:t>There are five types of coupling:</a:t>
            </a:r>
          </a:p>
          <a:p>
            <a:pPr algn="just"/>
            <a:r>
              <a:rPr lang="en-GB" sz="1800" dirty="0" smtClean="0">
                <a:solidFill>
                  <a:srgbClr val="00B0F0"/>
                </a:solidFill>
                <a:latin typeface="Times New Roman" panose="02020603050405020304" pitchFamily="18" charset="0"/>
                <a:cs typeface="Times New Roman" panose="02020603050405020304" pitchFamily="18" charset="0"/>
              </a:rPr>
              <a:t>Content coupling </a:t>
            </a:r>
            <a:r>
              <a:rPr lang="en-GB" sz="1800" dirty="0" smtClean="0">
                <a:latin typeface="Times New Roman" panose="02020603050405020304" pitchFamily="18" charset="0"/>
                <a:cs typeface="Times New Roman" panose="02020603050405020304" pitchFamily="18" charset="0"/>
              </a:rPr>
              <a:t>- When a module can directly access or modify or refer to the content of another module, it is called content level coupling.</a:t>
            </a:r>
          </a:p>
          <a:p>
            <a:pPr algn="just"/>
            <a:r>
              <a:rPr lang="en-GB" sz="1800" dirty="0" smtClean="0">
                <a:solidFill>
                  <a:srgbClr val="00B0F0"/>
                </a:solidFill>
                <a:latin typeface="Times New Roman" panose="02020603050405020304" pitchFamily="18" charset="0"/>
                <a:cs typeface="Times New Roman" panose="02020603050405020304" pitchFamily="18" charset="0"/>
              </a:rPr>
              <a:t>Common coupling </a:t>
            </a:r>
            <a:r>
              <a:rPr lang="en-GB" sz="1800" dirty="0" smtClean="0">
                <a:latin typeface="Times New Roman" panose="02020603050405020304" pitchFamily="18" charset="0"/>
                <a:cs typeface="Times New Roman" panose="02020603050405020304" pitchFamily="18" charset="0"/>
              </a:rPr>
              <a:t>- When multiple modules have read and write access to some global data, it is called common or global coupling.</a:t>
            </a:r>
          </a:p>
          <a:p>
            <a:pPr algn="just"/>
            <a:r>
              <a:rPr lang="en-GB" sz="1800" dirty="0" smtClean="0">
                <a:solidFill>
                  <a:srgbClr val="00B0F0"/>
                </a:solidFill>
                <a:latin typeface="Times New Roman" panose="02020603050405020304" pitchFamily="18" charset="0"/>
                <a:cs typeface="Times New Roman" panose="02020603050405020304" pitchFamily="18" charset="0"/>
              </a:rPr>
              <a:t>Control coupling </a:t>
            </a:r>
            <a:r>
              <a:rPr lang="en-GB" sz="1800" dirty="0" smtClean="0">
                <a:latin typeface="Times New Roman" panose="02020603050405020304" pitchFamily="18" charset="0"/>
                <a:cs typeface="Times New Roman" panose="02020603050405020304" pitchFamily="18" charset="0"/>
              </a:rPr>
              <a:t>- Two modules are called control-coupled if one of them decides the function of the other module or changes its flow of execution.</a:t>
            </a:r>
          </a:p>
          <a:p>
            <a:pPr algn="just"/>
            <a:r>
              <a:rPr lang="en-GB" sz="1800" dirty="0" smtClean="0">
                <a:solidFill>
                  <a:srgbClr val="00B0F0"/>
                </a:solidFill>
                <a:latin typeface="Times New Roman" panose="02020603050405020304" pitchFamily="18" charset="0"/>
                <a:cs typeface="Times New Roman" panose="02020603050405020304" pitchFamily="18" charset="0"/>
              </a:rPr>
              <a:t>Stamp coupling </a:t>
            </a:r>
            <a:r>
              <a:rPr lang="en-GB" sz="1800" dirty="0" smtClean="0">
                <a:latin typeface="Times New Roman" panose="02020603050405020304" pitchFamily="18" charset="0"/>
                <a:cs typeface="Times New Roman" panose="02020603050405020304" pitchFamily="18" charset="0"/>
              </a:rPr>
              <a:t>- When multiple modules share common data structure and work on different part of it, it is called stamp coupling.</a:t>
            </a:r>
          </a:p>
          <a:p>
            <a:pPr algn="just"/>
            <a:r>
              <a:rPr lang="en-GB" sz="1800" dirty="0" smtClean="0">
                <a:solidFill>
                  <a:srgbClr val="00B0F0"/>
                </a:solidFill>
                <a:latin typeface="Times New Roman" panose="02020603050405020304" pitchFamily="18" charset="0"/>
                <a:cs typeface="Times New Roman" panose="02020603050405020304" pitchFamily="18" charset="0"/>
              </a:rPr>
              <a:t>Data coupling </a:t>
            </a:r>
            <a:r>
              <a:rPr lang="en-GB" sz="1800" dirty="0" smtClean="0">
                <a:latin typeface="Times New Roman" panose="02020603050405020304" pitchFamily="18" charset="0"/>
                <a:cs typeface="Times New Roman" panose="02020603050405020304" pitchFamily="18" charset="0"/>
              </a:rPr>
              <a:t>- Data coupling is when two modules interact with each other by means of passing data (as parameter). If a module passes data structure as parameter, then the receiving module should use all its components.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Information Hiding</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a:bodyPr>
          <a:lstStyle/>
          <a:p>
            <a:pPr algn="just" fontAlgn="base"/>
            <a:r>
              <a:rPr lang="en-GB" sz="1800" dirty="0" smtClean="0">
                <a:latin typeface="Times New Roman" panose="02020603050405020304" pitchFamily="18" charset="0"/>
                <a:cs typeface="Times New Roman" panose="02020603050405020304" pitchFamily="18" charset="0"/>
              </a:rPr>
              <a:t>Information or data is very crucial resource to us. Thus securing the information becomes all the more necessary. The communication media through which we send data does not provide data security, so other methods of securing data are required. Information hiding plays a very crucial role today. </a:t>
            </a:r>
          </a:p>
          <a:p>
            <a:pPr algn="just" fontAlgn="base"/>
            <a:r>
              <a:rPr lang="en-GB" sz="1800" dirty="0" smtClean="0">
                <a:latin typeface="Times New Roman" panose="02020603050405020304" pitchFamily="18" charset="0"/>
                <a:cs typeface="Times New Roman" panose="02020603050405020304" pitchFamily="18" charset="0"/>
              </a:rPr>
              <a:t>It provided methods for encrypting the information so that it becomes unreadable for any unintended user. This paper reviews the techniques that exist for data hiding and how can these be combined to provide another level of security.</a:t>
            </a:r>
          </a:p>
          <a:p>
            <a:pPr algn="just" fontAlgn="base"/>
            <a:r>
              <a:rPr lang="en-GB" sz="1800" dirty="0" smtClean="0">
                <a:latin typeface="Times New Roman" panose="02020603050405020304" pitchFamily="18" charset="0"/>
                <a:cs typeface="Times New Roman" panose="02020603050405020304" pitchFamily="18" charset="0"/>
              </a:rPr>
              <a:t>In programming, the process of hiding details of an object or function. Information hiding is a powerful programming technique because it reduces complexity. </a:t>
            </a:r>
          </a:p>
          <a:p>
            <a:pPr algn="just" fontAlgn="base"/>
            <a:r>
              <a:rPr lang="en-GB" sz="1800" dirty="0" smtClean="0">
                <a:latin typeface="Times New Roman" panose="02020603050405020304" pitchFamily="18" charset="0"/>
                <a:cs typeface="Times New Roman" panose="02020603050405020304" pitchFamily="18" charset="0"/>
              </a:rPr>
              <a:t>One of the chief mechanisms for hiding information is encapsulation -- combining elements to create a larger entity. The programmer can then focus on the new object without worrying about the hidden details. In a sense, the entire hierarchy of programming languages, from machine languages to high-level languages, can be seen as a form of information hiding.</a:t>
            </a:r>
          </a:p>
          <a:p>
            <a:pPr algn="just" fontAlgn="base"/>
            <a:r>
              <a:rPr lang="en-GB" sz="1800" dirty="0" smtClean="0">
                <a:latin typeface="Times New Roman" panose="02020603050405020304" pitchFamily="18" charset="0"/>
                <a:cs typeface="Times New Roman" panose="02020603050405020304" pitchFamily="18" charset="0"/>
              </a:rPr>
              <a:t>Information hiding is also used to prevent programmers from intentionally or unintentionally changing parts of a program.</a:t>
            </a:r>
          </a:p>
          <a:p>
            <a:pPr algn="just" fontAlgn="base"/>
            <a:endParaRPr lang="en-GB" sz="1800" dirty="0" smtClean="0">
              <a:latin typeface="Times New Roman" panose="02020603050405020304" pitchFamily="18" charset="0"/>
              <a:cs typeface="Times New Roman" panose="02020603050405020304" pitchFamily="18" charset="0"/>
            </a:endParaRPr>
          </a:p>
          <a:p>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Examples of Information Hiding</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a:bodyPr>
          <a:lstStyle/>
          <a:p>
            <a:pPr algn="just"/>
            <a:r>
              <a:rPr lang="en-GB" sz="1800" dirty="0" smtClean="0">
                <a:latin typeface="Times New Roman" panose="02020603050405020304" pitchFamily="18" charset="0"/>
                <a:cs typeface="Times New Roman" panose="02020603050405020304" pitchFamily="18" charset="0"/>
              </a:rPr>
              <a:t>Information hiding serves as an effective criterion for dividing any piece of equipment, software or hardware, into modules of functionality. For instance, a car is a complex piece of equipment.</a:t>
            </a:r>
          </a:p>
          <a:p>
            <a:pPr algn="just"/>
            <a:r>
              <a:rPr lang="en-GB" sz="1800" dirty="0" smtClean="0">
                <a:latin typeface="Times New Roman" panose="02020603050405020304" pitchFamily="18" charset="0"/>
                <a:cs typeface="Times New Roman" panose="02020603050405020304" pitchFamily="18" charset="0"/>
              </a:rPr>
              <a:t>For instance, a car manufacturer may have a luxury version of the car as well as a standard version. The luxury version comes with a more powerful engine than the standard version. </a:t>
            </a:r>
          </a:p>
          <a:p>
            <a:pPr algn="just"/>
            <a:r>
              <a:rPr lang="en-GB" sz="1800" dirty="0" smtClean="0">
                <a:latin typeface="Times New Roman" panose="02020603050405020304" pitchFamily="18" charset="0"/>
                <a:cs typeface="Times New Roman" panose="02020603050405020304" pitchFamily="18" charset="0"/>
              </a:rPr>
              <a:t>The engineers designing the two different car engines, one for the luxury version and one for the standard version, provide the same interface for both engines. Both engines fit into the engine bay of the car which is the same between both versions. </a:t>
            </a:r>
          </a:p>
          <a:p>
            <a:pPr algn="just"/>
            <a:r>
              <a:rPr lang="en-GB" sz="1800" dirty="0" smtClean="0">
                <a:latin typeface="Times New Roman" panose="02020603050405020304" pitchFamily="18" charset="0"/>
                <a:cs typeface="Times New Roman" panose="02020603050405020304" pitchFamily="18" charset="0"/>
              </a:rPr>
              <a:t>Both engines fit the same transmission, the same engine mounts, and the same controls. The differences in the engines are that the more powerful luxury version has a larger displacement with a fuel injection system that is programmed to provide the fuel air mixture that the larger displacement engine requires.</a:t>
            </a:r>
          </a:p>
          <a:p>
            <a:pPr algn="just"/>
            <a:r>
              <a:rPr lang="en-GB" sz="1800" dirty="0" smtClean="0">
                <a:latin typeface="Times New Roman" panose="02020603050405020304" pitchFamily="18" charset="0"/>
                <a:cs typeface="Times New Roman" panose="02020603050405020304" pitchFamily="18" charset="0"/>
              </a:rPr>
              <a:t>In addition to the more powerful engine, the luxury version may also offer other options such as a better radio with CD player, more comfortable seats, a better suspension system with wider tires, and different </a:t>
            </a:r>
            <a:r>
              <a:rPr lang="en-GB" sz="1800" smtClean="0">
                <a:latin typeface="Times New Roman" panose="02020603050405020304" pitchFamily="18" charset="0"/>
                <a:cs typeface="Times New Roman" panose="02020603050405020304" pitchFamily="18" charset="0"/>
              </a:rPr>
              <a:t>paint colours</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Functional Independence</a:t>
            </a:r>
          </a:p>
        </p:txBody>
      </p:sp>
      <p:sp>
        <p:nvSpPr>
          <p:cNvPr id="3" name="Content Placeholder 2"/>
          <p:cNvSpPr>
            <a:spLocks noGrp="1"/>
          </p:cNvSpPr>
          <p:nvPr>
            <p:ph idx="1"/>
          </p:nvPr>
        </p:nvSpPr>
        <p:spPr>
          <a:xfrm>
            <a:off x="457200" y="1600200"/>
            <a:ext cx="8229600" cy="5081905"/>
          </a:xfrm>
        </p:spPr>
        <p:txBody>
          <a:bodyPr/>
          <a:lstStyle/>
          <a:p>
            <a:pPr algn="just"/>
            <a:r>
              <a:rPr lang="en-US" sz="1800">
                <a:latin typeface="Times New Roman" panose="02020603050405020304" pitchFamily="18" charset="0"/>
                <a:cs typeface="Times New Roman" panose="02020603050405020304" pitchFamily="18" charset="0"/>
              </a:rPr>
              <a:t>Functional independence in software engineering means that when a module focuses on a single task, it should be able to accomplish it with very little interaction with other modules.</a:t>
            </a:r>
          </a:p>
          <a:p>
            <a:pPr algn="just"/>
            <a:r>
              <a:rPr lang="en-US" sz="1800">
                <a:latin typeface="Times New Roman" panose="02020603050405020304" pitchFamily="18" charset="0"/>
                <a:cs typeface="Times New Roman" panose="02020603050405020304" pitchFamily="18" charset="0"/>
              </a:rPr>
              <a:t>In software engineering, if a module is functionally independent of other module then it means it has high cohesion and low coupling.</a:t>
            </a:r>
          </a:p>
          <a:p>
            <a:pPr algn="just"/>
            <a:r>
              <a:rPr lang="en-US" sz="1800">
                <a:latin typeface="Times New Roman" panose="02020603050405020304" pitchFamily="18" charset="0"/>
                <a:cs typeface="Times New Roman" panose="02020603050405020304" pitchFamily="18" charset="0"/>
              </a:rPr>
              <a:t>Functional independence is essential for good software design.</a:t>
            </a:r>
          </a:p>
          <a:p>
            <a:pPr algn="just"/>
            <a:r>
              <a:rPr lang="en-GB" altLang="en-US" sz="1800">
                <a:latin typeface="Times New Roman" panose="02020603050405020304" pitchFamily="18" charset="0"/>
                <a:cs typeface="Times New Roman" panose="02020603050405020304" pitchFamily="18" charset="0"/>
              </a:rPr>
              <a:t>Need for functional independence:</a:t>
            </a:r>
          </a:p>
          <a:p>
            <a:pPr algn="just"/>
            <a:r>
              <a:rPr lang="en-GB" altLang="en-US" sz="1800">
                <a:solidFill>
                  <a:srgbClr val="00B0F0"/>
                </a:solidFill>
                <a:latin typeface="Times New Roman" panose="02020603050405020304" pitchFamily="18" charset="0"/>
                <a:cs typeface="Times New Roman" panose="02020603050405020304" pitchFamily="18" charset="0"/>
              </a:rPr>
              <a:t>Error Isolation:</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When a module is functionally independent then it performs most of its task independently without interacting with other modules much. This reduces the chances of error getting propagated to other modules. This helps in easily isolating and tracing the error.</a:t>
            </a:r>
          </a:p>
          <a:p>
            <a:pPr algn="just"/>
            <a:r>
              <a:rPr lang="en-GB" altLang="en-US" sz="1800">
                <a:solidFill>
                  <a:srgbClr val="00B0F0"/>
                </a:solidFill>
                <a:latin typeface="Times New Roman" panose="02020603050405020304" pitchFamily="18" charset="0"/>
                <a:cs typeface="Times New Roman" panose="02020603050405020304" pitchFamily="18" charset="0"/>
              </a:rPr>
              <a:t>Module Reuseability:</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A functionally independent module performs some well defined and specific task. So it becomes easy to reuse such modules in different program requiring same functionality.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p:txBody>
          <a:bodyPr/>
          <a:lstStyle/>
          <a:p>
            <a:r>
              <a:rPr lang="en-GB" altLang="en-US" sz="1800">
                <a:solidFill>
                  <a:srgbClr val="00B0F0"/>
                </a:solidFill>
                <a:latin typeface="Times New Roman" panose="02020603050405020304" pitchFamily="18" charset="0"/>
                <a:cs typeface="Times New Roman" panose="02020603050405020304" pitchFamily="18" charset="0"/>
              </a:rPr>
              <a:t>Understandability:</a:t>
            </a:r>
          </a:p>
          <a:p>
            <a:pPr marL="0" indent="0" algn="just">
              <a:buNone/>
            </a:pPr>
            <a:r>
              <a:rPr lang="en-GB" altLang="en-US" sz="1800">
                <a:solidFill>
                  <a:srgbClr val="00B0F0"/>
                </a:solidFill>
                <a:latin typeface="Times New Roman" panose="02020603050405020304" pitchFamily="18" charset="0"/>
                <a:cs typeface="Times New Roman" panose="02020603050405020304" pitchFamily="18" charset="0"/>
              </a:rPr>
              <a:t>	</a:t>
            </a:r>
            <a:r>
              <a:rPr lang="en-GB" altLang="en-US" sz="1800">
                <a:solidFill>
                  <a:schemeClr val="tx1"/>
                </a:solidFill>
                <a:latin typeface="Times New Roman" panose="02020603050405020304" pitchFamily="18" charset="0"/>
                <a:cs typeface="Times New Roman" panose="02020603050405020304" pitchFamily="18" charset="0"/>
              </a:rPr>
              <a:t>- Complexity of the design is reduced, because different modules can be understood in isolation as modules are more or less independent of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Refinement</a:t>
            </a:r>
          </a:p>
        </p:txBody>
      </p:sp>
      <p:sp>
        <p:nvSpPr>
          <p:cNvPr id="3" name="Content Placeholder 2"/>
          <p:cNvSpPr>
            <a:spLocks noGrp="1"/>
          </p:cNvSpPr>
          <p:nvPr>
            <p:ph idx="1"/>
          </p:nvPr>
        </p:nvSpPr>
        <p:spPr>
          <a:xfrm>
            <a:off x="457200" y="1600200"/>
            <a:ext cx="8229600" cy="4998720"/>
          </a:xfrm>
        </p:spPr>
        <p:txBody>
          <a:bodyPr/>
          <a:lstStyle/>
          <a:p>
            <a:pPr algn="just"/>
            <a:r>
              <a:rPr lang="en-US" sz="1800">
                <a:latin typeface="Times New Roman" panose="02020603050405020304" pitchFamily="18" charset="0"/>
                <a:cs typeface="Times New Roman" panose="02020603050405020304" pitchFamily="18" charset="0"/>
              </a:rPr>
              <a:t>Stepwise refinement is the idea that software is developed by moving through the levels of abstraction, beginning at higher levels and, incrementally refining the software through each level of abstraction, providing more detail at each increment. At higher levels, the software is merely its design models; at lower levels there will be some code; at the lowest level the software has been completely developed.</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At the early steps of the refinement process</a:t>
            </a:r>
            <a:r>
              <a:rPr lang="en-GB" altLang="en-US"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the software engineer does not necessarily know how the software will perform what it needs to do. This is determined at each successive refinement step, as the design and the software is elaborated upon.</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Refinement can be seen as the compliment of abstraction. Abstraction is concerned with hiding lower levels of detail; it moves from lower to higher levels. Refinement is the movement from higher levels of detail to lower levels. Both concepts are necessary in developing software.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Repository Architecture</a:t>
            </a:r>
          </a:p>
        </p:txBody>
      </p:sp>
      <p:sp>
        <p:nvSpPr>
          <p:cNvPr id="3" name="Content Placeholder 2"/>
          <p:cNvSpPr>
            <a:spLocks noGrp="1"/>
          </p:cNvSpPr>
          <p:nvPr>
            <p:ph idx="1"/>
          </p:nvPr>
        </p:nvSpPr>
        <p:spPr>
          <a:xfrm>
            <a:off x="457200" y="1600200"/>
            <a:ext cx="8229600" cy="4949825"/>
          </a:xfrm>
        </p:spPr>
        <p:txBody>
          <a:bodyPr/>
          <a:lstStyle/>
          <a:p>
            <a:pPr algn="just"/>
            <a:r>
              <a:rPr lang="en-US" sz="1800">
                <a:latin typeface="Times New Roman" panose="02020603050405020304" pitchFamily="18" charset="0"/>
                <a:cs typeface="Times New Roman" panose="02020603050405020304" pitchFamily="18" charset="0"/>
              </a:rPr>
              <a:t>Sub-systems must exchange data. This may be done in two ways:</a:t>
            </a:r>
          </a:p>
          <a:p>
            <a:pPr algn="just"/>
            <a:r>
              <a:rPr lang="en-US" sz="1800">
                <a:latin typeface="Times New Roman" panose="02020603050405020304" pitchFamily="18" charset="0"/>
                <a:cs typeface="Times New Roman" panose="02020603050405020304" pitchFamily="18" charset="0"/>
              </a:rPr>
              <a:t>– Shared data is held in a central database or repository and may be accessed by all subsystems;</a:t>
            </a:r>
          </a:p>
          <a:p>
            <a:pPr algn="just"/>
            <a:r>
              <a:rPr lang="en-US" sz="1800">
                <a:latin typeface="Times New Roman" panose="02020603050405020304" pitchFamily="18" charset="0"/>
                <a:cs typeface="Times New Roman" panose="02020603050405020304" pitchFamily="18" charset="0"/>
              </a:rPr>
              <a:t>– Each sub-system maintains its own database and passes data explicitly to other sub-systems.</a:t>
            </a:r>
          </a:p>
          <a:p>
            <a:pPr algn="just"/>
            <a:r>
              <a:rPr lang="en-US" sz="1800">
                <a:latin typeface="Times New Roman" panose="02020603050405020304" pitchFamily="18" charset="0"/>
                <a:cs typeface="Times New Roman" panose="02020603050405020304" pitchFamily="18" charset="0"/>
              </a:rPr>
              <a:t>When large amounts of data are to be shared, the repository model of sharing is most commonly used a this is an efficient data sharing mechanism.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Repository Pattern</a:t>
            </a:r>
          </a:p>
        </p:txBody>
      </p:sp>
      <p:pic>
        <p:nvPicPr>
          <p:cNvPr id="4" name="Content Placeholder 3" descr="Capture"/>
          <p:cNvPicPr>
            <a:picLocks noGrp="1" noChangeAspect="1"/>
          </p:cNvPicPr>
          <p:nvPr>
            <p:ph idx="1"/>
          </p:nvPr>
        </p:nvPicPr>
        <p:blipFill>
          <a:blip r:embed="rId2"/>
          <a:stretch>
            <a:fillRect/>
          </a:stretch>
        </p:blipFill>
        <p:spPr>
          <a:xfrm>
            <a:off x="1281430" y="1600200"/>
            <a:ext cx="6580505"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Repository Architecture</a:t>
            </a:r>
          </a:p>
        </p:txBody>
      </p:sp>
      <p:pic>
        <p:nvPicPr>
          <p:cNvPr id="4" name="Content Placeholder 3" descr="Capture"/>
          <p:cNvPicPr>
            <a:picLocks noGrp="1" noChangeAspect="1"/>
          </p:cNvPicPr>
          <p:nvPr>
            <p:ph idx="1"/>
          </p:nvPr>
        </p:nvPicPr>
        <p:blipFill>
          <a:blip r:embed="rId2"/>
          <a:stretch>
            <a:fillRect/>
          </a:stretch>
        </p:blipFill>
        <p:spPr>
          <a:xfrm>
            <a:off x="1680210" y="2139950"/>
            <a:ext cx="5614670" cy="35534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Advantages and Disadvantages</a:t>
            </a:r>
          </a:p>
        </p:txBody>
      </p:sp>
      <p:sp>
        <p:nvSpPr>
          <p:cNvPr id="3" name="Content Placeholder 2"/>
          <p:cNvSpPr>
            <a:spLocks noGrp="1"/>
          </p:cNvSpPr>
          <p:nvPr>
            <p:ph idx="1"/>
          </p:nvPr>
        </p:nvSpPr>
        <p:spPr>
          <a:xfrm>
            <a:off x="457200" y="1600200"/>
            <a:ext cx="8229600" cy="5117465"/>
          </a:xfrm>
        </p:spPr>
        <p:txBody>
          <a:bodyPr/>
          <a:lstStyle/>
          <a:p>
            <a:pPr algn="just"/>
            <a:r>
              <a:rPr lang="en-GB" altLang="en-US" sz="1800">
                <a:solidFill>
                  <a:srgbClr val="00B0F0"/>
                </a:solidFill>
                <a:latin typeface="Times New Roman" panose="02020603050405020304" pitchFamily="18" charset="0"/>
                <a:cs typeface="Times New Roman" panose="02020603050405020304" pitchFamily="18" charset="0"/>
              </a:rPr>
              <a:t>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Efficient way to share large amounts of data</a:t>
            </a:r>
          </a:p>
          <a:p>
            <a:pPr algn="just"/>
            <a:r>
              <a:rPr lang="en-GB" altLang="en-US" sz="1800">
                <a:latin typeface="Times New Roman" panose="02020603050405020304" pitchFamily="18" charset="0"/>
                <a:cs typeface="Times New Roman" panose="02020603050405020304" pitchFamily="18" charset="0"/>
              </a:rPr>
              <a:t>Sub-systems need not be concerned with how data is produced Centralised management e.g. backup, security, etc.</a:t>
            </a:r>
          </a:p>
          <a:p>
            <a:pPr algn="just"/>
            <a:r>
              <a:rPr lang="en-GB" altLang="en-US" sz="1800">
                <a:latin typeface="Times New Roman" panose="02020603050405020304" pitchFamily="18" charset="0"/>
                <a:cs typeface="Times New Roman" panose="02020603050405020304" pitchFamily="18" charset="0"/>
              </a:rPr>
              <a:t>Sharing model is published as the repository schema</a:t>
            </a:r>
          </a:p>
          <a:p>
            <a:pPr algn="just"/>
            <a:endParaRPr lang="en-GB" altLang="en-US" sz="1800">
              <a:latin typeface="Times New Roman" panose="02020603050405020304" pitchFamily="18" charset="0"/>
              <a:cs typeface="Times New Roman" panose="02020603050405020304" pitchFamily="18" charset="0"/>
            </a:endParaRPr>
          </a:p>
          <a:p>
            <a:pPr algn="just"/>
            <a:r>
              <a:rPr lang="en-GB" altLang="en-US" sz="1800">
                <a:solidFill>
                  <a:srgbClr val="00B0F0"/>
                </a:solidFill>
                <a:latin typeface="Times New Roman" panose="02020603050405020304" pitchFamily="18" charset="0"/>
                <a:cs typeface="Times New Roman" panose="02020603050405020304" pitchFamily="18" charset="0"/>
              </a:rPr>
              <a:t>Disadvantages: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Sub-systems must agree on a repository data model</a:t>
            </a:r>
          </a:p>
          <a:p>
            <a:pPr algn="just"/>
            <a:r>
              <a:rPr lang="en-GB" altLang="en-US" sz="1800">
                <a:latin typeface="Times New Roman" panose="02020603050405020304" pitchFamily="18" charset="0"/>
                <a:cs typeface="Times New Roman" panose="02020603050405020304" pitchFamily="18" charset="0"/>
              </a:rPr>
              <a:t>Data evolution is difficult and expensive</a:t>
            </a:r>
          </a:p>
          <a:p>
            <a:pPr algn="just"/>
            <a:r>
              <a:rPr lang="en-GB" altLang="en-US" sz="1800">
                <a:latin typeface="Times New Roman" panose="02020603050405020304" pitchFamily="18" charset="0"/>
                <a:cs typeface="Times New Roman" panose="02020603050405020304" pitchFamily="18" charset="0"/>
              </a:rPr>
              <a:t>No scope for specific management policies</a:t>
            </a:r>
          </a:p>
          <a:p>
            <a:pPr algn="just"/>
            <a:r>
              <a:rPr lang="en-GB" altLang="en-US" sz="1800">
                <a:latin typeface="Times New Roman" panose="02020603050405020304" pitchFamily="18" charset="0"/>
                <a:cs typeface="Times New Roman" panose="02020603050405020304" pitchFamily="18" charset="0"/>
              </a:rPr>
              <a:t>Difficult to distribute efficiently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Design Concept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18160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Software design is a mechanism to transform user requirements into some suitable form, which helps the programmer in software coding and implementation. It deals with representing the client's requirement, as described in SRS (Software Requirement Specification) document, into a form, i.e., easily implementable using programming language</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software design phase is the first step in SDLC (Software Design Life Cycle), which moves the concentration from the problem domain to the solution domain. In software design, we consider the system to be a set of components or modules with clearly defined behaviors &amp; boundaries</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rgbClr val="FFC000"/>
                </a:solidFill>
                <a:latin typeface="Times New Roman" panose="02020603050405020304" pitchFamily="18" charset="0"/>
                <a:cs typeface="Times New Roman" panose="02020603050405020304" pitchFamily="18" charset="0"/>
              </a:rPr>
              <a:t>Objectives of Software Design:</a:t>
            </a:r>
          </a:p>
          <a:p>
            <a:pPr algn="just"/>
            <a:r>
              <a:rPr lang="en-US" sz="1800" dirty="0">
                <a:solidFill>
                  <a:srgbClr val="00B0F0"/>
                </a:solidFill>
                <a:latin typeface="Times New Roman" panose="02020603050405020304" pitchFamily="18" charset="0"/>
                <a:cs typeface="Times New Roman" panose="02020603050405020304" pitchFamily="18" charset="0"/>
              </a:rPr>
              <a:t>Correctness</a:t>
            </a: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Software </a:t>
            </a:r>
            <a:r>
              <a:rPr lang="en-US" sz="1800" dirty="0">
                <a:latin typeface="Times New Roman" panose="02020603050405020304" pitchFamily="18" charset="0"/>
                <a:cs typeface="Times New Roman" panose="02020603050405020304" pitchFamily="18" charset="0"/>
              </a:rPr>
              <a:t>design should be correct as per requirement.</a:t>
            </a:r>
          </a:p>
          <a:p>
            <a:pPr algn="just"/>
            <a:r>
              <a:rPr lang="en-US" sz="1800" dirty="0">
                <a:solidFill>
                  <a:srgbClr val="00B0F0"/>
                </a:solidFill>
                <a:latin typeface="Times New Roman" panose="02020603050405020304" pitchFamily="18" charset="0"/>
                <a:cs typeface="Times New Roman" panose="02020603050405020304" pitchFamily="18" charset="0"/>
              </a:rPr>
              <a:t>Completeness</a:t>
            </a: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design should have all components like data structures, modules, and external interfaces, etc.</a:t>
            </a:r>
          </a:p>
          <a:p>
            <a:pPr algn="just"/>
            <a:r>
              <a:rPr lang="en-US" sz="1800" dirty="0">
                <a:solidFill>
                  <a:srgbClr val="00B0F0"/>
                </a:solidFill>
                <a:latin typeface="Times New Roman" panose="02020603050405020304" pitchFamily="18" charset="0"/>
                <a:cs typeface="Times New Roman" panose="02020603050405020304" pitchFamily="18" charset="0"/>
              </a:rPr>
              <a:t>Efficiency</a:t>
            </a: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Resources </a:t>
            </a:r>
            <a:r>
              <a:rPr lang="en-US" sz="1800" dirty="0">
                <a:latin typeface="Times New Roman" panose="02020603050405020304" pitchFamily="18" charset="0"/>
                <a:cs typeface="Times New Roman" panose="02020603050405020304" pitchFamily="18" charset="0"/>
              </a:rPr>
              <a:t>should be used efficiently by the program.</a:t>
            </a:r>
          </a:p>
          <a:p>
            <a:pPr algn="just"/>
            <a:r>
              <a:rPr lang="en-US" sz="1800" dirty="0">
                <a:solidFill>
                  <a:srgbClr val="00B0F0"/>
                </a:solidFill>
                <a:latin typeface="Times New Roman" panose="02020603050405020304" pitchFamily="18" charset="0"/>
                <a:cs typeface="Times New Roman" panose="02020603050405020304" pitchFamily="18" charset="0"/>
              </a:rPr>
              <a:t>Flexibility</a:t>
            </a: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Able </a:t>
            </a:r>
            <a:r>
              <a:rPr lang="en-US" sz="1800" dirty="0">
                <a:latin typeface="Times New Roman" panose="02020603050405020304" pitchFamily="18" charset="0"/>
                <a:cs typeface="Times New Roman" panose="02020603050405020304" pitchFamily="18" charset="0"/>
              </a:rPr>
              <a:t>to modify on changing needs.</a:t>
            </a:r>
          </a:p>
          <a:p>
            <a:pPr algn="just"/>
            <a:r>
              <a:rPr lang="en-US" sz="1800" dirty="0">
                <a:solidFill>
                  <a:srgbClr val="00B0F0"/>
                </a:solidFill>
                <a:latin typeface="Times New Roman" panose="02020603050405020304" pitchFamily="18" charset="0"/>
                <a:cs typeface="Times New Roman" panose="02020603050405020304" pitchFamily="18" charset="0"/>
              </a:rPr>
              <a:t>Consistency</a:t>
            </a: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should not be any inconsistency in the design.</a:t>
            </a:r>
          </a:p>
          <a:p>
            <a:pPr algn="just"/>
            <a:r>
              <a:rPr lang="en-US" sz="1800" dirty="0">
                <a:solidFill>
                  <a:srgbClr val="00B0F0"/>
                </a:solidFill>
                <a:latin typeface="Times New Roman" panose="02020603050405020304" pitchFamily="18" charset="0"/>
                <a:cs typeface="Times New Roman" panose="02020603050405020304" pitchFamily="18" charset="0"/>
              </a:rPr>
              <a:t>Maintainability:</a:t>
            </a:r>
            <a:r>
              <a:rPr lang="en-US" sz="1800" dirty="0">
                <a:latin typeface="Times New Roman" panose="02020603050405020304" pitchFamily="18" charset="0"/>
                <a:cs typeface="Times New Roman" panose="02020603050405020304" pitchFamily="18" charset="0"/>
              </a:rPr>
              <a:t> The design should be so simple so that it can be easily maintainable by other designers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Client Server Model</a:t>
            </a:r>
          </a:p>
        </p:txBody>
      </p:sp>
      <p:sp>
        <p:nvSpPr>
          <p:cNvPr id="3" name="Content Placeholder 2"/>
          <p:cNvSpPr>
            <a:spLocks noGrp="1"/>
          </p:cNvSpPr>
          <p:nvPr>
            <p:ph idx="1"/>
          </p:nvPr>
        </p:nvSpPr>
        <p:spPr>
          <a:xfrm>
            <a:off x="457200" y="1600200"/>
            <a:ext cx="8229600" cy="4987925"/>
          </a:xfrm>
        </p:spPr>
        <p:txBody>
          <a:bodyPr>
            <a:normAutofit fontScale="92500"/>
          </a:bodyPr>
          <a:lstStyle/>
          <a:p>
            <a:pPr algn="just"/>
            <a:r>
              <a:rPr lang="en-US" sz="1800">
                <a:latin typeface="Times New Roman" panose="02020603050405020304" pitchFamily="18" charset="0"/>
                <a:cs typeface="Times New Roman" panose="02020603050405020304" pitchFamily="18" charset="0"/>
              </a:rPr>
              <a:t>Client/server software engineering blends conventional principles, concepts, and methods with elements of object-oriented and component-based software engineering. </a:t>
            </a:r>
          </a:p>
          <a:p>
            <a:pPr algn="just"/>
            <a:r>
              <a:rPr lang="en-US" sz="1800">
                <a:latin typeface="Times New Roman" panose="02020603050405020304" pitchFamily="18" charset="0"/>
                <a:cs typeface="Times New Roman" panose="02020603050405020304" pitchFamily="18" charset="0"/>
              </a:rPr>
              <a:t>C/S architectures dominate the landscape of computer-based systems. In C/S architectures, software residing on one computer (the client) requests services or data from another computer (the server). </a:t>
            </a:r>
          </a:p>
          <a:p>
            <a:pPr algn="just"/>
            <a:r>
              <a:rPr lang="en-US" sz="1800">
                <a:latin typeface="Times New Roman" panose="02020603050405020304" pitchFamily="18" charset="0"/>
                <a:cs typeface="Times New Roman" panose="02020603050405020304" pitchFamily="18" charset="0"/>
              </a:rPr>
              <a:t>The process model used in C/S software engineering is evolutionary beginning with requirements elicitation. Functionality is allocated to subsystems of components that are assigned to either the client or the server side of the C/S architecture. </a:t>
            </a:r>
          </a:p>
          <a:p>
            <a:pPr algn="just"/>
            <a:r>
              <a:rPr lang="en-US" sz="1800">
                <a:latin typeface="Times New Roman" panose="02020603050405020304" pitchFamily="18" charset="0"/>
                <a:cs typeface="Times New Roman" panose="02020603050405020304" pitchFamily="18" charset="0"/>
              </a:rPr>
              <a:t>Design focuses on integration of existing components and creation of new components. Implementation and testing must exercise both the client and server functionality within the context of the component integration standards and the C/S architecture. </a:t>
            </a:r>
          </a:p>
          <a:p>
            <a:pPr algn="just"/>
            <a:r>
              <a:rPr lang="en-US" sz="1800">
                <a:latin typeface="Times New Roman" panose="02020603050405020304" pitchFamily="18" charset="0"/>
                <a:cs typeface="Times New Roman" panose="02020603050405020304" pitchFamily="18" charset="0"/>
              </a:rPr>
              <a:t>C/S software engineering relies on the same SQA practices as other software engineering processes. Formal technical reviews are used to assess the quality of the analysis and design models. </a:t>
            </a:r>
          </a:p>
          <a:p>
            <a:pPr algn="just"/>
            <a:r>
              <a:rPr lang="en-US" sz="1800">
                <a:latin typeface="Times New Roman" panose="02020603050405020304" pitchFamily="18" charset="0"/>
                <a:cs typeface="Times New Roman" panose="02020603050405020304" pitchFamily="18" charset="0"/>
              </a:rPr>
              <a:t>Specialized reviews consider issues associated with component integration and middleware. Testing is used to uncover errors at the component, subsystem, client, and sever levels.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olidFill>
                  <a:srgbClr val="FF0000"/>
                </a:solidFill>
                <a:latin typeface="Times New Roman" panose="02020603050405020304" pitchFamily="18" charset="0"/>
                <a:cs typeface="Times New Roman" panose="02020603050405020304" pitchFamily="18" charset="0"/>
              </a:rPr>
              <a:t>Representative Client/Server Systems</a:t>
            </a:r>
          </a:p>
        </p:txBody>
      </p:sp>
      <p:sp>
        <p:nvSpPr>
          <p:cNvPr id="3" name="Content Placeholder 2"/>
          <p:cNvSpPr>
            <a:spLocks noGrp="1"/>
          </p:cNvSpPr>
          <p:nvPr>
            <p:ph idx="1"/>
          </p:nvPr>
        </p:nvSpPr>
        <p:spPr>
          <a:xfrm>
            <a:off x="457200" y="1600200"/>
            <a:ext cx="8229600" cy="5067300"/>
          </a:xfrm>
        </p:spPr>
        <p:txBody>
          <a:bodyPr/>
          <a:lstStyle/>
          <a:p>
            <a:pPr algn="just"/>
            <a:r>
              <a:rPr lang="en-US" sz="1800">
                <a:latin typeface="Times New Roman" panose="02020603050405020304" pitchFamily="18" charset="0"/>
                <a:cs typeface="Times New Roman" panose="02020603050405020304" pitchFamily="18" charset="0"/>
              </a:rPr>
              <a:t>File servers (client requests selected records from a file, server transmits records to client over the network)</a:t>
            </a:r>
          </a:p>
          <a:p>
            <a:pPr algn="just"/>
            <a:r>
              <a:rPr lang="en-US" sz="1800">
                <a:latin typeface="Times New Roman" panose="02020603050405020304" pitchFamily="18" charset="0"/>
                <a:cs typeface="Times New Roman" panose="02020603050405020304" pitchFamily="18" charset="0"/>
              </a:rPr>
              <a:t>Database servers (client sends SQL requests to server, server processes the request and returns the results to the client over the network)</a:t>
            </a:r>
          </a:p>
          <a:p>
            <a:pPr algn="just"/>
            <a:r>
              <a:rPr lang="en-US" sz="1800">
                <a:latin typeface="Times New Roman" panose="02020603050405020304" pitchFamily="18" charset="0"/>
                <a:cs typeface="Times New Roman" panose="02020603050405020304" pitchFamily="18" charset="0"/>
              </a:rPr>
              <a:t>Transaction servers (client sends requests that invokes remote procedures on the server side, sever executes procedures invoked and returns the results to the client)</a:t>
            </a:r>
          </a:p>
          <a:p>
            <a:pPr algn="just"/>
            <a:r>
              <a:rPr lang="en-US" sz="1800">
                <a:latin typeface="Times New Roman" panose="02020603050405020304" pitchFamily="18" charset="0"/>
                <a:cs typeface="Times New Roman" panose="02020603050405020304" pitchFamily="18" charset="0"/>
              </a:rPr>
              <a:t>Groupware servers (server provides set of applications that enable communication among clients using text, images, bulletin boards, video, etc.)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anose="02020603050405020304" pitchFamily="18" charset="0"/>
                <a:cs typeface="Times New Roman" panose="02020603050405020304" pitchFamily="18" charset="0"/>
              </a:rPr>
              <a:t>Software Components for C/S Systems</a:t>
            </a:r>
            <a:r>
              <a:rPr lang="en-US"/>
              <a:t> </a:t>
            </a:r>
          </a:p>
        </p:txBody>
      </p:sp>
      <p:sp>
        <p:nvSpPr>
          <p:cNvPr id="3" name="Content Placeholder 2"/>
          <p:cNvSpPr>
            <a:spLocks noGrp="1"/>
          </p:cNvSpPr>
          <p:nvPr>
            <p:ph idx="1"/>
          </p:nvPr>
        </p:nvSpPr>
        <p:spPr>
          <a:xfrm>
            <a:off x="457200" y="1600200"/>
            <a:ext cx="8229600" cy="4917440"/>
          </a:xfrm>
        </p:spPr>
        <p:txBody>
          <a:bodyPr/>
          <a:lstStyle/>
          <a:p>
            <a:pPr algn="just"/>
            <a:r>
              <a:rPr lang="en-US" sz="1800">
                <a:latin typeface="Times New Roman" panose="02020603050405020304" pitchFamily="18" charset="0"/>
                <a:cs typeface="Times New Roman" panose="02020603050405020304" pitchFamily="18" charset="0"/>
              </a:rPr>
              <a:t>User interaction/presentation subsystem (handles all user events)</a:t>
            </a:r>
          </a:p>
          <a:p>
            <a:pPr algn="just"/>
            <a:r>
              <a:rPr lang="en-US" sz="1800">
                <a:latin typeface="Times New Roman" panose="02020603050405020304" pitchFamily="18" charset="0"/>
                <a:cs typeface="Times New Roman" panose="02020603050405020304" pitchFamily="18" charset="0"/>
              </a:rPr>
              <a:t>Application subsystem (implements requires defined by the application within the context of the operating environment, components may reside on either the client or server side)</a:t>
            </a:r>
          </a:p>
          <a:p>
            <a:pPr algn="just"/>
            <a:r>
              <a:rPr lang="en-US" sz="1800">
                <a:latin typeface="Times New Roman" panose="02020603050405020304" pitchFamily="18" charset="0"/>
                <a:cs typeface="Times New Roman" panose="02020603050405020304" pitchFamily="18" charset="0"/>
              </a:rPr>
              <a:t>Database management subsystem (performs data manipulation and management for the application)</a:t>
            </a:r>
          </a:p>
          <a:p>
            <a:pPr algn="just"/>
            <a:r>
              <a:rPr lang="en-US" sz="1800">
                <a:latin typeface="Times New Roman" panose="02020603050405020304" pitchFamily="18" charset="0"/>
                <a:cs typeface="Times New Roman" panose="02020603050405020304" pitchFamily="18" charset="0"/>
              </a:rPr>
              <a:t>Middleware (all software components that exist on both the client and the server to allow exchange of information)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olidFill>
                  <a:srgbClr val="FF0000"/>
                </a:solidFill>
                <a:latin typeface="Times New Roman" panose="02020603050405020304" pitchFamily="18" charset="0"/>
                <a:cs typeface="Times New Roman" panose="02020603050405020304" pitchFamily="18" charset="0"/>
              </a:rPr>
              <a:t>Representative C/S configuration Options</a:t>
            </a:r>
          </a:p>
        </p:txBody>
      </p:sp>
      <p:sp>
        <p:nvSpPr>
          <p:cNvPr id="3" name="Content Placeholder 2"/>
          <p:cNvSpPr>
            <a:spLocks noGrp="1"/>
          </p:cNvSpPr>
          <p:nvPr>
            <p:ph idx="1"/>
          </p:nvPr>
        </p:nvSpPr>
        <p:spPr>
          <a:xfrm>
            <a:off x="457200" y="1600200"/>
            <a:ext cx="8229600" cy="5086985"/>
          </a:xfrm>
        </p:spPr>
        <p:txBody>
          <a:bodyPr>
            <a:normAutofit/>
          </a:bodyPr>
          <a:lstStyle/>
          <a:p>
            <a:pPr algn="just"/>
            <a:r>
              <a:rPr lang="en-US" sz="1800">
                <a:latin typeface="Times New Roman" panose="02020603050405020304" pitchFamily="18" charset="0"/>
                <a:cs typeface="Times New Roman" panose="02020603050405020304" pitchFamily="18" charset="0"/>
              </a:rPr>
              <a:t>Distributed presentation - database and application logic remain on the server, client software is used to reformat server data into GUI format</a:t>
            </a:r>
          </a:p>
          <a:p>
            <a:pPr algn="just"/>
            <a:r>
              <a:rPr lang="en-US" sz="1800">
                <a:latin typeface="Times New Roman" panose="02020603050405020304" pitchFamily="18" charset="0"/>
                <a:cs typeface="Times New Roman" panose="02020603050405020304" pitchFamily="18" charset="0"/>
              </a:rPr>
              <a:t>Remote presentation - similar to distributed presentation, primary database and application logic remain on the server, data sent by the server is used by the client to prepare the user presentation</a:t>
            </a:r>
          </a:p>
          <a:p>
            <a:pPr algn="just"/>
            <a:r>
              <a:rPr lang="en-US" sz="1800">
                <a:latin typeface="Times New Roman" panose="02020603050405020304" pitchFamily="18" charset="0"/>
                <a:cs typeface="Times New Roman" panose="02020603050405020304" pitchFamily="18" charset="0"/>
              </a:rPr>
              <a:t>Distributed logic - client is assigned all user presentation tasks associated with data entry and formulating server queries, server is assigned data management tasks and updates information based on user actions</a:t>
            </a:r>
          </a:p>
          <a:p>
            <a:pPr algn="just"/>
            <a:r>
              <a:rPr lang="en-US" sz="1800">
                <a:latin typeface="Times New Roman" panose="02020603050405020304" pitchFamily="18" charset="0"/>
                <a:cs typeface="Times New Roman" panose="02020603050405020304" pitchFamily="18" charset="0"/>
              </a:rPr>
              <a:t>Remote data management - applications on server side create new data sources, applications on client side process the new data returned by the server</a:t>
            </a:r>
          </a:p>
          <a:p>
            <a:pPr algn="just"/>
            <a:r>
              <a:rPr lang="en-US" sz="1800">
                <a:latin typeface="Times New Roman" panose="02020603050405020304" pitchFamily="18" charset="0"/>
                <a:cs typeface="Times New Roman" panose="02020603050405020304" pitchFamily="18" charset="0"/>
              </a:rPr>
              <a:t>Distributed databases - data is spread across multiple clients and servers, requiring clients to support data management as well as application and GUI components</a:t>
            </a:r>
          </a:p>
          <a:p>
            <a:pPr algn="just"/>
            <a:r>
              <a:rPr lang="en-US" sz="1800">
                <a:latin typeface="Times New Roman" panose="02020603050405020304" pitchFamily="18" charset="0"/>
                <a:cs typeface="Times New Roman" panose="02020603050405020304" pitchFamily="18" charset="0"/>
              </a:rPr>
              <a:t>Fat server - most software functions for C/S system are allocated to the server</a:t>
            </a:r>
          </a:p>
          <a:p>
            <a:pPr algn="just"/>
            <a:r>
              <a:rPr lang="en-US" sz="1800">
                <a:latin typeface="Times New Roman" panose="02020603050405020304" pitchFamily="18" charset="0"/>
                <a:cs typeface="Times New Roman" panose="02020603050405020304" pitchFamily="18" charset="0"/>
              </a:rPr>
              <a:t>Thin clients - network computer approach relegating all application processing to a fat server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Design Issues for C/S systems</a:t>
            </a:r>
          </a:p>
        </p:txBody>
      </p:sp>
      <p:sp>
        <p:nvSpPr>
          <p:cNvPr id="3" name="Content Placeholder 2"/>
          <p:cNvSpPr>
            <a:spLocks noGrp="1"/>
          </p:cNvSpPr>
          <p:nvPr>
            <p:ph idx="1"/>
          </p:nvPr>
        </p:nvSpPr>
        <p:spPr/>
        <p:txBody>
          <a:bodyPr/>
          <a:lstStyle/>
          <a:p>
            <a:pPr algn="just"/>
            <a:r>
              <a:rPr lang="en-US" sz="1800">
                <a:latin typeface="Times New Roman" panose="02020603050405020304" pitchFamily="18" charset="0"/>
                <a:cs typeface="Times New Roman" panose="02020603050405020304" pitchFamily="18" charset="0"/>
              </a:rPr>
              <a:t>Data and architectural design - dominates the design process to be able to effectively use the capabilities of RDBMS or OODMBS</a:t>
            </a:r>
          </a:p>
          <a:p>
            <a:pPr algn="just"/>
            <a:r>
              <a:rPr lang="en-US" sz="1800">
                <a:latin typeface="Times New Roman" panose="02020603050405020304" pitchFamily="18" charset="0"/>
                <a:cs typeface="Times New Roman" panose="02020603050405020304" pitchFamily="18" charset="0"/>
              </a:rPr>
              <a:t>Event-driven paradigm - when used, behavioral modeling should be conducted and the control-oriented aspects of the behavioral model should translated into the design model</a:t>
            </a:r>
          </a:p>
          <a:p>
            <a:pPr algn="just"/>
            <a:r>
              <a:rPr lang="en-US" sz="1800">
                <a:latin typeface="Times New Roman" panose="02020603050405020304" pitchFamily="18" charset="0"/>
                <a:cs typeface="Times New Roman" panose="02020603050405020304" pitchFamily="18" charset="0"/>
              </a:rPr>
              <a:t>Interface design - elevated in importance, since the user interaction/presentation component implements all functions typically associated with a GUI</a:t>
            </a:r>
          </a:p>
          <a:p>
            <a:pPr algn="just"/>
            <a:r>
              <a:rPr lang="en-US" sz="1800">
                <a:latin typeface="Times New Roman" panose="02020603050405020304" pitchFamily="18" charset="0"/>
                <a:cs typeface="Times New Roman" panose="02020603050405020304" pitchFamily="18" charset="0"/>
              </a:rPr>
              <a:t>Object-oriented point of view - often chosen, since an object structure is provides by events initiated in the GUI and their event handlers within the client-based software</a:t>
            </a:r>
            <a:r>
              <a:rPr lang="en-US" sz="180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anose="02020603050405020304" pitchFamily="18" charset="0"/>
                <a:cs typeface="Times New Roman" panose="02020603050405020304" pitchFamily="18" charset="0"/>
              </a:rPr>
              <a:t>Architectural Design for Client/Server Systems</a:t>
            </a:r>
            <a:r>
              <a:rPr lang="en-US"/>
              <a:t> </a:t>
            </a:r>
          </a:p>
        </p:txBody>
      </p:sp>
      <p:sp>
        <p:nvSpPr>
          <p:cNvPr id="3" name="Content Placeholder 2"/>
          <p:cNvSpPr>
            <a:spLocks noGrp="1"/>
          </p:cNvSpPr>
          <p:nvPr>
            <p:ph idx="1"/>
          </p:nvPr>
        </p:nvSpPr>
        <p:spPr>
          <a:xfrm>
            <a:off x="457200" y="1600200"/>
            <a:ext cx="8229600" cy="4827270"/>
          </a:xfrm>
        </p:spPr>
        <p:txBody>
          <a:bodyPr>
            <a:normAutofit/>
          </a:bodyPr>
          <a:lstStyle/>
          <a:p>
            <a:pPr algn="just"/>
            <a:r>
              <a:rPr lang="en-US" sz="1800">
                <a:latin typeface="Times New Roman" panose="02020603050405020304" pitchFamily="18" charset="0"/>
                <a:cs typeface="Times New Roman" panose="02020603050405020304" pitchFamily="18" charset="0"/>
              </a:rPr>
              <a:t>Best described as communicating processes style architecture whose goal is to achieve easy scalability when adding and arbitrary number of clients</a:t>
            </a:r>
          </a:p>
          <a:p>
            <a:pPr algn="just"/>
            <a:r>
              <a:rPr lang="en-US" sz="1800">
                <a:latin typeface="Times New Roman" panose="02020603050405020304" pitchFamily="18" charset="0"/>
                <a:cs typeface="Times New Roman" panose="02020603050405020304" pitchFamily="18" charset="0"/>
              </a:rPr>
              <a:t>Since modern C/S systems tend to be component-based, an object request broker (ORB) architecture is used for implementation</a:t>
            </a:r>
          </a:p>
          <a:p>
            <a:pPr algn="just"/>
            <a:r>
              <a:rPr lang="en-US" sz="1800">
                <a:latin typeface="Times New Roman" panose="02020603050405020304" pitchFamily="18" charset="0"/>
                <a:cs typeface="Times New Roman" panose="02020603050405020304" pitchFamily="18" charset="0"/>
              </a:rPr>
              <a:t>Object adapters or wrappers provide service to facilitate communication among client and server components</a:t>
            </a:r>
          </a:p>
          <a:p>
            <a:pPr algn="just"/>
            <a:r>
              <a:rPr lang="en-US" sz="1800">
                <a:latin typeface="Times New Roman" panose="02020603050405020304" pitchFamily="18" charset="0"/>
                <a:cs typeface="Times New Roman" panose="02020603050405020304" pitchFamily="18" charset="0"/>
              </a:rPr>
              <a:t>component implementations are registered</a:t>
            </a:r>
          </a:p>
          <a:p>
            <a:pPr algn="just"/>
            <a:r>
              <a:rPr lang="en-US" sz="1800">
                <a:latin typeface="Times New Roman" panose="02020603050405020304" pitchFamily="18" charset="0"/>
                <a:cs typeface="Times New Roman" panose="02020603050405020304" pitchFamily="18" charset="0"/>
              </a:rPr>
              <a:t>all component references are interpreted and reconciled</a:t>
            </a:r>
          </a:p>
          <a:p>
            <a:pPr algn="just"/>
            <a:r>
              <a:rPr lang="en-US" sz="1800">
                <a:latin typeface="Times New Roman" panose="02020603050405020304" pitchFamily="18" charset="0"/>
                <a:cs typeface="Times New Roman" panose="02020603050405020304" pitchFamily="18" charset="0"/>
              </a:rPr>
              <a:t>component references are mapped to corresponding component implementations</a:t>
            </a:r>
          </a:p>
          <a:p>
            <a:pPr algn="just"/>
            <a:r>
              <a:rPr lang="en-US" sz="1800">
                <a:latin typeface="Times New Roman" panose="02020603050405020304" pitchFamily="18" charset="0"/>
                <a:cs typeface="Times New Roman" panose="02020603050405020304" pitchFamily="18" charset="0"/>
              </a:rPr>
              <a:t>objects are activated and deactivated</a:t>
            </a:r>
          </a:p>
          <a:p>
            <a:pPr algn="just"/>
            <a:r>
              <a:rPr lang="en-US" sz="1800">
                <a:latin typeface="Times New Roman" panose="02020603050405020304" pitchFamily="18" charset="0"/>
                <a:cs typeface="Times New Roman" panose="02020603050405020304" pitchFamily="18" charset="0"/>
              </a:rPr>
              <a:t>operations are invoked when messages are transmitted</a:t>
            </a:r>
          </a:p>
          <a:p>
            <a:pPr algn="just"/>
            <a:r>
              <a:rPr lang="en-US" sz="1800">
                <a:latin typeface="Times New Roman" panose="02020603050405020304" pitchFamily="18" charset="0"/>
                <a:cs typeface="Times New Roman" panose="02020603050405020304" pitchFamily="18" charset="0"/>
              </a:rPr>
              <a:t>security features are implemented </a:t>
            </a:r>
          </a:p>
          <a:p>
            <a:pPr marL="0" indent="0" algn="just">
              <a:buNone/>
            </a:pP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Layered Model</a:t>
            </a:r>
          </a:p>
        </p:txBody>
      </p:sp>
      <p:sp>
        <p:nvSpPr>
          <p:cNvPr id="3" name="Content Placeholder 2"/>
          <p:cNvSpPr>
            <a:spLocks noGrp="1"/>
          </p:cNvSpPr>
          <p:nvPr>
            <p:ph idx="1"/>
          </p:nvPr>
        </p:nvSpPr>
        <p:spPr>
          <a:xfrm>
            <a:off x="457200" y="1600200"/>
            <a:ext cx="8229600" cy="5057140"/>
          </a:xfrm>
        </p:spPr>
        <p:txBody>
          <a:bodyPr/>
          <a:lstStyle/>
          <a:p>
            <a:pPr algn="just"/>
            <a:r>
              <a:rPr lang="en-US" sz="1800">
                <a:latin typeface="Times New Roman" panose="02020603050405020304" pitchFamily="18" charset="0"/>
                <a:cs typeface="Times New Roman" panose="02020603050405020304" pitchFamily="18" charset="0"/>
              </a:rPr>
              <a:t>The most common architecture pattern is the layered architecture pattern, otherwise known as the n-tier architecture pattern. </a:t>
            </a:r>
          </a:p>
          <a:p>
            <a:pPr algn="just"/>
            <a:r>
              <a:rPr lang="en-US" sz="1800">
                <a:latin typeface="Times New Roman" panose="02020603050405020304" pitchFamily="18" charset="0"/>
                <a:cs typeface="Times New Roman" panose="02020603050405020304" pitchFamily="18" charset="0"/>
              </a:rPr>
              <a:t>This pattern is the de facto standard for most Java EE applications and therefore is widely known by most architects, designers, and developers. </a:t>
            </a:r>
          </a:p>
          <a:p>
            <a:pPr algn="just"/>
            <a:r>
              <a:rPr lang="en-US" sz="1800">
                <a:latin typeface="Times New Roman" panose="02020603050405020304" pitchFamily="18" charset="0"/>
                <a:cs typeface="Times New Roman" panose="02020603050405020304" pitchFamily="18" charset="0"/>
              </a:rPr>
              <a:t>The layered architecture pattern closely matches the traditional IT communication and organizational structures found in most companies, making it a natural choice for most business application development efforts. </a:t>
            </a:r>
          </a:p>
          <a:p>
            <a:pPr algn="just"/>
            <a:r>
              <a:rPr lang="en-US" sz="1800">
                <a:latin typeface="Times New Roman" panose="02020603050405020304" pitchFamily="18" charset="0"/>
                <a:cs typeface="Times New Roman" panose="02020603050405020304" pitchFamily="18" charset="0"/>
              </a:rPr>
              <a:t>Components within the layered architecture pattern are organized into horizontal layers, each layer performing a specific role within the application</a:t>
            </a:r>
            <a:r>
              <a:rPr lang="en-GB" altLang="en-US" sz="1800">
                <a:latin typeface="Times New Roman" panose="02020603050405020304" pitchFamily="18" charset="0"/>
                <a:cs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pic>
        <p:nvPicPr>
          <p:cNvPr id="4" name="Content Placeholder 3" descr="Capture"/>
          <p:cNvPicPr>
            <a:picLocks noGrp="1" noChangeAspect="1"/>
          </p:cNvPicPr>
          <p:nvPr>
            <p:ph idx="1"/>
          </p:nvPr>
        </p:nvPicPr>
        <p:blipFill>
          <a:blip r:embed="rId2"/>
          <a:stretch>
            <a:fillRect/>
          </a:stretch>
        </p:blipFill>
        <p:spPr>
          <a:xfrm>
            <a:off x="2059305" y="1771650"/>
            <a:ext cx="5033645" cy="43230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457200" y="1600200"/>
            <a:ext cx="8229600" cy="5047615"/>
          </a:xfrm>
        </p:spPr>
        <p:txBody>
          <a:bodyPr/>
          <a:lstStyle/>
          <a:p>
            <a:pPr algn="just"/>
            <a:r>
              <a:rPr lang="en-US" sz="1800">
                <a:solidFill>
                  <a:srgbClr val="00B0F0"/>
                </a:solidFill>
                <a:latin typeface="Times New Roman" panose="02020603050405020304" pitchFamily="18" charset="0"/>
                <a:cs typeface="Times New Roman" panose="02020603050405020304" pitchFamily="18" charset="0"/>
              </a:rPr>
              <a:t>Tools: </a:t>
            </a:r>
            <a:r>
              <a:rPr lang="en-US" sz="1800">
                <a:latin typeface="Times New Roman" panose="02020603050405020304" pitchFamily="18" charset="0"/>
                <a:cs typeface="Times New Roman" panose="02020603050405020304" pitchFamily="18" charset="0"/>
              </a:rPr>
              <a:t>This layer contains automated or semi-automated tools that offer support for the framework and the method each software engineering project will follow.</a:t>
            </a:r>
          </a:p>
          <a:p>
            <a:pPr marL="0" indent="0" algn="just">
              <a:buNone/>
            </a:pPr>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Method:</a:t>
            </a:r>
            <a:r>
              <a:rPr lang="en-US" sz="1800">
                <a:latin typeface="Times New Roman" panose="02020603050405020304" pitchFamily="18" charset="0"/>
                <a:cs typeface="Times New Roman" panose="02020603050405020304" pitchFamily="18" charset="0"/>
              </a:rPr>
              <a:t> This layer contains the methods, the technical knowledge and “how-tos” in order to develop software.</a:t>
            </a:r>
          </a:p>
          <a:p>
            <a:pPr marL="0" indent="0" algn="just">
              <a:buNone/>
            </a:pPr>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Process:</a:t>
            </a:r>
            <a:r>
              <a:rPr lang="en-US" sz="1800">
                <a:latin typeface="Times New Roman" panose="02020603050405020304" pitchFamily="18" charset="0"/>
                <a:cs typeface="Times New Roman" panose="02020603050405020304" pitchFamily="18" charset="0"/>
              </a:rPr>
              <a:t> This layer consists of the framework that must be established for the effective delivery of software.</a:t>
            </a:r>
          </a:p>
          <a:p>
            <a:pPr marL="0" indent="0" algn="just">
              <a:buNone/>
            </a:pPr>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A Quality Focus:</a:t>
            </a:r>
            <a:r>
              <a:rPr lang="en-US" sz="1800">
                <a:latin typeface="Times New Roman" panose="02020603050405020304" pitchFamily="18" charset="0"/>
                <a:cs typeface="Times New Roman" panose="02020603050405020304" pitchFamily="18" charset="0"/>
              </a:rPr>
              <a:t> This layer is the fundamental layer for software engineering. As stated above it is of great importance to test the end product to see if it meets its specifications. Efficiency, usability, maintenance and reusability are some of the requirements that need to be met by new software.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Modular Decomposition</a:t>
            </a:r>
          </a:p>
        </p:txBody>
      </p:sp>
      <p:sp>
        <p:nvSpPr>
          <p:cNvPr id="3" name="Content Placeholder 2"/>
          <p:cNvSpPr>
            <a:spLocks noGrp="1"/>
          </p:cNvSpPr>
          <p:nvPr>
            <p:ph idx="1"/>
          </p:nvPr>
        </p:nvSpPr>
        <p:spPr>
          <a:xfrm>
            <a:off x="457200" y="1600200"/>
            <a:ext cx="8229600" cy="5017135"/>
          </a:xfrm>
        </p:spPr>
        <p:txBody>
          <a:bodyPr/>
          <a:lstStyle/>
          <a:p>
            <a:pPr algn="just"/>
            <a:r>
              <a:rPr sz="1800">
                <a:latin typeface="Times New Roman" panose="02020603050405020304" pitchFamily="18" charset="0"/>
                <a:cs typeface="Times New Roman" panose="02020603050405020304" pitchFamily="18" charset="0"/>
                <a:sym typeface="+mn-ea"/>
              </a:rPr>
              <a:t>Styles of decomposing sub-systems into modules.</a:t>
            </a:r>
          </a:p>
          <a:p>
            <a:pPr algn="just"/>
            <a:r>
              <a:rPr sz="1800" err="1">
                <a:latin typeface="Times New Roman" panose="02020603050405020304" pitchFamily="18" charset="0"/>
                <a:cs typeface="Times New Roman" panose="02020603050405020304" pitchFamily="18" charset="0"/>
                <a:sym typeface="+mn-ea"/>
              </a:rPr>
              <a:t>No rigid distinction between system organisation </a:t>
            </a:r>
            <a:r>
              <a:rPr sz="1800">
                <a:latin typeface="Times New Roman" panose="02020603050405020304" pitchFamily="18" charset="0"/>
                <a:cs typeface="Times New Roman" panose="02020603050405020304" pitchFamily="18" charset="0"/>
                <a:sym typeface="+mn-ea"/>
              </a:rPr>
              <a:t>and modular decomposition.</a:t>
            </a:r>
          </a:p>
          <a:p>
            <a:pPr algn="just"/>
            <a:r>
              <a:rPr lang="en-GB" altLang="x-none" sz="1800">
                <a:latin typeface="Times New Roman" panose="02020603050405020304" pitchFamily="18" charset="0"/>
                <a:cs typeface="Times New Roman" panose="02020603050405020304" pitchFamily="18" charset="0"/>
                <a:sym typeface="+mn-ea"/>
              </a:rPr>
              <a:t>A sub-system is a system in its own right whose operation is independent of the services provided by other sub-systems.</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A module is a system component that provides services to other components but would not normally be considered as a separate system.</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Another structural level where sub-systems are decomposed into modules.</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Two modular decomposition models covered</a:t>
            </a:r>
            <a:endParaRPr lang="en-GB" altLang="x-none" sz="1800">
              <a:latin typeface="Times New Roman" panose="02020603050405020304" pitchFamily="18" charset="0"/>
              <a:cs typeface="Times New Roman" panose="02020603050405020304" pitchFamily="18" charset="0"/>
            </a:endParaRPr>
          </a:p>
          <a:p>
            <a:pPr lvl="1" algn="just"/>
            <a:r>
              <a:rPr lang="en-GB" altLang="x-none" sz="1800">
                <a:latin typeface="Times New Roman" panose="02020603050405020304" pitchFamily="18" charset="0"/>
                <a:cs typeface="Times New Roman" panose="02020603050405020304" pitchFamily="18" charset="0"/>
                <a:sym typeface="+mn-ea"/>
              </a:rPr>
              <a:t>An object model where the system is decomposed into interacting object;</a:t>
            </a:r>
            <a:endParaRPr lang="en-GB" altLang="x-none" sz="1800">
              <a:latin typeface="Times New Roman" panose="02020603050405020304" pitchFamily="18" charset="0"/>
              <a:cs typeface="Times New Roman" panose="02020603050405020304" pitchFamily="18" charset="0"/>
            </a:endParaRPr>
          </a:p>
          <a:p>
            <a:pPr lvl="1" algn="just"/>
            <a:r>
              <a:rPr lang="en-GB" altLang="x-none" sz="1800">
                <a:latin typeface="Times New Roman" panose="02020603050405020304" pitchFamily="18" charset="0"/>
                <a:cs typeface="Times New Roman" panose="02020603050405020304" pitchFamily="18" charset="0"/>
                <a:sym typeface="+mn-ea"/>
              </a:rPr>
              <a:t>A pipeline or data-flow model where the system is decomposed into functional modules which transform inputs to outputs. </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If possible, decisions about concurrency should be delayed until modules are implemented.</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Continued….</a:t>
            </a:r>
            <a:endParaRPr lang="en-US" sz="4000"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lnSpcReduction="10000"/>
          </a:bodyPr>
          <a:lstStyle/>
          <a:p>
            <a:pPr algn="just"/>
            <a:r>
              <a:rPr lang="en-US" sz="1800" dirty="0" smtClean="0">
                <a:solidFill>
                  <a:srgbClr val="FFC000"/>
                </a:solidFill>
                <a:latin typeface="Times New Roman" panose="02020603050405020304" pitchFamily="18" charset="0"/>
                <a:cs typeface="Times New Roman" panose="02020603050405020304" pitchFamily="18" charset="0"/>
              </a:rPr>
              <a:t>Abstraction:</a:t>
            </a:r>
          </a:p>
          <a:p>
            <a:pPr algn="just"/>
            <a:r>
              <a:rPr lang="en-US" sz="1800" dirty="0">
                <a:latin typeface="Times New Roman" panose="02020603050405020304" pitchFamily="18" charset="0"/>
                <a:cs typeface="Times New Roman" panose="02020603050405020304" pitchFamily="18" charset="0"/>
              </a:rPr>
              <a:t>An abstraction is a tool that enables a designer to consider a component at an abstract level without bothering about the internal details of the implementation. Abstraction can be used for existing element as well as the component being designed.</a:t>
            </a:r>
          </a:p>
          <a:p>
            <a:pPr algn="just"/>
            <a:r>
              <a:rPr lang="en-US" sz="1800" dirty="0">
                <a:latin typeface="Times New Roman" panose="02020603050405020304" pitchFamily="18" charset="0"/>
                <a:cs typeface="Times New Roman" panose="02020603050405020304" pitchFamily="18" charset="0"/>
              </a:rPr>
              <a:t>Here, there are two common abstraction </a:t>
            </a:r>
            <a:r>
              <a:rPr lang="en-US" sz="1800" dirty="0" smtClean="0">
                <a:latin typeface="Times New Roman" panose="02020603050405020304" pitchFamily="18" charset="0"/>
                <a:cs typeface="Times New Roman" panose="02020603050405020304" pitchFamily="18" charset="0"/>
              </a:rPr>
              <a:t>mechanisms: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B0F0"/>
                </a:solidFill>
                <a:latin typeface="Times New Roman" panose="02020603050405020304" pitchFamily="18" charset="0"/>
                <a:cs typeface="Times New Roman" panose="02020603050405020304" pitchFamily="18" charset="0"/>
              </a:rPr>
              <a:t>- Functional </a:t>
            </a:r>
            <a:r>
              <a:rPr lang="en-US" sz="1800" dirty="0">
                <a:solidFill>
                  <a:srgbClr val="00B0F0"/>
                </a:solidFill>
                <a:latin typeface="Times New Roman" panose="02020603050405020304" pitchFamily="18" charset="0"/>
                <a:cs typeface="Times New Roman" panose="02020603050405020304" pitchFamily="18" charset="0"/>
              </a:rPr>
              <a:t>Abstraction</a:t>
            </a:r>
          </a:p>
          <a:p>
            <a:pPr marL="0" indent="0" algn="just">
              <a:buNone/>
            </a:pPr>
            <a:r>
              <a:rPr lang="en-US" sz="1800" dirty="0" smtClean="0">
                <a:solidFill>
                  <a:srgbClr val="00B0F0"/>
                </a:solidFill>
                <a:latin typeface="Times New Roman" panose="02020603050405020304" pitchFamily="18" charset="0"/>
                <a:cs typeface="Times New Roman" panose="02020603050405020304" pitchFamily="18" charset="0"/>
              </a:rPr>
              <a:t>	- Data </a:t>
            </a:r>
            <a:r>
              <a:rPr lang="en-US" sz="1800" dirty="0">
                <a:solidFill>
                  <a:srgbClr val="00B0F0"/>
                </a:solidFill>
                <a:latin typeface="Times New Roman" panose="02020603050405020304" pitchFamily="18" charset="0"/>
                <a:cs typeface="Times New Roman" panose="02020603050405020304" pitchFamily="18" charset="0"/>
              </a:rPr>
              <a:t>Abstraction</a:t>
            </a:r>
          </a:p>
          <a:p>
            <a:pPr algn="just"/>
            <a:r>
              <a:rPr lang="en-US" sz="1800" dirty="0">
                <a:solidFill>
                  <a:srgbClr val="00B0F0"/>
                </a:solidFill>
                <a:latin typeface="Times New Roman" panose="02020603050405020304" pitchFamily="18" charset="0"/>
                <a:cs typeface="Times New Roman" panose="02020603050405020304" pitchFamily="18" charset="0"/>
              </a:rPr>
              <a:t>Functional Abstraction</a:t>
            </a:r>
          </a:p>
          <a:p>
            <a:pPr marL="0" indent="0" algn="just">
              <a:buNone/>
            </a:pPr>
            <a:r>
              <a:rPr lang="en-US" sz="1800" dirty="0" smtClean="0">
                <a:latin typeface="Times New Roman" panose="02020603050405020304" pitchFamily="18" charset="0"/>
                <a:cs typeface="Times New Roman" panose="02020603050405020304" pitchFamily="18" charset="0"/>
              </a:rPr>
              <a:t>	- A </a:t>
            </a:r>
            <a:r>
              <a:rPr lang="en-US" sz="1800" dirty="0">
                <a:latin typeface="Times New Roman" panose="02020603050405020304" pitchFamily="18" charset="0"/>
                <a:cs typeface="Times New Roman" panose="02020603050405020304" pitchFamily="18" charset="0"/>
              </a:rPr>
              <a:t>module is specified by the method it performs.</a:t>
            </a:r>
          </a:p>
          <a:p>
            <a:pPr marL="0" indent="0" algn="just">
              <a:buNone/>
            </a:pPr>
            <a:r>
              <a:rPr lang="en-US" sz="1800" dirty="0" smtClean="0">
                <a:latin typeface="Times New Roman" panose="02020603050405020304" pitchFamily="18" charset="0"/>
                <a:cs typeface="Times New Roman" panose="02020603050405020304" pitchFamily="18" charset="0"/>
              </a:rPr>
              <a:t>	- The </a:t>
            </a:r>
            <a:r>
              <a:rPr lang="en-US" sz="1800" dirty="0">
                <a:latin typeface="Times New Roman" panose="02020603050405020304" pitchFamily="18" charset="0"/>
                <a:cs typeface="Times New Roman" panose="02020603050405020304" pitchFamily="18" charset="0"/>
              </a:rPr>
              <a:t>details of the algorithm to accomplish the functions are not visible to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user of the function.</a:t>
            </a:r>
          </a:p>
          <a:p>
            <a:pPr marL="0" indent="0" algn="just">
              <a:buNone/>
            </a:pPr>
            <a:r>
              <a:rPr lang="en-US" sz="1800" dirty="0" smtClean="0">
                <a:latin typeface="Times New Roman" panose="02020603050405020304" pitchFamily="18" charset="0"/>
                <a:cs typeface="Times New Roman" panose="02020603050405020304" pitchFamily="18" charset="0"/>
              </a:rPr>
              <a:t>	- Functional </a:t>
            </a:r>
            <a:r>
              <a:rPr lang="en-US" sz="1800" dirty="0">
                <a:latin typeface="Times New Roman" panose="02020603050405020304" pitchFamily="18" charset="0"/>
                <a:cs typeface="Times New Roman" panose="02020603050405020304" pitchFamily="18" charset="0"/>
              </a:rPr>
              <a:t>abstraction forms the basis for Function oriented design </a:t>
            </a:r>
            <a:r>
              <a:rPr lang="en-US" sz="1800" dirty="0" smtClean="0">
                <a:latin typeface="Times New Roman" panose="02020603050405020304" pitchFamily="18" charset="0"/>
                <a:cs typeface="Times New Roman" panose="02020603050405020304" pitchFamily="18" charset="0"/>
              </a:rPr>
              <a:t>	   	   approaches</a:t>
            </a:r>
            <a:r>
              <a:rPr lang="en-US" sz="1800" dirty="0">
                <a:latin typeface="Times New Roman" panose="02020603050405020304" pitchFamily="18" charset="0"/>
                <a:cs typeface="Times New Roman" panose="02020603050405020304" pitchFamily="18" charset="0"/>
              </a:rPr>
              <a:t>.</a:t>
            </a:r>
          </a:p>
          <a:p>
            <a:pPr algn="just"/>
            <a:r>
              <a:rPr lang="en-US" sz="1800" dirty="0">
                <a:solidFill>
                  <a:srgbClr val="00B0F0"/>
                </a:solidFill>
                <a:latin typeface="Times New Roman" panose="02020603050405020304" pitchFamily="18" charset="0"/>
                <a:cs typeface="Times New Roman" panose="02020603050405020304" pitchFamily="18" charset="0"/>
              </a:rPr>
              <a:t>Data Abstraction</a:t>
            </a:r>
          </a:p>
          <a:p>
            <a:pPr marL="0" indent="0" algn="just">
              <a:buNone/>
            </a:pPr>
            <a:r>
              <a:rPr lang="en-US" sz="1800" dirty="0" smtClean="0">
                <a:latin typeface="Times New Roman" panose="02020603050405020304" pitchFamily="18" charset="0"/>
                <a:cs typeface="Times New Roman" panose="02020603050405020304" pitchFamily="18" charset="0"/>
              </a:rPr>
              <a:t>	- Details </a:t>
            </a:r>
            <a:r>
              <a:rPr lang="en-US" sz="1800" dirty="0">
                <a:latin typeface="Times New Roman" panose="02020603050405020304" pitchFamily="18" charset="0"/>
                <a:cs typeface="Times New Roman" panose="02020603050405020304" pitchFamily="18" charset="0"/>
              </a:rPr>
              <a:t>of the data elements are not visible to the users of data. Data </a:t>
            </a:r>
            <a:r>
              <a:rPr lang="en-US" sz="1800" dirty="0" smtClean="0">
                <a:latin typeface="Times New Roman" panose="02020603050405020304" pitchFamily="18" charset="0"/>
                <a:cs typeface="Times New Roman" panose="02020603050405020304" pitchFamily="18" charset="0"/>
              </a:rPr>
              <a:t>	   Abstraction </a:t>
            </a:r>
            <a:r>
              <a:rPr lang="en-US" sz="1800" dirty="0">
                <a:latin typeface="Times New Roman" panose="02020603050405020304" pitchFamily="18" charset="0"/>
                <a:cs typeface="Times New Roman" panose="02020603050405020304" pitchFamily="18" charset="0"/>
              </a:rPr>
              <a:t>forms the basis for Object Oriented design approaches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olidFill>
                  <a:srgbClr val="FF0000"/>
                </a:solidFill>
                <a:latin typeface="Times New Roman" panose="02020603050405020304" pitchFamily="18" charset="0"/>
                <a:cs typeface="Times New Roman" panose="02020603050405020304" pitchFamily="18" charset="0"/>
              </a:rPr>
              <a:t>Modular Decomposition (Object Model)</a:t>
            </a:r>
          </a:p>
        </p:txBody>
      </p:sp>
      <p:sp>
        <p:nvSpPr>
          <p:cNvPr id="3" name="Content Placeholder 2"/>
          <p:cNvSpPr>
            <a:spLocks noGrp="1"/>
          </p:cNvSpPr>
          <p:nvPr>
            <p:ph idx="1"/>
          </p:nvPr>
        </p:nvSpPr>
        <p:spPr>
          <a:xfrm>
            <a:off x="457200" y="1600200"/>
            <a:ext cx="8229600" cy="5117465"/>
          </a:xfrm>
        </p:spPr>
        <p:txBody>
          <a:bodyPr>
            <a:normAutofit/>
          </a:bodyPr>
          <a:lstStyle/>
          <a:p>
            <a:pPr algn="just"/>
            <a:r>
              <a:rPr lang="en-GB" altLang="x-none" sz="1800">
                <a:latin typeface="Times New Roman" panose="02020603050405020304" pitchFamily="18" charset="0"/>
                <a:cs typeface="Times New Roman" panose="02020603050405020304" pitchFamily="18" charset="0"/>
                <a:sym typeface="+mn-ea"/>
              </a:rPr>
              <a:t>Structure the system into a set of loosely coupled objects with well-defined interfaces.</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Object-oriented decomposition is concerned with identifying object classes, their attributes and operations.</a:t>
            </a:r>
            <a:endParaRPr lang="en-GB" altLang="x-none" sz="1800">
              <a:latin typeface="Times New Roman" panose="02020603050405020304" pitchFamily="18" charset="0"/>
              <a:cs typeface="Times New Roman" panose="02020603050405020304" pitchFamily="18" charset="0"/>
            </a:endParaRPr>
          </a:p>
          <a:p>
            <a:pPr algn="just"/>
            <a:r>
              <a:rPr lang="en-GB" altLang="x-none" sz="1800">
                <a:latin typeface="Times New Roman" panose="02020603050405020304" pitchFamily="18" charset="0"/>
                <a:cs typeface="Times New Roman" panose="02020603050405020304" pitchFamily="18" charset="0"/>
                <a:sym typeface="+mn-ea"/>
              </a:rPr>
              <a:t>When implemented, objects are created from these classes and some control model used to coordinate object operations.</a:t>
            </a:r>
          </a:p>
          <a:p>
            <a:pPr algn="just"/>
            <a:r>
              <a:rPr lang="en-GB" altLang="x-none" sz="1800">
                <a:solidFill>
                  <a:srgbClr val="00B0F0"/>
                </a:solidFill>
                <a:latin typeface="Times New Roman" panose="02020603050405020304" pitchFamily="18" charset="0"/>
                <a:cs typeface="Times New Roman" panose="02020603050405020304" pitchFamily="18" charset="0"/>
                <a:sym typeface="+mn-ea"/>
              </a:rPr>
              <a:t>Advantages:</a:t>
            </a:r>
            <a:endParaRPr lang="en-GB" altLang="x-none" sz="1800">
              <a:latin typeface="Times New Roman" panose="02020603050405020304" pitchFamily="18" charset="0"/>
              <a:cs typeface="Times New Roman" panose="02020603050405020304" pitchFamily="18" charset="0"/>
              <a:sym typeface="+mn-ea"/>
            </a:endParaRPr>
          </a:p>
          <a:p>
            <a:pPr algn="just">
              <a:lnSpc>
                <a:spcPct val="100000"/>
              </a:lnSpc>
            </a:pPr>
            <a:r>
              <a:rPr sz="1800" dirty="0">
                <a:latin typeface="Times New Roman" panose="02020603050405020304" pitchFamily="18" charset="0"/>
                <a:cs typeface="Times New Roman" panose="02020603050405020304" pitchFamily="18" charset="0"/>
                <a:sym typeface="+mn-ea"/>
              </a:rPr>
              <a:t>Objects are loosely coupled so their implementation can be modified without affecting other objects.</a:t>
            </a:r>
            <a:endParaRPr sz="1800" dirty="0">
              <a:latin typeface="Times New Roman" panose="02020603050405020304" pitchFamily="18" charset="0"/>
              <a:cs typeface="Times New Roman" panose="02020603050405020304" pitchFamily="18" charset="0"/>
            </a:endParaRPr>
          </a:p>
          <a:p>
            <a:pPr algn="just">
              <a:lnSpc>
                <a:spcPct val="100000"/>
              </a:lnSpc>
            </a:pPr>
            <a:r>
              <a:rPr sz="1800" dirty="0">
                <a:latin typeface="Times New Roman" panose="02020603050405020304" pitchFamily="18" charset="0"/>
                <a:cs typeface="Times New Roman" panose="02020603050405020304" pitchFamily="18" charset="0"/>
                <a:sym typeface="+mn-ea"/>
              </a:rPr>
              <a:t>The objects may reflect real-world entities.</a:t>
            </a:r>
            <a:endParaRPr sz="1800" dirty="0">
              <a:latin typeface="Times New Roman" panose="02020603050405020304" pitchFamily="18" charset="0"/>
              <a:cs typeface="Times New Roman" panose="02020603050405020304" pitchFamily="18" charset="0"/>
            </a:endParaRPr>
          </a:p>
          <a:p>
            <a:pPr algn="just">
              <a:lnSpc>
                <a:spcPct val="100000"/>
              </a:lnSpc>
            </a:pPr>
            <a:r>
              <a:rPr sz="1800" dirty="0">
                <a:latin typeface="Times New Roman" panose="02020603050405020304" pitchFamily="18" charset="0"/>
                <a:cs typeface="Times New Roman" panose="02020603050405020304" pitchFamily="18" charset="0"/>
                <a:sym typeface="+mn-ea"/>
              </a:rPr>
              <a:t>OO implementation languages are widely used.</a:t>
            </a:r>
            <a:endParaRPr sz="1800" dirty="0">
              <a:latin typeface="Times New Roman" panose="02020603050405020304" pitchFamily="18" charset="0"/>
              <a:cs typeface="Times New Roman" panose="02020603050405020304" pitchFamily="18" charset="0"/>
            </a:endParaRPr>
          </a:p>
          <a:p>
            <a:pPr algn="just">
              <a:lnSpc>
                <a:spcPct val="100000"/>
              </a:lnSpc>
            </a:pPr>
            <a:r>
              <a:rPr sz="1800" dirty="0">
                <a:latin typeface="Times New Roman" panose="02020603050405020304" pitchFamily="18" charset="0"/>
                <a:cs typeface="Times New Roman" panose="02020603050405020304" pitchFamily="18" charset="0"/>
                <a:sym typeface="+mn-ea"/>
              </a:rPr>
              <a:t>However, object interface changes may cause problems and complex entities may be hard to represent as objects.</a:t>
            </a:r>
            <a:endParaRPr sz="1800" dirty="0">
              <a:latin typeface="Times New Roman" panose="02020603050405020304" pitchFamily="18" charset="0"/>
              <a:cs typeface="Times New Roman" panose="02020603050405020304" pitchFamily="18" charset="0"/>
            </a:endParaRPr>
          </a:p>
          <a:p>
            <a:pPr algn="just"/>
            <a:endParaRPr lang="en-GB" altLang="x-none" sz="1800">
              <a:latin typeface="Times New Roman" panose="02020603050405020304" pitchFamily="18" charset="0"/>
              <a:cs typeface="Times New Roman" panose="02020603050405020304" pitchFamily="18" charset="0"/>
            </a:endParaRPr>
          </a:p>
          <a:p>
            <a:pPr marL="0" indent="0" algn="just">
              <a:buNone/>
            </a:pP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Function-Oriented Pipelining</a:t>
            </a:r>
          </a:p>
        </p:txBody>
      </p:sp>
      <p:sp>
        <p:nvSpPr>
          <p:cNvPr id="3" name="Content Placeholder 2"/>
          <p:cNvSpPr>
            <a:spLocks noGrp="1"/>
          </p:cNvSpPr>
          <p:nvPr>
            <p:ph idx="1"/>
          </p:nvPr>
        </p:nvSpPr>
        <p:spPr>
          <a:xfrm>
            <a:off x="457200" y="1600200"/>
            <a:ext cx="8229600" cy="5097145"/>
          </a:xfrm>
        </p:spPr>
        <p:txBody>
          <a:bodyPr>
            <a:normAutofit/>
          </a:bodyPr>
          <a:lstStyle/>
          <a:p>
            <a:pPr algn="just">
              <a:lnSpc>
                <a:spcPct val="90000"/>
              </a:lnSpc>
            </a:pPr>
            <a:r>
              <a:rPr lang="en-GB" altLang="x-none" sz="1800">
                <a:latin typeface="Times New Roman" panose="02020603050405020304" pitchFamily="18" charset="0"/>
                <a:cs typeface="Times New Roman" panose="02020603050405020304" pitchFamily="18" charset="0"/>
                <a:sym typeface="+mn-ea"/>
              </a:rPr>
              <a:t>Functional transformations process their inputs to produce outputs.</a:t>
            </a:r>
            <a:endParaRPr lang="en-GB" altLang="x-none" sz="1800">
              <a:latin typeface="Times New Roman" panose="02020603050405020304" pitchFamily="18" charset="0"/>
              <a:cs typeface="Times New Roman" panose="02020603050405020304" pitchFamily="18" charset="0"/>
            </a:endParaRPr>
          </a:p>
          <a:p>
            <a:pPr algn="just">
              <a:lnSpc>
                <a:spcPct val="90000"/>
              </a:lnSpc>
            </a:pPr>
            <a:r>
              <a:rPr lang="en-GB" altLang="x-none" sz="1800">
                <a:latin typeface="Times New Roman" panose="02020603050405020304" pitchFamily="18" charset="0"/>
                <a:cs typeface="Times New Roman" panose="02020603050405020304" pitchFamily="18" charset="0"/>
                <a:sym typeface="+mn-ea"/>
              </a:rPr>
              <a:t>May be referred to as a pipe and filter model (as in UNIX shell).</a:t>
            </a:r>
            <a:endParaRPr lang="en-GB" altLang="x-none" sz="1800">
              <a:latin typeface="Times New Roman" panose="02020603050405020304" pitchFamily="18" charset="0"/>
              <a:cs typeface="Times New Roman" panose="02020603050405020304" pitchFamily="18" charset="0"/>
            </a:endParaRPr>
          </a:p>
          <a:p>
            <a:pPr algn="just">
              <a:lnSpc>
                <a:spcPct val="90000"/>
              </a:lnSpc>
            </a:pPr>
            <a:r>
              <a:rPr lang="en-GB" altLang="x-none" sz="1800">
                <a:latin typeface="Times New Roman" panose="02020603050405020304" pitchFamily="18" charset="0"/>
                <a:cs typeface="Times New Roman" panose="02020603050405020304" pitchFamily="18" charset="0"/>
                <a:sym typeface="+mn-ea"/>
              </a:rPr>
              <a:t>Variants of this approach are very common. When transformations are sequential, this is a batch sequential model which is extensively used in data processing systems.</a:t>
            </a:r>
            <a:endParaRPr lang="en-GB" altLang="x-none" sz="1800">
              <a:latin typeface="Times New Roman" panose="02020603050405020304" pitchFamily="18" charset="0"/>
              <a:cs typeface="Times New Roman" panose="02020603050405020304" pitchFamily="18" charset="0"/>
            </a:endParaRPr>
          </a:p>
          <a:p>
            <a:pPr algn="just">
              <a:lnSpc>
                <a:spcPct val="90000"/>
              </a:lnSpc>
            </a:pPr>
            <a:r>
              <a:rPr lang="en-GB" altLang="x-none" sz="1800">
                <a:latin typeface="Times New Roman" panose="02020603050405020304" pitchFamily="18" charset="0"/>
                <a:cs typeface="Times New Roman" panose="02020603050405020304" pitchFamily="18" charset="0"/>
                <a:sym typeface="+mn-ea"/>
              </a:rPr>
              <a:t>Not really suitable for interactive systems.</a:t>
            </a:r>
            <a:endParaRPr lang="en-GB" altLang="x-none" sz="1800">
              <a:latin typeface="Times New Roman" panose="02020603050405020304" pitchFamily="18" charset="0"/>
              <a:cs typeface="Times New Roman" panose="02020603050405020304" pitchFamily="18" charset="0"/>
            </a:endParaRPr>
          </a:p>
          <a:p>
            <a:pPr algn="just"/>
            <a:r>
              <a:rPr lang="en-GB" altLang="en-US" sz="1800">
                <a:solidFill>
                  <a:srgbClr val="00B0F0"/>
                </a:solidFill>
                <a:latin typeface="Times New Roman" panose="02020603050405020304" pitchFamily="18" charset="0"/>
                <a:cs typeface="Times New Roman" panose="02020603050405020304" pitchFamily="18" charset="0"/>
              </a:rPr>
              <a:t>Advantages:</a:t>
            </a:r>
          </a:p>
          <a:p>
            <a:pPr algn="just">
              <a:lnSpc>
                <a:spcPct val="90000"/>
              </a:lnSpc>
            </a:pPr>
            <a:r>
              <a:rPr sz="1800" dirty="0">
                <a:latin typeface="Times New Roman" panose="02020603050405020304" pitchFamily="18" charset="0"/>
                <a:cs typeface="Times New Roman" panose="02020603050405020304" pitchFamily="18" charset="0"/>
                <a:sym typeface="+mn-ea"/>
              </a:rPr>
              <a:t>Supports transformation reuse.</a:t>
            </a:r>
            <a:endParaRPr sz="1800" dirty="0">
              <a:latin typeface="Times New Roman" panose="02020603050405020304" pitchFamily="18" charset="0"/>
              <a:cs typeface="Times New Roman" panose="02020603050405020304" pitchFamily="18" charset="0"/>
            </a:endParaRPr>
          </a:p>
          <a:p>
            <a:pPr algn="just">
              <a:lnSpc>
                <a:spcPct val="90000"/>
              </a:lnSpc>
            </a:pPr>
            <a:r>
              <a:rPr sz="1800" dirty="0">
                <a:latin typeface="Times New Roman" panose="02020603050405020304" pitchFamily="18" charset="0"/>
                <a:cs typeface="Times New Roman" panose="02020603050405020304" pitchFamily="18" charset="0"/>
                <a:sym typeface="+mn-ea"/>
              </a:rPr>
              <a:t>Intuitive organisation for stakeholder communication.</a:t>
            </a:r>
            <a:endParaRPr sz="1800" dirty="0">
              <a:latin typeface="Times New Roman" panose="02020603050405020304" pitchFamily="18" charset="0"/>
              <a:cs typeface="Times New Roman" panose="02020603050405020304" pitchFamily="18" charset="0"/>
            </a:endParaRPr>
          </a:p>
          <a:p>
            <a:pPr algn="just">
              <a:lnSpc>
                <a:spcPct val="90000"/>
              </a:lnSpc>
            </a:pPr>
            <a:r>
              <a:rPr sz="1800" dirty="0">
                <a:latin typeface="Times New Roman" panose="02020603050405020304" pitchFamily="18" charset="0"/>
                <a:cs typeface="Times New Roman" panose="02020603050405020304" pitchFamily="18" charset="0"/>
                <a:sym typeface="+mn-ea"/>
              </a:rPr>
              <a:t>Easy to add new transformations.</a:t>
            </a:r>
            <a:endParaRPr sz="1800" dirty="0">
              <a:latin typeface="Times New Roman" panose="02020603050405020304" pitchFamily="18" charset="0"/>
              <a:cs typeface="Times New Roman" panose="02020603050405020304" pitchFamily="18" charset="0"/>
            </a:endParaRPr>
          </a:p>
          <a:p>
            <a:pPr algn="just">
              <a:lnSpc>
                <a:spcPct val="90000"/>
              </a:lnSpc>
            </a:pPr>
            <a:r>
              <a:rPr sz="1800" dirty="0">
                <a:latin typeface="Times New Roman" panose="02020603050405020304" pitchFamily="18" charset="0"/>
                <a:cs typeface="Times New Roman" panose="02020603050405020304" pitchFamily="18" charset="0"/>
                <a:sym typeface="+mn-ea"/>
              </a:rPr>
              <a:t>Relatively simple to implement as either a concurrent or sequential system.</a:t>
            </a:r>
            <a:endParaRPr sz="1800" dirty="0">
              <a:latin typeface="Times New Roman" panose="02020603050405020304" pitchFamily="18" charset="0"/>
              <a:cs typeface="Times New Roman" panose="02020603050405020304" pitchFamily="18" charset="0"/>
            </a:endParaRPr>
          </a:p>
          <a:p>
            <a:pPr algn="just">
              <a:lnSpc>
                <a:spcPct val="90000"/>
              </a:lnSpc>
            </a:pPr>
            <a:r>
              <a:rPr sz="1800" dirty="0">
                <a:latin typeface="Times New Roman" panose="02020603050405020304" pitchFamily="18" charset="0"/>
                <a:cs typeface="Times New Roman" panose="02020603050405020304" pitchFamily="18" charset="0"/>
                <a:sym typeface="+mn-ea"/>
              </a:rPr>
              <a:t>However, requires a common format for data transfer along the pipeline and difficult to support event-based interaction.</a:t>
            </a: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Procedural Design</a:t>
            </a:r>
          </a:p>
        </p:txBody>
      </p:sp>
      <p:sp>
        <p:nvSpPr>
          <p:cNvPr id="3" name="Content Placeholder 2"/>
          <p:cNvSpPr>
            <a:spLocks noGrp="1"/>
          </p:cNvSpPr>
          <p:nvPr>
            <p:ph idx="1"/>
          </p:nvPr>
        </p:nvSpPr>
        <p:spPr>
          <a:xfrm>
            <a:off x="457200" y="1600200"/>
            <a:ext cx="8229600" cy="5097145"/>
          </a:xfrm>
        </p:spPr>
        <p:txBody>
          <a:bodyPr>
            <a:normAutofit/>
          </a:bodyPr>
          <a:lstStyle/>
          <a:p>
            <a:pPr algn="just"/>
            <a:r>
              <a:rPr lang="en-US" sz="1800">
                <a:latin typeface="Times New Roman" panose="02020603050405020304" pitchFamily="18" charset="0"/>
                <a:cs typeface="Times New Roman" panose="02020603050405020304" pitchFamily="18" charset="0"/>
              </a:rPr>
              <a:t>A design methodology combines a systematic set of rules for creating a program design with diagramming tools needed to represent it. </a:t>
            </a:r>
          </a:p>
          <a:p>
            <a:pPr algn="just"/>
            <a:r>
              <a:rPr lang="en-US" sz="1800">
                <a:latin typeface="Times New Roman" panose="02020603050405020304" pitchFamily="18" charset="0"/>
                <a:cs typeface="Times New Roman" panose="02020603050405020304" pitchFamily="18" charset="0"/>
              </a:rPr>
              <a:t>Procedural design is best used to model programs that have an obvious flow of data from input to output. It represents the architecture of a program as a set of interacting processes that pass data from one to another.</a:t>
            </a:r>
          </a:p>
          <a:p>
            <a:pPr algn="just"/>
            <a:r>
              <a:rPr lang="en-US" sz="1800">
                <a:solidFill>
                  <a:srgbClr val="00B0F0"/>
                </a:solidFill>
                <a:latin typeface="Times New Roman" panose="02020603050405020304" pitchFamily="18" charset="0"/>
                <a:cs typeface="Times New Roman" panose="02020603050405020304" pitchFamily="18" charset="0"/>
              </a:rPr>
              <a:t>Design Tools</a:t>
            </a: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The two major diagramming tools used in procedural design are data flow diagrams and structure charts.</a:t>
            </a:r>
          </a:p>
          <a:p>
            <a:pPr algn="just"/>
            <a:r>
              <a:rPr lang="en-US" sz="1800">
                <a:solidFill>
                  <a:srgbClr val="00B050"/>
                </a:solidFill>
                <a:latin typeface="Times New Roman" panose="02020603050405020304" pitchFamily="18" charset="0"/>
                <a:cs typeface="Times New Roman" panose="02020603050405020304" pitchFamily="18" charset="0"/>
              </a:rPr>
              <a:t>Data Flow Diagrams</a:t>
            </a: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A data flow diagram (or DFD) is a tool to help you discover and document the program’s major processes. The following table shows the symbols used and what each represents. </a:t>
            </a:r>
          </a:p>
          <a:p>
            <a:pPr algn="just"/>
            <a:r>
              <a:rPr lang="en-US" sz="1800">
                <a:latin typeface="Times New Roman" panose="02020603050405020304" pitchFamily="18" charset="0"/>
                <a:cs typeface="Times New Roman" panose="02020603050405020304" pitchFamily="18" charset="0"/>
              </a:rPr>
              <a:t>The DFD is a conceptual model – it doesn’t represent the computer program, it represents what the program must accomplish. By showing the input and output of each major task, it shows how data must move through and be transformed by the program.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pic>
        <p:nvPicPr>
          <p:cNvPr id="4" name="Content Placeholder 3" descr="Capture"/>
          <p:cNvPicPr>
            <a:picLocks noGrp="1" noChangeAspect="1"/>
          </p:cNvPicPr>
          <p:nvPr>
            <p:ph idx="1"/>
          </p:nvPr>
        </p:nvPicPr>
        <p:blipFill>
          <a:blip r:embed="rId2"/>
          <a:stretch>
            <a:fillRect/>
          </a:stretch>
        </p:blipFill>
        <p:spPr>
          <a:xfrm>
            <a:off x="1000125" y="1557020"/>
            <a:ext cx="7014210" cy="47301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Data Flow Model Rules</a:t>
            </a:r>
          </a:p>
        </p:txBody>
      </p:sp>
      <p:pic>
        <p:nvPicPr>
          <p:cNvPr id="4" name="Content Placeholder 3" descr="Capture"/>
          <p:cNvPicPr>
            <a:picLocks noGrp="1" noChangeAspect="1"/>
          </p:cNvPicPr>
          <p:nvPr>
            <p:ph idx="1"/>
          </p:nvPr>
        </p:nvPicPr>
        <p:blipFill>
          <a:blip r:embed="rId2"/>
          <a:stretch>
            <a:fillRect/>
          </a:stretch>
        </p:blipFill>
        <p:spPr>
          <a:xfrm>
            <a:off x="1188720" y="1614170"/>
            <a:ext cx="6528435" cy="48628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Example (Food Ordering System)</a:t>
            </a:r>
          </a:p>
        </p:txBody>
      </p:sp>
      <p:pic>
        <p:nvPicPr>
          <p:cNvPr id="4" name="Content Placeholder 3" descr="Capture"/>
          <p:cNvPicPr>
            <a:picLocks noGrp="1" noChangeAspect="1"/>
          </p:cNvPicPr>
          <p:nvPr>
            <p:ph idx="1"/>
          </p:nvPr>
        </p:nvPicPr>
        <p:blipFill>
          <a:blip r:embed="rId2"/>
          <a:stretch>
            <a:fillRect/>
          </a:stretch>
        </p:blipFill>
        <p:spPr>
          <a:xfrm>
            <a:off x="1536065" y="1792605"/>
            <a:ext cx="6070600" cy="4692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FFC000"/>
                </a:solidFill>
                <a:latin typeface="Times New Roman" panose="02020603050405020304" pitchFamily="18" charset="0"/>
                <a:cs typeface="Times New Roman" panose="02020603050405020304" pitchFamily="18" charset="0"/>
              </a:rPr>
              <a:t>Architecture:</a:t>
            </a:r>
          </a:p>
          <a:p>
            <a:pPr algn="just"/>
            <a:r>
              <a:rPr lang="en-US" sz="1800" dirty="0">
                <a:latin typeface="Times New Roman" panose="02020603050405020304" pitchFamily="18" charset="0"/>
                <a:cs typeface="Times New Roman" panose="02020603050405020304" pitchFamily="18" charset="0"/>
              </a:rPr>
              <a:t>Architectural design is the specification of the major components of a system, their responsibilities, properties, interfaces, and the relationships and interactions between them.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architectural design, the overall structure of the system is chosen, but the internal details of major components are ignored</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At this level, the designers get the idea of </a:t>
            </a:r>
            <a:r>
              <a:rPr lang="en-US" sz="1800" dirty="0" smtClean="0">
                <a:latin typeface="Times New Roman" panose="02020603050405020304" pitchFamily="18" charset="0"/>
                <a:cs typeface="Times New Roman" panose="02020603050405020304" pitchFamily="18" charset="0"/>
              </a:rPr>
              <a:t>proposed </a:t>
            </a:r>
            <a:r>
              <a:rPr lang="en-US" sz="1800" dirty="0">
                <a:latin typeface="Times New Roman" panose="02020603050405020304" pitchFamily="18" charset="0"/>
                <a:cs typeface="Times New Roman" panose="02020603050405020304" pitchFamily="18" charset="0"/>
              </a:rPr>
              <a:t>solution domain</a:t>
            </a:r>
            <a:r>
              <a:rPr lang="en-US" sz="1800" dirty="0" smtClean="0">
                <a:latin typeface="Times New Roman" panose="02020603050405020304" pitchFamily="18" charset="0"/>
                <a:cs typeface="Times New Roman" panose="02020603050405020304" pitchFamily="18" charset="0"/>
              </a:rPr>
              <a:t>.</a:t>
            </a:r>
          </a:p>
          <a:p>
            <a:pPr algn="just" fontAlgn="base"/>
            <a:r>
              <a:rPr lang="en-US" sz="1800" dirty="0">
                <a:latin typeface="Times New Roman" panose="02020603050405020304" pitchFamily="18" charset="0"/>
                <a:cs typeface="Times New Roman" panose="02020603050405020304" pitchFamily="18" charset="0"/>
              </a:rPr>
              <a:t>Issues in architectural design includes:</a:t>
            </a:r>
          </a:p>
          <a:p>
            <a:pPr marL="0" indent="0" algn="just" fontAlgn="base">
              <a:buNone/>
            </a:pPr>
            <a:r>
              <a:rPr lang="en-US" sz="1800" dirty="0" smtClean="0">
                <a:latin typeface="Times New Roman" panose="02020603050405020304" pitchFamily="18" charset="0"/>
                <a:cs typeface="Times New Roman" panose="02020603050405020304" pitchFamily="18" charset="0"/>
              </a:rPr>
              <a:t>	- Gross </a:t>
            </a:r>
            <a:r>
              <a:rPr lang="en-US" sz="1800" dirty="0">
                <a:latin typeface="Times New Roman" panose="02020603050405020304" pitchFamily="18" charset="0"/>
                <a:cs typeface="Times New Roman" panose="02020603050405020304" pitchFamily="18" charset="0"/>
              </a:rPr>
              <a:t>decomposition of the systems into major components.</a:t>
            </a:r>
          </a:p>
          <a:p>
            <a:pPr marL="0" indent="0" algn="just" fontAlgn="base">
              <a:buNone/>
            </a:pPr>
            <a:r>
              <a:rPr lang="en-US" sz="1800" dirty="0" smtClean="0">
                <a:latin typeface="Times New Roman" panose="02020603050405020304" pitchFamily="18" charset="0"/>
                <a:cs typeface="Times New Roman" panose="02020603050405020304" pitchFamily="18" charset="0"/>
              </a:rPr>
              <a:t>	- Allocation </a:t>
            </a:r>
            <a:r>
              <a:rPr lang="en-US" sz="1800" dirty="0">
                <a:latin typeface="Times New Roman" panose="02020603050405020304" pitchFamily="18" charset="0"/>
                <a:cs typeface="Times New Roman" panose="02020603050405020304" pitchFamily="18" charset="0"/>
              </a:rPr>
              <a:t>of functional responsibilities to components.</a:t>
            </a:r>
          </a:p>
          <a:p>
            <a:pPr marL="0" indent="0" algn="just" fontAlgn="base">
              <a:buNone/>
            </a:pPr>
            <a:r>
              <a:rPr lang="en-US" sz="1800" dirty="0" smtClean="0">
                <a:latin typeface="Times New Roman" panose="02020603050405020304" pitchFamily="18" charset="0"/>
                <a:cs typeface="Times New Roman" panose="02020603050405020304" pitchFamily="18" charset="0"/>
              </a:rPr>
              <a:t>	- Component </a:t>
            </a:r>
            <a:r>
              <a:rPr lang="en-US" sz="1800" dirty="0">
                <a:latin typeface="Times New Roman" panose="02020603050405020304" pitchFamily="18" charset="0"/>
                <a:cs typeface="Times New Roman" panose="02020603050405020304" pitchFamily="18" charset="0"/>
              </a:rPr>
              <a:t>Interfaces</a:t>
            </a:r>
          </a:p>
          <a:p>
            <a:pPr marL="0" indent="0" algn="just" fontAlgn="base">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Component </a:t>
            </a:r>
            <a:r>
              <a:rPr lang="en-US" sz="1800" dirty="0">
                <a:latin typeface="Times New Roman" panose="02020603050405020304" pitchFamily="18" charset="0"/>
                <a:cs typeface="Times New Roman" panose="02020603050405020304" pitchFamily="18" charset="0"/>
              </a:rPr>
              <a:t>scaling and performance properties, resource consumption </a:t>
            </a:r>
            <a:r>
              <a:rPr lang="en-US" sz="1800" dirty="0" smtClean="0">
                <a:latin typeface="Times New Roman" panose="02020603050405020304" pitchFamily="18" charset="0"/>
                <a:cs typeface="Times New Roman" panose="02020603050405020304" pitchFamily="18" charset="0"/>
              </a:rPr>
              <a:t>	   properties</a:t>
            </a:r>
            <a:r>
              <a:rPr lang="en-US" sz="1800" dirty="0">
                <a:latin typeface="Times New Roman" panose="02020603050405020304" pitchFamily="18" charset="0"/>
                <a:cs typeface="Times New Roman" panose="02020603050405020304" pitchFamily="18" charset="0"/>
              </a:rPr>
              <a:t>, reliability properties, and so forth.</a:t>
            </a:r>
          </a:p>
          <a:p>
            <a:pPr marL="0" indent="0" algn="just" fontAlgn="base">
              <a:buNone/>
            </a:pPr>
            <a:r>
              <a:rPr lang="en-US" sz="1800" dirty="0" smtClean="0">
                <a:latin typeface="Times New Roman" panose="02020603050405020304" pitchFamily="18" charset="0"/>
                <a:cs typeface="Times New Roman" panose="02020603050405020304" pitchFamily="18" charset="0"/>
              </a:rPr>
              <a:t>	- Communication </a:t>
            </a:r>
            <a:r>
              <a:rPr lang="en-US" sz="1800" dirty="0">
                <a:latin typeface="Times New Roman" panose="02020603050405020304" pitchFamily="18" charset="0"/>
                <a:cs typeface="Times New Roman" panose="02020603050405020304" pitchFamily="18" charset="0"/>
              </a:rPr>
              <a:t>and interaction between </a:t>
            </a:r>
            <a:r>
              <a:rPr lang="en-US" sz="1800" dirty="0" smtClean="0">
                <a:latin typeface="Times New Roman" panose="02020603050405020304" pitchFamily="18" charset="0"/>
                <a:cs typeface="Times New Roman" panose="02020603050405020304" pitchFamily="18" charset="0"/>
              </a:rPr>
              <a:t>components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smtClean="0">
                <a:solidFill>
                  <a:srgbClr val="FFC000"/>
                </a:solidFill>
                <a:latin typeface="Times New Roman" panose="02020603050405020304" pitchFamily="18" charset="0"/>
                <a:cs typeface="Times New Roman" panose="02020603050405020304" pitchFamily="18" charset="0"/>
              </a:rPr>
              <a:t>Design Pattern:</a:t>
            </a:r>
          </a:p>
          <a:p>
            <a:pPr algn="just"/>
            <a:r>
              <a:rPr lang="en-US" sz="1800" dirty="0" smtClean="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design pattern is a general repeatable solution to a commonly occurring problem in software design. A design pattern isn't a finished design that can be transformed directly into code. It is a description or template for how to solve a problem that can be used in many different situations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 addition, patterns allow developers to communicate using well-known, well understood names for software interactions. Common design patterns can be improved over time, making them more robust than ad-hoc designs</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rgbClr val="00B0F0"/>
                </a:solidFill>
                <a:latin typeface="Times New Roman" panose="02020603050405020304" pitchFamily="18" charset="0"/>
                <a:cs typeface="Times New Roman" panose="02020603050405020304" pitchFamily="18" charset="0"/>
              </a:rPr>
              <a:t>Creational Design Pattern:</a:t>
            </a:r>
          </a:p>
          <a:p>
            <a:pPr algn="just"/>
            <a:r>
              <a:rPr lang="en-US" sz="1800" dirty="0">
                <a:latin typeface="Times New Roman" panose="02020603050405020304" pitchFamily="18" charset="0"/>
                <a:cs typeface="Times New Roman" panose="02020603050405020304" pitchFamily="18" charset="0"/>
              </a:rPr>
              <a:t>These design patterns are all about class instantiation. This pattern can be further divided into class-creation patterns and object-creational patterns. While class-creation patterns use inheritance effectively in the instantiation process, object-creation patterns use delegation effectively to get the job done</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These design patterns provide a way to create objects while hiding the creation logic, rather than instantiating objects directly using new operator. This gives program more flexibility in deciding which objects need to be created for a given use case.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Structural Design Patterns:</a:t>
            </a:r>
          </a:p>
          <a:p>
            <a:pPr algn="just"/>
            <a:r>
              <a:rPr lang="en-US" sz="1800" dirty="0">
                <a:latin typeface="Times New Roman" panose="02020603050405020304" pitchFamily="18" charset="0"/>
                <a:cs typeface="Times New Roman" panose="02020603050405020304" pitchFamily="18" charset="0"/>
              </a:rPr>
              <a:t>These design patterns are all about Class and Object composition. Structural class-creation patterns use inheritance to compose interfaces. Structural object-patterns define ways to compose objects to obtain new </a:t>
            </a:r>
            <a:r>
              <a:rPr lang="en-US" sz="1800">
                <a:latin typeface="Times New Roman" panose="02020603050405020304" pitchFamily="18" charset="0"/>
                <a:cs typeface="Times New Roman" panose="02020603050405020304" pitchFamily="18" charset="0"/>
              </a:rPr>
              <a:t>functionality</a:t>
            </a:r>
            <a:r>
              <a:rPr lang="en-US" sz="1800" smtClean="0">
                <a:latin typeface="Times New Roman" panose="02020603050405020304" pitchFamily="18" charset="0"/>
                <a:cs typeface="Times New Roman" panose="02020603050405020304" pitchFamily="18" charset="0"/>
              </a:rPr>
              <a: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Behavioral Design Patterns:</a:t>
            </a:r>
          </a:p>
          <a:p>
            <a:pPr algn="just"/>
            <a:r>
              <a:rPr lang="en-US" sz="1800" dirty="0">
                <a:latin typeface="Times New Roman" panose="02020603050405020304" pitchFamily="18" charset="0"/>
                <a:cs typeface="Times New Roman" panose="02020603050405020304" pitchFamily="18" charset="0"/>
              </a:rPr>
              <a:t>These design patterns are all about Class's objects communication. Behavioral patterns are those patterns that are most specifically concerned with communication between objects.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Continued....</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a:bodyPr>
          <a:lstStyle/>
          <a:p>
            <a:pPr algn="just"/>
            <a:r>
              <a:rPr lang="en-GB" sz="1800" dirty="0" smtClean="0">
                <a:solidFill>
                  <a:srgbClr val="FFC000"/>
                </a:solidFill>
                <a:latin typeface="Times New Roman" panose="02020603050405020304" pitchFamily="18" charset="0"/>
                <a:cs typeface="Times New Roman" panose="02020603050405020304" pitchFamily="18" charset="0"/>
              </a:rPr>
              <a:t>Modularity</a:t>
            </a:r>
          </a:p>
          <a:p>
            <a:pPr algn="just"/>
            <a:r>
              <a:rPr lang="en-GB" sz="1800" dirty="0" smtClean="0">
                <a:latin typeface="Times New Roman" panose="02020603050405020304" pitchFamily="18" charset="0"/>
                <a:cs typeface="Times New Roman" panose="02020603050405020304" pitchFamily="18" charset="0"/>
              </a:rPr>
              <a:t>Modularity specifies to the division of software into separate modules which are differently named and addressed and are integrated later on in to obtain the completely functional software. </a:t>
            </a:r>
          </a:p>
          <a:p>
            <a:pPr algn="just"/>
            <a:r>
              <a:rPr lang="en-GB" sz="1800" dirty="0" smtClean="0">
                <a:latin typeface="Times New Roman" panose="02020603050405020304" pitchFamily="18" charset="0"/>
                <a:cs typeface="Times New Roman" panose="02020603050405020304" pitchFamily="18" charset="0"/>
              </a:rPr>
              <a:t>It is the only property that allows a program to be intellectually manageable. Single large programs are difficult to understand and read due to a large number of reference variables, control paths, global variables, etc.</a:t>
            </a:r>
          </a:p>
          <a:p>
            <a:pPr algn="just"/>
            <a:r>
              <a:rPr lang="en-GB" sz="1800" dirty="0" smtClean="0">
                <a:solidFill>
                  <a:srgbClr val="00B0F0"/>
                </a:solidFill>
                <a:latin typeface="Times New Roman" panose="02020603050405020304" pitchFamily="18" charset="0"/>
                <a:cs typeface="Times New Roman" panose="02020603050405020304" pitchFamily="18" charset="0"/>
              </a:rPr>
              <a:t>The desirable properties of a modular system are:</a:t>
            </a:r>
          </a:p>
          <a:p>
            <a:pPr algn="just">
              <a:buNone/>
            </a:pPr>
            <a:r>
              <a:rPr lang="en-GB" sz="1800" dirty="0" smtClean="0">
                <a:latin typeface="Times New Roman" panose="02020603050405020304" pitchFamily="18" charset="0"/>
                <a:cs typeface="Times New Roman" panose="02020603050405020304" pitchFamily="18" charset="0"/>
              </a:rPr>
              <a:t>	- Each module is a well-defined system that can be used with other applications.</a:t>
            </a:r>
          </a:p>
          <a:p>
            <a:pPr algn="just">
              <a:buNone/>
            </a:pPr>
            <a:r>
              <a:rPr lang="en-GB" sz="1800" dirty="0" smtClean="0">
                <a:latin typeface="Times New Roman" panose="02020603050405020304" pitchFamily="18" charset="0"/>
                <a:cs typeface="Times New Roman" panose="02020603050405020304" pitchFamily="18" charset="0"/>
              </a:rPr>
              <a:t>	- Each module has single specified objectives.</a:t>
            </a:r>
          </a:p>
          <a:p>
            <a:pPr algn="just">
              <a:buNone/>
            </a:pPr>
            <a:r>
              <a:rPr lang="en-GB" sz="1800" dirty="0" smtClean="0">
                <a:latin typeface="Times New Roman" panose="02020603050405020304" pitchFamily="18" charset="0"/>
                <a:cs typeface="Times New Roman" panose="02020603050405020304" pitchFamily="18" charset="0"/>
              </a:rPr>
              <a:t>	- Modules can be separately compiled and saved in the library.</a:t>
            </a:r>
          </a:p>
          <a:p>
            <a:pPr algn="just">
              <a:buNone/>
            </a:pPr>
            <a:r>
              <a:rPr lang="en-GB" sz="1800" dirty="0" smtClean="0">
                <a:latin typeface="Times New Roman" panose="02020603050405020304" pitchFamily="18" charset="0"/>
                <a:cs typeface="Times New Roman" panose="02020603050405020304" pitchFamily="18" charset="0"/>
              </a:rPr>
              <a:t>	- Modules should be easier to use than to build.</a:t>
            </a:r>
          </a:p>
          <a:p>
            <a:pPr algn="just">
              <a:buNone/>
            </a:pPr>
            <a:r>
              <a:rPr lang="en-GB" sz="1800" dirty="0" smtClean="0">
                <a:latin typeface="Times New Roman" panose="02020603050405020304" pitchFamily="18" charset="0"/>
                <a:cs typeface="Times New Roman" panose="02020603050405020304" pitchFamily="18" charset="0"/>
              </a:rPr>
              <a:t>	- Modules are simpler from outside than inside.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Continued....</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a:bodyPr>
          <a:lstStyle/>
          <a:p>
            <a:pPr algn="just">
              <a:buNone/>
            </a:pPr>
            <a:r>
              <a:rPr lang="en-GB" sz="1800" dirty="0" smtClean="0">
                <a:solidFill>
                  <a:srgbClr val="00B0F0"/>
                </a:solidFill>
                <a:latin typeface="Times New Roman" panose="02020603050405020304" pitchFamily="18" charset="0"/>
                <a:cs typeface="Times New Roman" panose="02020603050405020304" pitchFamily="18" charset="0"/>
              </a:rPr>
              <a:t>Advantages of Modularity:</a:t>
            </a:r>
          </a:p>
          <a:p>
            <a:pPr algn="just"/>
            <a:r>
              <a:rPr lang="en-GB" sz="1800" dirty="0" smtClean="0">
                <a:latin typeface="Times New Roman" panose="02020603050405020304" pitchFamily="18" charset="0"/>
                <a:cs typeface="Times New Roman" panose="02020603050405020304" pitchFamily="18" charset="0"/>
              </a:rPr>
              <a:t>It allows large programs to be written by several or different people</a:t>
            </a:r>
          </a:p>
          <a:p>
            <a:pPr algn="just"/>
            <a:r>
              <a:rPr lang="en-GB" sz="1800" dirty="0" smtClean="0">
                <a:latin typeface="Times New Roman" panose="02020603050405020304" pitchFamily="18" charset="0"/>
                <a:cs typeface="Times New Roman" panose="02020603050405020304" pitchFamily="18" charset="0"/>
              </a:rPr>
              <a:t>It simplifies the overlay procedure of loading a large program into main storage.</a:t>
            </a:r>
          </a:p>
          <a:p>
            <a:pPr algn="just"/>
            <a:r>
              <a:rPr lang="en-GB" sz="1800" dirty="0" smtClean="0">
                <a:latin typeface="Times New Roman" panose="02020603050405020304" pitchFamily="18" charset="0"/>
                <a:cs typeface="Times New Roman" panose="02020603050405020304" pitchFamily="18" charset="0"/>
              </a:rPr>
              <a:t>It provides more checkpoints to measure progress.</a:t>
            </a:r>
          </a:p>
          <a:p>
            <a:pPr algn="just"/>
            <a:r>
              <a:rPr lang="en-GB" sz="1800" dirty="0" smtClean="0">
                <a:latin typeface="Times New Roman" panose="02020603050405020304" pitchFamily="18" charset="0"/>
                <a:cs typeface="Times New Roman" panose="02020603050405020304" pitchFamily="18" charset="0"/>
              </a:rPr>
              <a:t>It provides a framework for complete testing, more accessible to test</a:t>
            </a:r>
          </a:p>
          <a:p>
            <a:pPr algn="just"/>
            <a:r>
              <a:rPr lang="en-GB" sz="1800" dirty="0" smtClean="0">
                <a:latin typeface="Times New Roman" panose="02020603050405020304" pitchFamily="18" charset="0"/>
                <a:cs typeface="Times New Roman" panose="02020603050405020304" pitchFamily="18" charset="0"/>
              </a:rPr>
              <a:t>It produced the well designed and more readable program.</a:t>
            </a:r>
          </a:p>
          <a:p>
            <a:pPr algn="just">
              <a:buNone/>
            </a:pPr>
            <a:endParaRPr lang="en-GB" sz="1800" dirty="0" smtClean="0">
              <a:latin typeface="Times New Roman" panose="02020603050405020304" pitchFamily="18" charset="0"/>
              <a:cs typeface="Times New Roman" panose="02020603050405020304" pitchFamily="18" charset="0"/>
            </a:endParaRPr>
          </a:p>
          <a:p>
            <a:pPr algn="just">
              <a:buNone/>
            </a:pPr>
            <a:r>
              <a:rPr lang="en-GB" sz="1800" dirty="0" smtClean="0">
                <a:solidFill>
                  <a:srgbClr val="00B0F0"/>
                </a:solidFill>
                <a:latin typeface="Times New Roman" panose="02020603050405020304" pitchFamily="18" charset="0"/>
                <a:cs typeface="Times New Roman" panose="02020603050405020304" pitchFamily="18" charset="0"/>
              </a:rPr>
              <a:t>Disadvantages of Modularity:</a:t>
            </a:r>
          </a:p>
          <a:p>
            <a:pPr algn="just"/>
            <a:r>
              <a:rPr lang="en-GB" sz="1800" dirty="0" smtClean="0">
                <a:latin typeface="Times New Roman" panose="02020603050405020304" pitchFamily="18" charset="0"/>
                <a:cs typeface="Times New Roman" panose="02020603050405020304" pitchFamily="18" charset="0"/>
              </a:rPr>
              <a:t>Execution time maybe, but not certainly, longer</a:t>
            </a:r>
          </a:p>
          <a:p>
            <a:pPr algn="just"/>
            <a:r>
              <a:rPr lang="en-GB" sz="1800" dirty="0" smtClean="0">
                <a:latin typeface="Times New Roman" panose="02020603050405020304" pitchFamily="18" charset="0"/>
                <a:cs typeface="Times New Roman" panose="02020603050405020304" pitchFamily="18" charset="0"/>
              </a:rPr>
              <a:t>Storage size perhaps, but is not certainly, increased</a:t>
            </a:r>
          </a:p>
          <a:p>
            <a:pPr algn="just"/>
            <a:r>
              <a:rPr lang="en-GB" sz="1800" dirty="0" smtClean="0">
                <a:latin typeface="Times New Roman" panose="02020603050405020304" pitchFamily="18" charset="0"/>
                <a:cs typeface="Times New Roman" panose="02020603050405020304" pitchFamily="18" charset="0"/>
              </a:rPr>
              <a:t>Compilation and loading time may be longer</a:t>
            </a:r>
          </a:p>
          <a:p>
            <a:pPr algn="just"/>
            <a:r>
              <a:rPr lang="en-GB" sz="1800" dirty="0" smtClean="0">
                <a:latin typeface="Times New Roman" panose="02020603050405020304" pitchFamily="18" charset="0"/>
                <a:cs typeface="Times New Roman" panose="02020603050405020304" pitchFamily="18" charset="0"/>
              </a:rPr>
              <a:t>Inter-module communication problems may be increased</a:t>
            </a:r>
          </a:p>
          <a:p>
            <a:pPr>
              <a:buNone/>
            </a:pPr>
            <a:endParaRPr lang="en-GB"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FF0000"/>
                </a:solidFill>
                <a:latin typeface="Times New Roman" panose="02020603050405020304" pitchFamily="18" charset="0"/>
                <a:cs typeface="Times New Roman" panose="02020603050405020304" pitchFamily="18" charset="0"/>
              </a:rPr>
              <a:t>Continued....</a:t>
            </a:r>
            <a:endParaRPr lang="en-GB"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14948"/>
          </a:xfrm>
        </p:spPr>
        <p:txBody>
          <a:bodyPr>
            <a:normAutofit lnSpcReduction="10000"/>
          </a:bodyPr>
          <a:lstStyle/>
          <a:p>
            <a:pPr algn="just"/>
            <a:r>
              <a:rPr lang="en-GB" sz="1800" dirty="0" smtClean="0">
                <a:solidFill>
                  <a:srgbClr val="FFC000"/>
                </a:solidFill>
                <a:latin typeface="Times New Roman" panose="02020603050405020304" pitchFamily="18" charset="0"/>
                <a:cs typeface="Times New Roman" panose="02020603050405020304" pitchFamily="18" charset="0"/>
              </a:rPr>
              <a:t>Cohesion</a:t>
            </a:r>
          </a:p>
          <a:p>
            <a:pPr algn="just"/>
            <a:r>
              <a:rPr lang="en-GB" sz="1800" dirty="0" smtClean="0">
                <a:latin typeface="Times New Roman" panose="02020603050405020304" pitchFamily="18" charset="0"/>
                <a:cs typeface="Times New Roman" panose="02020603050405020304" pitchFamily="18" charset="0"/>
              </a:rPr>
              <a:t>Cohesion is a measure that defines the degree of intra-dependability within elements of a module. The greater the cohesion, the better is the program design.</a:t>
            </a:r>
          </a:p>
          <a:p>
            <a:pPr algn="just">
              <a:buNone/>
            </a:pPr>
            <a:endParaRPr lang="en-GB" sz="1800" dirty="0" smtClean="0">
              <a:latin typeface="Times New Roman" panose="02020603050405020304" pitchFamily="18" charset="0"/>
              <a:cs typeface="Times New Roman" panose="02020603050405020304" pitchFamily="18" charset="0"/>
            </a:endParaRPr>
          </a:p>
          <a:p>
            <a:pPr algn="just"/>
            <a:r>
              <a:rPr lang="en-GB" sz="1800" dirty="0" smtClean="0">
                <a:latin typeface="Times New Roman" panose="02020603050405020304" pitchFamily="18" charset="0"/>
                <a:cs typeface="Times New Roman" panose="02020603050405020304" pitchFamily="18" charset="0"/>
              </a:rPr>
              <a:t>Several types of Cohesion are:</a:t>
            </a:r>
          </a:p>
          <a:p>
            <a:pPr algn="just"/>
            <a:r>
              <a:rPr lang="en-GB" sz="1800" dirty="0" smtClean="0">
                <a:solidFill>
                  <a:srgbClr val="00B0F0"/>
                </a:solidFill>
                <a:latin typeface="Times New Roman" panose="02020603050405020304" pitchFamily="18" charset="0"/>
                <a:cs typeface="Times New Roman" panose="02020603050405020304" pitchFamily="18" charset="0"/>
              </a:rPr>
              <a:t>Co-incidental cohesion </a:t>
            </a:r>
            <a:r>
              <a:rPr lang="en-GB" sz="1800" dirty="0" smtClean="0">
                <a:latin typeface="Times New Roman" panose="02020603050405020304" pitchFamily="18" charset="0"/>
                <a:cs typeface="Times New Roman" panose="02020603050405020304" pitchFamily="18" charset="0"/>
              </a:rPr>
              <a:t>- It is unplanned and random cohesion, which might be the result of breaking the program into smaller modules for the sake of modularization. Because it is unplanned, it may serve confusion to the programmers and is generally not-accepted.</a:t>
            </a:r>
          </a:p>
          <a:p>
            <a:pPr algn="just"/>
            <a:r>
              <a:rPr lang="en-GB" sz="1800" dirty="0" smtClean="0">
                <a:solidFill>
                  <a:srgbClr val="00B0F0"/>
                </a:solidFill>
                <a:latin typeface="Times New Roman" panose="02020603050405020304" pitchFamily="18" charset="0"/>
                <a:cs typeface="Times New Roman" panose="02020603050405020304" pitchFamily="18" charset="0"/>
              </a:rPr>
              <a:t>Logical cohesion </a:t>
            </a:r>
            <a:r>
              <a:rPr lang="en-GB" sz="1800" dirty="0" smtClean="0">
                <a:latin typeface="Times New Roman" panose="02020603050405020304" pitchFamily="18" charset="0"/>
                <a:cs typeface="Times New Roman" panose="02020603050405020304" pitchFamily="18" charset="0"/>
              </a:rPr>
              <a:t>- When logically categorized elements are put together into a module, it is called logical cohesion.</a:t>
            </a:r>
          </a:p>
          <a:p>
            <a:pPr algn="just"/>
            <a:r>
              <a:rPr lang="en-GB" sz="1800" dirty="0" smtClean="0">
                <a:solidFill>
                  <a:srgbClr val="00B0F0"/>
                </a:solidFill>
                <a:latin typeface="Times New Roman" panose="02020603050405020304" pitchFamily="18" charset="0"/>
                <a:cs typeface="Times New Roman" panose="02020603050405020304" pitchFamily="18" charset="0"/>
              </a:rPr>
              <a:t>Temporal Cohesion </a:t>
            </a:r>
            <a:r>
              <a:rPr lang="en-GB" sz="1800" dirty="0" smtClean="0">
                <a:latin typeface="Times New Roman" panose="02020603050405020304" pitchFamily="18" charset="0"/>
                <a:cs typeface="Times New Roman" panose="02020603050405020304" pitchFamily="18" charset="0"/>
              </a:rPr>
              <a:t>- When elements of module are organized such that they are processed at a similar point in time, it is called temporal cohesion.</a:t>
            </a:r>
          </a:p>
          <a:p>
            <a:pPr algn="just"/>
            <a:r>
              <a:rPr lang="en-GB" sz="1800" dirty="0" smtClean="0">
                <a:solidFill>
                  <a:srgbClr val="00B0F0"/>
                </a:solidFill>
                <a:latin typeface="Times New Roman" panose="02020603050405020304" pitchFamily="18" charset="0"/>
                <a:cs typeface="Times New Roman" panose="02020603050405020304" pitchFamily="18" charset="0"/>
              </a:rPr>
              <a:t>Procedural cohesion </a:t>
            </a:r>
            <a:r>
              <a:rPr lang="en-GB" sz="1800" dirty="0" smtClean="0">
                <a:latin typeface="Times New Roman" panose="02020603050405020304" pitchFamily="18" charset="0"/>
                <a:cs typeface="Times New Roman" panose="02020603050405020304" pitchFamily="18" charset="0"/>
              </a:rPr>
              <a:t>- When elements of module are grouped together, which are executed sequentially in order to perform a task, it is called procedural cohesion.</a:t>
            </a:r>
          </a:p>
          <a:p>
            <a:pPr algn="just"/>
            <a:r>
              <a:rPr lang="en-GB" sz="1800" dirty="0" smtClean="0">
                <a:solidFill>
                  <a:srgbClr val="00B0F0"/>
                </a:solidFill>
                <a:latin typeface="Times New Roman" panose="02020603050405020304" pitchFamily="18" charset="0"/>
                <a:cs typeface="Times New Roman" panose="02020603050405020304" pitchFamily="18" charset="0"/>
              </a:rPr>
              <a:t>Communicational cohesion </a:t>
            </a:r>
            <a:r>
              <a:rPr lang="en-GB" sz="1800" dirty="0" smtClean="0">
                <a:latin typeface="Times New Roman" panose="02020603050405020304" pitchFamily="18" charset="0"/>
                <a:cs typeface="Times New Roman" panose="02020603050405020304" pitchFamily="18" charset="0"/>
              </a:rPr>
              <a:t>- When elements of module are grouped together, which are executed sequentially and work on same data (information), it is called communicational cohesion.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2526</Words>
  <Application>Microsoft Office PowerPoint</Application>
  <PresentationFormat>On-screen Show (4:3)</PresentationFormat>
  <Paragraphs>240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Software Engineering BCA  IV SEM</vt:lpstr>
      <vt:lpstr>Design Concept</vt:lpstr>
      <vt:lpstr>Continued….</vt:lpstr>
      <vt:lpstr>Continued….</vt:lpstr>
      <vt:lpstr>Continued….</vt:lpstr>
      <vt:lpstr>Continued….</vt:lpstr>
      <vt:lpstr>Continued....</vt:lpstr>
      <vt:lpstr>Continued....</vt:lpstr>
      <vt:lpstr>Continued....</vt:lpstr>
      <vt:lpstr>Continued....</vt:lpstr>
      <vt:lpstr>Information Hiding</vt:lpstr>
      <vt:lpstr>Examples of Information Hiding</vt:lpstr>
      <vt:lpstr>Functional Independence</vt:lpstr>
      <vt:lpstr>Continued....</vt:lpstr>
      <vt:lpstr>Refinement</vt:lpstr>
      <vt:lpstr>Repository Architecture</vt:lpstr>
      <vt:lpstr>Repository Pattern</vt:lpstr>
      <vt:lpstr>Repository Architecture</vt:lpstr>
      <vt:lpstr>Advantages and Disadvantages</vt:lpstr>
      <vt:lpstr>Client Server Model</vt:lpstr>
      <vt:lpstr>Representative Client/Server Systems</vt:lpstr>
      <vt:lpstr>Software Components for C/S Systems </vt:lpstr>
      <vt:lpstr>Representative C/S configuration Options</vt:lpstr>
      <vt:lpstr>Design Issues for C/S systems</vt:lpstr>
      <vt:lpstr>Architectural Design for Client/Server Systems </vt:lpstr>
      <vt:lpstr>Layered Model</vt:lpstr>
      <vt:lpstr>Continued....</vt:lpstr>
      <vt:lpstr>Continued....</vt:lpstr>
      <vt:lpstr>Modular Decomposition</vt:lpstr>
      <vt:lpstr>Modular Decomposition (Object Model)</vt:lpstr>
      <vt:lpstr>Function-Oriented Pipelining</vt:lpstr>
      <vt:lpstr>Procedural Design</vt:lpstr>
      <vt:lpstr>Continued....</vt:lpstr>
      <vt:lpstr>Data Flow Model Rules</vt:lpstr>
      <vt:lpstr>Example (Food Ordering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amrit pokhrel</dc:creator>
  <cp:lastModifiedBy>Bijay Babu Regmi</cp:lastModifiedBy>
  <cp:revision>45</cp:revision>
  <dcterms:created xsi:type="dcterms:W3CDTF">2020-08-22T13:58:00Z</dcterms:created>
  <dcterms:modified xsi:type="dcterms:W3CDTF">2021-01-26T11:25:31Z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