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69" d="100"/>
          <a:sy n="69" d="100"/>
        </p:scale>
        <p:origin x="5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70e7f6392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70e7f63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835700" y="992767"/>
            <a:ext cx="8520600" cy="11408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t>Software Engineering</a:t>
            </a:r>
            <a:br>
              <a:rPr lang="en-GB" sz="3600"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br>
            <a:r>
              <a:rPr lang="en-GB" sz="3600"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t>BCA  IV SEM</a:t>
            </a:r>
            <a:endParaRPr sz="3600" dirty="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5" name="Google Shape;55;p13"/>
          <p:cNvSpPr txBox="1">
            <a:spLocks noGrp="1"/>
          </p:cNvSpPr>
          <p:nvPr>
            <p:ph type="subTitle" idx="1"/>
          </p:nvPr>
        </p:nvSpPr>
        <p:spPr>
          <a:xfrm>
            <a:off x="1835700" y="2743201"/>
            <a:ext cx="8520600" cy="3048000"/>
          </a:xfrm>
          <a:prstGeom prst="rect">
            <a:avLst/>
          </a:prstGeom>
        </p:spPr>
        <p:txBody>
          <a:bodyPr spcFirstLastPara="1" wrap="square" lIns="91425" tIns="91425" rIns="91425" bIns="91425" anchor="t" anchorCtr="0">
            <a:noAutofit/>
          </a:bodyPr>
          <a:lstStyle/>
          <a:p>
            <a:pPr lvl="0">
              <a:spcBef>
                <a:spcPts val="0"/>
              </a:spcBef>
            </a:pPr>
            <a:r>
              <a:rPr lang="en-GB" dirty="0" smtClean="0">
                <a:solidFill>
                  <a:srgbClr val="FF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Chapter V</a:t>
            </a:r>
          </a:p>
          <a:p>
            <a:pPr lvl="0">
              <a:spcBef>
                <a:spcPts val="0"/>
              </a:spcBef>
            </a:pPr>
            <a:r>
              <a:rPr lang="en-GB" dirty="0" smtClean="0">
                <a:solidFill>
                  <a:srgbClr val="FF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Coding</a:t>
            </a:r>
          </a:p>
          <a:p>
            <a:pPr marL="0" lvl="0" indent="0" algn="ctr" rtl="0">
              <a:spcBef>
                <a:spcPts val="0"/>
              </a:spcBef>
              <a:spcAft>
                <a:spcPts val="0"/>
              </a:spcAft>
              <a:buNone/>
            </a:pPr>
            <a:endParaRPr lang="en-GB"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GB"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t>Bijay </a:t>
            </a:r>
            <a:r>
              <a:rPr lang="en-GB" dirty="0">
                <a:solidFill>
                  <a:srgbClr val="0000FF"/>
                </a:solidFill>
                <a:latin typeface="Times New Roman" panose="02020603050405020304"/>
                <a:ea typeface="Times New Roman" panose="02020603050405020304"/>
                <a:cs typeface="Times New Roman" panose="02020603050405020304"/>
                <a:sym typeface="Times New Roman" panose="02020603050405020304"/>
              </a:rPr>
              <a:t>Babu Regmi</a:t>
            </a:r>
            <a:endParaRPr dirty="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US" dirty="0">
                <a:solidFill>
                  <a:srgbClr val="FF00FF"/>
                </a:solidFill>
                <a:latin typeface="Times New Roman" panose="02020603050405020304"/>
                <a:ea typeface="Times New Roman" panose="02020603050405020304"/>
                <a:cs typeface="Times New Roman" panose="02020603050405020304"/>
                <a:sym typeface="Times New Roman" panose="02020603050405020304"/>
              </a:rPr>
              <a:t>b</a:t>
            </a:r>
            <a:r>
              <a:rPr lang="en-GB" dirty="0" smtClean="0">
                <a:solidFill>
                  <a:srgbClr val="FF00FF"/>
                </a:solidFill>
                <a:latin typeface="Times New Roman" panose="02020603050405020304"/>
                <a:ea typeface="Times New Roman" panose="02020603050405020304"/>
                <a:cs typeface="Times New Roman" panose="02020603050405020304"/>
                <a:sym typeface="Times New Roman" panose="02020603050405020304"/>
              </a:rPr>
              <a:t>ijay.regmi@deerwalk.edu.np</a:t>
            </a:r>
            <a:endParaRPr dirty="0">
              <a:solidFill>
                <a:srgbClr val="FF00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Coding Standards</a:t>
            </a:r>
          </a:p>
        </p:txBody>
      </p:sp>
      <p:pic>
        <p:nvPicPr>
          <p:cNvPr id="4" name="Content Placeholder 3" descr="Capture"/>
          <p:cNvPicPr>
            <a:picLocks noGrp="1" noChangeAspect="1"/>
          </p:cNvPicPr>
          <p:nvPr>
            <p:ph idx="1"/>
          </p:nvPr>
        </p:nvPicPr>
        <p:blipFill>
          <a:blip r:embed="rId2"/>
          <a:stretch>
            <a:fillRect/>
          </a:stretch>
        </p:blipFill>
        <p:spPr>
          <a:xfrm>
            <a:off x="3975735" y="1826260"/>
            <a:ext cx="3700145" cy="4521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1570"/>
          </a:xfrm>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idx="1"/>
          </p:nvPr>
        </p:nvSpPr>
        <p:spPr>
          <a:xfrm>
            <a:off x="838200" y="1406525"/>
            <a:ext cx="10515600" cy="5308600"/>
          </a:xfrm>
        </p:spPr>
        <p:txBody>
          <a:bodyPr>
            <a:noAutofit/>
          </a:bodyPr>
          <a:lstStyle/>
          <a:p>
            <a:pPr algn="just"/>
            <a:r>
              <a:rPr lang="en-US" sz="2000">
                <a:solidFill>
                  <a:srgbClr val="00B0F0"/>
                </a:solidFill>
                <a:latin typeface="Times New Roman" panose="02020603050405020304" pitchFamily="18" charset="0"/>
                <a:cs typeface="Times New Roman" panose="02020603050405020304" pitchFamily="18" charset="0"/>
              </a:rPr>
              <a:t>Indentation:</a:t>
            </a:r>
            <a:r>
              <a:rPr lang="en-US" sz="2000">
                <a:latin typeface="Times New Roman" panose="02020603050405020304" pitchFamily="18" charset="0"/>
                <a:cs typeface="Times New Roman" panose="02020603050405020304" pitchFamily="18" charset="0"/>
              </a:rPr>
              <a:t> Proper and consistent indentation is essential in producing easy to read and maintainable programs. Indentation should be used to:</a:t>
            </a:r>
          </a:p>
          <a:p>
            <a:pPr marL="0" indent="0" algn="just">
              <a:buNone/>
            </a:pPr>
            <a:r>
              <a:rPr lang="en-GB" altLang="en-US" sz="2000">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Emphasize the body of a control structure such as a loop or a select statement.</a:t>
            </a:r>
          </a:p>
          <a:p>
            <a:pPr marL="0" indent="0" algn="just">
              <a:buNone/>
            </a:pPr>
            <a:r>
              <a:rPr lang="en-GB" altLang="en-US" sz="2000">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Emphasize the body of a conditional statement</a:t>
            </a:r>
          </a:p>
          <a:p>
            <a:pPr marL="0" indent="0" algn="just">
              <a:buNone/>
            </a:pPr>
            <a:r>
              <a:rPr lang="en-GB" altLang="en-US" sz="2000">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Emphasize a new scope block</a:t>
            </a:r>
          </a:p>
          <a:p>
            <a:pPr algn="just"/>
            <a:r>
              <a:rPr lang="en-US" sz="2000">
                <a:solidFill>
                  <a:srgbClr val="00B0F0"/>
                </a:solidFill>
                <a:latin typeface="Times New Roman" panose="02020603050405020304" pitchFamily="18" charset="0"/>
                <a:cs typeface="Times New Roman" panose="02020603050405020304" pitchFamily="18" charset="0"/>
              </a:rPr>
              <a:t>Inline comments:</a:t>
            </a:r>
            <a:r>
              <a:rPr lang="en-US" sz="2000">
                <a:latin typeface="Times New Roman" panose="02020603050405020304" pitchFamily="18" charset="0"/>
                <a:cs typeface="Times New Roman" panose="02020603050405020304" pitchFamily="18" charset="0"/>
              </a:rPr>
              <a:t> Inline comments analyze the functioning of the subroutine, or key aspects of the algorithm shall be frequently used.</a:t>
            </a:r>
          </a:p>
          <a:p>
            <a:pPr algn="just"/>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idx="1"/>
          </p:nvPr>
        </p:nvSpPr>
        <p:spPr/>
        <p:txBody>
          <a:bodyPr>
            <a:normAutofit/>
          </a:bodyPr>
          <a:lstStyle/>
          <a:p>
            <a:pPr algn="just"/>
            <a:r>
              <a:rPr lang="en-US" sz="2000">
                <a:solidFill>
                  <a:srgbClr val="00B0F0"/>
                </a:solidFill>
                <a:latin typeface="Times New Roman" panose="02020603050405020304" pitchFamily="18" charset="0"/>
                <a:cs typeface="Times New Roman" panose="02020603050405020304" pitchFamily="18" charset="0"/>
                <a:sym typeface="+mn-ea"/>
              </a:rPr>
              <a:t>Rules for limiting the use of global:</a:t>
            </a:r>
            <a:r>
              <a:rPr lang="en-US" sz="2000">
                <a:latin typeface="Times New Roman" panose="02020603050405020304" pitchFamily="18" charset="0"/>
                <a:cs typeface="Times New Roman" panose="02020603050405020304" pitchFamily="18" charset="0"/>
                <a:sym typeface="+mn-ea"/>
              </a:rPr>
              <a:t> These rules file what types of data can be declared global and what cannot.</a:t>
            </a:r>
            <a:endParaRPr lang="en-US" sz="2000">
              <a:latin typeface="Times New Roman" panose="02020603050405020304" pitchFamily="18" charset="0"/>
              <a:cs typeface="Times New Roman" panose="02020603050405020304" pitchFamily="18" charset="0"/>
            </a:endParaRPr>
          </a:p>
          <a:p>
            <a:pPr algn="just"/>
            <a:r>
              <a:rPr lang="en-US" sz="2000">
                <a:solidFill>
                  <a:srgbClr val="00B0F0"/>
                </a:solidFill>
                <a:latin typeface="Times New Roman" panose="02020603050405020304" pitchFamily="18" charset="0"/>
                <a:cs typeface="Times New Roman" panose="02020603050405020304" pitchFamily="18" charset="0"/>
                <a:sym typeface="+mn-ea"/>
              </a:rPr>
              <a:t>Structured Programming:</a:t>
            </a:r>
            <a:r>
              <a:rPr lang="en-US" sz="2000">
                <a:latin typeface="Times New Roman" panose="02020603050405020304" pitchFamily="18" charset="0"/>
                <a:cs typeface="Times New Roman" panose="02020603050405020304" pitchFamily="18" charset="0"/>
                <a:sym typeface="+mn-ea"/>
              </a:rPr>
              <a:t> Structured (or Modular) Programming methods shall be used. "GOTO" statements shall not be used as they lead to "spaghetti" code, which is hard to read and maintain, except as outlined line in the FORTRAN Standards and Guidelines.</a:t>
            </a:r>
            <a:endParaRPr lang="en-US" sz="2000">
              <a:latin typeface="Times New Roman" panose="02020603050405020304" pitchFamily="18" charset="0"/>
              <a:cs typeface="Times New Roman" panose="02020603050405020304" pitchFamily="18" charset="0"/>
            </a:endParaRPr>
          </a:p>
          <a:p>
            <a:pPr algn="just"/>
            <a:r>
              <a:rPr lang="en-US" sz="2000">
                <a:solidFill>
                  <a:srgbClr val="00B0F0"/>
                </a:solidFill>
                <a:latin typeface="Times New Roman" panose="02020603050405020304" pitchFamily="18" charset="0"/>
                <a:cs typeface="Times New Roman" panose="02020603050405020304" pitchFamily="18" charset="0"/>
                <a:sym typeface="+mn-ea"/>
              </a:rPr>
              <a:t>Naming conventions for global variables, local variables, and constant identifiers:</a:t>
            </a:r>
            <a:r>
              <a:rPr lang="en-US" sz="2000">
                <a:latin typeface="Times New Roman" panose="02020603050405020304" pitchFamily="18" charset="0"/>
                <a:cs typeface="Times New Roman" panose="02020603050405020304" pitchFamily="18" charset="0"/>
                <a:sym typeface="+mn-ea"/>
              </a:rPr>
              <a:t> A possible naming convention can be that global variable names always begin with a capital letter, local variable names are made of small letters, and constant names are always capital letters.</a:t>
            </a:r>
            <a:endParaRPr lang="en-US" sz="2000">
              <a:latin typeface="Times New Roman" panose="02020603050405020304" pitchFamily="18" charset="0"/>
              <a:cs typeface="Times New Roman" panose="02020603050405020304" pitchFamily="18" charset="0"/>
            </a:endParaRPr>
          </a:p>
          <a:p>
            <a:pPr algn="just"/>
            <a:r>
              <a:rPr lang="en-US" sz="2000">
                <a:solidFill>
                  <a:srgbClr val="00B0F0"/>
                </a:solidFill>
                <a:latin typeface="Times New Roman" panose="02020603050405020304" pitchFamily="18" charset="0"/>
                <a:cs typeface="Times New Roman" panose="02020603050405020304" pitchFamily="18" charset="0"/>
                <a:sym typeface="+mn-ea"/>
              </a:rPr>
              <a:t>Error return conventions and exception handling system: </a:t>
            </a:r>
            <a:r>
              <a:rPr lang="en-US" sz="2000">
                <a:latin typeface="Times New Roman" panose="02020603050405020304" pitchFamily="18" charset="0"/>
                <a:cs typeface="Times New Roman" panose="02020603050405020304" pitchFamily="18" charset="0"/>
                <a:sym typeface="+mn-ea"/>
              </a:rPr>
              <a:t>Different functions in a program report the way error conditions are handled should be standard within an organization. For example, different tasks while encountering an error condition should either return a 0 or 1 consistently.</a:t>
            </a:r>
            <a:endParaRPr lang="en-US" sz="2000">
              <a:latin typeface="Times New Roman" panose="02020603050405020304" pitchFamily="18" charset="0"/>
              <a:cs typeface="Times New Roman" panose="02020603050405020304" pitchFamily="18" charset="0"/>
            </a:endParaRPr>
          </a:p>
          <a:p>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Selecting Languages and Tools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16920"/>
          </a:xfrm>
        </p:spPr>
        <p:txBody>
          <a:bodyPr>
            <a:normAutofit/>
          </a:bodyPr>
          <a:lstStyle/>
          <a:p>
            <a:pPr algn="just"/>
            <a:r>
              <a:rPr lang="en-US" sz="1800" dirty="0">
                <a:latin typeface="Times New Roman" panose="02020603050405020304" pitchFamily="18" charset="0"/>
                <a:cs typeface="Times New Roman" panose="02020603050405020304" pitchFamily="18" charset="0"/>
              </a:rPr>
              <a:t>It is important to understand that the choice of a programming language for implementation of a system is often made on nontechnical grounds.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For </a:t>
            </a:r>
            <a:r>
              <a:rPr lang="en-US" sz="1800" dirty="0">
                <a:latin typeface="Times New Roman" panose="02020603050405020304" pitchFamily="18" charset="0"/>
                <a:cs typeface="Times New Roman" panose="02020603050405020304" pitchFamily="18" charset="0"/>
              </a:rPr>
              <a:t>example, market pressures, the availability of particular compilers, existence of software tools and development environments, or the experience of the software engineering staff may be more important than the perceived technical advantages of any particular language.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Technical </a:t>
            </a:r>
            <a:r>
              <a:rPr lang="en-US" sz="1800" dirty="0">
                <a:latin typeface="Times New Roman" panose="02020603050405020304" pitchFamily="18" charset="0"/>
                <a:cs typeface="Times New Roman" panose="02020603050405020304" pitchFamily="18" charset="0"/>
              </a:rPr>
              <a:t>issues in programming-language selection include such things as ease of integration with existing software components, adherence to technical mandates, real-time or other performance requirements, and the need to keep staff members happy by giving them access to new technologies</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Fig: Size of several computer language 							              manuals</a:t>
            </a: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229" y="4211782"/>
            <a:ext cx="4054279" cy="2281382"/>
          </a:xfrm>
          <a:prstGeom prst="rect">
            <a:avLst/>
          </a:prstGeom>
        </p:spPr>
      </p:pic>
    </p:spTree>
    <p:extLst>
      <p:ext uri="{BB962C8B-B14F-4D97-AF65-F5344CB8AC3E}">
        <p14:creationId xmlns:p14="http://schemas.microsoft.com/office/powerpoint/2010/main" val="134364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Coding</a:t>
            </a:r>
          </a:p>
        </p:txBody>
      </p:sp>
      <p:sp>
        <p:nvSpPr>
          <p:cNvPr id="3" name="Content Placeholder 2"/>
          <p:cNvSpPr>
            <a:spLocks noGrp="1"/>
          </p:cNvSpPr>
          <p:nvPr>
            <p:ph idx="1"/>
          </p:nvPr>
        </p:nvSpPr>
        <p:spPr>
          <a:xfrm>
            <a:off x="838200" y="1825625"/>
            <a:ext cx="10515600" cy="4723130"/>
          </a:xfrm>
        </p:spPr>
        <p:txBody>
          <a:bodyPr>
            <a:normAutofit lnSpcReduction="10000"/>
          </a:bodyPr>
          <a:lstStyle/>
          <a:p>
            <a:pPr algn="just"/>
            <a:r>
              <a:rPr lang="en-US" sz="1800">
                <a:latin typeface="Times New Roman" panose="02020603050405020304" pitchFamily="18" charset="0"/>
                <a:cs typeface="Times New Roman" panose="02020603050405020304" pitchFamily="18" charset="0"/>
              </a:rPr>
              <a:t>The coding is the process of transforming the design of a system into a computer language format. This coding phase of software development is concerned with software translating design specification into the source code. It is necessary to write source code &amp; internal documentation so that conformance of the code to its specification can be easily verified.</a:t>
            </a:r>
          </a:p>
          <a:p>
            <a:pPr algn="just"/>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Coding is done by the coder or programmers who are independent people than the designer. The goal is not to reduce the effort and cost of the coding phase, but to cut to the cost of a later stage. The cost of testing and maintenance can be significantly reduced with efficient coding.</a:t>
            </a:r>
          </a:p>
          <a:p>
            <a:pPr algn="just"/>
            <a:r>
              <a:rPr lang="en-GB" altLang="en-US" sz="1800">
                <a:solidFill>
                  <a:srgbClr val="00B0F0"/>
                </a:solidFill>
                <a:latin typeface="Times New Roman" panose="02020603050405020304" pitchFamily="18" charset="0"/>
                <a:cs typeface="Times New Roman" panose="02020603050405020304" pitchFamily="18" charset="0"/>
              </a:rPr>
              <a:t>Goals of Coding:</a:t>
            </a:r>
          </a:p>
          <a:p>
            <a:pPr algn="just"/>
            <a:r>
              <a:rPr lang="en-GB" altLang="en-US" sz="1800">
                <a:latin typeface="Times New Roman" panose="02020603050405020304" pitchFamily="18" charset="0"/>
                <a:cs typeface="Times New Roman" panose="02020603050405020304" pitchFamily="18" charset="0"/>
              </a:rPr>
              <a:t>to translate the design of system into a computer language format: The coding is the process of transforming the design of a system into a computer language format, which can be executed by a computer and that perform tasks as specified by the design of operation during the design phase.</a:t>
            </a:r>
          </a:p>
          <a:p>
            <a:pPr algn="just"/>
            <a:r>
              <a:rPr lang="en-GB" altLang="en-US" sz="1800">
                <a:latin typeface="Times New Roman" panose="02020603050405020304" pitchFamily="18" charset="0"/>
                <a:cs typeface="Times New Roman" panose="02020603050405020304" pitchFamily="18" charset="0"/>
              </a:rPr>
              <a:t>to reduce the cost of later phases: The cost of testing and maintenance can be significantly reduced with efficient coding.</a:t>
            </a:r>
          </a:p>
          <a:p>
            <a:pPr algn="just"/>
            <a:r>
              <a:rPr lang="en-GB" altLang="en-US" sz="1800">
                <a:latin typeface="Times New Roman" panose="02020603050405020304" pitchFamily="18" charset="0"/>
                <a:cs typeface="Times New Roman" panose="02020603050405020304" pitchFamily="18" charset="0"/>
              </a:rPr>
              <a:t>making the program more readable: Program should be easy to read and understand. It increases code understanding having readability and understandability as a clear objective of the coding activity can itself help in producing more maintainable software.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Coding Guidelines</a:t>
            </a:r>
          </a:p>
        </p:txBody>
      </p:sp>
      <p:pic>
        <p:nvPicPr>
          <p:cNvPr id="4" name="Content Placeholder 3" descr="Capture"/>
          <p:cNvPicPr>
            <a:picLocks noGrp="1" noChangeAspect="1"/>
          </p:cNvPicPr>
          <p:nvPr>
            <p:ph idx="1"/>
          </p:nvPr>
        </p:nvPicPr>
        <p:blipFill>
          <a:blip r:embed="rId2"/>
          <a:stretch>
            <a:fillRect/>
          </a:stretch>
        </p:blipFill>
        <p:spPr>
          <a:xfrm>
            <a:off x="3255010" y="1816735"/>
            <a:ext cx="5530850" cy="41554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idx="1"/>
          </p:nvPr>
        </p:nvSpPr>
        <p:spPr>
          <a:xfrm>
            <a:off x="838200" y="1825625"/>
            <a:ext cx="10515600" cy="4680585"/>
          </a:xfrm>
        </p:spPr>
        <p:txBody>
          <a:bodyPr>
            <a:noAutofit/>
          </a:bodyPr>
          <a:lstStyle/>
          <a:p>
            <a:r>
              <a:rPr lang="en-GB" altLang="en-US" sz="1800">
                <a:solidFill>
                  <a:srgbClr val="00B0F0"/>
                </a:solidFill>
                <a:latin typeface="Times New Roman" panose="02020603050405020304" pitchFamily="18" charset="0"/>
                <a:cs typeface="Times New Roman" panose="02020603050405020304" pitchFamily="18" charset="0"/>
              </a:rPr>
              <a:t>1. </a:t>
            </a:r>
            <a:r>
              <a:rPr lang="en-US" sz="1800">
                <a:solidFill>
                  <a:srgbClr val="00B0F0"/>
                </a:solidFill>
                <a:latin typeface="Times New Roman" panose="02020603050405020304" pitchFamily="18" charset="0"/>
                <a:cs typeface="Times New Roman" panose="02020603050405020304" pitchFamily="18" charset="0"/>
              </a:rPr>
              <a:t>Line Length:</a:t>
            </a:r>
            <a:r>
              <a:rPr lang="en-US" sz="1800">
                <a:latin typeface="Times New Roman" panose="02020603050405020304" pitchFamily="18" charset="0"/>
                <a:cs typeface="Times New Roman" panose="02020603050405020304" pitchFamily="18" charset="0"/>
              </a:rPr>
              <a:t> It is considered a good practice to keep the length of source code lines at or below 80 characters. Lines longer than this may not be visible properly on some terminals and tools. Some printers will truncate lines longer than 80 columns.</a:t>
            </a:r>
          </a:p>
          <a:p>
            <a:endParaRPr lang="en-US" sz="1800">
              <a:latin typeface="Times New Roman" panose="02020603050405020304" pitchFamily="18" charset="0"/>
              <a:cs typeface="Times New Roman" panose="02020603050405020304" pitchFamily="18" charset="0"/>
            </a:endParaRPr>
          </a:p>
          <a:p>
            <a:r>
              <a:rPr lang="en-US" sz="1800">
                <a:solidFill>
                  <a:srgbClr val="00B0F0"/>
                </a:solidFill>
                <a:latin typeface="Times New Roman" panose="02020603050405020304" pitchFamily="18" charset="0"/>
                <a:cs typeface="Times New Roman" panose="02020603050405020304" pitchFamily="18" charset="0"/>
              </a:rPr>
              <a:t>2. Spacing: </a:t>
            </a:r>
            <a:r>
              <a:rPr lang="en-US" sz="1800">
                <a:latin typeface="Times New Roman" panose="02020603050405020304" pitchFamily="18" charset="0"/>
                <a:cs typeface="Times New Roman" panose="02020603050405020304" pitchFamily="18" charset="0"/>
              </a:rPr>
              <a:t>The appropriate use of spaces within a line of code can improve readability.</a:t>
            </a:r>
          </a:p>
          <a:p>
            <a:r>
              <a:rPr lang="en-US" sz="1800">
                <a:solidFill>
                  <a:srgbClr val="00B050"/>
                </a:solidFill>
                <a:latin typeface="Times New Roman" panose="02020603050405020304" pitchFamily="18" charset="0"/>
                <a:cs typeface="Times New Roman" panose="02020603050405020304" pitchFamily="18" charset="0"/>
              </a:rPr>
              <a:t>Example:</a:t>
            </a:r>
          </a:p>
          <a:p>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Bad:        cost=price+(price*sales_tax)</a:t>
            </a:r>
          </a:p>
          <a:p>
            <a:pPr marL="0" indent="0">
              <a:buNone/>
            </a:pPr>
            <a:r>
              <a:rPr lang="en-GB"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    fprintf(stdout ,"The total cost is %5.2f\n",cost);</a:t>
            </a:r>
          </a:p>
          <a:p>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Better:      cost = price + ( price * sales_tax )</a:t>
            </a:r>
          </a:p>
          <a:p>
            <a:pPr marL="0" indent="0">
              <a:buNone/>
            </a:pPr>
            <a:r>
              <a:rPr lang="en-GB"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   fprintf (stdout,"The total cost is %5.2f\n",cost);</a:t>
            </a:r>
          </a:p>
          <a:p>
            <a:endParaRPr lang="en-US" sz="1700"/>
          </a:p>
          <a:p>
            <a:endParaRPr lang="en-US"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idx="1"/>
          </p:nvPr>
        </p:nvSpPr>
        <p:spPr>
          <a:xfrm>
            <a:off x="838200" y="1825625"/>
            <a:ext cx="10515600" cy="4889500"/>
          </a:xfrm>
        </p:spPr>
        <p:txBody>
          <a:bodyPr/>
          <a:lstStyle/>
          <a:p>
            <a:pPr algn="just"/>
            <a:r>
              <a:rPr lang="en-US" sz="1800">
                <a:latin typeface="Times New Roman" panose="02020603050405020304" pitchFamily="18" charset="0"/>
                <a:cs typeface="Times New Roman" panose="02020603050405020304" pitchFamily="18" charset="0"/>
                <a:sym typeface="+mn-ea"/>
              </a:rPr>
              <a:t>3. </a:t>
            </a:r>
            <a:r>
              <a:rPr lang="en-US" sz="1800">
                <a:solidFill>
                  <a:srgbClr val="00B0F0"/>
                </a:solidFill>
                <a:latin typeface="Times New Roman" panose="02020603050405020304" pitchFamily="18" charset="0"/>
                <a:cs typeface="Times New Roman" panose="02020603050405020304" pitchFamily="18" charset="0"/>
                <a:sym typeface="+mn-ea"/>
              </a:rPr>
              <a:t>The code should be well-documented:</a:t>
            </a:r>
            <a:r>
              <a:rPr lang="en-US" sz="1800">
                <a:latin typeface="Times New Roman" panose="02020603050405020304" pitchFamily="18" charset="0"/>
                <a:cs typeface="Times New Roman" panose="02020603050405020304" pitchFamily="18" charset="0"/>
                <a:sym typeface="+mn-ea"/>
              </a:rPr>
              <a:t> As a rule of thumb, there must be at least one comment line on the average for every three-source line.</a:t>
            </a:r>
            <a:endParaRPr lang="en-US" sz="1800">
              <a:latin typeface="Times New Roman" panose="02020603050405020304" pitchFamily="18" charset="0"/>
              <a:cs typeface="Times New Roman" panose="02020603050405020304" pitchFamily="18" charset="0"/>
            </a:endParaRPr>
          </a:p>
          <a:p>
            <a:pPr algn="just"/>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sym typeface="+mn-ea"/>
              </a:rPr>
              <a:t>4. </a:t>
            </a:r>
            <a:r>
              <a:rPr lang="en-US" sz="1800">
                <a:solidFill>
                  <a:srgbClr val="00B0F0"/>
                </a:solidFill>
                <a:latin typeface="Times New Roman" panose="02020603050405020304" pitchFamily="18" charset="0"/>
                <a:cs typeface="Times New Roman" panose="02020603050405020304" pitchFamily="18" charset="0"/>
                <a:sym typeface="+mn-ea"/>
              </a:rPr>
              <a:t>The length of any function should not exceed 10 source lines:</a:t>
            </a:r>
            <a:r>
              <a:rPr lang="en-US" sz="1800">
                <a:latin typeface="Times New Roman" panose="02020603050405020304" pitchFamily="18" charset="0"/>
                <a:cs typeface="Times New Roman" panose="02020603050405020304" pitchFamily="18" charset="0"/>
                <a:sym typeface="+mn-ea"/>
              </a:rPr>
              <a:t> A very lengthy function is generally very difficult to understand as it possibly carries out many various functions. For the same reason, lengthy functions are possible to have a disproportionately larger number of bugs.</a:t>
            </a:r>
            <a:endParaRPr lang="en-US" sz="1800">
              <a:latin typeface="Times New Roman" panose="02020603050405020304" pitchFamily="18" charset="0"/>
              <a:cs typeface="Times New Roman" panose="02020603050405020304" pitchFamily="18" charset="0"/>
            </a:endParaRPr>
          </a:p>
          <a:p>
            <a:pPr algn="just"/>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sym typeface="+mn-ea"/>
              </a:rPr>
              <a:t>5. </a:t>
            </a:r>
            <a:r>
              <a:rPr lang="en-US" sz="1800">
                <a:solidFill>
                  <a:srgbClr val="00B0F0"/>
                </a:solidFill>
                <a:latin typeface="Times New Roman" panose="02020603050405020304" pitchFamily="18" charset="0"/>
                <a:cs typeface="Times New Roman" panose="02020603050405020304" pitchFamily="18" charset="0"/>
                <a:sym typeface="+mn-ea"/>
              </a:rPr>
              <a:t>Do not use goto statements:</a:t>
            </a:r>
            <a:r>
              <a:rPr lang="en-US" sz="1800">
                <a:latin typeface="Times New Roman" panose="02020603050405020304" pitchFamily="18" charset="0"/>
                <a:cs typeface="Times New Roman" panose="02020603050405020304" pitchFamily="18" charset="0"/>
                <a:sym typeface="+mn-ea"/>
              </a:rPr>
              <a:t> Use of goto statements makes a program unstructured and very tough to understand.</a:t>
            </a:r>
            <a:endParaRPr lang="en-US" sz="1800">
              <a:latin typeface="Times New Roman" panose="02020603050405020304" pitchFamily="18" charset="0"/>
              <a:cs typeface="Times New Roman" panose="02020603050405020304" pitchFamily="18" charset="0"/>
            </a:endParaRPr>
          </a:p>
          <a:p>
            <a:pPr algn="just"/>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sym typeface="+mn-ea"/>
              </a:rPr>
              <a:t>6. </a:t>
            </a:r>
            <a:r>
              <a:rPr lang="en-US" sz="1800">
                <a:solidFill>
                  <a:srgbClr val="00B0F0"/>
                </a:solidFill>
                <a:latin typeface="Times New Roman" panose="02020603050405020304" pitchFamily="18" charset="0"/>
                <a:cs typeface="Times New Roman" panose="02020603050405020304" pitchFamily="18" charset="0"/>
                <a:sym typeface="+mn-ea"/>
              </a:rPr>
              <a:t>Inline Comments:</a:t>
            </a:r>
            <a:r>
              <a:rPr lang="en-US" sz="1800">
                <a:latin typeface="Times New Roman" panose="02020603050405020304" pitchFamily="18" charset="0"/>
                <a:cs typeface="Times New Roman" panose="02020603050405020304" pitchFamily="18" charset="0"/>
                <a:sym typeface="+mn-ea"/>
              </a:rPr>
              <a:t> Inline comments promote readability.</a:t>
            </a:r>
            <a:endParaRPr lang="en-US" sz="1800">
              <a:latin typeface="Times New Roman" panose="02020603050405020304" pitchFamily="18" charset="0"/>
              <a:cs typeface="Times New Roman" panose="02020603050405020304" pitchFamily="18" charset="0"/>
            </a:endParaRPr>
          </a:p>
          <a:p>
            <a:pPr algn="just"/>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sym typeface="+mn-ea"/>
              </a:rPr>
              <a:t>7. </a:t>
            </a:r>
            <a:r>
              <a:rPr lang="en-US" sz="1800">
                <a:solidFill>
                  <a:srgbClr val="00B0F0"/>
                </a:solidFill>
                <a:latin typeface="Times New Roman" panose="02020603050405020304" pitchFamily="18" charset="0"/>
                <a:cs typeface="Times New Roman" panose="02020603050405020304" pitchFamily="18" charset="0"/>
                <a:sym typeface="+mn-ea"/>
              </a:rPr>
              <a:t>Error Messages:</a:t>
            </a:r>
            <a:r>
              <a:rPr lang="en-US" sz="1800">
                <a:latin typeface="Times New Roman" panose="02020603050405020304" pitchFamily="18" charset="0"/>
                <a:cs typeface="Times New Roman" panose="02020603050405020304" pitchFamily="18" charset="0"/>
                <a:sym typeface="+mn-ea"/>
              </a:rPr>
              <a:t> Error handling is an essential aspect of computer programming. This does not only include adding the necessary logic to test for and handle errors but also involves making error messages meaningful.</a:t>
            </a:r>
            <a:endParaRPr lang="en-US" sz="1800">
              <a:latin typeface="Times New Roman" panose="02020603050405020304" pitchFamily="18" charset="0"/>
              <a:cs typeface="Times New Roman" panose="02020603050405020304" pitchFamily="18" charset="0"/>
            </a:endParaRPr>
          </a:p>
          <a:p>
            <a:pPr marL="0" indent="0" algn="just">
              <a:buNone/>
            </a:pPr>
            <a:endParaRPr 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a:solidFill>
                  <a:srgbClr val="FF0000"/>
                </a:solidFill>
                <a:latin typeface="Times New Roman" panose="02020603050405020304" pitchFamily="18" charset="0"/>
                <a:cs typeface="Times New Roman" panose="02020603050405020304" pitchFamily="18" charset="0"/>
              </a:rPr>
              <a:t>Programming Languages and Development Tools</a:t>
            </a:r>
          </a:p>
        </p:txBody>
      </p:sp>
      <p:sp>
        <p:nvSpPr>
          <p:cNvPr id="3" name="Content Placeholder 2"/>
          <p:cNvSpPr>
            <a:spLocks noGrp="1"/>
          </p:cNvSpPr>
          <p:nvPr>
            <p:ph idx="1"/>
          </p:nvPr>
        </p:nvSpPr>
        <p:spPr>
          <a:xfrm>
            <a:off x="838200" y="1825625"/>
            <a:ext cx="10515600" cy="4685030"/>
          </a:xfrm>
        </p:spPr>
        <p:txBody>
          <a:bodyPr/>
          <a:lstStyle/>
          <a:p>
            <a:pPr algn="just"/>
            <a:r>
              <a:rPr lang="en-GB" altLang="en-US" sz="1800">
                <a:latin typeface="Times New Roman" panose="02020603050405020304" pitchFamily="18" charset="0"/>
                <a:cs typeface="Times New Roman" panose="02020603050405020304" pitchFamily="18" charset="0"/>
              </a:rPr>
              <a:t>Programming Language (PL) is a formal language that specifies a set of instruction for computer to do something.</a:t>
            </a:r>
          </a:p>
          <a:p>
            <a:pPr algn="just"/>
            <a:r>
              <a:rPr lang="en-GB" altLang="en-US" sz="1800">
                <a:latin typeface="Times New Roman" panose="02020603050405020304" pitchFamily="18" charset="0"/>
                <a:cs typeface="Times New Roman" panose="02020603050405020304" pitchFamily="18" charset="0"/>
              </a:rPr>
              <a:t>PL should be seen from three points: specification, reference implementation and vendor implementation</a:t>
            </a:r>
          </a:p>
          <a:p>
            <a:pPr algn="just"/>
            <a:r>
              <a:rPr lang="en-GB" altLang="en-US" sz="1800">
                <a:latin typeface="Times New Roman" panose="02020603050405020304" pitchFamily="18" charset="0"/>
                <a:cs typeface="Times New Roman" panose="02020603050405020304" pitchFamily="18" charset="0"/>
              </a:rPr>
              <a:t>Developmenet Tools (DT) are a set of tools to help software developer in doing their tasks to create software product:</a:t>
            </a:r>
          </a:p>
          <a:p>
            <a:pPr marL="0" indent="0" algn="just">
              <a:buNone/>
            </a:pPr>
            <a:r>
              <a:rPr lang="en-GB" altLang="en-US" sz="1800">
                <a:latin typeface="Times New Roman" panose="02020603050405020304" pitchFamily="18" charset="0"/>
                <a:cs typeface="Times New Roman" panose="02020603050405020304" pitchFamily="18" charset="0"/>
              </a:rPr>
              <a:t>	- IDE (Integrated Development Environment)</a:t>
            </a:r>
          </a:p>
          <a:p>
            <a:pPr marL="0" indent="0" algn="just">
              <a:buNone/>
            </a:pPr>
            <a:r>
              <a:rPr lang="en-GB" altLang="en-US" sz="1800">
                <a:latin typeface="Times New Roman" panose="02020603050405020304" pitchFamily="18" charset="0"/>
                <a:cs typeface="Times New Roman" panose="02020603050405020304" pitchFamily="18" charset="0"/>
              </a:rPr>
              <a:t>	- Compiler / Intepreter</a:t>
            </a:r>
          </a:p>
          <a:p>
            <a:pPr marL="0" indent="0" algn="just">
              <a:buNone/>
            </a:pPr>
            <a:r>
              <a:rPr lang="en-GB" altLang="en-US" sz="1800">
                <a:latin typeface="Times New Roman" panose="02020603050405020304" pitchFamily="18" charset="0"/>
                <a:cs typeface="Times New Roman" panose="02020603050405020304" pitchFamily="18" charset="0"/>
              </a:rPr>
              <a:t>	- Profiler</a:t>
            </a:r>
          </a:p>
          <a:p>
            <a:pPr marL="0" indent="0" algn="just">
              <a:buNone/>
            </a:pPr>
            <a:r>
              <a:rPr lang="en-GB" altLang="en-US" sz="1800">
                <a:latin typeface="Times New Roman" panose="02020603050405020304" pitchFamily="18" charset="0"/>
                <a:cs typeface="Times New Roman" panose="02020603050405020304" pitchFamily="18" charset="0"/>
              </a:rPr>
              <a:t>	- Debugger</a:t>
            </a:r>
          </a:p>
          <a:p>
            <a:pPr marL="0" indent="0" algn="just">
              <a:buNone/>
            </a:pPr>
            <a:r>
              <a:rPr lang="en-GB" altLang="en-US" sz="1800">
                <a:latin typeface="Times New Roman" panose="02020603050405020304" pitchFamily="18" charset="0"/>
                <a:cs typeface="Times New Roman" panose="02020603050405020304" pitchFamily="18" charset="0"/>
              </a:rPr>
              <a:t>	- Editor</a:t>
            </a:r>
          </a:p>
          <a:p>
            <a:pPr marL="0" indent="0" algn="just">
              <a:buNone/>
            </a:pPr>
            <a:r>
              <a:rPr lang="en-GB" altLang="en-US" sz="1800">
                <a:latin typeface="Times New Roman" panose="02020603050405020304" pitchFamily="18" charset="0"/>
                <a:cs typeface="Times New Roman" panose="02020603050405020304" pitchFamily="18" charset="0"/>
              </a:rPr>
              <a:t>	- Package Management</a:t>
            </a:r>
          </a:p>
          <a:p>
            <a:pPr marL="0" indent="0" algn="just">
              <a:buNone/>
            </a:pPr>
            <a:r>
              <a:rPr lang="en-GB" altLang="en-US" sz="1800">
                <a:latin typeface="Times New Roman" panose="02020603050405020304" pitchFamily="18" charset="0"/>
                <a:cs typeface="Times New Roman" panose="02020603050405020304" pitchFamily="18" charset="0"/>
              </a:rPr>
              <a:t>	- Programming Environment</a:t>
            </a:r>
          </a:p>
          <a:p>
            <a:pPr algn="just"/>
            <a:endParaRPr lang="en-GB"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Programming Paradigms</a:t>
            </a:r>
          </a:p>
        </p:txBody>
      </p:sp>
      <p:sp>
        <p:nvSpPr>
          <p:cNvPr id="3" name="Content Placeholder 2"/>
          <p:cNvSpPr>
            <a:spLocks noGrp="1"/>
          </p:cNvSpPr>
          <p:nvPr>
            <p:ph idx="1"/>
          </p:nvPr>
        </p:nvSpPr>
        <p:spPr>
          <a:xfrm>
            <a:off x="838200" y="1825625"/>
            <a:ext cx="10515600" cy="4728210"/>
          </a:xfrm>
        </p:spPr>
        <p:txBody>
          <a:bodyPr/>
          <a:lstStyle/>
          <a:p>
            <a:r>
              <a:rPr lang="en-GB" altLang="en-US" sz="1800">
                <a:latin typeface="Times New Roman" panose="02020603050405020304" pitchFamily="18" charset="0"/>
                <a:cs typeface="Times New Roman" panose="02020603050405020304" pitchFamily="18" charset="0"/>
              </a:rPr>
              <a:t>Programming Paradigm is related with the way programmer solve programming problem.</a:t>
            </a:r>
          </a:p>
          <a:p>
            <a:r>
              <a:rPr lang="en-GB" altLang="en-US" sz="1800">
                <a:latin typeface="Times New Roman" panose="02020603050405020304" pitchFamily="18" charset="0"/>
                <a:cs typeface="Times New Roman" panose="02020603050405020304" pitchFamily="18" charset="0"/>
              </a:rPr>
              <a:t>PP are implemented as programming language features.</a:t>
            </a:r>
          </a:p>
          <a:p>
            <a:r>
              <a:rPr lang="en-GB" altLang="en-US" sz="1800">
                <a:latin typeface="Times New Roman" panose="02020603050405020304" pitchFamily="18" charset="0"/>
                <a:cs typeface="Times New Roman" panose="02020603050405020304" pitchFamily="18" charset="0"/>
              </a:rPr>
              <a:t>Some Programming Paradigms are</a:t>
            </a:r>
          </a:p>
          <a:p>
            <a:pPr marL="0" indent="0">
              <a:buNone/>
            </a:pPr>
            <a:r>
              <a:rPr lang="en-GB" altLang="en-US" sz="1800">
                <a:latin typeface="Times New Roman" panose="02020603050405020304" pitchFamily="18" charset="0"/>
                <a:cs typeface="Times New Roman" panose="02020603050405020304" pitchFamily="18" charset="0"/>
              </a:rPr>
              <a:t>	- Imperative: allow side effects, sequential, there are constructs to control order. For ex: Perl, Python, 	  JavaScript, PHP</a:t>
            </a:r>
          </a:p>
          <a:p>
            <a:pPr marL="0" indent="0">
              <a:buNone/>
            </a:pPr>
            <a:r>
              <a:rPr lang="en-GB" altLang="en-US" sz="1800">
                <a:latin typeface="Times New Roman" panose="02020603050405020304" pitchFamily="18" charset="0"/>
                <a:cs typeface="Times New Roman" panose="02020603050405020304" pitchFamily="18" charset="0"/>
              </a:rPr>
              <a:t>	- Functional Programming: disallow side effects, treats computation as the evaluation of mathematical 	  functions, avoids changing state and mutable data. For ex: Haskell, OCaml</a:t>
            </a:r>
          </a:p>
          <a:p>
            <a:pPr marL="0" indent="0">
              <a:buNone/>
            </a:pPr>
            <a:r>
              <a:rPr lang="en-GB" altLang="en-US" sz="1800">
                <a:latin typeface="Times New Roman" panose="02020603050405020304" pitchFamily="18" charset="0"/>
                <a:cs typeface="Times New Roman" panose="02020603050405020304" pitchFamily="18" charset="0"/>
              </a:rPr>
              <a:t>	- Declarative: order is not important, declare something and have computer do the work. For Ex: SQL</a:t>
            </a:r>
          </a:p>
          <a:p>
            <a:pPr marL="0" indent="0">
              <a:buNone/>
            </a:pPr>
            <a:r>
              <a:rPr lang="en-GB" altLang="en-US" sz="1800">
                <a:latin typeface="Times New Roman" panose="02020603050405020304" pitchFamily="18" charset="0"/>
                <a:cs typeface="Times New Roman" panose="02020603050405020304" pitchFamily="18" charset="0"/>
              </a:rPr>
              <a:t>	- Object Oriented Programming: treats class as an encapsulation of executable code and let the 	  	  objects from the class to collaborate. For Ex: Java, C++</a:t>
            </a:r>
          </a:p>
          <a:p>
            <a:pPr marL="0" indent="0">
              <a:buNone/>
            </a:pPr>
            <a:endParaRPr lang="en-GB"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Programming Environment</a:t>
            </a:r>
          </a:p>
        </p:txBody>
      </p:sp>
      <p:sp>
        <p:nvSpPr>
          <p:cNvPr id="3" name="Content Placeholder 2"/>
          <p:cNvSpPr>
            <a:spLocks noGrp="1"/>
          </p:cNvSpPr>
          <p:nvPr>
            <p:ph idx="1"/>
          </p:nvPr>
        </p:nvSpPr>
        <p:spPr>
          <a:xfrm>
            <a:off x="838200" y="1825625"/>
            <a:ext cx="10515600" cy="4879340"/>
          </a:xfrm>
        </p:spPr>
        <p:txBody>
          <a:bodyPr/>
          <a:lstStyle/>
          <a:p>
            <a:r>
              <a:rPr lang="en-GB" altLang="en-US" sz="1800">
                <a:latin typeface="Times New Roman" panose="02020603050405020304" pitchFamily="18" charset="0"/>
                <a:cs typeface="Times New Roman" panose="02020603050405020304" pitchFamily="18" charset="0"/>
              </a:rPr>
              <a:t>PL is  not the only thing to consider when we want to build software product</a:t>
            </a:r>
          </a:p>
          <a:p>
            <a:r>
              <a:rPr lang="en-GB" altLang="en-US" sz="1800">
                <a:latin typeface="Times New Roman" panose="02020603050405020304" pitchFamily="18" charset="0"/>
                <a:cs typeface="Times New Roman" panose="02020603050405020304" pitchFamily="18" charset="0"/>
              </a:rPr>
              <a:t>PL environment are other things related to programming and DT, important for successful delivery of software products although may not be technically related.</a:t>
            </a:r>
          </a:p>
          <a:p>
            <a:r>
              <a:rPr lang="en-GB" altLang="en-US" sz="1800">
                <a:latin typeface="Times New Roman" panose="02020603050405020304" pitchFamily="18" charset="0"/>
                <a:cs typeface="Times New Roman" panose="02020603050405020304" pitchFamily="18" charset="0"/>
              </a:rPr>
              <a:t>It is the answer of: “I can program, I can do programming tasks, now how should I begin and how do I manage it so that I can deliver software product?”</a:t>
            </a:r>
          </a:p>
          <a:p>
            <a:r>
              <a:rPr lang="en-GB" altLang="en-US" sz="1800">
                <a:latin typeface="Times New Roman" panose="02020603050405020304" pitchFamily="18" charset="0"/>
                <a:cs typeface="Times New Roman" panose="02020603050405020304" pitchFamily="18" charset="0"/>
              </a:rPr>
              <a:t>PL environment:</a:t>
            </a:r>
          </a:p>
          <a:p>
            <a:pPr marL="0" indent="0">
              <a:buNone/>
            </a:pPr>
            <a:r>
              <a:rPr lang="en-GB" altLang="en-US" sz="1800">
                <a:latin typeface="Times New Roman" panose="02020603050405020304" pitchFamily="18" charset="0"/>
                <a:cs typeface="Times New Roman" panose="02020603050405020304" pitchFamily="18" charset="0"/>
              </a:rPr>
              <a:t>	- Software development methodology:waterfall, prototyping, agile</a:t>
            </a:r>
          </a:p>
          <a:p>
            <a:pPr marL="0" indent="0">
              <a:buNone/>
            </a:pPr>
            <a:r>
              <a:rPr lang="en-GB" altLang="en-US" sz="1800">
                <a:latin typeface="Times New Roman" panose="02020603050405020304" pitchFamily="18" charset="0"/>
                <a:cs typeface="Times New Roman" panose="02020603050405020304" pitchFamily="18" charset="0"/>
              </a:rPr>
              <a:t>	- Cloud-enabled DT (platform as a service): Docker,Kubernetes, ekt, unikernel</a:t>
            </a:r>
          </a:p>
          <a:p>
            <a:pPr marL="0" indent="0">
              <a:buNone/>
            </a:pPr>
            <a:r>
              <a:rPr lang="en-GB" altLang="en-US" sz="1800">
                <a:latin typeface="Times New Roman" panose="02020603050405020304" pitchFamily="18" charset="0"/>
                <a:cs typeface="Times New Roman" panose="02020603050405020304" pitchFamily="18" charset="0"/>
              </a:rPr>
              <a:t>	- Distributed Computing: Data serialization: XML (OBSOLETE), JSON, msgpack, protocol buffer, etc.</a:t>
            </a:r>
          </a:p>
          <a:p>
            <a:pPr marL="0" indent="0">
              <a:buNone/>
            </a:pPr>
            <a:r>
              <a:rPr lang="en-GB" altLang="en-US" sz="1800">
                <a:latin typeface="Times New Roman" panose="02020603050405020304" pitchFamily="18" charset="0"/>
                <a:cs typeface="Times New Roman" panose="02020603050405020304" pitchFamily="18" charset="0"/>
              </a:rPr>
              <a:t>	- Testing and Continous Integration</a:t>
            </a:r>
          </a:p>
          <a:p>
            <a:pPr marL="0" indent="0">
              <a:buNone/>
            </a:pPr>
            <a:r>
              <a:rPr lang="en-GB" altLang="en-US" sz="1800">
                <a:latin typeface="Times New Roman" panose="02020603050405020304" pitchFamily="18" charset="0"/>
                <a:cs typeface="Times New Roman" panose="02020603050405020304" pitchFamily="18" charset="0"/>
              </a:rPr>
              <a:t>	- Online tools: workflow management (ex: trello), communication (Slack)</a:t>
            </a:r>
          </a:p>
          <a:p>
            <a:pPr marL="0" indent="0">
              <a:buNone/>
            </a:pPr>
            <a:r>
              <a:rPr lang="en-GB" altLang="en-US" sz="1800">
                <a:latin typeface="Times New Roman" panose="02020603050405020304" pitchFamily="18" charset="0"/>
                <a:cs typeface="Times New Roman" panose="02020603050405020304" pitchFamily="18" charset="0"/>
              </a:rPr>
              <a:t>	- Project Management: Github, Gitlab</a:t>
            </a:r>
          </a:p>
          <a:p>
            <a:pPr marL="0" indent="0">
              <a:buNone/>
            </a:pPr>
            <a:r>
              <a:rPr lang="en-GB" altLang="en-US" sz="1800">
                <a:latin typeface="Times New Roman" panose="02020603050405020304" pitchFamily="18" charset="0"/>
                <a:cs typeface="Times New Roman" panose="02020603050405020304" pitchFamily="18" charset="0"/>
              </a:rPr>
              <a:t>	- Product Development: Aha (aha.io)</a:t>
            </a:r>
          </a:p>
          <a:p>
            <a:pPr marL="0" indent="0">
              <a:buNone/>
            </a:pPr>
            <a:endParaRPr lang="en-GB"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4000">
                <a:solidFill>
                  <a:srgbClr val="FF0000"/>
                </a:solidFill>
                <a:latin typeface="Times New Roman" panose="02020603050405020304" pitchFamily="18" charset="0"/>
                <a:cs typeface="Times New Roman" panose="02020603050405020304" pitchFamily="18" charset="0"/>
              </a:rPr>
              <a:t>Domain Problems</a:t>
            </a:r>
          </a:p>
        </p:txBody>
      </p:sp>
      <p:sp>
        <p:nvSpPr>
          <p:cNvPr id="3" name="Content Placeholder 2"/>
          <p:cNvSpPr>
            <a:spLocks noGrp="1"/>
          </p:cNvSpPr>
          <p:nvPr>
            <p:ph idx="1"/>
          </p:nvPr>
        </p:nvSpPr>
        <p:spPr/>
        <p:txBody>
          <a:bodyPr/>
          <a:lstStyle/>
          <a:p>
            <a:pPr algn="just"/>
            <a:r>
              <a:rPr lang="en-GB" altLang="en-US" sz="1800">
                <a:latin typeface="Times New Roman" panose="02020603050405020304" pitchFamily="18" charset="0"/>
                <a:cs typeface="Times New Roman" panose="02020603050405020304" pitchFamily="18" charset="0"/>
              </a:rPr>
              <a:t>Frontend:</a:t>
            </a:r>
          </a:p>
          <a:p>
            <a:pPr marL="0" indent="0" algn="just">
              <a:buNone/>
            </a:pPr>
            <a:r>
              <a:rPr lang="en-GB" altLang="en-US" sz="1800">
                <a:latin typeface="Times New Roman" panose="02020603050405020304" pitchFamily="18" charset="0"/>
                <a:cs typeface="Times New Roman" panose="02020603050405020304" pitchFamily="18" charset="0"/>
              </a:rPr>
              <a:t>	- GUI and TUI</a:t>
            </a:r>
          </a:p>
          <a:p>
            <a:pPr marL="0" indent="0" algn="just">
              <a:buNone/>
            </a:pPr>
            <a:r>
              <a:rPr lang="en-GB" altLang="en-US" sz="1800">
                <a:latin typeface="Times New Roman" panose="02020603050405020304" pitchFamily="18" charset="0"/>
                <a:cs typeface="Times New Roman" panose="02020603050405020304" pitchFamily="18" charset="0"/>
              </a:rPr>
              <a:t>	- Web</a:t>
            </a:r>
          </a:p>
          <a:p>
            <a:pPr marL="0" indent="0" algn="just">
              <a:buNone/>
            </a:pPr>
            <a:r>
              <a:rPr lang="en-GB" altLang="en-US" sz="1800">
                <a:latin typeface="Times New Roman" panose="02020603050405020304" pitchFamily="18" charset="0"/>
                <a:cs typeface="Times New Roman" panose="02020603050405020304" pitchFamily="18" charset="0"/>
              </a:rPr>
              <a:t>	- Mobile</a:t>
            </a:r>
          </a:p>
          <a:p>
            <a:pPr algn="just"/>
            <a:r>
              <a:rPr lang="en-GB" altLang="en-US" sz="1800">
                <a:latin typeface="Times New Roman" panose="02020603050405020304" pitchFamily="18" charset="0"/>
                <a:cs typeface="Times New Roman" panose="02020603050405020304" pitchFamily="18" charset="0"/>
              </a:rPr>
              <a:t>Backend - Distributed System: low latency PL</a:t>
            </a:r>
          </a:p>
          <a:p>
            <a:pPr marL="0" indent="0" algn="just">
              <a:buNone/>
            </a:pPr>
            <a:r>
              <a:rPr lang="en-GB" altLang="en-US" sz="1800">
                <a:latin typeface="Times New Roman" panose="02020603050405020304" pitchFamily="18" charset="0"/>
                <a:cs typeface="Times New Roman" panose="02020603050405020304" pitchFamily="18" charset="0"/>
              </a:rPr>
              <a:t>	- PL - Compiler and libraries: microservices. Go is still the best</a:t>
            </a:r>
          </a:p>
          <a:p>
            <a:pPr marL="0" indent="0" algn="just">
              <a:buNone/>
            </a:pPr>
            <a:r>
              <a:rPr lang="en-GB" altLang="en-US" sz="1800">
                <a:latin typeface="Times New Roman" panose="02020603050405020304" pitchFamily="18" charset="0"/>
                <a:cs typeface="Times New Roman" panose="02020603050405020304" pitchFamily="18" charset="0"/>
              </a:rPr>
              <a:t>	- Database: SQL, NOSQL, NewSQL</a:t>
            </a:r>
          </a:p>
          <a:p>
            <a:pPr algn="just"/>
            <a:r>
              <a:rPr lang="en-GB" altLang="en-US" sz="1800">
                <a:latin typeface="Times New Roman" panose="02020603050405020304" pitchFamily="18" charset="0"/>
                <a:cs typeface="Times New Roman" panose="02020603050405020304" pitchFamily="18" charset="0"/>
              </a:rPr>
              <a:t>Big Data</a:t>
            </a:r>
          </a:p>
          <a:p>
            <a:pPr algn="just"/>
            <a:r>
              <a:rPr lang="en-GB" altLang="en-US" sz="1800">
                <a:latin typeface="Times New Roman" panose="02020603050405020304" pitchFamily="18" charset="0"/>
                <a:cs typeface="Times New Roman" panose="02020603050405020304" pitchFamily="18" charset="0"/>
              </a:rPr>
              <a:t>Artificial Intelligence: Machine Learning and Data Mining (ex: TensorFlow), Deep Learning: see Julia and R</a:t>
            </a:r>
          </a:p>
          <a:p>
            <a:pPr algn="just"/>
            <a:r>
              <a:rPr lang="en-GB" altLang="en-US" sz="1800">
                <a:latin typeface="Times New Roman" panose="02020603050405020304" pitchFamily="18" charset="0"/>
                <a:cs typeface="Times New Roman" panose="02020603050405020304" pitchFamily="18" charset="0"/>
              </a:rPr>
              <a:t>Embedded System: Raspberry Pi etc: need specific OS and specific development tools: Python, Node.js, Rust, Go, 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971</Words>
  <Application>Microsoft Office PowerPoint</Application>
  <PresentationFormat>Widescreen</PresentationFormat>
  <Paragraphs>98</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Software Engineering BCA  IV SEM</vt:lpstr>
      <vt:lpstr>Coding</vt:lpstr>
      <vt:lpstr>Coding Guidelines</vt:lpstr>
      <vt:lpstr>Continued....</vt:lpstr>
      <vt:lpstr>Continued....</vt:lpstr>
      <vt:lpstr>Programming Languages and Development Tools</vt:lpstr>
      <vt:lpstr>Programming Paradigms</vt:lpstr>
      <vt:lpstr>Programming Environment</vt:lpstr>
      <vt:lpstr>Domain Problems</vt:lpstr>
      <vt:lpstr>Coding Standards</vt:lpstr>
      <vt:lpstr>Continued....</vt:lpstr>
      <vt:lpstr>Continued....</vt:lpstr>
      <vt:lpstr>Selecting Languages and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BCA  IV SEM</dc:title>
  <dc:creator/>
  <cp:lastModifiedBy>Bijay Babu Regmi</cp:lastModifiedBy>
  <cp:revision>15</cp:revision>
  <dcterms:created xsi:type="dcterms:W3CDTF">2020-09-23T12:57:00Z</dcterms:created>
  <dcterms:modified xsi:type="dcterms:W3CDTF">2021-01-20T10:02:24Z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