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14170-7ADB-43A6-8A33-7B99B5FBD3E0}"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4F5A5-B064-4E2F-8B97-84850FE77A89}" type="slidenum">
              <a:rPr lang="en-US" smtClean="0"/>
              <a:t>‹#›</a:t>
            </a:fld>
            <a:endParaRPr lang="en-US"/>
          </a:p>
        </p:txBody>
      </p:sp>
    </p:spTree>
    <p:extLst>
      <p:ext uri="{BB962C8B-B14F-4D97-AF65-F5344CB8AC3E}">
        <p14:creationId xmlns:p14="http://schemas.microsoft.com/office/powerpoint/2010/main" val="346642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69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466A1E-D7D6-4548-B98F-F1F99C5D7EE9}"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355721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66A1E-D7D6-4548-B98F-F1F99C5D7EE9}"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16040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66A1E-D7D6-4548-B98F-F1F99C5D7EE9}"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48074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66A1E-D7D6-4548-B98F-F1F99C5D7EE9}"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299272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466A1E-D7D6-4548-B98F-F1F99C5D7EE9}"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184885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466A1E-D7D6-4548-B98F-F1F99C5D7EE9}"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237284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466A1E-D7D6-4548-B98F-F1F99C5D7EE9}"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92211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466A1E-D7D6-4548-B98F-F1F99C5D7EE9}"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137551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66A1E-D7D6-4548-B98F-F1F99C5D7EE9}"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133561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466A1E-D7D6-4548-B98F-F1F99C5D7EE9}"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117812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466A1E-D7D6-4548-B98F-F1F99C5D7EE9}"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FD9A3-8F73-4205-B798-60072F7C2F82}" type="slidenum">
              <a:rPr lang="en-US" smtClean="0"/>
              <a:t>‹#›</a:t>
            </a:fld>
            <a:endParaRPr lang="en-US"/>
          </a:p>
        </p:txBody>
      </p:sp>
    </p:spTree>
    <p:extLst>
      <p:ext uri="{BB962C8B-B14F-4D97-AF65-F5344CB8AC3E}">
        <p14:creationId xmlns:p14="http://schemas.microsoft.com/office/powerpoint/2010/main" val="354963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66A1E-D7D6-4548-B98F-F1F99C5D7EE9}"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FD9A3-8F73-4205-B798-60072F7C2F82}" type="slidenum">
              <a:rPr lang="en-US" smtClean="0"/>
              <a:t>‹#›</a:t>
            </a:fld>
            <a:endParaRPr lang="en-US"/>
          </a:p>
        </p:txBody>
      </p:sp>
    </p:spTree>
    <p:extLst>
      <p:ext uri="{BB962C8B-B14F-4D97-AF65-F5344CB8AC3E}">
        <p14:creationId xmlns:p14="http://schemas.microsoft.com/office/powerpoint/2010/main" val="153389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835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Software Engineering</a:t>
            </a:r>
            <a:b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br>
            <a:r>
              <a:rPr lang="en-GB" sz="3600"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BCA  IV SEM</a:t>
            </a:r>
            <a:endParaRPr sz="3600"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a:spLocks noGrp="1"/>
          </p:cNvSpPr>
          <p:nvPr>
            <p:ph type="subTitle" idx="1"/>
          </p:nvPr>
        </p:nvSpPr>
        <p:spPr>
          <a:xfrm>
            <a:off x="1835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Chapter VI</a:t>
            </a:r>
          </a:p>
          <a:p>
            <a:pPr lvl="0">
              <a:spcBef>
                <a:spcPts val="0"/>
              </a:spcBef>
            </a:pPr>
            <a:r>
              <a:rPr lang="en-GB" dirty="0" smtClean="0">
                <a:solidFill>
                  <a:srgbClr val="FF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Software Testing and Quality Assurance</a:t>
            </a:r>
          </a:p>
          <a:p>
            <a:pPr marL="0" lvl="0" indent="0" algn="ctr" rtl="0">
              <a:spcBef>
                <a:spcPts val="0"/>
              </a:spcBef>
              <a:spcAft>
                <a:spcPts val="0"/>
              </a:spcAft>
              <a:buNone/>
            </a:pPr>
            <a:endPar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dirty="0" smtClean="0">
                <a:solidFill>
                  <a:srgbClr val="0000FF"/>
                </a:solidFill>
                <a:latin typeface="Times New Roman" panose="02020603050405020304"/>
                <a:ea typeface="Times New Roman" panose="02020603050405020304"/>
                <a:cs typeface="Times New Roman" panose="02020603050405020304"/>
                <a:sym typeface="Times New Roman" panose="02020603050405020304"/>
              </a:rPr>
              <a:t>Bijay </a:t>
            </a:r>
            <a:r>
              <a:rPr lang="en-GB"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Babu Regmi</a:t>
            </a:r>
            <a:endParaRPr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US" dirty="0">
                <a:solidFill>
                  <a:srgbClr val="FF00FF"/>
                </a:solidFill>
                <a:latin typeface="Times New Roman" panose="02020603050405020304"/>
                <a:ea typeface="Times New Roman" panose="02020603050405020304"/>
                <a:cs typeface="Times New Roman" panose="02020603050405020304"/>
                <a:sym typeface="Times New Roman" panose="02020603050405020304"/>
              </a:rPr>
              <a:t>b</a:t>
            </a:r>
            <a:r>
              <a:rPr lang="en-GB" dirty="0" smtClean="0">
                <a:solidFill>
                  <a:srgbClr val="FF00FF"/>
                </a:solidFill>
                <a:latin typeface="Times New Roman" panose="02020603050405020304"/>
                <a:ea typeface="Times New Roman" panose="02020603050405020304"/>
                <a:cs typeface="Times New Roman" panose="02020603050405020304"/>
                <a:sym typeface="Times New Roman" panose="02020603050405020304"/>
              </a:rPr>
              <a:t>ijay.regmi@deerwalk.edu.np</a:t>
            </a:r>
            <a:endParaRPr dirty="0">
              <a:solidFill>
                <a:srgbClr val="FF00FF"/>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42775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Levels of Testing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12120"/>
          </a:xfrm>
        </p:spPr>
        <p:txBody>
          <a:bodyPr>
            <a:normAutofit fontScale="92500" lnSpcReduction="10000"/>
          </a:bodyPr>
          <a:lstStyle/>
          <a:p>
            <a:pPr algn="just"/>
            <a:r>
              <a:rPr lang="en-US" sz="1900" dirty="0">
                <a:latin typeface="Times New Roman" panose="02020603050405020304" pitchFamily="18" charset="0"/>
                <a:cs typeface="Times New Roman" panose="02020603050405020304" pitchFamily="18" charset="0"/>
              </a:rPr>
              <a:t>Testing itself may be defined at various levels of SDLC. The testing process runs parallel to software development. Before jumping on the next stage, a stage is tested, validated and verified. </a:t>
            </a:r>
          </a:p>
          <a:p>
            <a:pPr algn="just"/>
            <a:r>
              <a:rPr lang="en-US" sz="1900" dirty="0">
                <a:latin typeface="Times New Roman" panose="02020603050405020304" pitchFamily="18" charset="0"/>
                <a:cs typeface="Times New Roman" panose="02020603050405020304" pitchFamily="18" charset="0"/>
              </a:rPr>
              <a:t>Testing separately is done just to make sure that there are no hidden bugs or issues left in the software. Software is tested on various </a:t>
            </a:r>
            <a:r>
              <a:rPr lang="en-US" sz="1900" dirty="0" smtClean="0">
                <a:latin typeface="Times New Roman" panose="02020603050405020304" pitchFamily="18" charset="0"/>
                <a:cs typeface="Times New Roman" panose="02020603050405020304" pitchFamily="18" charset="0"/>
              </a:rPr>
              <a:t>levels:</a:t>
            </a:r>
          </a:p>
          <a:p>
            <a:pPr marL="400050" indent="-400050" algn="just">
              <a:buAutoNum type="romanLcParenR"/>
            </a:pPr>
            <a:r>
              <a:rPr lang="en-US" sz="1900" dirty="0" smtClean="0">
                <a:solidFill>
                  <a:srgbClr val="00B0F0"/>
                </a:solidFill>
                <a:latin typeface="Times New Roman" panose="02020603050405020304" pitchFamily="18" charset="0"/>
                <a:cs typeface="Times New Roman" panose="02020603050405020304" pitchFamily="18" charset="0"/>
              </a:rPr>
              <a:t>Unit Testing:</a:t>
            </a:r>
          </a:p>
          <a:p>
            <a:pPr algn="just"/>
            <a:r>
              <a:rPr lang="en-US" sz="1900" dirty="0">
                <a:latin typeface="Times New Roman" panose="02020603050405020304" pitchFamily="18" charset="0"/>
                <a:cs typeface="Times New Roman" panose="02020603050405020304" pitchFamily="18" charset="0"/>
              </a:rPr>
              <a:t>While coding, the programmer performs some tests on that unit of program to know if it is error free. Testing is performed under white-box testing approach. Unit testing helps developers decide that individual units of the program are working as per requirement and are error free.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main purpose behind this is to check that all the individual parts are working as intended. A unit is known as the smallest possible component of software that can be tested. Generally, it has a few inputs and a single output</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workflow of unit testing in software testing usually follows this framework:</a:t>
            </a:r>
          </a:p>
          <a:p>
            <a:pPr algn="just"/>
            <a:r>
              <a:rPr lang="en-US" sz="1900" dirty="0">
                <a:solidFill>
                  <a:srgbClr val="FFC000"/>
                </a:solidFill>
                <a:latin typeface="Times New Roman" panose="02020603050405020304" pitchFamily="18" charset="0"/>
                <a:cs typeface="Times New Roman" panose="02020603050405020304" pitchFamily="18" charset="0"/>
              </a:rPr>
              <a:t>Create the test cases</a:t>
            </a:r>
          </a:p>
          <a:p>
            <a:pPr algn="just"/>
            <a:r>
              <a:rPr lang="en-US" sz="1900" dirty="0">
                <a:solidFill>
                  <a:srgbClr val="FFC000"/>
                </a:solidFill>
                <a:latin typeface="Times New Roman" panose="02020603050405020304" pitchFamily="18" charset="0"/>
                <a:cs typeface="Times New Roman" panose="02020603050405020304" pitchFamily="18" charset="0"/>
              </a:rPr>
              <a:t>Review or rework</a:t>
            </a:r>
          </a:p>
          <a:p>
            <a:pPr algn="just"/>
            <a:r>
              <a:rPr lang="en-US" sz="1900" dirty="0">
                <a:solidFill>
                  <a:srgbClr val="FFC000"/>
                </a:solidFill>
                <a:latin typeface="Times New Roman" panose="02020603050405020304" pitchFamily="18" charset="0"/>
                <a:cs typeface="Times New Roman" panose="02020603050405020304" pitchFamily="18" charset="0"/>
              </a:rPr>
              <a:t>Baseline</a:t>
            </a:r>
          </a:p>
          <a:p>
            <a:pPr algn="just"/>
            <a:r>
              <a:rPr lang="en-US" sz="1900" dirty="0">
                <a:solidFill>
                  <a:srgbClr val="FFC000"/>
                </a:solidFill>
                <a:latin typeface="Times New Roman" panose="02020603050405020304" pitchFamily="18" charset="0"/>
                <a:cs typeface="Times New Roman" panose="02020603050405020304" pitchFamily="18" charset="0"/>
              </a:rPr>
              <a:t>Execute test cases</a:t>
            </a: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74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00B0F0"/>
                </a:solidFill>
                <a:latin typeface="Times New Roman" panose="02020603050405020304" pitchFamily="18" charset="0"/>
                <a:cs typeface="Times New Roman" panose="02020603050405020304" pitchFamily="18" charset="0"/>
              </a:rPr>
              <a:t>ii) Integration Testing</a:t>
            </a:r>
            <a:endParaRPr lang="en-US" dirty="0">
              <a:solidFill>
                <a:srgbClr val="00B0F0"/>
              </a:solidFill>
            </a:endParaRPr>
          </a:p>
          <a:p>
            <a:pPr algn="just"/>
            <a:r>
              <a:rPr lang="en-US" sz="1800" dirty="0" smtClean="0">
                <a:latin typeface="Times New Roman" panose="02020603050405020304" pitchFamily="18" charset="0"/>
                <a:cs typeface="Times New Roman" panose="02020603050405020304" pitchFamily="18" charset="0"/>
              </a:rPr>
              <a:t>It</a:t>
            </a:r>
            <a:r>
              <a:rPr lang="en-US" sz="1800" dirty="0">
                <a:latin typeface="Times New Roman" panose="02020603050405020304" pitchFamily="18" charset="0"/>
                <a:cs typeface="Times New Roman" panose="02020603050405020304" pitchFamily="18" charset="0"/>
              </a:rPr>
              <a:t> is a level of software testing where individual units / components are combined and tested as a group. The purpose of this level of testing is to expose faults in the interaction between integrated units. Test drivers and test stubs are used to assist in Integration Testing</a:t>
            </a:r>
            <a:r>
              <a:rPr lang="en-US" sz="1800" dirty="0" smtClean="0">
                <a:latin typeface="Times New Roman" panose="02020603050405020304" pitchFamily="18" charset="0"/>
                <a:cs typeface="Times New Roman" panose="02020603050405020304" pitchFamily="18" charset="0"/>
              </a:rPr>
              <a:t>. Even </a:t>
            </a:r>
            <a:r>
              <a:rPr lang="en-US" sz="1800" dirty="0">
                <a:latin typeface="Times New Roman" panose="02020603050405020304" pitchFamily="18" charset="0"/>
                <a:cs typeface="Times New Roman" panose="02020603050405020304" pitchFamily="18" charset="0"/>
              </a:rPr>
              <a:t>if the units of software are working fine individually, there is a need to find out if the units if integrated together would also work without errors. For example, argument passing and data </a:t>
            </a:r>
            <a:r>
              <a:rPr lang="en-US" sz="1800" dirty="0" smtClean="0">
                <a:latin typeface="Times New Roman" panose="02020603050405020304" pitchFamily="18" charset="0"/>
                <a:cs typeface="Times New Roman" panose="02020603050405020304" pitchFamily="18" charset="0"/>
              </a:rPr>
              <a:t>updating </a:t>
            </a:r>
            <a:r>
              <a:rPr lang="en-US" sz="1800" dirty="0">
                <a:latin typeface="Times New Roman" panose="02020603050405020304" pitchFamily="18" charset="0"/>
                <a:cs typeface="Times New Roman" panose="02020603050405020304" pitchFamily="18" charset="0"/>
              </a:rPr>
              <a:t>etc. </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1413164" y="3879272"/>
            <a:ext cx="1320800" cy="9513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Tested Module A</a:t>
            </a:r>
            <a:endParaRPr lang="en-US" dirty="0"/>
          </a:p>
        </p:txBody>
      </p:sp>
      <p:sp>
        <p:nvSpPr>
          <p:cNvPr id="6" name="Rectangle 5"/>
          <p:cNvSpPr/>
          <p:nvPr/>
        </p:nvSpPr>
        <p:spPr>
          <a:xfrm>
            <a:off x="3579091" y="3879271"/>
            <a:ext cx="1320800" cy="9513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Tested Module B</a:t>
            </a:r>
            <a:endParaRPr lang="en-US" dirty="0"/>
          </a:p>
        </p:txBody>
      </p:sp>
      <p:sp>
        <p:nvSpPr>
          <p:cNvPr id="7" name="Rectangle 6"/>
          <p:cNvSpPr/>
          <p:nvPr/>
        </p:nvSpPr>
        <p:spPr>
          <a:xfrm>
            <a:off x="6383481" y="3879271"/>
            <a:ext cx="2215573" cy="11637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Integrated Module</a:t>
            </a:r>
            <a:endParaRPr lang="en-US" dirty="0"/>
          </a:p>
        </p:txBody>
      </p:sp>
      <p:cxnSp>
        <p:nvCxnSpPr>
          <p:cNvPr id="9" name="Straight Arrow Connector 8"/>
          <p:cNvCxnSpPr>
            <a:stCxn id="6" idx="3"/>
          </p:cNvCxnSpPr>
          <p:nvPr/>
        </p:nvCxnSpPr>
        <p:spPr>
          <a:xfrm flipV="1">
            <a:off x="4899891" y="4354943"/>
            <a:ext cx="145472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2964873" y="4211782"/>
            <a:ext cx="344055"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660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smtClean="0">
                <a:solidFill>
                  <a:srgbClr val="00B0F0"/>
                </a:solidFill>
                <a:latin typeface="Times New Roman" panose="02020603050405020304" pitchFamily="18" charset="0"/>
                <a:cs typeface="Times New Roman" panose="02020603050405020304" pitchFamily="18" charset="0"/>
              </a:rPr>
              <a:t>iii) System Testing</a:t>
            </a: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software is compiled as product and then it is tested as a whole. This can be accomplished using one or more of the following tests: </a:t>
            </a:r>
          </a:p>
          <a:p>
            <a:pPr algn="just"/>
            <a:r>
              <a:rPr lang="en-US" sz="1800" dirty="0" smtClean="0">
                <a:solidFill>
                  <a:srgbClr val="FFC000"/>
                </a:solidFill>
                <a:latin typeface="Times New Roman" panose="02020603050405020304" pitchFamily="18" charset="0"/>
                <a:cs typeface="Times New Roman" panose="02020603050405020304" pitchFamily="18" charset="0"/>
              </a:rPr>
              <a:t>Functionality </a:t>
            </a:r>
            <a:r>
              <a:rPr lang="en-US" sz="1800" dirty="0">
                <a:solidFill>
                  <a:srgbClr val="FFC000"/>
                </a:solidFill>
                <a:latin typeface="Times New Roman" panose="02020603050405020304" pitchFamily="18" charset="0"/>
                <a:cs typeface="Times New Roman" panose="02020603050405020304" pitchFamily="18" charset="0"/>
              </a:rPr>
              <a:t>testing </a:t>
            </a:r>
            <a:r>
              <a:rPr lang="en-US" sz="1800" dirty="0">
                <a:latin typeface="Times New Roman" panose="02020603050405020304" pitchFamily="18" charset="0"/>
                <a:cs typeface="Times New Roman" panose="02020603050405020304" pitchFamily="18" charset="0"/>
              </a:rPr>
              <a:t>- Tests all functionalities of the software against the requirement. </a:t>
            </a:r>
          </a:p>
          <a:p>
            <a:pPr algn="just"/>
            <a:r>
              <a:rPr lang="en-US" sz="1800" dirty="0" smtClean="0">
                <a:solidFill>
                  <a:srgbClr val="FFC000"/>
                </a:solidFill>
                <a:latin typeface="Times New Roman" panose="02020603050405020304" pitchFamily="18" charset="0"/>
                <a:cs typeface="Times New Roman" panose="02020603050405020304" pitchFamily="18" charset="0"/>
              </a:rPr>
              <a:t>Performance </a:t>
            </a:r>
            <a:r>
              <a:rPr lang="en-US" sz="1800" dirty="0">
                <a:solidFill>
                  <a:srgbClr val="FFC000"/>
                </a:solidFill>
                <a:latin typeface="Times New Roman" panose="02020603050405020304" pitchFamily="18" charset="0"/>
                <a:cs typeface="Times New Roman" panose="02020603050405020304" pitchFamily="18" charset="0"/>
              </a:rPr>
              <a:t>testing </a:t>
            </a:r>
            <a:r>
              <a:rPr lang="en-US" sz="1800" dirty="0">
                <a:latin typeface="Times New Roman" panose="02020603050405020304" pitchFamily="18" charset="0"/>
                <a:cs typeface="Times New Roman" panose="02020603050405020304" pitchFamily="18" charset="0"/>
              </a:rPr>
              <a:t>- This test proves how efficient the software is. It tests the effectiveness and average time taken by the software to do desired task. Performance testing is done by means of load testing and stress testing where the software is put under high user and data load under various environment conditions. </a:t>
            </a:r>
          </a:p>
          <a:p>
            <a:pPr algn="just"/>
            <a:r>
              <a:rPr lang="en-US" sz="1800" dirty="0" smtClean="0">
                <a:solidFill>
                  <a:srgbClr val="FFC000"/>
                </a:solidFill>
                <a:latin typeface="Times New Roman" panose="02020603050405020304" pitchFamily="18" charset="0"/>
                <a:cs typeface="Times New Roman" panose="02020603050405020304" pitchFamily="18" charset="0"/>
              </a:rPr>
              <a:t>Security </a:t>
            </a:r>
            <a:r>
              <a:rPr lang="en-US" sz="1800" dirty="0">
                <a:solidFill>
                  <a:srgbClr val="FFC000"/>
                </a:solidFill>
                <a:latin typeface="Times New Roman" panose="02020603050405020304" pitchFamily="18" charset="0"/>
                <a:cs typeface="Times New Roman" panose="02020603050405020304" pitchFamily="18" charset="0"/>
              </a:rPr>
              <a:t>&amp; Portability </a:t>
            </a:r>
            <a:r>
              <a:rPr lang="en-US" sz="1800" dirty="0">
                <a:latin typeface="Times New Roman" panose="02020603050405020304" pitchFamily="18" charset="0"/>
                <a:cs typeface="Times New Roman" panose="02020603050405020304" pitchFamily="18" charset="0"/>
              </a:rPr>
              <a:t>- These tests are done when the software is meant to work on various platforms and accessed by number of persons.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0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smtClean="0">
                <a:solidFill>
                  <a:srgbClr val="00B0F0"/>
                </a:solidFill>
                <a:latin typeface="Times New Roman" panose="02020603050405020304" pitchFamily="18" charset="0"/>
                <a:cs typeface="Times New Roman" panose="02020603050405020304" pitchFamily="18" charset="0"/>
              </a:rPr>
              <a:t>iv) Acceptance Testing</a:t>
            </a:r>
          </a:p>
          <a:p>
            <a:pPr algn="just"/>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the software is ready to hand over to the customer it has to go through last phase of testing where it is tested for user-interaction and response. This is important because even if the software matches all user requirements and if user does not like the way it appears or works, it may be rejected. </a:t>
            </a:r>
          </a:p>
          <a:p>
            <a:pPr algn="just"/>
            <a:r>
              <a:rPr lang="en-US" sz="1800" dirty="0" smtClean="0">
                <a:solidFill>
                  <a:srgbClr val="FFC000"/>
                </a:solidFill>
                <a:latin typeface="Times New Roman" panose="02020603050405020304" pitchFamily="18" charset="0"/>
                <a:cs typeface="Times New Roman" panose="02020603050405020304" pitchFamily="18" charset="0"/>
              </a:rPr>
              <a:t>Alpha </a:t>
            </a:r>
            <a:r>
              <a:rPr lang="en-US" sz="1800" dirty="0">
                <a:solidFill>
                  <a:srgbClr val="FFC000"/>
                </a:solidFill>
                <a:latin typeface="Times New Roman" panose="02020603050405020304" pitchFamily="18" charset="0"/>
                <a:cs typeface="Times New Roman" panose="02020603050405020304" pitchFamily="18" charset="0"/>
              </a:rPr>
              <a:t>testing </a:t>
            </a:r>
            <a:r>
              <a:rPr lang="en-US" sz="1800" dirty="0">
                <a:latin typeface="Times New Roman" panose="02020603050405020304" pitchFamily="18" charset="0"/>
                <a:cs typeface="Times New Roman" panose="02020603050405020304" pitchFamily="18" charset="0"/>
              </a:rPr>
              <a:t>- The team of developer themselves perform alpha testing by using the system as if it is being used in work environment. They try to find out how user would react to some action in software and how the system should respond to inputs. </a:t>
            </a:r>
          </a:p>
          <a:p>
            <a:pPr algn="just"/>
            <a:r>
              <a:rPr lang="en-US" sz="1800" dirty="0" smtClean="0">
                <a:solidFill>
                  <a:srgbClr val="FFC000"/>
                </a:solidFill>
                <a:latin typeface="Times New Roman" panose="02020603050405020304" pitchFamily="18" charset="0"/>
                <a:cs typeface="Times New Roman" panose="02020603050405020304" pitchFamily="18" charset="0"/>
              </a:rPr>
              <a:t>Beta </a:t>
            </a:r>
            <a:r>
              <a:rPr lang="en-US" sz="1800" dirty="0">
                <a:solidFill>
                  <a:srgbClr val="FFC000"/>
                </a:solidFill>
                <a:latin typeface="Times New Roman" panose="02020603050405020304" pitchFamily="18" charset="0"/>
                <a:cs typeface="Times New Roman" panose="02020603050405020304" pitchFamily="18" charset="0"/>
              </a:rPr>
              <a:t>testing </a:t>
            </a:r>
            <a:r>
              <a:rPr lang="en-US" sz="1800" dirty="0">
                <a:latin typeface="Times New Roman" panose="02020603050405020304" pitchFamily="18" charset="0"/>
                <a:cs typeface="Times New Roman" panose="02020603050405020304" pitchFamily="18" charset="0"/>
              </a:rPr>
              <a:t>- After the software is tested internally, it is handed over to the users to use it under their production environment only for testing purpose. This is not as yet the delivered product. Developers expect that users at this stage will bring minute problems, which were skipped to attend. </a:t>
            </a:r>
          </a:p>
          <a:p>
            <a:endParaRPr lang="en-US" dirty="0"/>
          </a:p>
        </p:txBody>
      </p:sp>
    </p:spTree>
    <p:extLst>
      <p:ext uri="{BB962C8B-B14F-4D97-AF65-F5344CB8AC3E}">
        <p14:creationId xmlns:p14="http://schemas.microsoft.com/office/powerpoint/2010/main" val="124916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dirty="0" smtClean="0">
                <a:solidFill>
                  <a:srgbClr val="00B0F0"/>
                </a:solidFill>
                <a:latin typeface="Times New Roman" panose="02020603050405020304" pitchFamily="18" charset="0"/>
                <a:cs typeface="Times New Roman" panose="02020603050405020304" pitchFamily="18" charset="0"/>
              </a:rPr>
              <a:t>v) Regression Testing</a:t>
            </a:r>
          </a:p>
          <a:p>
            <a:pPr algn="just"/>
            <a:r>
              <a:rPr lang="en-US" sz="1800" dirty="0">
                <a:latin typeface="Times New Roman" panose="02020603050405020304" pitchFamily="18" charset="0"/>
                <a:cs typeface="Times New Roman" panose="02020603050405020304" pitchFamily="18" charset="0"/>
              </a:rPr>
              <a:t>Whenever a software product is updated with new code, feature or functionality, it is tested thoroughly to detect if there is any negative impact of the added code. This is known as regression testing. </a:t>
            </a:r>
            <a:r>
              <a:rPr lang="en-US" sz="1800" dirty="0" smtClean="0">
                <a:latin typeface="Times New Roman" panose="02020603050405020304" pitchFamily="18" charset="0"/>
                <a:cs typeface="Times New Roman" panose="02020603050405020304" pitchFamily="18" charset="0"/>
              </a:rPr>
              <a:t>It</a:t>
            </a:r>
            <a:r>
              <a:rPr lang="en-US" sz="1800" dirty="0">
                <a:latin typeface="Times New Roman" panose="02020603050405020304" pitchFamily="18" charset="0"/>
                <a:cs typeface="Times New Roman" panose="02020603050405020304" pitchFamily="18" charset="0"/>
              </a:rPr>
              <a:t> is defined as a type of software testing to </a:t>
            </a:r>
            <a:r>
              <a:rPr lang="en-US" sz="1800" dirty="0" smtClean="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onfirm that a recent program or code change has not </a:t>
            </a:r>
            <a:r>
              <a:rPr lang="en-US" sz="1800" dirty="0" smtClean="0">
                <a:latin typeface="Times New Roman" panose="02020603050405020304" pitchFamily="18" charset="0"/>
                <a:cs typeface="Times New Roman" panose="02020603050405020304" pitchFamily="18" charset="0"/>
              </a:rPr>
              <a:t>adversely affected </a:t>
            </a:r>
            <a:r>
              <a:rPr lang="en-US" sz="1800" dirty="0">
                <a:latin typeface="Times New Roman" panose="02020603050405020304" pitchFamily="18" charset="0"/>
                <a:cs typeface="Times New Roman" panose="02020603050405020304" pitchFamily="18" charset="0"/>
              </a:rPr>
              <a:t>existing </a:t>
            </a:r>
            <a:r>
              <a:rPr lang="en-US" sz="1800" dirty="0" smtClean="0">
                <a:latin typeface="Times New Roman" panose="02020603050405020304" pitchFamily="18" charset="0"/>
                <a:cs typeface="Times New Roman" panose="02020603050405020304" pitchFamily="18" charset="0"/>
              </a:rPr>
              <a:t>features. Regression </a:t>
            </a:r>
            <a:r>
              <a:rPr lang="en-US" sz="1800" dirty="0">
                <a:latin typeface="Times New Roman" panose="02020603050405020304" pitchFamily="18" charset="0"/>
                <a:cs typeface="Times New Roman" panose="02020603050405020304" pitchFamily="18" charset="0"/>
              </a:rPr>
              <a:t>Testing is nothing but a full or partial selection of already executed test cases which are re-executed to ensure existing functionalities work fine</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783" y="3664761"/>
            <a:ext cx="4147126" cy="2512202"/>
          </a:xfrm>
          <a:prstGeom prst="rect">
            <a:avLst/>
          </a:prstGeom>
        </p:spPr>
      </p:pic>
    </p:spTree>
    <p:extLst>
      <p:ext uri="{BB962C8B-B14F-4D97-AF65-F5344CB8AC3E}">
        <p14:creationId xmlns:p14="http://schemas.microsoft.com/office/powerpoint/2010/main" val="121046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Testing Documentation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900" dirty="0">
                <a:solidFill>
                  <a:srgbClr val="00B0F0"/>
                </a:solidFill>
                <a:latin typeface="Times New Roman" panose="02020603050405020304" pitchFamily="18" charset="0"/>
                <a:cs typeface="Times New Roman" panose="02020603050405020304" pitchFamily="18" charset="0"/>
              </a:rPr>
              <a:t>Before Testing </a:t>
            </a:r>
          </a:p>
          <a:p>
            <a:pPr algn="just"/>
            <a:r>
              <a:rPr lang="en-US" sz="1900" dirty="0">
                <a:latin typeface="Times New Roman" panose="02020603050405020304" pitchFamily="18" charset="0"/>
                <a:cs typeface="Times New Roman" panose="02020603050405020304" pitchFamily="18" charset="0"/>
              </a:rPr>
              <a:t>Testing starts with test cases generation. Following documents are needed for reference – </a:t>
            </a:r>
          </a:p>
          <a:p>
            <a:pPr algn="just"/>
            <a:r>
              <a:rPr lang="fr-FR" sz="1900" dirty="0" smtClean="0">
                <a:solidFill>
                  <a:srgbClr val="FFC000"/>
                </a:solidFill>
                <a:latin typeface="Times New Roman" panose="02020603050405020304" pitchFamily="18" charset="0"/>
                <a:cs typeface="Times New Roman" panose="02020603050405020304" pitchFamily="18" charset="0"/>
              </a:rPr>
              <a:t>SRS </a:t>
            </a:r>
            <a:r>
              <a:rPr lang="fr-FR" sz="1900" dirty="0">
                <a:solidFill>
                  <a:srgbClr val="FFC000"/>
                </a:solidFill>
                <a:latin typeface="Times New Roman" panose="02020603050405020304" pitchFamily="18" charset="0"/>
                <a:cs typeface="Times New Roman" panose="02020603050405020304" pitchFamily="18" charset="0"/>
              </a:rPr>
              <a:t>document </a:t>
            </a:r>
            <a:r>
              <a:rPr lang="fr-FR" sz="1900" dirty="0">
                <a:latin typeface="Times New Roman" panose="02020603050405020304" pitchFamily="18" charset="0"/>
                <a:cs typeface="Times New Roman" panose="02020603050405020304" pitchFamily="18" charset="0"/>
              </a:rPr>
              <a:t>- Functional Requirements document </a:t>
            </a:r>
          </a:p>
          <a:p>
            <a:pPr algn="just"/>
            <a:r>
              <a:rPr lang="en-US" sz="1900" dirty="0" smtClean="0">
                <a:solidFill>
                  <a:srgbClr val="FFC000"/>
                </a:solidFill>
                <a:latin typeface="Times New Roman" panose="02020603050405020304" pitchFamily="18" charset="0"/>
                <a:cs typeface="Times New Roman" panose="02020603050405020304" pitchFamily="18" charset="0"/>
              </a:rPr>
              <a:t>Test </a:t>
            </a:r>
            <a:r>
              <a:rPr lang="en-US" sz="1900" dirty="0">
                <a:solidFill>
                  <a:srgbClr val="FFC000"/>
                </a:solidFill>
                <a:latin typeface="Times New Roman" panose="02020603050405020304" pitchFamily="18" charset="0"/>
                <a:cs typeface="Times New Roman" panose="02020603050405020304" pitchFamily="18" charset="0"/>
              </a:rPr>
              <a:t>Policy document</a:t>
            </a:r>
            <a:r>
              <a:rPr lang="en-US" sz="1900" b="1" dirty="0">
                <a:solidFill>
                  <a:srgbClr val="FFC00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This describes how far testing should take place before releasing the product. </a:t>
            </a:r>
          </a:p>
          <a:p>
            <a:pPr algn="just"/>
            <a:r>
              <a:rPr lang="en-US" sz="1900" dirty="0" smtClean="0">
                <a:solidFill>
                  <a:srgbClr val="FFC000"/>
                </a:solidFill>
                <a:latin typeface="Times New Roman" panose="02020603050405020304" pitchFamily="18" charset="0"/>
                <a:cs typeface="Times New Roman" panose="02020603050405020304" pitchFamily="18" charset="0"/>
              </a:rPr>
              <a:t>Test </a:t>
            </a:r>
            <a:r>
              <a:rPr lang="en-US" sz="1900" dirty="0">
                <a:solidFill>
                  <a:srgbClr val="FFC000"/>
                </a:solidFill>
                <a:latin typeface="Times New Roman" panose="02020603050405020304" pitchFamily="18" charset="0"/>
                <a:cs typeface="Times New Roman" panose="02020603050405020304" pitchFamily="18" charset="0"/>
              </a:rPr>
              <a:t>Strategy document </a:t>
            </a:r>
            <a:r>
              <a:rPr lang="en-US" sz="1900" dirty="0">
                <a:latin typeface="Times New Roman" panose="02020603050405020304" pitchFamily="18" charset="0"/>
                <a:cs typeface="Times New Roman" panose="02020603050405020304" pitchFamily="18" charset="0"/>
              </a:rPr>
              <a:t>- This mentions detail aspects of test team, responsibility matrix and rights/responsibility of test manager and test engineer. </a:t>
            </a:r>
          </a:p>
          <a:p>
            <a:pPr algn="just"/>
            <a:r>
              <a:rPr lang="en-US" sz="1900" dirty="0" smtClean="0">
                <a:solidFill>
                  <a:srgbClr val="FFC000"/>
                </a:solidFill>
                <a:latin typeface="Times New Roman" panose="02020603050405020304" pitchFamily="18" charset="0"/>
                <a:cs typeface="Times New Roman" panose="02020603050405020304" pitchFamily="18" charset="0"/>
              </a:rPr>
              <a:t>Traceability </a:t>
            </a:r>
            <a:r>
              <a:rPr lang="en-US" sz="1900" dirty="0">
                <a:solidFill>
                  <a:srgbClr val="FFC000"/>
                </a:solidFill>
                <a:latin typeface="Times New Roman" panose="02020603050405020304" pitchFamily="18" charset="0"/>
                <a:cs typeface="Times New Roman" panose="02020603050405020304" pitchFamily="18" charset="0"/>
              </a:rPr>
              <a:t>Matrix document </a:t>
            </a:r>
            <a:r>
              <a:rPr lang="en-US" sz="1900" dirty="0">
                <a:latin typeface="Times New Roman" panose="02020603050405020304" pitchFamily="18" charset="0"/>
                <a:cs typeface="Times New Roman" panose="02020603050405020304" pitchFamily="18" charset="0"/>
              </a:rPr>
              <a:t>- This is SDLC document, which is related to requirement gathering process. As new requirements come, they are added to this matrix. These matrices help testers know the source of requirement. They can be traced forward and backward. </a:t>
            </a:r>
          </a:p>
          <a:p>
            <a:pPr marL="0" indent="0">
              <a:buNone/>
            </a:pPr>
            <a:endParaRPr lang="en-US" dirty="0"/>
          </a:p>
        </p:txBody>
      </p:sp>
    </p:spTree>
    <p:extLst>
      <p:ext uri="{BB962C8B-B14F-4D97-AF65-F5344CB8AC3E}">
        <p14:creationId xmlns:p14="http://schemas.microsoft.com/office/powerpoint/2010/main" val="166156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39830"/>
          </a:xfrm>
        </p:spPr>
        <p:txBody>
          <a:bodyPr>
            <a:normAutofit fontScale="92500" lnSpcReduction="10000"/>
          </a:bodyPr>
          <a:lstStyle/>
          <a:p>
            <a:pPr algn="just"/>
            <a:r>
              <a:rPr lang="en-US" sz="2400" dirty="0">
                <a:solidFill>
                  <a:srgbClr val="00B0F0"/>
                </a:solidFill>
                <a:latin typeface="Times New Roman" panose="02020603050405020304" pitchFamily="18" charset="0"/>
                <a:cs typeface="Times New Roman" panose="02020603050405020304" pitchFamily="18" charset="0"/>
              </a:rPr>
              <a:t>While Being Tested </a:t>
            </a:r>
          </a:p>
          <a:p>
            <a:pPr algn="just"/>
            <a:r>
              <a:rPr lang="en-US" sz="2400" dirty="0">
                <a:latin typeface="Times New Roman" panose="02020603050405020304" pitchFamily="18" charset="0"/>
                <a:cs typeface="Times New Roman" panose="02020603050405020304" pitchFamily="18" charset="0"/>
              </a:rPr>
              <a:t>The following documents may be required while testing is started and is being done: </a:t>
            </a:r>
          </a:p>
          <a:p>
            <a:pPr algn="just"/>
            <a:r>
              <a:rPr lang="en-US" sz="2400" dirty="0" smtClean="0">
                <a:solidFill>
                  <a:srgbClr val="FFC000"/>
                </a:solidFill>
                <a:latin typeface="Times New Roman" panose="02020603050405020304" pitchFamily="18" charset="0"/>
                <a:cs typeface="Times New Roman" panose="02020603050405020304" pitchFamily="18" charset="0"/>
              </a:rPr>
              <a:t>Test </a:t>
            </a:r>
            <a:r>
              <a:rPr lang="en-US" sz="2400" dirty="0">
                <a:solidFill>
                  <a:srgbClr val="FFC000"/>
                </a:solidFill>
                <a:latin typeface="Times New Roman" panose="02020603050405020304" pitchFamily="18" charset="0"/>
                <a:cs typeface="Times New Roman" panose="02020603050405020304" pitchFamily="18" charset="0"/>
              </a:rPr>
              <a:t>Case document </a:t>
            </a:r>
            <a:r>
              <a:rPr lang="en-US" sz="2400" dirty="0">
                <a:latin typeface="Times New Roman" panose="02020603050405020304" pitchFamily="18" charset="0"/>
                <a:cs typeface="Times New Roman" panose="02020603050405020304" pitchFamily="18" charset="0"/>
              </a:rPr>
              <a:t>- This document contains list of tests required to be conducted. It includes Unit test plan, Integration test plan, System test plan and Acceptance test plan. </a:t>
            </a:r>
          </a:p>
          <a:p>
            <a:pPr algn="just"/>
            <a:r>
              <a:rPr lang="en-US" sz="2400" dirty="0" smtClean="0">
                <a:solidFill>
                  <a:srgbClr val="FFC000"/>
                </a:solidFill>
                <a:latin typeface="Times New Roman" panose="02020603050405020304" pitchFamily="18" charset="0"/>
                <a:cs typeface="Times New Roman" panose="02020603050405020304" pitchFamily="18" charset="0"/>
              </a:rPr>
              <a:t>Test </a:t>
            </a:r>
            <a:r>
              <a:rPr lang="en-US" sz="2400" dirty="0">
                <a:solidFill>
                  <a:srgbClr val="FFC000"/>
                </a:solidFill>
                <a:latin typeface="Times New Roman" panose="02020603050405020304" pitchFamily="18" charset="0"/>
                <a:cs typeface="Times New Roman" panose="02020603050405020304" pitchFamily="18" charset="0"/>
              </a:rPr>
              <a:t>description </a:t>
            </a:r>
            <a:r>
              <a:rPr lang="en-US" sz="2400" dirty="0">
                <a:latin typeface="Times New Roman" panose="02020603050405020304" pitchFamily="18" charset="0"/>
                <a:cs typeface="Times New Roman" panose="02020603050405020304" pitchFamily="18" charset="0"/>
              </a:rPr>
              <a:t>- This document is a detailed description of all test cases and procedures to execute them. </a:t>
            </a:r>
          </a:p>
          <a:p>
            <a:pPr algn="just"/>
            <a:r>
              <a:rPr lang="en-US" sz="2400" dirty="0" smtClean="0">
                <a:solidFill>
                  <a:srgbClr val="FFC000"/>
                </a:solidFill>
                <a:latin typeface="Times New Roman" panose="02020603050405020304" pitchFamily="18" charset="0"/>
                <a:cs typeface="Times New Roman" panose="02020603050405020304" pitchFamily="18" charset="0"/>
              </a:rPr>
              <a:t>Test </a:t>
            </a:r>
            <a:r>
              <a:rPr lang="en-US" sz="2400" dirty="0">
                <a:solidFill>
                  <a:srgbClr val="FFC000"/>
                </a:solidFill>
                <a:latin typeface="Times New Roman" panose="02020603050405020304" pitchFamily="18" charset="0"/>
                <a:cs typeface="Times New Roman" panose="02020603050405020304" pitchFamily="18" charset="0"/>
              </a:rPr>
              <a:t>case report </a:t>
            </a:r>
            <a:r>
              <a:rPr lang="en-US" sz="2400" dirty="0">
                <a:latin typeface="Times New Roman" panose="02020603050405020304" pitchFamily="18" charset="0"/>
                <a:cs typeface="Times New Roman" panose="02020603050405020304" pitchFamily="18" charset="0"/>
              </a:rPr>
              <a:t>- This document contains test case report as a result of the test. </a:t>
            </a:r>
          </a:p>
          <a:p>
            <a:pPr algn="just"/>
            <a:r>
              <a:rPr lang="en-US" sz="2400" dirty="0" smtClean="0">
                <a:solidFill>
                  <a:srgbClr val="FFC000"/>
                </a:solidFill>
                <a:latin typeface="Times New Roman" panose="02020603050405020304" pitchFamily="18" charset="0"/>
                <a:cs typeface="Times New Roman" panose="02020603050405020304" pitchFamily="18" charset="0"/>
              </a:rPr>
              <a:t>Test </a:t>
            </a:r>
            <a:r>
              <a:rPr lang="en-US" sz="2400" dirty="0">
                <a:solidFill>
                  <a:srgbClr val="FFC000"/>
                </a:solidFill>
                <a:latin typeface="Times New Roman" panose="02020603050405020304" pitchFamily="18" charset="0"/>
                <a:cs typeface="Times New Roman" panose="02020603050405020304" pitchFamily="18" charset="0"/>
              </a:rPr>
              <a:t>logs </a:t>
            </a:r>
            <a:r>
              <a:rPr lang="en-US" sz="2400" dirty="0">
                <a:latin typeface="Times New Roman" panose="02020603050405020304" pitchFamily="18" charset="0"/>
                <a:cs typeface="Times New Roman" panose="02020603050405020304" pitchFamily="18" charset="0"/>
              </a:rPr>
              <a:t>- This document contains test logs for every test case report. </a:t>
            </a:r>
            <a:endParaRPr lang="en-US" sz="2400" dirty="0" smtClean="0">
              <a:latin typeface="Times New Roman" panose="02020603050405020304" pitchFamily="18" charset="0"/>
              <a:cs typeface="Times New Roman" panose="02020603050405020304" pitchFamily="18" charset="0"/>
            </a:endParaRPr>
          </a:p>
          <a:p>
            <a:pPr algn="just"/>
            <a:r>
              <a:rPr lang="en-US" sz="2400" dirty="0">
                <a:solidFill>
                  <a:srgbClr val="00B0F0"/>
                </a:solidFill>
                <a:latin typeface="Times New Roman" panose="02020603050405020304" pitchFamily="18" charset="0"/>
                <a:cs typeface="Times New Roman" panose="02020603050405020304" pitchFamily="18" charset="0"/>
              </a:rPr>
              <a:t>After Testing </a:t>
            </a:r>
          </a:p>
          <a:p>
            <a:pPr algn="just"/>
            <a:r>
              <a:rPr lang="en-US" sz="2400" dirty="0">
                <a:latin typeface="Times New Roman" panose="02020603050405020304" pitchFamily="18" charset="0"/>
                <a:cs typeface="Times New Roman" panose="02020603050405020304" pitchFamily="18" charset="0"/>
              </a:rPr>
              <a:t>The following documents may be generated after testing : </a:t>
            </a:r>
          </a:p>
          <a:p>
            <a:pPr algn="just"/>
            <a:r>
              <a:rPr lang="en-US" sz="2400" dirty="0" smtClean="0">
                <a:solidFill>
                  <a:srgbClr val="FFC000"/>
                </a:solidFill>
                <a:latin typeface="Times New Roman" panose="02020603050405020304" pitchFamily="18" charset="0"/>
                <a:cs typeface="Times New Roman" panose="02020603050405020304" pitchFamily="18" charset="0"/>
              </a:rPr>
              <a:t>Test </a:t>
            </a:r>
            <a:r>
              <a:rPr lang="en-US" sz="2400" dirty="0">
                <a:solidFill>
                  <a:srgbClr val="FFC000"/>
                </a:solidFill>
                <a:latin typeface="Times New Roman" panose="02020603050405020304" pitchFamily="18" charset="0"/>
                <a:cs typeface="Times New Roman" panose="02020603050405020304" pitchFamily="18" charset="0"/>
              </a:rPr>
              <a:t>summary </a:t>
            </a:r>
            <a:r>
              <a:rPr lang="en-US" sz="2400" dirty="0">
                <a:latin typeface="Times New Roman" panose="02020603050405020304" pitchFamily="18" charset="0"/>
                <a:cs typeface="Times New Roman" panose="02020603050405020304" pitchFamily="18" charset="0"/>
              </a:rPr>
              <a:t>- This test summary is collective analysis of all test reports and logs. It summarizes and concludes if the software is ready to be launched. The software is released under version control system if it is ready to launch. </a:t>
            </a:r>
          </a:p>
          <a:p>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2702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Design of Test Cases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Boundary Value Analysis (BVA)</a:t>
            </a:r>
          </a:p>
          <a:p>
            <a:pPr algn="just"/>
            <a:r>
              <a:rPr lang="en-US" sz="1800" dirty="0">
                <a:latin typeface="Times New Roman" panose="02020603050405020304" pitchFamily="18" charset="0"/>
                <a:cs typeface="Times New Roman" panose="02020603050405020304" pitchFamily="18" charset="0"/>
              </a:rPr>
              <a:t>Boundary value analysis is based on testing at the boundaries between partitions. It includes maximum, minimum, inside or outside boundaries, typical values and error values.</a:t>
            </a:r>
          </a:p>
          <a:p>
            <a:pPr algn="just"/>
            <a:r>
              <a:rPr lang="en-US" sz="1800" dirty="0">
                <a:latin typeface="Times New Roman" panose="02020603050405020304" pitchFamily="18" charset="0"/>
                <a:cs typeface="Times New Roman" panose="02020603050405020304" pitchFamily="18" charset="0"/>
              </a:rPr>
              <a:t>It is generally seen that a large number of errors occur at the boundaries of the defined input values rather than the center. It is also known as BVA and gives a selection of test cases which exercise bounding values.</a:t>
            </a:r>
          </a:p>
          <a:p>
            <a:r>
              <a:rPr lang="en-US" sz="1800" dirty="0" smtClean="0">
                <a:latin typeface="Times New Roman" panose="02020603050405020304" pitchFamily="18" charset="0"/>
                <a:cs typeface="Times New Roman" panose="02020603050405020304" pitchFamily="18" charset="0"/>
              </a:rPr>
              <a:t>Example:</a:t>
            </a:r>
          </a:p>
          <a:p>
            <a:r>
              <a:rPr lang="en-US" sz="1800" dirty="0" smtClean="0">
                <a:latin typeface="Times New Roman" panose="02020603050405020304" pitchFamily="18" charset="0"/>
                <a:cs typeface="Times New Roman" panose="02020603050405020304" pitchFamily="18" charset="0"/>
              </a:rPr>
              <a:t>Input Condition is valid between 1 to 10</a:t>
            </a:r>
          </a:p>
          <a:p>
            <a:r>
              <a:rPr lang="en-US" sz="1800" dirty="0" smtClean="0">
                <a:latin typeface="Times New Roman" panose="02020603050405020304" pitchFamily="18" charset="0"/>
                <a:cs typeface="Times New Roman" panose="02020603050405020304" pitchFamily="18" charset="0"/>
              </a:rPr>
              <a:t>Boundary values 0,1,2 and 9,10,11</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14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6"/>
          </a:xfrm>
        </p:spPr>
        <p:txBody>
          <a:bodyPr/>
          <a:lstStyle/>
          <a:p>
            <a:pPr algn="just"/>
            <a:r>
              <a:rPr lang="en-US" sz="1800" dirty="0">
                <a:solidFill>
                  <a:srgbClr val="00B0F0"/>
                </a:solidFill>
                <a:latin typeface="Times New Roman" panose="02020603050405020304" pitchFamily="18" charset="0"/>
                <a:cs typeface="Times New Roman" panose="02020603050405020304" pitchFamily="18" charset="0"/>
              </a:rPr>
              <a:t>Equivalence Class Partitioning</a:t>
            </a:r>
          </a:p>
          <a:p>
            <a:pPr algn="just"/>
            <a:r>
              <a:rPr lang="en-US" sz="1800" dirty="0">
                <a:latin typeface="Times New Roman" panose="02020603050405020304" pitchFamily="18" charset="0"/>
                <a:cs typeface="Times New Roman" panose="02020603050405020304" pitchFamily="18" charset="0"/>
              </a:rPr>
              <a:t>Equivalent Class Partitioning allows you to divide set of test condition into a partition which should be considered the same. This software testing method divides the input domain of a program into classes of data from which test cases should be designed.</a:t>
            </a:r>
          </a:p>
          <a:p>
            <a:pPr algn="just"/>
            <a:r>
              <a:rPr lang="en-US" sz="1800" dirty="0">
                <a:latin typeface="Times New Roman" panose="02020603050405020304" pitchFamily="18" charset="0"/>
                <a:cs typeface="Times New Roman" panose="02020603050405020304" pitchFamily="18" charset="0"/>
              </a:rPr>
              <a:t>The concept behind this technique is that test case of a representative value of each class is equal to a test of any other value of the same class. It allows you to Identify valid as well as invalid equivalence classes</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Example: Input conditions are valid between 1 to 10 and 20 to 30</a:t>
            </a:r>
          </a:p>
          <a:p>
            <a:pPr algn="just"/>
            <a:r>
              <a:rPr lang="en-US" sz="1800" dirty="0" smtClean="0">
                <a:latin typeface="Times New Roman" panose="02020603050405020304" pitchFamily="18" charset="0"/>
                <a:cs typeface="Times New Roman" panose="02020603050405020304" pitchFamily="18" charset="0"/>
              </a:rPr>
              <a:t>Hence there are five equivalence classes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 to 0 (invalid)</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ii) 1 to 10 (valid)</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iii) 11 to 19 (invalid)</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iv) 20 to 30 (valid)</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v) 31 to ---- (invalid)</a:t>
            </a:r>
          </a:p>
          <a:p>
            <a:pPr marL="0" indent="0" algn="just">
              <a:buNone/>
            </a:pPr>
            <a:r>
              <a:rPr lang="en-US" sz="1800" dirty="0" smtClean="0">
                <a:latin typeface="Times New Roman" panose="02020603050405020304" pitchFamily="18" charset="0"/>
                <a:cs typeface="Times New Roman" panose="02020603050405020304" pitchFamily="18" charset="0"/>
              </a:rPr>
              <a:t>You select values from each class i.e. -2, 3, 15, 25, 45</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165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Decision Table Testing</a:t>
            </a:r>
          </a:p>
          <a:p>
            <a:pPr algn="just"/>
            <a:r>
              <a:rPr lang="en-US" sz="1800" dirty="0">
                <a:latin typeface="Times New Roman" panose="02020603050405020304" pitchFamily="18" charset="0"/>
                <a:cs typeface="Times New Roman" panose="02020603050405020304" pitchFamily="18" charset="0"/>
              </a:rPr>
              <a:t>In this technique, test cases are designed on the basis of the decision tables that are formulated using different combinations of inputs and their corresponding outputs based on various conditions and scenarios adhering to different business rules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first task is to identify functionalities where the output depends on a combination of inputs. If there are large input set of combinations, then divide it into smaller subsets which are helpful for managing a decision table</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For every function, you need to create a table and list down all types of combinations of inputs and its respective outputs. This helps to identify a condition that is overlooked by the tester</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Example: A submit button in a contact form is enabled only when all the inputs are entered by the end user.</a:t>
            </a:r>
          </a:p>
        </p:txBody>
      </p:sp>
    </p:spTree>
    <p:extLst>
      <p:ext uri="{BB962C8B-B14F-4D97-AF65-F5344CB8AC3E}">
        <p14:creationId xmlns:p14="http://schemas.microsoft.com/office/powerpoint/2010/main" val="133218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Verification and Validation</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software project </a:t>
            </a:r>
            <a:r>
              <a:rPr lang="en-US" sz="1800" dirty="0" smtClean="0">
                <a:latin typeface="Times New Roman" panose="02020603050405020304" pitchFamily="18" charset="0"/>
                <a:cs typeface="Times New Roman" panose="02020603050405020304" pitchFamily="18" charset="0"/>
              </a:rPr>
              <a:t>management, verification </a:t>
            </a:r>
            <a:r>
              <a:rPr lang="en-US" sz="1800" dirty="0">
                <a:latin typeface="Times New Roman" panose="02020603050405020304" pitchFamily="18" charset="0"/>
                <a:cs typeface="Times New Roman" panose="02020603050405020304" pitchFamily="18" charset="0"/>
              </a:rPr>
              <a:t>and validation (V&amp;V) is the process of checking that a software system meets specifications and that it fulfills its intended purpose.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may also be referred to as software quality control. It is normally the responsibility of software testers as part of the software development lifecycle. </a:t>
            </a:r>
            <a:endParaRPr lang="en-US" sz="1800" dirty="0" smtClean="0">
              <a:latin typeface="Times New Roman" panose="02020603050405020304" pitchFamily="18" charset="0"/>
              <a:cs typeface="Times New Roman" panose="02020603050405020304" pitchFamily="18" charset="0"/>
            </a:endParaRPr>
          </a:p>
          <a:p>
            <a:pPr algn="just" fontAlgn="base"/>
            <a:r>
              <a:rPr lang="en-US" sz="1800" dirty="0">
                <a:latin typeface="Times New Roman" panose="02020603050405020304" pitchFamily="18" charset="0"/>
                <a:cs typeface="Times New Roman" panose="02020603050405020304" pitchFamily="18" charset="0"/>
              </a:rPr>
              <a:t>Verification and validation are not the same thing, although they are often confused. </a:t>
            </a:r>
            <a:r>
              <a:rPr lang="en-US" sz="1800" dirty="0" smtClean="0">
                <a:latin typeface="Times New Roman" panose="02020603050405020304" pitchFamily="18" charset="0"/>
                <a:cs typeface="Times New Roman" panose="02020603050405020304" pitchFamily="18" charset="0"/>
              </a:rPr>
              <a:t>Nexlesoft</a:t>
            </a:r>
            <a:r>
              <a:rPr lang="en-US" sz="1800" dirty="0">
                <a:latin typeface="Times New Roman" panose="02020603050405020304" pitchFamily="18" charset="0"/>
                <a:cs typeface="Times New Roman" panose="02020603050405020304" pitchFamily="18" charset="0"/>
              </a:rPr>
              <a:t> succinctly expressed the difference between</a:t>
            </a:r>
          </a:p>
          <a:p>
            <a:pPr marL="0" indent="0" algn="just" fontAlgn="base">
              <a:buNone/>
            </a:pPr>
            <a:r>
              <a:rPr lang="en-US" sz="1800" dirty="0">
                <a:latin typeface="Times New Roman" panose="02020603050405020304" pitchFamily="18" charset="0"/>
                <a:cs typeface="Times New Roman" panose="02020603050405020304" pitchFamily="18" charset="0"/>
              </a:rPr>
              <a:t>– Validation: Are we building the right product?</a:t>
            </a:r>
          </a:p>
          <a:p>
            <a:pPr marL="0" indent="0" algn="just" fontAlgn="base">
              <a:buNone/>
            </a:pPr>
            <a:r>
              <a:rPr lang="en-US" sz="1800" dirty="0">
                <a:latin typeface="Times New Roman" panose="02020603050405020304" pitchFamily="18" charset="0"/>
                <a:cs typeface="Times New Roman" panose="02020603050405020304" pitchFamily="18" charset="0"/>
              </a:rPr>
              <a:t>– Verification: Are we building the product right?</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527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110" y="1995055"/>
            <a:ext cx="6963812" cy="3796145"/>
          </a:xfrm>
        </p:spPr>
      </p:pic>
    </p:spTree>
    <p:extLst>
      <p:ext uri="{BB962C8B-B14F-4D97-AF65-F5344CB8AC3E}">
        <p14:creationId xmlns:p14="http://schemas.microsoft.com/office/powerpoint/2010/main" val="320509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this technique, the software under test is perceived as a system having a finite number of states of different types. The transition from one state to another is guided by a set of rules. The rules define the response to different inputs.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technique can be implemented on the systems which have certain workflows within them</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This testing technique allows the tester to test the behavior of an </a:t>
            </a:r>
            <a:r>
              <a:rPr lang="en-US" sz="1800" dirty="0" smtClean="0">
                <a:latin typeface="Times New Roman" panose="02020603050405020304" pitchFamily="18" charset="0"/>
                <a:cs typeface="Times New Roman" panose="02020603050405020304" pitchFamily="18" charset="0"/>
              </a:rPr>
              <a:t>AUT(Application Under Test). </a:t>
            </a:r>
            <a:r>
              <a:rPr lang="en-US" sz="1800" dirty="0">
                <a:latin typeface="Times New Roman" panose="02020603050405020304" pitchFamily="18" charset="0"/>
                <a:cs typeface="Times New Roman" panose="02020603050405020304" pitchFamily="18" charset="0"/>
              </a:rPr>
              <a:t>The tester can perform this action by entering various input conditions in a sequence.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State transition technique, the testing team provides positive as well as negative input test values for evaluating the system behavior.</a:t>
            </a:r>
          </a:p>
        </p:txBody>
      </p:sp>
    </p:spTree>
    <p:extLst>
      <p:ext uri="{BB962C8B-B14F-4D97-AF65-F5344CB8AC3E}">
        <p14:creationId xmlns:p14="http://schemas.microsoft.com/office/powerpoint/2010/main" val="281122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67249"/>
          </a:xfrm>
        </p:spPr>
        <p:txBody>
          <a:bodyPr>
            <a:normAutofit/>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Figure: State Transition Diagram</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136" y="2140435"/>
            <a:ext cx="6375728" cy="3556183"/>
          </a:xfrm>
          <a:prstGeom prst="rect">
            <a:avLst/>
          </a:prstGeom>
        </p:spPr>
      </p:pic>
    </p:spTree>
    <p:extLst>
      <p:ext uri="{BB962C8B-B14F-4D97-AF65-F5344CB8AC3E}">
        <p14:creationId xmlns:p14="http://schemas.microsoft.com/office/powerpoint/2010/main" val="81067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Figure: State Transition Table</a:t>
            </a: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203" y="2149409"/>
            <a:ext cx="6699594" cy="3364700"/>
          </a:xfrm>
          <a:prstGeom prst="rect">
            <a:avLst/>
          </a:prstGeom>
        </p:spPr>
      </p:pic>
    </p:spTree>
    <p:extLst>
      <p:ext uri="{BB962C8B-B14F-4D97-AF65-F5344CB8AC3E}">
        <p14:creationId xmlns:p14="http://schemas.microsoft.com/office/powerpoint/2010/main" val="58390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Error Guessing</a:t>
            </a:r>
          </a:p>
          <a:p>
            <a:pPr algn="just"/>
            <a:r>
              <a:rPr lang="en-US" sz="1800" dirty="0">
                <a:latin typeface="Times New Roman" panose="02020603050405020304" pitchFamily="18" charset="0"/>
                <a:cs typeface="Times New Roman" panose="02020603050405020304" pitchFamily="18" charset="0"/>
              </a:rPr>
              <a:t>Error Guessing is a software testing technique based on guessing the error which can prevail in the code.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technique is heavily based on the experience where the test analysts use their experience to guess the problematic part of the testing application</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technique counts a list of possible errors or error-prone situations. Then tester writes a test case to expose those errors.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design test cases based on this software testing technique, the analyst can use the past experiences to identify the conditions.</a:t>
            </a:r>
          </a:p>
        </p:txBody>
      </p:sp>
    </p:spTree>
    <p:extLst>
      <p:ext uri="{BB962C8B-B14F-4D97-AF65-F5344CB8AC3E}">
        <p14:creationId xmlns:p14="http://schemas.microsoft.com/office/powerpoint/2010/main" val="36687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Software Quality Management</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oftware quality management is a comprehensive process that ensures software is compliant with its requirements, national and international quality standards, for example, established by ANSI, IEEE, and ISO. Quality management comprises the following activities: quality control (QC), quality assurance (QA), and quality planning (QP</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solidFill>
                  <a:srgbClr val="00B0F0"/>
                </a:solidFill>
                <a:latin typeface="Times New Roman" panose="02020603050405020304" pitchFamily="18" charset="0"/>
                <a:cs typeface="Times New Roman" panose="02020603050405020304" pitchFamily="18" charset="0"/>
              </a:rPr>
              <a:t>Q</a:t>
            </a:r>
            <a:r>
              <a:rPr lang="en-US" sz="1800" dirty="0">
                <a:solidFill>
                  <a:srgbClr val="00B0F0"/>
                </a:solidFill>
                <a:latin typeface="Times New Roman" panose="02020603050405020304" pitchFamily="18" charset="0"/>
                <a:cs typeface="Times New Roman" panose="02020603050405020304" pitchFamily="18" charset="0"/>
              </a:rPr>
              <a:t>uality control</a:t>
            </a:r>
            <a:r>
              <a:rPr lang="en-US" sz="1800" dirty="0">
                <a:latin typeface="Times New Roman" panose="02020603050405020304" pitchFamily="18" charset="0"/>
                <a:cs typeface="Times New Roman" panose="02020603050405020304" pitchFamily="18" charset="0"/>
              </a:rPr>
              <a:t> is a tip of quality management. As a rule, it’s observed even when the rest of quality management is overlooked. This product-oriented quality management component starts simultaneously with software development. QC includes software testing activities predetermined by a quality plan. Manual and automated functionality, performance, integration, usability, security, regression testing – all these and many other testing types comprise QC. Quality control should check whether software is compliant with its requirements and no severe defects will be revealed after software is released.</a:t>
            </a:r>
          </a:p>
        </p:txBody>
      </p:sp>
    </p:spTree>
    <p:extLst>
      <p:ext uri="{BB962C8B-B14F-4D97-AF65-F5344CB8AC3E}">
        <p14:creationId xmlns:p14="http://schemas.microsoft.com/office/powerpoint/2010/main" val="2336018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1800" dirty="0" smtClean="0">
                <a:solidFill>
                  <a:srgbClr val="00B0F0"/>
                </a:solidFill>
                <a:latin typeface="Times New Roman" panose="02020603050405020304" pitchFamily="18" charset="0"/>
                <a:cs typeface="Times New Roman" panose="02020603050405020304" pitchFamily="18" charset="0"/>
              </a:rPr>
              <a:t>Q</a:t>
            </a:r>
            <a:r>
              <a:rPr lang="en-US" sz="1800" dirty="0">
                <a:solidFill>
                  <a:srgbClr val="00B0F0"/>
                </a:solidFill>
                <a:latin typeface="Times New Roman" panose="02020603050405020304" pitchFamily="18" charset="0"/>
                <a:cs typeface="Times New Roman" panose="02020603050405020304" pitchFamily="18" charset="0"/>
              </a:rPr>
              <a:t>uality assurance</a:t>
            </a:r>
            <a:r>
              <a:rPr lang="en-US" sz="1800" dirty="0">
                <a:latin typeface="Times New Roman" panose="02020603050405020304" pitchFamily="18" charset="0"/>
                <a:cs typeface="Times New Roman" panose="02020603050405020304" pitchFamily="18" charset="0"/>
              </a:rPr>
              <a:t> is a process-oriented part of quality management, which should be introduced as early as a project planning stage. QA deals with the following questions:</a:t>
            </a:r>
          </a:p>
          <a:p>
            <a:pPr algn="just"/>
            <a:r>
              <a:rPr lang="en-US" sz="1800" dirty="0">
                <a:latin typeface="Times New Roman" panose="02020603050405020304" pitchFamily="18" charset="0"/>
                <a:cs typeface="Times New Roman" panose="02020603050405020304" pitchFamily="18" charset="0"/>
              </a:rPr>
              <a:t>What standards and requirements software should comply with?</a:t>
            </a:r>
          </a:p>
          <a:p>
            <a:pPr algn="just"/>
            <a:r>
              <a:rPr lang="en-US" sz="1800" dirty="0">
                <a:latin typeface="Times New Roman" panose="02020603050405020304" pitchFamily="18" charset="0"/>
                <a:cs typeface="Times New Roman" panose="02020603050405020304" pitchFamily="18" charset="0"/>
              </a:rPr>
              <a:t>What should each stakeholder (for example, project managers, BAs, and developers) do for software to be of high quality?</a:t>
            </a:r>
          </a:p>
          <a:p>
            <a:pPr algn="just"/>
            <a:r>
              <a:rPr lang="en-US" sz="1800" dirty="0">
                <a:latin typeface="Times New Roman" panose="02020603050405020304" pitchFamily="18" charset="0"/>
                <a:cs typeface="Times New Roman" panose="02020603050405020304" pitchFamily="18" charset="0"/>
              </a:rPr>
              <a:t>What kind of the software production process can prevent defects from occurring?</a:t>
            </a:r>
          </a:p>
          <a:p>
            <a:pPr algn="just"/>
            <a:r>
              <a:rPr lang="en-US" sz="1800" dirty="0">
                <a:latin typeface="Times New Roman" panose="02020603050405020304" pitchFamily="18" charset="0"/>
                <a:cs typeface="Times New Roman" panose="02020603050405020304" pitchFamily="18" charset="0"/>
              </a:rPr>
              <a:t>How to establish such a process?</a:t>
            </a:r>
          </a:p>
          <a:p>
            <a:endParaRPr lang="en-US" dirty="0"/>
          </a:p>
        </p:txBody>
      </p:sp>
    </p:spTree>
    <p:extLst>
      <p:ext uri="{BB962C8B-B14F-4D97-AF65-F5344CB8AC3E}">
        <p14:creationId xmlns:p14="http://schemas.microsoft.com/office/powerpoint/2010/main" val="125351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900" dirty="0" smtClean="0">
                <a:solidFill>
                  <a:srgbClr val="00B0F0"/>
                </a:solidFill>
                <a:latin typeface="Times New Roman" panose="02020603050405020304" pitchFamily="18" charset="0"/>
                <a:cs typeface="Times New Roman" panose="02020603050405020304" pitchFamily="18" charset="0"/>
              </a:rPr>
              <a:t>Q</a:t>
            </a:r>
            <a:r>
              <a:rPr lang="en-US" sz="1900" dirty="0">
                <a:solidFill>
                  <a:srgbClr val="00B0F0"/>
                </a:solidFill>
                <a:latin typeface="Times New Roman" panose="02020603050405020304" pitchFamily="18" charset="0"/>
                <a:cs typeface="Times New Roman" panose="02020603050405020304" pitchFamily="18" charset="0"/>
              </a:rPr>
              <a:t>uality </a:t>
            </a:r>
            <a:r>
              <a:rPr lang="en-US" sz="1900" dirty="0" smtClean="0">
                <a:solidFill>
                  <a:srgbClr val="00B0F0"/>
                </a:solidFill>
                <a:latin typeface="Times New Roman" panose="02020603050405020304" pitchFamily="18" charset="0"/>
                <a:cs typeface="Times New Roman" panose="02020603050405020304" pitchFamily="18" charset="0"/>
              </a:rPr>
              <a:t>planning</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 quality plan can be devoted either to general enterprise-wide quality management practices or quality provision during each project specifically. On a project level, QP normally formalizes such aspects of quality management as</a:t>
            </a:r>
            <a:r>
              <a:rPr lang="en-US" sz="1900" dirty="0" smtClean="0">
                <a:latin typeface="Times New Roman" panose="02020603050405020304" pitchFamily="18" charset="0"/>
                <a:cs typeface="Times New Roman" panose="02020603050405020304" pitchFamily="18" charset="0"/>
              </a:rPr>
              <a:t>:</a:t>
            </a:r>
          </a:p>
          <a:p>
            <a:pPr marL="0" indent="0" algn="just">
              <a:buNone/>
            </a:pPr>
            <a:r>
              <a:rPr lang="en-US" sz="1900" dirty="0" smtClean="0">
                <a:latin typeface="Times New Roman" panose="02020603050405020304" pitchFamily="18" charset="0"/>
                <a:cs typeface="Times New Roman" panose="02020603050405020304" pitchFamily="18" charset="0"/>
              </a:rPr>
              <a:t>	- Stakeholders</a:t>
            </a:r>
            <a:r>
              <a:rPr lang="en-US" sz="1900" dirty="0">
                <a:latin typeface="Times New Roman" panose="02020603050405020304" pitchFamily="18" charset="0"/>
                <a:cs typeface="Times New Roman" panose="02020603050405020304" pitchFamily="18" charset="0"/>
              </a:rPr>
              <a:t>’ roles and responsibilities with regard to quality assurance.</a:t>
            </a:r>
          </a:p>
          <a:p>
            <a:pPr marL="0" indent="0" algn="just">
              <a:buNone/>
            </a:pPr>
            <a:r>
              <a:rPr lang="en-US" sz="1900" dirty="0" smtClean="0">
                <a:latin typeface="Times New Roman" panose="02020603050405020304" pitchFamily="18" charset="0"/>
                <a:cs typeface="Times New Roman" panose="02020603050405020304" pitchFamily="18" charset="0"/>
              </a:rPr>
              <a:t>	- Required </a:t>
            </a:r>
            <a:r>
              <a:rPr lang="en-US" sz="1900" dirty="0">
                <a:latin typeface="Times New Roman" panose="02020603050405020304" pitchFamily="18" charset="0"/>
                <a:cs typeface="Times New Roman" panose="02020603050405020304" pitchFamily="18" charset="0"/>
              </a:rPr>
              <a:t>project and testing documentation.</a:t>
            </a:r>
          </a:p>
          <a:p>
            <a:pPr marL="0" indent="0" algn="just">
              <a:buNone/>
            </a:pPr>
            <a:r>
              <a:rPr lang="en-US" sz="1900" dirty="0" smtClean="0">
                <a:latin typeface="Times New Roman" panose="02020603050405020304" pitchFamily="18" charset="0"/>
                <a:cs typeface="Times New Roman" panose="02020603050405020304" pitchFamily="18" charset="0"/>
              </a:rPr>
              <a:t>	- A </a:t>
            </a:r>
            <a:r>
              <a:rPr lang="en-US" sz="1900" dirty="0">
                <a:latin typeface="Times New Roman" panose="02020603050405020304" pitchFamily="18" charset="0"/>
                <a:cs typeface="Times New Roman" panose="02020603050405020304" pitchFamily="18" charset="0"/>
              </a:rPr>
              <a:t>software requirements specification and the set of standards software should comply with.</a:t>
            </a:r>
          </a:p>
          <a:p>
            <a:pPr marL="0" indent="0" algn="just">
              <a:buNone/>
            </a:pPr>
            <a:r>
              <a:rPr lang="en-US" sz="1900" dirty="0" smtClean="0">
                <a:latin typeface="Times New Roman" panose="02020603050405020304" pitchFamily="18" charset="0"/>
                <a:cs typeface="Times New Roman" panose="02020603050405020304" pitchFamily="18" charset="0"/>
              </a:rPr>
              <a:t>	- Relevant </a:t>
            </a:r>
            <a:r>
              <a:rPr lang="en-US" sz="1900" dirty="0">
                <a:latin typeface="Times New Roman" panose="02020603050405020304" pitchFamily="18" charset="0"/>
                <a:cs typeface="Times New Roman" panose="02020603050405020304" pitchFamily="18" charset="0"/>
              </a:rPr>
              <a:t>testing types.</a:t>
            </a:r>
          </a:p>
          <a:p>
            <a:pPr marL="0" indent="0" algn="just">
              <a:buNone/>
            </a:pPr>
            <a:r>
              <a:rPr lang="en-US" sz="1900" dirty="0" smtClean="0">
                <a:latin typeface="Times New Roman" panose="02020603050405020304" pitchFamily="18" charset="0"/>
                <a:cs typeface="Times New Roman" panose="02020603050405020304" pitchFamily="18" charset="0"/>
              </a:rPr>
              <a:t>	- An </a:t>
            </a:r>
            <a:r>
              <a:rPr lang="en-US" sz="1900" dirty="0">
                <a:latin typeface="Times New Roman" panose="02020603050405020304" pitchFamily="18" charset="0"/>
                <a:cs typeface="Times New Roman" panose="02020603050405020304" pitchFamily="18" charset="0"/>
              </a:rPr>
              <a:t>approximate testing schedule, cost, and human resources line-up for the corresponding </a:t>
            </a:r>
            <a:r>
              <a:rPr lang="en-US" sz="1900" dirty="0" smtClean="0">
                <a:latin typeface="Times New Roman" panose="02020603050405020304" pitchFamily="18" charset="0"/>
                <a:cs typeface="Times New Roman" panose="02020603050405020304" pitchFamily="18" charset="0"/>
              </a:rPr>
              <a:t>	 	  project</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smtClean="0">
                <a:latin typeface="Times New Roman" panose="02020603050405020304" pitchFamily="18" charset="0"/>
                <a:cs typeface="Times New Roman" panose="02020603050405020304" pitchFamily="18" charset="0"/>
              </a:rPr>
              <a:t>	- Training </a:t>
            </a:r>
            <a:r>
              <a:rPr lang="en-US" sz="1900" dirty="0">
                <a:latin typeface="Times New Roman" panose="02020603050405020304" pitchFamily="18" charset="0"/>
                <a:cs typeface="Times New Roman" panose="02020603050405020304" pitchFamily="18" charset="0"/>
              </a:rPr>
              <a:t>required by QA team members.</a:t>
            </a:r>
          </a:p>
          <a:p>
            <a:pPr marL="0" indent="0" algn="just">
              <a:buNone/>
            </a:pPr>
            <a:r>
              <a:rPr lang="en-US" sz="1900" dirty="0" smtClean="0">
                <a:latin typeface="Times New Roman" panose="02020603050405020304" pitchFamily="18" charset="0"/>
                <a:cs typeface="Times New Roman" panose="02020603050405020304" pitchFamily="18" charset="0"/>
              </a:rPr>
              <a:t>	- A </a:t>
            </a:r>
            <a:r>
              <a:rPr lang="en-US" sz="1900" dirty="0">
                <a:latin typeface="Times New Roman" panose="02020603050405020304" pitchFamily="18" charset="0"/>
                <a:cs typeface="Times New Roman" panose="02020603050405020304" pitchFamily="18" charset="0"/>
              </a:rPr>
              <a:t>reporting process and schedule.</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013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Process and Product Quality</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100" b="1" dirty="0">
                <a:latin typeface="Times New Roman" panose="02020603050405020304" pitchFamily="18" charset="0"/>
                <a:cs typeface="Times New Roman" panose="02020603050405020304" pitchFamily="18" charset="0"/>
              </a:rPr>
              <a:t>Process quality </a:t>
            </a:r>
            <a:r>
              <a:rPr lang="en-US" sz="2100" dirty="0">
                <a:latin typeface="Times New Roman" panose="02020603050405020304" pitchFamily="18" charset="0"/>
                <a:cs typeface="Times New Roman" panose="02020603050405020304" pitchFamily="18" charset="0"/>
              </a:rPr>
              <a:t>refers to the degree to which an acceptable process, including measurements and criteria for quality, has been implemented and adhered to in order to produce the artifacts</a:t>
            </a:r>
            <a:r>
              <a:rPr lang="en-US" sz="2100" dirty="0" smtClean="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The objectives of measuring and assessing process quality are to:</a:t>
            </a:r>
          </a:p>
          <a:p>
            <a:pPr marL="0" indent="0" algn="just">
              <a:buNone/>
            </a:pPr>
            <a:r>
              <a:rPr lang="en-US" sz="2100" dirty="0" smtClean="0">
                <a:latin typeface="Times New Roman" panose="02020603050405020304" pitchFamily="18" charset="0"/>
                <a:cs typeface="Times New Roman" panose="02020603050405020304" pitchFamily="18" charset="0"/>
              </a:rPr>
              <a:t>	- Manage </a:t>
            </a:r>
            <a:r>
              <a:rPr lang="en-US" sz="2100" dirty="0">
                <a:latin typeface="Times New Roman" panose="02020603050405020304" pitchFamily="18" charset="0"/>
                <a:cs typeface="Times New Roman" panose="02020603050405020304" pitchFamily="18" charset="0"/>
              </a:rPr>
              <a:t>profitability and resources</a:t>
            </a:r>
          </a:p>
          <a:p>
            <a:pPr marL="0" indent="0" algn="just">
              <a:buNone/>
            </a:pPr>
            <a:r>
              <a:rPr lang="en-US" sz="2100" dirty="0" smtClean="0">
                <a:latin typeface="Times New Roman" panose="02020603050405020304" pitchFamily="18" charset="0"/>
                <a:cs typeface="Times New Roman" panose="02020603050405020304" pitchFamily="18" charset="0"/>
              </a:rPr>
              <a:t>	- Manage </a:t>
            </a:r>
            <a:r>
              <a:rPr lang="en-US" sz="2100" dirty="0">
                <a:latin typeface="Times New Roman" panose="02020603050405020304" pitchFamily="18" charset="0"/>
                <a:cs typeface="Times New Roman" panose="02020603050405020304" pitchFamily="18" charset="0"/>
              </a:rPr>
              <a:t>and resolve risk</a:t>
            </a:r>
          </a:p>
          <a:p>
            <a:pPr marL="0" indent="0" algn="just">
              <a:buNone/>
            </a:pPr>
            <a:r>
              <a:rPr lang="en-US" sz="2100" dirty="0" smtClean="0">
                <a:latin typeface="Times New Roman" panose="02020603050405020304" pitchFamily="18" charset="0"/>
                <a:cs typeface="Times New Roman" panose="02020603050405020304" pitchFamily="18" charset="0"/>
              </a:rPr>
              <a:t>	- Manage </a:t>
            </a:r>
            <a:r>
              <a:rPr lang="en-US" sz="2100" dirty="0">
                <a:latin typeface="Times New Roman" panose="02020603050405020304" pitchFamily="18" charset="0"/>
                <a:cs typeface="Times New Roman" panose="02020603050405020304" pitchFamily="18" charset="0"/>
              </a:rPr>
              <a:t>and maintain budgets, schedules, and quality</a:t>
            </a:r>
          </a:p>
          <a:p>
            <a:pPr marL="0" indent="0" algn="just">
              <a:buNone/>
            </a:pPr>
            <a:r>
              <a:rPr lang="en-US" sz="2100" dirty="0" smtClean="0">
                <a:latin typeface="Times New Roman" panose="02020603050405020304" pitchFamily="18" charset="0"/>
                <a:cs typeface="Times New Roman" panose="02020603050405020304" pitchFamily="18" charset="0"/>
              </a:rPr>
              <a:t>	- Capture </a:t>
            </a:r>
            <a:r>
              <a:rPr lang="en-US" sz="2100" dirty="0">
                <a:latin typeface="Times New Roman" panose="02020603050405020304" pitchFamily="18" charset="0"/>
                <a:cs typeface="Times New Roman" panose="02020603050405020304" pitchFamily="18" charset="0"/>
              </a:rPr>
              <a:t>data for process </a:t>
            </a:r>
            <a:r>
              <a:rPr lang="en-US" sz="2100" dirty="0" smtClean="0">
                <a:latin typeface="Times New Roman" panose="02020603050405020304" pitchFamily="18" charset="0"/>
                <a:cs typeface="Times New Roman" panose="02020603050405020304" pitchFamily="18" charset="0"/>
              </a:rPr>
              <a:t>improvement</a:t>
            </a:r>
          </a:p>
          <a:p>
            <a:pPr algn="just"/>
            <a:r>
              <a:rPr lang="en-US" sz="2100" dirty="0">
                <a:latin typeface="Times New Roman" panose="02020603050405020304" pitchFamily="18" charset="0"/>
                <a:cs typeface="Times New Roman" panose="02020603050405020304" pitchFamily="18" charset="0"/>
              </a:rPr>
              <a:t>To some degree, adhering to a process and achieving high process quality overlaps somewhat with the quality of the artifacts. That is, if the process is adhered to (high quality), the risk of producing poor quality artifacts is reduced. However, the opposite is not always true—generating high quality artifacts is not necessarily an indication that the process has been adhered to.</a:t>
            </a:r>
          </a:p>
          <a:p>
            <a:pPr algn="just"/>
            <a:r>
              <a:rPr lang="en-US" sz="2100" dirty="0">
                <a:latin typeface="Times New Roman" panose="02020603050405020304" pitchFamily="18" charset="0"/>
                <a:cs typeface="Times New Roman" panose="02020603050405020304" pitchFamily="18" charset="0"/>
              </a:rPr>
              <a:t>Therefore, process quality is measured not only to the degree to which the process was adhered to, but also to the degree of quality achieved in the products produced by the process.</a:t>
            </a:r>
          </a:p>
          <a:p>
            <a:pPr algn="just"/>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89101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To aid in your evaluation of the process and product quality, the Rational Unified Process (RUP) has included pages such as:</a:t>
            </a:r>
          </a:p>
          <a:p>
            <a:pPr algn="just"/>
            <a:r>
              <a:rPr lang="en-US" sz="1800" dirty="0">
                <a:solidFill>
                  <a:srgbClr val="00B0F0"/>
                </a:solidFill>
                <a:latin typeface="Times New Roman" panose="02020603050405020304" pitchFamily="18" charset="0"/>
                <a:cs typeface="Times New Roman" panose="02020603050405020304" pitchFamily="18" charset="0"/>
              </a:rPr>
              <a:t>Activity: </a:t>
            </a:r>
            <a:r>
              <a:rPr lang="en-US" sz="1800" dirty="0">
                <a:latin typeface="Times New Roman" panose="02020603050405020304" pitchFamily="18" charset="0"/>
                <a:cs typeface="Times New Roman" panose="02020603050405020304" pitchFamily="18" charset="0"/>
              </a:rPr>
              <a:t>a description of the activity to be performed and the steps required to perform the activity.</a:t>
            </a:r>
          </a:p>
          <a:p>
            <a:pPr algn="just"/>
            <a:r>
              <a:rPr lang="en-US" sz="1800" dirty="0">
                <a:solidFill>
                  <a:srgbClr val="00B0F0"/>
                </a:solidFill>
                <a:latin typeface="Times New Roman" panose="02020603050405020304" pitchFamily="18" charset="0"/>
                <a:cs typeface="Times New Roman" panose="02020603050405020304" pitchFamily="18" charset="0"/>
              </a:rPr>
              <a:t>Work Guideline: </a:t>
            </a:r>
            <a:r>
              <a:rPr lang="en-US" sz="1800" dirty="0">
                <a:latin typeface="Times New Roman" panose="02020603050405020304" pitchFamily="18" charset="0"/>
                <a:cs typeface="Times New Roman" panose="02020603050405020304" pitchFamily="18" charset="0"/>
              </a:rPr>
              <a:t>techniques and practical advice useful for performing the activity.</a:t>
            </a:r>
          </a:p>
          <a:p>
            <a:pPr algn="just"/>
            <a:r>
              <a:rPr lang="en-US" sz="1800" dirty="0">
                <a:solidFill>
                  <a:srgbClr val="00B0F0"/>
                </a:solidFill>
                <a:latin typeface="Times New Roman" panose="02020603050405020304" pitchFamily="18" charset="0"/>
                <a:cs typeface="Times New Roman" panose="02020603050405020304" pitchFamily="18" charset="0"/>
              </a:rPr>
              <a:t>Artifact Guidelines and Checkpoints: </a:t>
            </a:r>
            <a:r>
              <a:rPr lang="en-US" sz="1800" dirty="0">
                <a:latin typeface="Times New Roman" panose="02020603050405020304" pitchFamily="18" charset="0"/>
                <a:cs typeface="Times New Roman" panose="02020603050405020304" pitchFamily="18" charset="0"/>
              </a:rPr>
              <a:t>information on how to develop, evaluate, and use the artifact.</a:t>
            </a:r>
          </a:p>
          <a:p>
            <a:pPr algn="just"/>
            <a:r>
              <a:rPr lang="en-US" sz="1800" dirty="0">
                <a:solidFill>
                  <a:srgbClr val="00B0F0"/>
                </a:solidFill>
                <a:latin typeface="Times New Roman" panose="02020603050405020304" pitchFamily="18" charset="0"/>
                <a:cs typeface="Times New Roman" panose="02020603050405020304" pitchFamily="18" charset="0"/>
              </a:rPr>
              <a:t>Templates: </a:t>
            </a:r>
            <a:r>
              <a:rPr lang="en-US" sz="1800" dirty="0">
                <a:latin typeface="Times New Roman" panose="02020603050405020304" pitchFamily="18" charset="0"/>
                <a:cs typeface="Times New Roman" panose="02020603050405020304" pitchFamily="18" charset="0"/>
              </a:rPr>
              <a:t>models or prototypes of the artifact that provide structure and guidance for content.</a:t>
            </a:r>
          </a:p>
        </p:txBody>
      </p:sp>
    </p:spTree>
    <p:extLst>
      <p:ext uri="{BB962C8B-B14F-4D97-AF65-F5344CB8AC3E}">
        <p14:creationId xmlns:p14="http://schemas.microsoft.com/office/powerpoint/2010/main" val="4403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565939"/>
          </a:xfrm>
        </p:spPr>
        <p:txBody>
          <a:bodyPr>
            <a:normAutofit fontScale="92500"/>
          </a:bodyPr>
          <a:lstStyle/>
          <a:p>
            <a:pPr fontAlgn="base"/>
            <a:r>
              <a:rPr lang="en-US" sz="1900" dirty="0">
                <a:solidFill>
                  <a:srgbClr val="00B0F0"/>
                </a:solidFill>
                <a:latin typeface="Times New Roman" panose="02020603050405020304" pitchFamily="18" charset="0"/>
                <a:cs typeface="Times New Roman" panose="02020603050405020304" pitchFamily="18" charset="0"/>
              </a:rPr>
              <a:t>Verification</a:t>
            </a:r>
            <a:r>
              <a:rPr lang="en-US" sz="1900" dirty="0">
                <a:latin typeface="Times New Roman" panose="02020603050405020304" pitchFamily="18" charset="0"/>
                <a:cs typeface="Times New Roman" panose="02020603050405020304" pitchFamily="18" charset="0"/>
              </a:rPr>
              <a:t> is the process of checking that a software achieves its goal without any bugs. It is the process to ensure whether the product that is developed is right or not. It verifies whether the developed product fulfills the requirements that we </a:t>
            </a:r>
            <a:r>
              <a:rPr lang="en-US" sz="1900" dirty="0" smtClean="0">
                <a:latin typeface="Times New Roman" panose="02020603050405020304" pitchFamily="18" charset="0"/>
                <a:cs typeface="Times New Roman" panose="02020603050405020304" pitchFamily="18" charset="0"/>
              </a:rPr>
              <a:t>have. Verification </a:t>
            </a:r>
            <a:r>
              <a:rPr lang="en-US" sz="1900" dirty="0">
                <a:latin typeface="Times New Roman" panose="02020603050405020304" pitchFamily="18" charset="0"/>
                <a:cs typeface="Times New Roman" panose="02020603050405020304" pitchFamily="18" charset="0"/>
              </a:rPr>
              <a:t>is Static </a:t>
            </a:r>
            <a:r>
              <a:rPr lang="en-US" sz="1900" dirty="0" smtClean="0">
                <a:latin typeface="Times New Roman" panose="02020603050405020304" pitchFamily="18" charset="0"/>
                <a:cs typeface="Times New Roman" panose="02020603050405020304" pitchFamily="18" charset="0"/>
              </a:rPr>
              <a:t>Testing. Activities </a:t>
            </a:r>
            <a:r>
              <a:rPr lang="en-US" sz="1900" dirty="0">
                <a:latin typeface="Times New Roman" panose="02020603050405020304" pitchFamily="18" charset="0"/>
                <a:cs typeface="Times New Roman" panose="02020603050405020304" pitchFamily="18" charset="0"/>
              </a:rPr>
              <a:t>involved in verification:</a:t>
            </a:r>
          </a:p>
          <a:p>
            <a:pPr algn="just" fontAlgn="base"/>
            <a:r>
              <a:rPr lang="en-US" sz="1900" dirty="0">
                <a:latin typeface="Times New Roman" panose="02020603050405020304" pitchFamily="18" charset="0"/>
                <a:cs typeface="Times New Roman" panose="02020603050405020304" pitchFamily="18" charset="0"/>
              </a:rPr>
              <a:t>Inspections</a:t>
            </a:r>
          </a:p>
          <a:p>
            <a:pPr algn="just" fontAlgn="base"/>
            <a:r>
              <a:rPr lang="en-US" sz="1900" dirty="0">
                <a:latin typeface="Times New Roman" panose="02020603050405020304" pitchFamily="18" charset="0"/>
                <a:cs typeface="Times New Roman" panose="02020603050405020304" pitchFamily="18" charset="0"/>
              </a:rPr>
              <a:t>Reviews</a:t>
            </a:r>
          </a:p>
          <a:p>
            <a:pPr algn="just" fontAlgn="base"/>
            <a:r>
              <a:rPr lang="en-US" sz="1900" dirty="0">
                <a:latin typeface="Times New Roman" panose="02020603050405020304" pitchFamily="18" charset="0"/>
                <a:cs typeface="Times New Roman" panose="02020603050405020304" pitchFamily="18" charset="0"/>
              </a:rPr>
              <a:t>Walkthroughs</a:t>
            </a:r>
          </a:p>
          <a:p>
            <a:pPr algn="just" fontAlgn="base"/>
            <a:r>
              <a:rPr lang="en-US" sz="1900" dirty="0" smtClean="0">
                <a:latin typeface="Times New Roman" panose="02020603050405020304" pitchFamily="18" charset="0"/>
                <a:cs typeface="Times New Roman" panose="02020603050405020304" pitchFamily="18" charset="0"/>
              </a:rPr>
              <a:t>Desk-checking</a:t>
            </a:r>
          </a:p>
          <a:p>
            <a:pPr algn="just" fontAlgn="base"/>
            <a:endParaRPr lang="en-US" sz="1800" dirty="0">
              <a:latin typeface="Times New Roman" panose="02020603050405020304" pitchFamily="18" charset="0"/>
              <a:cs typeface="Times New Roman" panose="02020603050405020304" pitchFamily="18" charset="0"/>
            </a:endParaRPr>
          </a:p>
          <a:p>
            <a:endParaRPr lang="en-US" dirty="0"/>
          </a:p>
          <a:p>
            <a:r>
              <a:rPr lang="en-US" sz="1900" dirty="0">
                <a:latin typeface="Times New Roman" panose="02020603050405020304" pitchFamily="18" charset="0"/>
                <a:cs typeface="Times New Roman" panose="02020603050405020304" pitchFamily="18" charset="0"/>
              </a:rPr>
              <a:t>Verification ensures the product being developed is according to design specifications. </a:t>
            </a:r>
          </a:p>
          <a:p>
            <a:r>
              <a:rPr lang="en-US" sz="1900" dirty="0" smtClean="0">
                <a:latin typeface="Times New Roman" panose="02020603050405020304" pitchFamily="18" charset="0"/>
                <a:cs typeface="Times New Roman" panose="02020603050405020304" pitchFamily="18" charset="0"/>
              </a:rPr>
              <a:t>Verification </a:t>
            </a:r>
            <a:r>
              <a:rPr lang="en-US" sz="1900" dirty="0">
                <a:latin typeface="Times New Roman" panose="02020603050405020304" pitchFamily="18" charset="0"/>
                <a:cs typeface="Times New Roman" panose="02020603050405020304" pitchFamily="18" charset="0"/>
              </a:rPr>
              <a:t>answers the question– "Are we developing this product by firmly following all design specifications ?" </a:t>
            </a:r>
          </a:p>
          <a:p>
            <a:r>
              <a:rPr lang="en-US" sz="1900" dirty="0" smtClean="0">
                <a:latin typeface="Times New Roman" panose="02020603050405020304" pitchFamily="18" charset="0"/>
                <a:cs typeface="Times New Roman" panose="02020603050405020304" pitchFamily="18" charset="0"/>
              </a:rPr>
              <a:t>Verifications </a:t>
            </a:r>
            <a:r>
              <a:rPr lang="en-US" sz="1900" dirty="0">
                <a:latin typeface="Times New Roman" panose="02020603050405020304" pitchFamily="18" charset="0"/>
                <a:cs typeface="Times New Roman" panose="02020603050405020304" pitchFamily="18" charset="0"/>
              </a:rPr>
              <a:t>concentrates on the design and system specifications. </a:t>
            </a:r>
          </a:p>
          <a:p>
            <a:pPr marL="0" indent="0" algn="just" fontAlgn="base">
              <a:buNone/>
            </a:pPr>
            <a:endParaRPr lang="en-US" sz="1800" dirty="0">
              <a:latin typeface="Times New Roman" panose="02020603050405020304" pitchFamily="18" charset="0"/>
              <a:cs typeface="Times New Roman" panose="02020603050405020304" pitchFamily="18" charset="0"/>
            </a:endParaRP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64" y="3034702"/>
            <a:ext cx="6474691" cy="973880"/>
          </a:xfrm>
          <a:prstGeom prst="rect">
            <a:avLst/>
          </a:prstGeom>
        </p:spPr>
      </p:pic>
    </p:spTree>
    <p:extLst>
      <p:ext uri="{BB962C8B-B14F-4D97-AF65-F5344CB8AC3E}">
        <p14:creationId xmlns:p14="http://schemas.microsoft.com/office/powerpoint/2010/main" val="147783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9491"/>
            <a:ext cx="10515600" cy="4664364"/>
          </a:xfrm>
        </p:spPr>
        <p:txBody>
          <a:bodyPr>
            <a:normAutofit fontScale="70000" lnSpcReduction="20000"/>
          </a:bodyPr>
          <a:lstStyle/>
          <a:p>
            <a:pPr algn="just"/>
            <a:r>
              <a:rPr lang="en-US" sz="2600" b="1" dirty="0" smtClean="0">
                <a:latin typeface="Times New Roman" panose="02020603050405020304" pitchFamily="18" charset="0"/>
                <a:cs typeface="Times New Roman" panose="02020603050405020304" pitchFamily="18" charset="0"/>
              </a:rPr>
              <a:t>Product Quality </a:t>
            </a:r>
            <a:r>
              <a:rPr lang="en-US" sz="2600" dirty="0">
                <a:latin typeface="Times New Roman" panose="02020603050405020304" pitchFamily="18" charset="0"/>
                <a:cs typeface="Times New Roman" panose="02020603050405020304" pitchFamily="18" charset="0"/>
              </a:rPr>
              <a:t>is defined in term of its fitness of purpose. That is, a quality product does precisely what the users want it to do. For software products, the fitness of use is generally explained in terms of satisfaction of the requirements laid down in the SRS document</a:t>
            </a:r>
            <a:r>
              <a:rPr lang="en-US" sz="2600" dirty="0" smtClean="0">
                <a:latin typeface="Times New Roman" panose="02020603050405020304" pitchFamily="18" charset="0"/>
                <a:cs typeface="Times New Roman" panose="02020603050405020304" pitchFamily="18" charset="0"/>
              </a:rPr>
              <a:t>.</a:t>
            </a:r>
          </a:p>
          <a:p>
            <a:pPr algn="just"/>
            <a:r>
              <a:rPr lang="en-US" sz="2600" dirty="0">
                <a:latin typeface="Times New Roman" panose="02020603050405020304" pitchFamily="18" charset="0"/>
                <a:cs typeface="Times New Roman" panose="02020603050405020304" pitchFamily="18" charset="0"/>
              </a:rPr>
              <a:t>Example: Consider a functionally correct software product. That is, it performs all tasks as specified in the SRS document. But, has an almost unusable user interface. Even though it may be functionally right, we cannot consider it to be a quality product</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Features of modern quality product are:</a:t>
            </a:r>
          </a:p>
          <a:p>
            <a:pPr algn="just"/>
            <a:r>
              <a:rPr lang="en-US" sz="2600" dirty="0">
                <a:solidFill>
                  <a:srgbClr val="00B0F0"/>
                </a:solidFill>
                <a:latin typeface="Times New Roman" panose="02020603050405020304" pitchFamily="18" charset="0"/>
                <a:cs typeface="Times New Roman" panose="02020603050405020304" pitchFamily="18" charset="0"/>
              </a:rPr>
              <a:t>Portability:</a:t>
            </a:r>
            <a:r>
              <a:rPr lang="en-US" sz="2600" dirty="0">
                <a:latin typeface="Times New Roman" panose="02020603050405020304" pitchFamily="18" charset="0"/>
                <a:cs typeface="Times New Roman" panose="02020603050405020304" pitchFamily="18" charset="0"/>
              </a:rPr>
              <a:t> A software device is said to be portable, if it can be freely made to work in various operating system environments, in multiple machines, with other software products, etc.</a:t>
            </a:r>
          </a:p>
          <a:p>
            <a:pPr algn="just"/>
            <a:r>
              <a:rPr lang="en-US" sz="2600" dirty="0">
                <a:solidFill>
                  <a:srgbClr val="00B0F0"/>
                </a:solidFill>
                <a:latin typeface="Times New Roman" panose="02020603050405020304" pitchFamily="18" charset="0"/>
                <a:cs typeface="Times New Roman" panose="02020603050405020304" pitchFamily="18" charset="0"/>
              </a:rPr>
              <a:t>Usability:</a:t>
            </a:r>
            <a:r>
              <a:rPr lang="en-US" sz="2600" dirty="0">
                <a:latin typeface="Times New Roman" panose="02020603050405020304" pitchFamily="18" charset="0"/>
                <a:cs typeface="Times New Roman" panose="02020603050405020304" pitchFamily="18" charset="0"/>
              </a:rPr>
              <a:t> A software product has better usability if various categories of users can easily invoke the functions of the product.</a:t>
            </a:r>
          </a:p>
          <a:p>
            <a:pPr algn="just"/>
            <a:r>
              <a:rPr lang="en-US" sz="2600" dirty="0">
                <a:solidFill>
                  <a:srgbClr val="00B0F0"/>
                </a:solidFill>
                <a:latin typeface="Times New Roman" panose="02020603050405020304" pitchFamily="18" charset="0"/>
                <a:cs typeface="Times New Roman" panose="02020603050405020304" pitchFamily="18" charset="0"/>
              </a:rPr>
              <a:t>Reusability:</a:t>
            </a:r>
            <a:r>
              <a:rPr lang="en-US" sz="2600" dirty="0">
                <a:latin typeface="Times New Roman" panose="02020603050405020304" pitchFamily="18" charset="0"/>
                <a:cs typeface="Times New Roman" panose="02020603050405020304" pitchFamily="18" charset="0"/>
              </a:rPr>
              <a:t> A software product has excellent reusability if different modules of the product can quickly be reused to develop new products.</a:t>
            </a:r>
          </a:p>
          <a:p>
            <a:pPr algn="just"/>
            <a:r>
              <a:rPr lang="en-US" sz="2600" dirty="0">
                <a:solidFill>
                  <a:srgbClr val="00B0F0"/>
                </a:solidFill>
                <a:latin typeface="Times New Roman" panose="02020603050405020304" pitchFamily="18" charset="0"/>
                <a:cs typeface="Times New Roman" panose="02020603050405020304" pitchFamily="18" charset="0"/>
              </a:rPr>
              <a:t>Correctness:</a:t>
            </a:r>
            <a:r>
              <a:rPr lang="en-US" sz="2600" dirty="0">
                <a:latin typeface="Times New Roman" panose="02020603050405020304" pitchFamily="18" charset="0"/>
                <a:cs typeface="Times New Roman" panose="02020603050405020304" pitchFamily="18" charset="0"/>
              </a:rPr>
              <a:t> A software product is correct if various requirements as specified in the SRS document have been correctly implemented.</a:t>
            </a:r>
          </a:p>
          <a:p>
            <a:pPr algn="just"/>
            <a:r>
              <a:rPr lang="en-US" sz="2600" dirty="0">
                <a:solidFill>
                  <a:srgbClr val="00B0F0"/>
                </a:solidFill>
                <a:latin typeface="Times New Roman" panose="02020603050405020304" pitchFamily="18" charset="0"/>
                <a:cs typeface="Times New Roman" panose="02020603050405020304" pitchFamily="18" charset="0"/>
              </a:rPr>
              <a:t>Maintainability:</a:t>
            </a:r>
            <a:r>
              <a:rPr lang="en-US" sz="2600" dirty="0">
                <a:latin typeface="Times New Roman" panose="02020603050405020304" pitchFamily="18" charset="0"/>
                <a:cs typeface="Times New Roman" panose="02020603050405020304" pitchFamily="18" charset="0"/>
              </a:rPr>
              <a:t> A software product is maintainable if bugs can be easily corrected as and when they show up, new tasks can be easily added to the product, and the functionalities of the product can be easily modified, etc.</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242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ISO 9000 Standard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sz="2100" dirty="0">
                <a:solidFill>
                  <a:srgbClr val="00B0F0"/>
                </a:solidFill>
                <a:latin typeface="Times New Roman" panose="02020603050405020304" pitchFamily="18" charset="0"/>
                <a:cs typeface="Times New Roman" panose="02020603050405020304" pitchFamily="18" charset="0"/>
              </a:rPr>
              <a:t>ISO 9000 </a:t>
            </a:r>
            <a:r>
              <a:rPr lang="en-US" sz="2100" dirty="0">
                <a:latin typeface="Times New Roman" panose="02020603050405020304" pitchFamily="18" charset="0"/>
                <a:cs typeface="Times New Roman" panose="02020603050405020304" pitchFamily="18" charset="0"/>
              </a:rPr>
              <a:t>is defined as a set of international standards on quality management and quality assurance developed to help companies effectively document the quality system elements needed to maintain an efficient quality system. They are not specific to any one industry and can be applied to organizations of any size.</a:t>
            </a:r>
          </a:p>
          <a:p>
            <a:pPr algn="just"/>
            <a:r>
              <a:rPr lang="en-US" sz="2100" dirty="0">
                <a:latin typeface="Times New Roman" panose="02020603050405020304" pitchFamily="18" charset="0"/>
                <a:cs typeface="Times New Roman" panose="02020603050405020304" pitchFamily="18" charset="0"/>
              </a:rPr>
              <a:t>ISO 9000 can help a company satisfy its customers, meet regulatory requirements, and achieve continual improvement. It should be considered to be a first step or the base level of a quality system.</a:t>
            </a:r>
          </a:p>
          <a:p>
            <a:pPr algn="just" fontAlgn="base"/>
            <a:r>
              <a:rPr lang="en-US" sz="2100" dirty="0">
                <a:latin typeface="Times New Roman" panose="02020603050405020304" pitchFamily="18" charset="0"/>
                <a:cs typeface="Times New Roman" panose="02020603050405020304" pitchFamily="18" charset="0"/>
              </a:rPr>
              <a:t>The phrase “ISO 9000 family” or “ISO 9000 series” refers to a group of quality management standards which are process standards (not product standards).</a:t>
            </a:r>
          </a:p>
          <a:p>
            <a:pPr algn="just" fontAlgn="base"/>
            <a:r>
              <a:rPr lang="en-US" sz="2100" dirty="0">
                <a:solidFill>
                  <a:srgbClr val="FFC000"/>
                </a:solidFill>
                <a:latin typeface="Times New Roman" panose="02020603050405020304" pitchFamily="18" charset="0"/>
                <a:cs typeface="Times New Roman" panose="02020603050405020304" pitchFamily="18" charset="0"/>
              </a:rPr>
              <a:t>ISO </a:t>
            </a:r>
            <a:r>
              <a:rPr lang="en-US" sz="2100" dirty="0" smtClean="0">
                <a:solidFill>
                  <a:srgbClr val="FFC000"/>
                </a:solidFill>
                <a:latin typeface="Times New Roman" panose="02020603050405020304" pitchFamily="18" charset="0"/>
                <a:cs typeface="Times New Roman" panose="02020603050405020304" pitchFamily="18" charset="0"/>
              </a:rPr>
              <a:t>9000 Quality </a:t>
            </a:r>
            <a:r>
              <a:rPr lang="en-US" sz="2100" dirty="0">
                <a:solidFill>
                  <a:srgbClr val="FFC000"/>
                </a:solidFill>
                <a:latin typeface="Times New Roman" panose="02020603050405020304" pitchFamily="18" charset="0"/>
                <a:cs typeface="Times New Roman" panose="02020603050405020304" pitchFamily="18" charset="0"/>
              </a:rPr>
              <a:t>management systems </a:t>
            </a:r>
            <a:r>
              <a:rPr lang="en-US" sz="2100" dirty="0">
                <a:latin typeface="Times New Roman" panose="02020603050405020304" pitchFamily="18" charset="0"/>
                <a:cs typeface="Times New Roman" panose="02020603050405020304" pitchFamily="18" charset="0"/>
              </a:rPr>
              <a:t>– Fundamentals and Vocabulary, referenced in all ISO 9000 Standards.</a:t>
            </a:r>
          </a:p>
          <a:p>
            <a:pPr algn="just" fontAlgn="base"/>
            <a:r>
              <a:rPr lang="en-US" sz="2100" dirty="0">
                <a:solidFill>
                  <a:srgbClr val="FFC000"/>
                </a:solidFill>
                <a:latin typeface="Times New Roman" panose="02020603050405020304" pitchFamily="18" charset="0"/>
                <a:cs typeface="Times New Roman" panose="02020603050405020304" pitchFamily="18" charset="0"/>
              </a:rPr>
              <a:t>ISO 9001 Quality management systems </a:t>
            </a:r>
            <a:r>
              <a:rPr lang="en-US" sz="2100" dirty="0">
                <a:latin typeface="Times New Roman" panose="02020603050405020304" pitchFamily="18" charset="0"/>
                <a:cs typeface="Times New Roman" panose="02020603050405020304" pitchFamily="18" charset="0"/>
              </a:rPr>
              <a:t>– Requirements, contains the requirements an organization must comply with to become ISO 9001 certified.</a:t>
            </a:r>
          </a:p>
          <a:p>
            <a:pPr algn="just" fontAlgn="base"/>
            <a:r>
              <a:rPr lang="en-US" sz="2100" dirty="0">
                <a:solidFill>
                  <a:srgbClr val="FFC000"/>
                </a:solidFill>
                <a:latin typeface="Times New Roman" panose="02020603050405020304" pitchFamily="18" charset="0"/>
                <a:cs typeface="Times New Roman" panose="02020603050405020304" pitchFamily="18" charset="0"/>
              </a:rPr>
              <a:t>ISO 9002 </a:t>
            </a:r>
            <a:r>
              <a:rPr lang="en-US" sz="2100" dirty="0">
                <a:latin typeface="Times New Roman" panose="02020603050405020304" pitchFamily="18" charset="0"/>
                <a:cs typeface="Times New Roman" panose="02020603050405020304" pitchFamily="18" charset="0"/>
              </a:rPr>
              <a:t>– Guidelines for the application of ISO 9001:2015</a:t>
            </a:r>
          </a:p>
          <a:p>
            <a:pPr algn="just" fontAlgn="base"/>
            <a:r>
              <a:rPr lang="en-US" sz="2100" dirty="0">
                <a:solidFill>
                  <a:srgbClr val="FFC000"/>
                </a:solidFill>
                <a:latin typeface="Times New Roman" panose="02020603050405020304" pitchFamily="18" charset="0"/>
                <a:cs typeface="Times New Roman" panose="02020603050405020304" pitchFamily="18" charset="0"/>
              </a:rPr>
              <a:t>ISO 9004</a:t>
            </a:r>
            <a:r>
              <a:rPr lang="en-US" sz="2100" dirty="0">
                <a:latin typeface="Times New Roman" panose="02020603050405020304" pitchFamily="18" charset="0"/>
                <a:cs typeface="Times New Roman" panose="02020603050405020304" pitchFamily="18" charset="0"/>
              </a:rPr>
              <a:t> – Managing for the sustained success of an organization, provides guidelines for sustaining QMS success through evaluation and performance improvement.</a:t>
            </a:r>
          </a:p>
          <a:p>
            <a:endParaRPr lang="en-US" dirty="0"/>
          </a:p>
        </p:txBody>
      </p:sp>
    </p:spTree>
    <p:extLst>
      <p:ext uri="{BB962C8B-B14F-4D97-AF65-F5344CB8AC3E}">
        <p14:creationId xmlns:p14="http://schemas.microsoft.com/office/powerpoint/2010/main" val="60320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10520"/>
          </a:xfrm>
        </p:spPr>
        <p:txBody>
          <a:bodyPr>
            <a:normAutofit/>
          </a:bodyPr>
          <a:lstStyle/>
          <a:p>
            <a:pPr algn="just"/>
            <a:r>
              <a:rPr lang="en-US" sz="1900" dirty="0">
                <a:latin typeface="Times New Roman" panose="02020603050405020304" pitchFamily="18" charset="0"/>
                <a:cs typeface="Times New Roman" panose="02020603050405020304" pitchFamily="18" charset="0"/>
              </a:rPr>
              <a:t>As with anything, there are ISO 9000/9001 pros and cons. The application of ISO 9001 when implementing a quality management system can provide the following benefits the organizations:</a:t>
            </a:r>
          </a:p>
          <a:p>
            <a:pPr algn="just"/>
            <a:r>
              <a:rPr lang="en-US" sz="1900" dirty="0">
                <a:latin typeface="Times New Roman" panose="02020603050405020304" pitchFamily="18" charset="0"/>
                <a:cs typeface="Times New Roman" panose="02020603050405020304" pitchFamily="18" charset="0"/>
              </a:rPr>
              <a:t>Clear understanding of your objectives and new business opportunities.</a:t>
            </a:r>
          </a:p>
          <a:p>
            <a:pPr algn="just"/>
            <a:r>
              <a:rPr lang="en-US" sz="1900" dirty="0">
                <a:latin typeface="Times New Roman" panose="02020603050405020304" pitchFamily="18" charset="0"/>
                <a:cs typeface="Times New Roman" panose="02020603050405020304" pitchFamily="18" charset="0"/>
              </a:rPr>
              <a:t>Identifying and addressing the risks associated with your organization.</a:t>
            </a:r>
          </a:p>
          <a:p>
            <a:pPr algn="just"/>
            <a:r>
              <a:rPr lang="en-US" sz="1900" dirty="0">
                <a:latin typeface="Times New Roman" panose="02020603050405020304" pitchFamily="18" charset="0"/>
                <a:cs typeface="Times New Roman" panose="02020603050405020304" pitchFamily="18" charset="0"/>
              </a:rPr>
              <a:t>Renewed emphasis on putting your customers first.</a:t>
            </a:r>
          </a:p>
          <a:p>
            <a:pPr algn="just"/>
            <a:r>
              <a:rPr lang="en-US" sz="1900" dirty="0">
                <a:latin typeface="Times New Roman" panose="02020603050405020304" pitchFamily="18" charset="0"/>
                <a:cs typeface="Times New Roman" panose="02020603050405020304" pitchFamily="18" charset="0"/>
              </a:rPr>
              <a:t>Meeting the necessary statutory and regulatory requirements.</a:t>
            </a:r>
          </a:p>
          <a:p>
            <a:pPr algn="just"/>
            <a:r>
              <a:rPr lang="en-US" sz="1900" dirty="0">
                <a:latin typeface="Times New Roman" panose="02020603050405020304" pitchFamily="18" charset="0"/>
                <a:cs typeface="Times New Roman" panose="02020603050405020304" pitchFamily="18" charset="0"/>
              </a:rPr>
              <a:t>Organizational and process alignment to increase productivity and efficiency.</a:t>
            </a:r>
          </a:p>
          <a:p>
            <a:pPr algn="just"/>
            <a:r>
              <a:rPr lang="en-US" sz="1900" dirty="0">
                <a:solidFill>
                  <a:srgbClr val="00B0F0"/>
                </a:solidFill>
                <a:latin typeface="Times New Roman" panose="02020603050405020304" pitchFamily="18" charset="0"/>
                <a:cs typeface="Times New Roman" panose="02020603050405020304" pitchFamily="18" charset="0"/>
              </a:rPr>
              <a:t>An organization must demonstrate the following in order to be ISO 9001 certified:</a:t>
            </a:r>
          </a:p>
          <a:p>
            <a:pPr algn="just"/>
            <a:r>
              <a:rPr lang="en-US" sz="1900" dirty="0">
                <a:latin typeface="Times New Roman" panose="02020603050405020304" pitchFamily="18" charset="0"/>
                <a:cs typeface="Times New Roman" panose="02020603050405020304" pitchFamily="18" charset="0"/>
              </a:rPr>
              <a:t>The company follows the guidelines within the ISO 9001 standard;</a:t>
            </a:r>
          </a:p>
          <a:p>
            <a:pPr algn="just"/>
            <a:r>
              <a:rPr lang="en-US" sz="1900" dirty="0">
                <a:latin typeface="Times New Roman" panose="02020603050405020304" pitchFamily="18" charset="0"/>
                <a:cs typeface="Times New Roman" panose="02020603050405020304" pitchFamily="18" charset="0"/>
              </a:rPr>
              <a:t>The company meets its own requirements;</a:t>
            </a:r>
          </a:p>
          <a:p>
            <a:pPr algn="just"/>
            <a:r>
              <a:rPr lang="en-US" sz="1900" dirty="0">
                <a:latin typeface="Times New Roman" panose="02020603050405020304" pitchFamily="18" charset="0"/>
                <a:cs typeface="Times New Roman" panose="02020603050405020304" pitchFamily="18" charset="0"/>
              </a:rPr>
              <a:t>The company meets its customer requirements and statutory and regulatory requirements; and</a:t>
            </a:r>
          </a:p>
          <a:p>
            <a:pPr algn="just"/>
            <a:r>
              <a:rPr lang="en-US" sz="1900" dirty="0">
                <a:latin typeface="Times New Roman" panose="02020603050405020304" pitchFamily="18" charset="0"/>
                <a:cs typeface="Times New Roman" panose="02020603050405020304" pitchFamily="18" charset="0"/>
              </a:rPr>
              <a:t>The company maintains documentation of its performance.</a:t>
            </a:r>
          </a:p>
          <a:p>
            <a:endParaRPr lang="en-US" dirty="0"/>
          </a:p>
        </p:txBody>
      </p:sp>
    </p:spTree>
    <p:extLst>
      <p:ext uri="{BB962C8B-B14F-4D97-AF65-F5344CB8AC3E}">
        <p14:creationId xmlns:p14="http://schemas.microsoft.com/office/powerpoint/2010/main" val="3263608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Capability Maturity Model (CMM)</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fontAlgn="base"/>
            <a:r>
              <a:rPr lang="en-US" sz="1800" dirty="0">
                <a:latin typeface="Times New Roman" panose="02020603050405020304" pitchFamily="18" charset="0"/>
                <a:cs typeface="Times New Roman" panose="02020603050405020304" pitchFamily="18" charset="0"/>
              </a:rPr>
              <a:t>CMM was developed by the Software Engineering Institute (SEI) at Carnegie Mellon University in 1987.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p>
          <a:p>
            <a:pPr algn="just" fontAlgn="base"/>
            <a:r>
              <a:rPr lang="en-US" sz="1800" dirty="0">
                <a:latin typeface="Times New Roman" panose="02020603050405020304" pitchFamily="18" charset="0"/>
                <a:cs typeface="Times New Roman" panose="02020603050405020304" pitchFamily="18" charset="0"/>
              </a:rPr>
              <a:t>It is not a software process model. It is a framework which is used to </a:t>
            </a:r>
            <a:r>
              <a:rPr lang="en-US" sz="1800" dirty="0" smtClean="0">
                <a:latin typeface="Times New Roman" panose="02020603050405020304" pitchFamily="18" charset="0"/>
                <a:cs typeface="Times New Roman" panose="02020603050405020304" pitchFamily="18" charset="0"/>
              </a:rPr>
              <a:t>analyze </a:t>
            </a:r>
            <a:r>
              <a:rPr lang="en-US" sz="1800" dirty="0">
                <a:latin typeface="Times New Roman" panose="02020603050405020304" pitchFamily="18" charset="0"/>
                <a:cs typeface="Times New Roman" panose="02020603050405020304" pitchFamily="18" charset="0"/>
              </a:rPr>
              <a:t>the approach and techniques followed by any organization to develop software products.</a:t>
            </a:r>
          </a:p>
          <a:p>
            <a:pPr algn="just" fontAlgn="base"/>
            <a:r>
              <a:rPr lang="en-US" sz="1800" dirty="0">
                <a:latin typeface="Times New Roman" panose="02020603050405020304" pitchFamily="18" charset="0"/>
                <a:cs typeface="Times New Roman" panose="02020603050405020304" pitchFamily="18" charset="0"/>
              </a:rPr>
              <a:t>It also provides guidelines to further enhance the maturity of the process used to develop those software products.</a:t>
            </a:r>
          </a:p>
          <a:p>
            <a:pPr algn="just" fontAlgn="base"/>
            <a:r>
              <a:rPr lang="en-US" sz="1800" dirty="0">
                <a:latin typeface="Times New Roman" panose="02020603050405020304" pitchFamily="18" charset="0"/>
                <a:cs typeface="Times New Roman" panose="02020603050405020304" pitchFamily="18" charset="0"/>
              </a:rPr>
              <a:t>It is based on profound feedback and development practices adopted by the most successful organizations worldwide.</a:t>
            </a:r>
          </a:p>
          <a:p>
            <a:pPr algn="just" fontAlgn="base"/>
            <a:r>
              <a:rPr lang="en-US" sz="1800" dirty="0">
                <a:latin typeface="Times New Roman" panose="02020603050405020304" pitchFamily="18" charset="0"/>
                <a:cs typeface="Times New Roman" panose="02020603050405020304" pitchFamily="18" charset="0"/>
              </a:rPr>
              <a:t>This model describes a strategy for software process improvement that should be followed by moving through 5 different levels.</a:t>
            </a:r>
          </a:p>
          <a:p>
            <a:pPr algn="just" fontAlgn="base"/>
            <a:r>
              <a:rPr lang="en-US" sz="1800" dirty="0">
                <a:latin typeface="Times New Roman" panose="02020603050405020304" pitchFamily="18" charset="0"/>
                <a:cs typeface="Times New Roman" panose="02020603050405020304" pitchFamily="18" charset="0"/>
              </a:rPr>
              <a:t>Each level of maturity shows a process capability level. All the levels except level-1 are further described by Key Process Areas (KPA’s).</a:t>
            </a:r>
          </a:p>
          <a:p>
            <a:endParaRPr lang="en-US" dirty="0"/>
          </a:p>
        </p:txBody>
      </p:sp>
    </p:spTree>
    <p:extLst>
      <p:ext uri="{BB962C8B-B14F-4D97-AF65-F5344CB8AC3E}">
        <p14:creationId xmlns:p14="http://schemas.microsoft.com/office/powerpoint/2010/main" val="1578509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800" dirty="0">
                <a:solidFill>
                  <a:srgbClr val="00B0F0"/>
                </a:solidFill>
                <a:latin typeface="Times New Roman" panose="02020603050405020304" pitchFamily="18" charset="0"/>
                <a:cs typeface="Times New Roman" panose="02020603050405020304" pitchFamily="18" charset="0"/>
              </a:rPr>
              <a:t>CMM's Five Maturity </a:t>
            </a:r>
            <a:r>
              <a:rPr lang="en-US" sz="1800" dirty="0">
                <a:latin typeface="Times New Roman" panose="02020603050405020304" pitchFamily="18" charset="0"/>
                <a:cs typeface="Times New Roman" panose="02020603050405020304" pitchFamily="18" charset="0"/>
              </a:rPr>
              <a:t>Levels of Software Processes</a:t>
            </a:r>
          </a:p>
          <a:p>
            <a:pPr algn="just"/>
            <a:r>
              <a:rPr lang="en-US" sz="1800" dirty="0">
                <a:latin typeface="Times New Roman" panose="02020603050405020304" pitchFamily="18" charset="0"/>
                <a:cs typeface="Times New Roman" panose="02020603050405020304" pitchFamily="18" charset="0"/>
              </a:rPr>
              <a:t>At the </a:t>
            </a:r>
            <a:r>
              <a:rPr lang="en-US" sz="1800" i="1" dirty="0">
                <a:solidFill>
                  <a:srgbClr val="00B0F0"/>
                </a:solidFill>
                <a:latin typeface="Times New Roman" panose="02020603050405020304" pitchFamily="18" charset="0"/>
                <a:cs typeface="Times New Roman" panose="02020603050405020304" pitchFamily="18" charset="0"/>
              </a:rPr>
              <a:t>initial</a:t>
            </a:r>
            <a:r>
              <a:rPr lang="en-US" sz="1800" dirty="0">
                <a:latin typeface="Times New Roman" panose="02020603050405020304" pitchFamily="18" charset="0"/>
                <a:cs typeface="Times New Roman" panose="02020603050405020304" pitchFamily="18" charset="0"/>
              </a:rPr>
              <a:t> level, processes are disorganized, even chaotic. Success is likely to depend on individual efforts, and is not considered to be repeatable, because processes would not be sufficiently defined and documented to allow them to be replicated.</a:t>
            </a:r>
          </a:p>
          <a:p>
            <a:pPr algn="just"/>
            <a:r>
              <a:rPr lang="en-US" sz="1800" dirty="0">
                <a:latin typeface="Times New Roman" panose="02020603050405020304" pitchFamily="18" charset="0"/>
                <a:cs typeface="Times New Roman" panose="02020603050405020304" pitchFamily="18" charset="0"/>
              </a:rPr>
              <a:t>At the </a:t>
            </a:r>
            <a:r>
              <a:rPr lang="en-US" sz="1800" i="1" dirty="0">
                <a:solidFill>
                  <a:srgbClr val="00B0F0"/>
                </a:solidFill>
                <a:latin typeface="Times New Roman" panose="02020603050405020304" pitchFamily="18" charset="0"/>
                <a:cs typeface="Times New Roman" panose="02020603050405020304" pitchFamily="18" charset="0"/>
              </a:rPr>
              <a:t>repeatable</a:t>
            </a:r>
            <a:r>
              <a:rPr lang="en-US" sz="1800" dirty="0">
                <a:latin typeface="Times New Roman" panose="02020603050405020304" pitchFamily="18" charset="0"/>
                <a:cs typeface="Times New Roman" panose="02020603050405020304" pitchFamily="18" charset="0"/>
              </a:rPr>
              <a:t> level, basic project management techniques are established, and successes could be repeated, because the requisite processes would have been made established, defined, and documented.</a:t>
            </a:r>
          </a:p>
          <a:p>
            <a:pPr algn="just"/>
            <a:r>
              <a:rPr lang="en-US" sz="1800" dirty="0">
                <a:latin typeface="Times New Roman" panose="02020603050405020304" pitchFamily="18" charset="0"/>
                <a:cs typeface="Times New Roman" panose="02020603050405020304" pitchFamily="18" charset="0"/>
              </a:rPr>
              <a:t>At the </a:t>
            </a:r>
            <a:r>
              <a:rPr lang="en-US" sz="1800" i="1" dirty="0">
                <a:solidFill>
                  <a:srgbClr val="00B0F0"/>
                </a:solidFill>
                <a:latin typeface="Times New Roman" panose="02020603050405020304" pitchFamily="18" charset="0"/>
                <a:cs typeface="Times New Roman" panose="02020603050405020304" pitchFamily="18" charset="0"/>
              </a:rPr>
              <a:t>defined</a:t>
            </a:r>
            <a:r>
              <a:rPr lang="en-US" sz="1800" dirty="0">
                <a:latin typeface="Times New Roman" panose="02020603050405020304" pitchFamily="18" charset="0"/>
                <a:cs typeface="Times New Roman" panose="02020603050405020304" pitchFamily="18" charset="0"/>
              </a:rPr>
              <a:t> level, an organization has developed its own standard software process through greater attention to documentation, standardization, and integration.</a:t>
            </a:r>
          </a:p>
          <a:p>
            <a:pPr algn="just"/>
            <a:r>
              <a:rPr lang="en-US" sz="1800" dirty="0">
                <a:latin typeface="Times New Roman" panose="02020603050405020304" pitchFamily="18" charset="0"/>
                <a:cs typeface="Times New Roman" panose="02020603050405020304" pitchFamily="18" charset="0"/>
              </a:rPr>
              <a:t>At the </a:t>
            </a:r>
            <a:r>
              <a:rPr lang="en-US" sz="1800" i="1" dirty="0">
                <a:solidFill>
                  <a:srgbClr val="00B0F0"/>
                </a:solidFill>
                <a:latin typeface="Times New Roman" panose="02020603050405020304" pitchFamily="18" charset="0"/>
                <a:cs typeface="Times New Roman" panose="02020603050405020304" pitchFamily="18" charset="0"/>
              </a:rPr>
              <a:t>managed</a:t>
            </a:r>
            <a:r>
              <a:rPr lang="en-US" sz="1800" dirty="0">
                <a:latin typeface="Times New Roman" panose="02020603050405020304" pitchFamily="18" charset="0"/>
                <a:cs typeface="Times New Roman" panose="02020603050405020304" pitchFamily="18" charset="0"/>
              </a:rPr>
              <a:t> level, an organization monitors and controls its own processes through data collection and analysis.</a:t>
            </a:r>
          </a:p>
          <a:p>
            <a:pPr algn="just"/>
            <a:r>
              <a:rPr lang="en-US" sz="1800" dirty="0">
                <a:latin typeface="Times New Roman" panose="02020603050405020304" pitchFamily="18" charset="0"/>
                <a:cs typeface="Times New Roman" panose="02020603050405020304" pitchFamily="18" charset="0"/>
              </a:rPr>
              <a:t>At the </a:t>
            </a:r>
            <a:r>
              <a:rPr lang="en-US" sz="1800" i="1" dirty="0">
                <a:solidFill>
                  <a:srgbClr val="00B0F0"/>
                </a:solidFill>
                <a:latin typeface="Times New Roman" panose="02020603050405020304" pitchFamily="18" charset="0"/>
                <a:cs typeface="Times New Roman" panose="02020603050405020304" pitchFamily="18" charset="0"/>
              </a:rPr>
              <a:t>optimizing</a:t>
            </a:r>
            <a:r>
              <a:rPr lang="en-US" sz="1800" dirty="0">
                <a:latin typeface="Times New Roman" panose="02020603050405020304" pitchFamily="18" charset="0"/>
                <a:cs typeface="Times New Roman" panose="02020603050405020304" pitchFamily="18" charset="0"/>
              </a:rPr>
              <a:t> level, processes are constantly being improved through monitoring feedback from current processes and introducing innovative processes to better serve the organization's particular needs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992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References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solidFill>
                  <a:srgbClr val="00B0F0"/>
                </a:solidFill>
                <a:latin typeface="Times New Roman" panose="02020603050405020304" pitchFamily="18" charset="0"/>
                <a:cs typeface="Times New Roman" panose="02020603050405020304" pitchFamily="18" charset="0"/>
              </a:rPr>
              <a:t>https://asq.org/quality-resources/iso-9000#:~:text=ISO%209000%20is%20defined%20as,to%20organizations%20of%20any%20size.</a:t>
            </a:r>
          </a:p>
        </p:txBody>
      </p:sp>
    </p:spTree>
    <p:extLst>
      <p:ext uri="{BB962C8B-B14F-4D97-AF65-F5344CB8AC3E}">
        <p14:creationId xmlns:p14="http://schemas.microsoft.com/office/powerpoint/2010/main" val="4191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06084"/>
          </a:xfrm>
        </p:spPr>
        <p:txBody>
          <a:bodyPr>
            <a:normAutofit/>
          </a:bodyPr>
          <a:lstStyle/>
          <a:p>
            <a:pPr algn="just"/>
            <a:r>
              <a:rPr lang="en-US" sz="1800" dirty="0">
                <a:solidFill>
                  <a:srgbClr val="00B0F0"/>
                </a:solidFill>
                <a:latin typeface="Times New Roman" panose="02020603050405020304" pitchFamily="18" charset="0"/>
                <a:cs typeface="Times New Roman" panose="02020603050405020304" pitchFamily="18" charset="0"/>
              </a:rPr>
              <a:t>Validation</a:t>
            </a:r>
            <a:r>
              <a:rPr lang="en-US" sz="1800" dirty="0">
                <a:latin typeface="Times New Roman" panose="02020603050405020304" pitchFamily="18" charset="0"/>
                <a:cs typeface="Times New Roman" panose="02020603050405020304" pitchFamily="18" charset="0"/>
              </a:rPr>
              <a:t> is the process of checking whether the software product is up to the mark or in other words product has high level requirements. It is the process of checking the validation of product i.e. it checks what we are developing is the right product. it is validation of actual and expected </a:t>
            </a:r>
            <a:r>
              <a:rPr lang="en-US" sz="1800" dirty="0" smtClean="0">
                <a:latin typeface="Times New Roman" panose="02020603050405020304" pitchFamily="18" charset="0"/>
                <a:cs typeface="Times New Roman" panose="02020603050405020304" pitchFamily="18" charset="0"/>
              </a:rPr>
              <a:t>product.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Validation </a:t>
            </a:r>
            <a:r>
              <a:rPr lang="en-US" sz="1800" dirty="0">
                <a:latin typeface="Times New Roman" panose="02020603050405020304" pitchFamily="18" charset="0"/>
                <a:cs typeface="Times New Roman" panose="02020603050405020304" pitchFamily="18" charset="0"/>
              </a:rPr>
              <a:t>is the Dynamic </a:t>
            </a:r>
            <a:r>
              <a:rPr lang="en-US" sz="1800" dirty="0" smtClean="0">
                <a:latin typeface="Times New Roman" panose="02020603050405020304" pitchFamily="18" charset="0"/>
                <a:cs typeface="Times New Roman" panose="02020603050405020304" pitchFamily="18" charset="0"/>
              </a:rPr>
              <a:t>Testing. Activities </a:t>
            </a:r>
            <a:r>
              <a:rPr lang="en-US" sz="1800" dirty="0">
                <a:latin typeface="Times New Roman" panose="02020603050405020304" pitchFamily="18" charset="0"/>
                <a:cs typeface="Times New Roman" panose="02020603050405020304" pitchFamily="18" charset="0"/>
              </a:rPr>
              <a:t>involved in validation:</a:t>
            </a:r>
          </a:p>
          <a:p>
            <a:pPr fontAlgn="base"/>
            <a:r>
              <a:rPr lang="en-US" sz="1800" dirty="0">
                <a:latin typeface="Times New Roman" panose="02020603050405020304" pitchFamily="18" charset="0"/>
                <a:cs typeface="Times New Roman" panose="02020603050405020304" pitchFamily="18" charset="0"/>
              </a:rPr>
              <a:t>Black box testing</a:t>
            </a:r>
          </a:p>
          <a:p>
            <a:pPr fontAlgn="base"/>
            <a:r>
              <a:rPr lang="en-US" sz="1800" dirty="0">
                <a:latin typeface="Times New Roman" panose="02020603050405020304" pitchFamily="18" charset="0"/>
                <a:cs typeface="Times New Roman" panose="02020603050405020304" pitchFamily="18" charset="0"/>
              </a:rPr>
              <a:t>White box testing</a:t>
            </a:r>
          </a:p>
          <a:p>
            <a:pPr fontAlgn="base"/>
            <a:r>
              <a:rPr lang="en-US" sz="1800" dirty="0">
                <a:latin typeface="Times New Roman" panose="02020603050405020304" pitchFamily="18" charset="0"/>
                <a:cs typeface="Times New Roman" panose="02020603050405020304" pitchFamily="18" charset="0"/>
              </a:rPr>
              <a:t>Unit testing</a:t>
            </a:r>
          </a:p>
          <a:p>
            <a:pPr fontAlgn="base"/>
            <a:r>
              <a:rPr lang="en-US" sz="1800" dirty="0">
                <a:latin typeface="Times New Roman" panose="02020603050405020304" pitchFamily="18" charset="0"/>
                <a:cs typeface="Times New Roman" panose="02020603050405020304" pitchFamily="18" charset="0"/>
              </a:rPr>
              <a:t>Integration </a:t>
            </a:r>
            <a:r>
              <a:rPr lang="en-US" sz="1800" dirty="0" smtClean="0">
                <a:latin typeface="Times New Roman" panose="02020603050405020304" pitchFamily="18" charset="0"/>
                <a:cs typeface="Times New Roman" panose="02020603050405020304" pitchFamily="18" charset="0"/>
              </a:rPr>
              <a:t>testing </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722" y="3146064"/>
            <a:ext cx="5251720" cy="3393281"/>
          </a:xfrm>
          <a:prstGeom prst="rect">
            <a:avLst/>
          </a:prstGeom>
        </p:spPr>
      </p:pic>
    </p:spTree>
    <p:extLst>
      <p:ext uri="{BB962C8B-B14F-4D97-AF65-F5344CB8AC3E}">
        <p14:creationId xmlns:p14="http://schemas.microsoft.com/office/powerpoint/2010/main" val="30371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Techniques of Testing</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21357"/>
          </a:xfrm>
        </p:spPr>
        <p:txBody>
          <a:bodyPr>
            <a:normAutofit/>
          </a:bodyPr>
          <a:lstStyle/>
          <a:p>
            <a:r>
              <a:rPr lang="en-US" sz="1800" dirty="0" smtClean="0">
                <a:solidFill>
                  <a:srgbClr val="00B0F0"/>
                </a:solidFill>
                <a:latin typeface="Times New Roman" panose="02020603050405020304" pitchFamily="18" charset="0"/>
                <a:cs typeface="Times New Roman" panose="02020603050405020304" pitchFamily="18" charset="0"/>
              </a:rPr>
              <a:t>Black Box Testing</a:t>
            </a:r>
          </a:p>
          <a:p>
            <a:pPr algn="just"/>
            <a:r>
              <a:rPr lang="en-US" sz="1800" dirty="0">
                <a:latin typeface="Times New Roman" panose="02020603050405020304" pitchFamily="18" charset="0"/>
                <a:cs typeface="Times New Roman" panose="02020603050405020304" pitchFamily="18" charset="0"/>
              </a:rPr>
              <a:t>It is carried out to test functionality of the program and also called ‘Behavioral’ testing. The tester in this case, has a set of input values and respective desired results. On providing input, if the output matches with the desired results, the program is tested ‘ok’, and problematic otherwise. </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testing method, the design and structure of the code are not known to the tester, and testing engineers and end users conduct this test on the software</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Figure: Black Box Testing         	Table: Inputs to a Black Box Test Plan of a module</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10" y="3801588"/>
            <a:ext cx="4858157" cy="20080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267" y="3666651"/>
            <a:ext cx="5270771" cy="2143021"/>
          </a:xfrm>
          <a:prstGeom prst="rect">
            <a:avLst/>
          </a:prstGeom>
        </p:spPr>
      </p:pic>
    </p:spTree>
    <p:extLst>
      <p:ext uri="{BB962C8B-B14F-4D97-AF65-F5344CB8AC3E}">
        <p14:creationId xmlns:p14="http://schemas.microsoft.com/office/powerpoint/2010/main" val="218009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solidFill>
                  <a:srgbClr val="00B0F0"/>
                </a:solidFill>
                <a:latin typeface="Times New Roman" panose="02020603050405020304" pitchFamily="18" charset="0"/>
                <a:cs typeface="Times New Roman" panose="02020603050405020304" pitchFamily="18" charset="0"/>
              </a:rPr>
              <a:t>Black-box testing techniques</a:t>
            </a:r>
            <a:r>
              <a:rPr lang="en-US" sz="2000" dirty="0">
                <a:latin typeface="Times New Roman" panose="02020603050405020304" pitchFamily="18" charset="0"/>
                <a:cs typeface="Times New Roman" panose="02020603050405020304" pitchFamily="18" charset="0"/>
              </a:rPr>
              <a:t>: </a:t>
            </a:r>
          </a:p>
          <a:p>
            <a:pPr algn="just"/>
            <a:r>
              <a:rPr lang="en-US" sz="2000" dirty="0" smtClean="0">
                <a:solidFill>
                  <a:srgbClr val="FFC000"/>
                </a:solidFill>
                <a:latin typeface="Times New Roman" panose="02020603050405020304" pitchFamily="18" charset="0"/>
                <a:cs typeface="Times New Roman" panose="02020603050405020304" pitchFamily="18" charset="0"/>
              </a:rPr>
              <a:t>Equivalence </a:t>
            </a:r>
            <a:r>
              <a:rPr lang="en-US" sz="2000" dirty="0">
                <a:solidFill>
                  <a:srgbClr val="FFC000"/>
                </a:solidFill>
                <a:latin typeface="Times New Roman" panose="02020603050405020304" pitchFamily="18" charset="0"/>
                <a:cs typeface="Times New Roman" panose="02020603050405020304" pitchFamily="18" charset="0"/>
              </a:rPr>
              <a:t>class </a:t>
            </a:r>
            <a:r>
              <a:rPr lang="en-US" sz="2000" dirty="0">
                <a:latin typeface="Times New Roman" panose="02020603050405020304" pitchFamily="18" charset="0"/>
                <a:cs typeface="Times New Roman" panose="02020603050405020304" pitchFamily="18" charset="0"/>
              </a:rPr>
              <a:t>- The input is divided into similar classes. If one element of a class passes the test, it is assumed that all the class is passed. </a:t>
            </a:r>
          </a:p>
          <a:p>
            <a:pPr algn="just"/>
            <a:r>
              <a:rPr lang="en-US" sz="2000" dirty="0" smtClean="0">
                <a:solidFill>
                  <a:srgbClr val="FFC000"/>
                </a:solidFill>
                <a:latin typeface="Times New Roman" panose="02020603050405020304" pitchFamily="18" charset="0"/>
                <a:cs typeface="Times New Roman" panose="02020603050405020304" pitchFamily="18" charset="0"/>
              </a:rPr>
              <a:t>Boundary </a:t>
            </a:r>
            <a:r>
              <a:rPr lang="en-US" sz="2000" dirty="0">
                <a:solidFill>
                  <a:srgbClr val="FFC000"/>
                </a:solidFill>
                <a:latin typeface="Times New Roman" panose="02020603050405020304" pitchFamily="18" charset="0"/>
                <a:cs typeface="Times New Roman" panose="02020603050405020304" pitchFamily="18" charset="0"/>
              </a:rPr>
              <a:t>values </a:t>
            </a:r>
            <a:r>
              <a:rPr lang="en-US" sz="2000" dirty="0">
                <a:latin typeface="Times New Roman" panose="02020603050405020304" pitchFamily="18" charset="0"/>
                <a:cs typeface="Times New Roman" panose="02020603050405020304" pitchFamily="18" charset="0"/>
              </a:rPr>
              <a:t>- The input is divided into higher and lower end values. If these values pass the test, it is assumed that all values in between may pass too. </a:t>
            </a:r>
          </a:p>
          <a:p>
            <a:pPr algn="just"/>
            <a:r>
              <a:rPr lang="en-US" sz="2000" dirty="0" smtClean="0">
                <a:solidFill>
                  <a:srgbClr val="FFC000"/>
                </a:solidFill>
                <a:latin typeface="Times New Roman" panose="02020603050405020304" pitchFamily="18" charset="0"/>
                <a:cs typeface="Times New Roman" panose="02020603050405020304" pitchFamily="18" charset="0"/>
              </a:rPr>
              <a:t>Cause-effect </a:t>
            </a:r>
            <a:r>
              <a:rPr lang="en-US" sz="2000" dirty="0">
                <a:solidFill>
                  <a:srgbClr val="FFC000"/>
                </a:solidFill>
                <a:latin typeface="Times New Roman" panose="02020603050405020304" pitchFamily="18" charset="0"/>
                <a:cs typeface="Times New Roman" panose="02020603050405020304" pitchFamily="18" charset="0"/>
              </a:rPr>
              <a:t>graphing </a:t>
            </a:r>
            <a:r>
              <a:rPr lang="en-US" sz="2000" dirty="0">
                <a:latin typeface="Times New Roman" panose="02020603050405020304" pitchFamily="18" charset="0"/>
                <a:cs typeface="Times New Roman" panose="02020603050405020304" pitchFamily="18" charset="0"/>
              </a:rPr>
              <a:t>- In both previous methods, only one input value at a time is tested. Cause (input) – Effect (output) is a testing technique where combinations of input values are tested in a systematic way. </a:t>
            </a:r>
          </a:p>
          <a:p>
            <a:pPr algn="just"/>
            <a:r>
              <a:rPr lang="en-US" sz="2000" dirty="0" smtClean="0">
                <a:solidFill>
                  <a:srgbClr val="FFC000"/>
                </a:solidFill>
                <a:latin typeface="Times New Roman" panose="02020603050405020304" pitchFamily="18" charset="0"/>
                <a:cs typeface="Times New Roman" panose="02020603050405020304" pitchFamily="18" charset="0"/>
              </a:rPr>
              <a:t>Pair-wise </a:t>
            </a:r>
            <a:r>
              <a:rPr lang="en-US" sz="2000" dirty="0">
                <a:solidFill>
                  <a:srgbClr val="FFC000"/>
                </a:solidFill>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 The behavior of software depends on multiple parameters. In pairwise testing, the multiple parameters are tested pair-wise for their different values. </a:t>
            </a:r>
          </a:p>
          <a:p>
            <a:pPr algn="just"/>
            <a:r>
              <a:rPr lang="en-US" sz="2000" dirty="0" smtClean="0">
                <a:solidFill>
                  <a:srgbClr val="FFC000"/>
                </a:solidFill>
                <a:latin typeface="Times New Roman" panose="02020603050405020304" pitchFamily="18" charset="0"/>
                <a:cs typeface="Times New Roman" panose="02020603050405020304" pitchFamily="18" charset="0"/>
              </a:rPr>
              <a:t>State-based </a:t>
            </a:r>
            <a:r>
              <a:rPr lang="en-US" sz="2000" dirty="0">
                <a:solidFill>
                  <a:srgbClr val="FFC000"/>
                </a:solidFill>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 The system changes state on provision of input. These systems are tested based on their states and input. </a:t>
            </a:r>
          </a:p>
        </p:txBody>
      </p:sp>
    </p:spTree>
    <p:extLst>
      <p:ext uri="{BB962C8B-B14F-4D97-AF65-F5344CB8AC3E}">
        <p14:creationId xmlns:p14="http://schemas.microsoft.com/office/powerpoint/2010/main" val="418253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anose="02020603050405020304" pitchFamily="18" charset="0"/>
                <a:cs typeface="Times New Roman" panose="02020603050405020304" pitchFamily="18" charset="0"/>
              </a:rPr>
              <a:t>Example:</a:t>
            </a:r>
          </a:p>
          <a:p>
            <a:pPr marL="0" indent="0">
              <a:buNone/>
            </a:pPr>
            <a:endParaRPr lang="en-US" sz="1600" dirty="0"/>
          </a:p>
          <a:p>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091" y="2152073"/>
            <a:ext cx="3916217" cy="3851563"/>
          </a:xfrm>
          <a:prstGeom prst="rect">
            <a:avLst/>
          </a:prstGeom>
        </p:spPr>
      </p:pic>
    </p:spTree>
    <p:extLst>
      <p:ext uri="{BB962C8B-B14F-4D97-AF65-F5344CB8AC3E}">
        <p14:creationId xmlns:p14="http://schemas.microsoft.com/office/powerpoint/2010/main" val="99504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solidFill>
                  <a:srgbClr val="00B0F0"/>
                </a:solidFill>
                <a:latin typeface="Times New Roman" panose="02020603050405020304" pitchFamily="18" charset="0"/>
                <a:cs typeface="Times New Roman" panose="02020603050405020304" pitchFamily="18" charset="0"/>
              </a:rPr>
              <a:t>White Box Testing</a:t>
            </a:r>
          </a:p>
          <a:p>
            <a:pPr algn="just"/>
            <a:r>
              <a:rPr lang="en-US" sz="1800" dirty="0">
                <a:latin typeface="Times New Roman" panose="02020603050405020304" pitchFamily="18" charset="0"/>
                <a:cs typeface="Times New Roman" panose="02020603050405020304" pitchFamily="18" charset="0"/>
              </a:rPr>
              <a:t>It is conducted to test program and its implementation, in order to improve code efficiency or structure. It is also known as ‘Structural’ testing. </a:t>
            </a:r>
            <a:endParaRPr lang="en-US" sz="1800"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testing method, the design and structure of the code are known to the tester. Programmers of the code conduct this test on the code. </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Figure: White Box Testing		     Figure: Typical Inputs to a White Box Test Plan of Module</a:t>
            </a:r>
          </a:p>
          <a:p>
            <a:pPr algn="just"/>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64" y="3537527"/>
            <a:ext cx="4503428" cy="20042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956" y="3537527"/>
            <a:ext cx="4506994" cy="2004291"/>
          </a:xfrm>
          <a:prstGeom prst="rect">
            <a:avLst/>
          </a:prstGeom>
        </p:spPr>
      </p:pic>
    </p:spTree>
    <p:extLst>
      <p:ext uri="{BB962C8B-B14F-4D97-AF65-F5344CB8AC3E}">
        <p14:creationId xmlns:p14="http://schemas.microsoft.com/office/powerpoint/2010/main" val="91139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anose="02020603050405020304" pitchFamily="18" charset="0"/>
                <a:cs typeface="Times New Roman" panose="02020603050405020304" pitchFamily="18" charset="0"/>
              </a:rPr>
              <a:t>Continued….</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smtClean="0">
                <a:solidFill>
                  <a:srgbClr val="00B0F0"/>
                </a:solidFill>
                <a:latin typeface="Times New Roman" panose="02020603050405020304" pitchFamily="18" charset="0"/>
                <a:cs typeface="Times New Roman" panose="02020603050405020304" pitchFamily="18" charset="0"/>
              </a:rPr>
              <a:t>White-box </a:t>
            </a:r>
            <a:r>
              <a:rPr lang="en-US" sz="2400" dirty="0">
                <a:solidFill>
                  <a:srgbClr val="00B0F0"/>
                </a:solidFill>
                <a:latin typeface="Times New Roman" panose="02020603050405020304" pitchFamily="18" charset="0"/>
                <a:cs typeface="Times New Roman" panose="02020603050405020304" pitchFamily="18" charset="0"/>
              </a:rPr>
              <a:t>testing techniques</a:t>
            </a:r>
            <a:r>
              <a:rPr lang="en-US" sz="2400" dirty="0">
                <a:latin typeface="Times New Roman" panose="02020603050405020304" pitchFamily="18" charset="0"/>
                <a:cs typeface="Times New Roman" panose="02020603050405020304" pitchFamily="18" charset="0"/>
              </a:rPr>
              <a:t>: </a:t>
            </a:r>
          </a:p>
          <a:p>
            <a:pPr algn="just"/>
            <a:r>
              <a:rPr lang="en-US" sz="2400" dirty="0" smtClean="0">
                <a:solidFill>
                  <a:srgbClr val="FFC000"/>
                </a:solidFill>
                <a:latin typeface="Times New Roman" panose="02020603050405020304" pitchFamily="18" charset="0"/>
                <a:cs typeface="Times New Roman" panose="02020603050405020304" pitchFamily="18" charset="0"/>
              </a:rPr>
              <a:t>Control-flow </a:t>
            </a:r>
            <a:r>
              <a:rPr lang="en-US" sz="2400" dirty="0">
                <a:solidFill>
                  <a:srgbClr val="FFC00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The purpose of the control-flow testing to set up test cases which covers all statements and branch conditions. The branch conditions are tested for both being true and false, so that all statements can be covered. </a:t>
            </a:r>
          </a:p>
          <a:p>
            <a:pPr algn="just"/>
            <a:r>
              <a:rPr lang="en-US" sz="2400" dirty="0" smtClean="0">
                <a:solidFill>
                  <a:srgbClr val="FFC000"/>
                </a:solidFill>
                <a:latin typeface="Times New Roman" panose="02020603050405020304" pitchFamily="18" charset="0"/>
                <a:cs typeface="Times New Roman" panose="02020603050405020304" pitchFamily="18" charset="0"/>
              </a:rPr>
              <a:t>Data-flow </a:t>
            </a:r>
            <a:r>
              <a:rPr lang="en-US" sz="2400" dirty="0">
                <a:solidFill>
                  <a:srgbClr val="FFC00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This testing technique emphasis to cover all the data variables included in the program. It tests where the variables were declared and defined and where they were used or changed. </a:t>
            </a:r>
          </a:p>
          <a:p>
            <a:endParaRPr lang="en-US" dirty="0"/>
          </a:p>
        </p:txBody>
      </p:sp>
    </p:spTree>
    <p:extLst>
      <p:ext uri="{BB962C8B-B14F-4D97-AF65-F5344CB8AC3E}">
        <p14:creationId xmlns:p14="http://schemas.microsoft.com/office/powerpoint/2010/main" val="312293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2325</Words>
  <Application>Microsoft Office PowerPoint</Application>
  <PresentationFormat>Widescreen</PresentationFormat>
  <Paragraphs>252</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Software Engineering BCA  IV SEM</vt:lpstr>
      <vt:lpstr>Verification and Validation</vt:lpstr>
      <vt:lpstr>Continued….</vt:lpstr>
      <vt:lpstr>Continued….</vt:lpstr>
      <vt:lpstr>Techniques of Testing</vt:lpstr>
      <vt:lpstr>Continued….</vt:lpstr>
      <vt:lpstr>Continued….</vt:lpstr>
      <vt:lpstr>Continued….</vt:lpstr>
      <vt:lpstr>Continued….</vt:lpstr>
      <vt:lpstr>Levels of Testing</vt:lpstr>
      <vt:lpstr>Continued….</vt:lpstr>
      <vt:lpstr>Continued….</vt:lpstr>
      <vt:lpstr>Continued….</vt:lpstr>
      <vt:lpstr>Continued….</vt:lpstr>
      <vt:lpstr>Testing Documentation</vt:lpstr>
      <vt:lpstr>Continued….</vt:lpstr>
      <vt:lpstr>Design of Test Cases</vt:lpstr>
      <vt:lpstr>Continued….</vt:lpstr>
      <vt:lpstr>Continued….</vt:lpstr>
      <vt:lpstr>Continued….</vt:lpstr>
      <vt:lpstr>Continued….</vt:lpstr>
      <vt:lpstr>Continued….</vt:lpstr>
      <vt:lpstr>Continued….</vt:lpstr>
      <vt:lpstr>Continued….</vt:lpstr>
      <vt:lpstr>Software Quality Management</vt:lpstr>
      <vt:lpstr>Continued….</vt:lpstr>
      <vt:lpstr>Continued….</vt:lpstr>
      <vt:lpstr>Process and Product Quality</vt:lpstr>
      <vt:lpstr>Continued….</vt:lpstr>
      <vt:lpstr>Continued….</vt:lpstr>
      <vt:lpstr>ISO 9000 Standard</vt:lpstr>
      <vt:lpstr>Continued….</vt:lpstr>
      <vt:lpstr>Capability Maturity Model (CMM)</vt:lpstr>
      <vt:lpstr>Continued…..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Bijay Babu Regmi</dc:creator>
  <cp:lastModifiedBy>Bijay Babu Regmi</cp:lastModifiedBy>
  <cp:revision>41</cp:revision>
  <dcterms:created xsi:type="dcterms:W3CDTF">2021-01-20T11:05:37Z</dcterms:created>
  <dcterms:modified xsi:type="dcterms:W3CDTF">2021-02-07T12:42:08Z</dcterms:modified>
</cp:coreProperties>
</file>