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A6E24-430B-411C-B443-27BD8BB314AF}"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A8946-9581-4022-A04E-257B2ECAD9B8}" type="slidenum">
              <a:rPr lang="en-US" smtClean="0"/>
              <a:t>‹#›</a:t>
            </a:fld>
            <a:endParaRPr lang="en-US"/>
          </a:p>
        </p:txBody>
      </p:sp>
    </p:spTree>
    <p:extLst>
      <p:ext uri="{BB962C8B-B14F-4D97-AF65-F5344CB8AC3E}">
        <p14:creationId xmlns:p14="http://schemas.microsoft.com/office/powerpoint/2010/main" val="4149920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29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72948B-3168-4E10-9D77-430187CB3648}"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196277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2948B-3168-4E10-9D77-430187CB3648}"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304966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2948B-3168-4E10-9D77-430187CB3648}"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188201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2948B-3168-4E10-9D77-430187CB3648}"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100296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72948B-3168-4E10-9D77-430187CB3648}"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26487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72948B-3168-4E10-9D77-430187CB3648}"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75659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72948B-3168-4E10-9D77-430187CB3648}"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239616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2948B-3168-4E10-9D77-430187CB3648}"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311966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2948B-3168-4E10-9D77-430187CB3648}"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418889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72948B-3168-4E10-9D77-430187CB3648}"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20999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72948B-3168-4E10-9D77-430187CB3648}"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827C2-EBB8-41C1-A8E0-3A4BF211C894}" type="slidenum">
              <a:rPr lang="en-US" smtClean="0"/>
              <a:t>‹#›</a:t>
            </a:fld>
            <a:endParaRPr lang="en-US"/>
          </a:p>
        </p:txBody>
      </p:sp>
    </p:spTree>
    <p:extLst>
      <p:ext uri="{BB962C8B-B14F-4D97-AF65-F5344CB8AC3E}">
        <p14:creationId xmlns:p14="http://schemas.microsoft.com/office/powerpoint/2010/main" val="383512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2948B-3168-4E10-9D77-430187CB3648}"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827C2-EBB8-41C1-A8E0-3A4BF211C894}" type="slidenum">
              <a:rPr lang="en-US" smtClean="0"/>
              <a:t>‹#›</a:t>
            </a:fld>
            <a:endParaRPr lang="en-US"/>
          </a:p>
        </p:txBody>
      </p:sp>
    </p:spTree>
    <p:extLst>
      <p:ext uri="{BB962C8B-B14F-4D97-AF65-F5344CB8AC3E}">
        <p14:creationId xmlns:p14="http://schemas.microsoft.com/office/powerpoint/2010/main" val="11897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1835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Chapter VII</a:t>
            </a:r>
          </a:p>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Software Maintenance</a:t>
            </a: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411575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Reengineering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63102"/>
          </a:xfrm>
        </p:spPr>
        <p:txBody>
          <a:bodyPr>
            <a:normAutofit/>
          </a:bodyPr>
          <a:lstStyle/>
          <a:p>
            <a:pPr algn="just"/>
            <a:r>
              <a:rPr lang="en-US" sz="1800" dirty="0">
                <a:latin typeface="Times New Roman" panose="02020603050405020304" pitchFamily="18" charset="0"/>
                <a:cs typeface="Times New Roman" panose="02020603050405020304" pitchFamily="18" charset="0"/>
              </a:rPr>
              <a:t>Software Reengineering is the process of updating software without affecting its functionality. This process may be done by developing additional features on the software and adding functionalities that may or may not be required but considered to make the software experience better and more efficient</a:t>
            </a:r>
            <a:r>
              <a:rPr lang="en-US" sz="1800" dirty="0" smtClean="0">
                <a:latin typeface="Times New Roman" panose="02020603050405020304" pitchFamily="18" charset="0"/>
                <a:cs typeface="Times New Roman" panose="02020603050405020304" pitchFamily="18" charset="0"/>
              </a:rPr>
              <a:t>.</a:t>
            </a:r>
          </a:p>
          <a:p>
            <a:r>
              <a:rPr lang="en-US" sz="1800" dirty="0">
                <a:solidFill>
                  <a:schemeClr val="accent1"/>
                </a:solidFill>
                <a:latin typeface="Times New Roman" panose="02020603050405020304" pitchFamily="18" charset="0"/>
                <a:cs typeface="Times New Roman" panose="02020603050405020304" pitchFamily="18" charset="0"/>
              </a:rPr>
              <a:t>When do you decide to reengineer?</a:t>
            </a:r>
          </a:p>
          <a:p>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system changes are confined to one subsystem, the subsystem needs to be reengineered</a:t>
            </a:r>
          </a:p>
          <a:p>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hardware or software support becomes obsolete</a:t>
            </a:r>
          </a:p>
          <a:p>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tools to support restructuring are readily available</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416" y="4146492"/>
            <a:ext cx="5029458" cy="2503689"/>
          </a:xfrm>
          <a:prstGeom prst="rect">
            <a:avLst/>
          </a:prstGeom>
        </p:spPr>
      </p:pic>
    </p:spTree>
    <p:extLst>
      <p:ext uri="{BB962C8B-B14F-4D97-AF65-F5344CB8AC3E}">
        <p14:creationId xmlns:p14="http://schemas.microsoft.com/office/powerpoint/2010/main" val="281887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Configuration Management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100" dirty="0">
                <a:latin typeface="Times New Roman" panose="02020603050405020304" pitchFamily="18" charset="0"/>
                <a:cs typeface="Times New Roman" panose="02020603050405020304" pitchFamily="18" charset="0"/>
              </a:rPr>
              <a:t>System Configuration Management (SCM) is an arrangement of exercises which controls change by recognizing the items for change, setting up connections between those things, making/characterizing instruments for overseeing diverse variants, controlling the changes being executed in the current framework, inspecting and revealing/reporting on the changes made</a:t>
            </a:r>
            <a:r>
              <a:rPr lang="en-US" sz="2100" dirty="0" smtClean="0">
                <a:latin typeface="Times New Roman" panose="02020603050405020304" pitchFamily="18" charset="0"/>
                <a:cs typeface="Times New Roman" panose="02020603050405020304" pitchFamily="18" charset="0"/>
              </a:rPr>
              <a:t>.</a:t>
            </a:r>
          </a:p>
          <a:p>
            <a:pPr algn="just"/>
            <a:r>
              <a:rPr lang="en-US" sz="2100" dirty="0" smtClean="0">
                <a:solidFill>
                  <a:schemeClr val="accent1"/>
                </a:solidFill>
                <a:latin typeface="Times New Roman" panose="02020603050405020304" pitchFamily="18" charset="0"/>
                <a:cs typeface="Times New Roman" panose="02020603050405020304" pitchFamily="18" charset="0"/>
              </a:rPr>
              <a:t>Importance of Software Configuration Management:</a:t>
            </a:r>
          </a:p>
          <a:p>
            <a:r>
              <a:rPr lang="en-US" sz="2100" dirty="0">
                <a:latin typeface="Times New Roman" panose="02020603050405020304" pitchFamily="18" charset="0"/>
                <a:cs typeface="Times New Roman" panose="02020603050405020304" pitchFamily="18" charset="0"/>
              </a:rPr>
              <a:t>There are multiple people working on software which is continually updating</a:t>
            </a:r>
          </a:p>
          <a:p>
            <a:r>
              <a:rPr lang="en-US" sz="2100" dirty="0">
                <a:latin typeface="Times New Roman" panose="02020603050405020304" pitchFamily="18" charset="0"/>
                <a:cs typeface="Times New Roman" panose="02020603050405020304" pitchFamily="18" charset="0"/>
              </a:rPr>
              <a:t>It may be a case where multiple version, branches, authors are involved in a software config project, and the team is geographically distributed and works concurrently</a:t>
            </a:r>
          </a:p>
          <a:p>
            <a:r>
              <a:rPr lang="en-US" sz="2100" dirty="0">
                <a:latin typeface="Times New Roman" panose="02020603050405020304" pitchFamily="18" charset="0"/>
                <a:cs typeface="Times New Roman" panose="02020603050405020304" pitchFamily="18" charset="0"/>
              </a:rPr>
              <a:t>Changes in user requirement, policy, budget, schedule need to be accommodated.</a:t>
            </a:r>
          </a:p>
          <a:p>
            <a:r>
              <a:rPr lang="en-US" sz="2100" dirty="0">
                <a:latin typeface="Times New Roman" panose="02020603050405020304" pitchFamily="18" charset="0"/>
                <a:cs typeface="Times New Roman" panose="02020603050405020304" pitchFamily="18" charset="0"/>
              </a:rPr>
              <a:t>Software should able to run on various machines and Operating Systems</a:t>
            </a:r>
          </a:p>
          <a:p>
            <a:r>
              <a:rPr lang="en-US" sz="2100" dirty="0">
                <a:latin typeface="Times New Roman" panose="02020603050405020304" pitchFamily="18" charset="0"/>
                <a:cs typeface="Times New Roman" panose="02020603050405020304" pitchFamily="18" charset="0"/>
              </a:rPr>
              <a:t>Helps to develop coordination among stakeholders</a:t>
            </a:r>
          </a:p>
          <a:p>
            <a:r>
              <a:rPr lang="en-US" sz="2100" dirty="0">
                <a:latin typeface="Times New Roman" panose="02020603050405020304" pitchFamily="18" charset="0"/>
                <a:cs typeface="Times New Roman" panose="02020603050405020304" pitchFamily="18" charset="0"/>
              </a:rPr>
              <a:t>SCM process is also beneficial to control the costs involved in making changes to a system</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96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727" y="1825625"/>
            <a:ext cx="5726546" cy="4351338"/>
          </a:xfrm>
        </p:spPr>
      </p:pic>
    </p:spTree>
    <p:extLst>
      <p:ext uri="{BB962C8B-B14F-4D97-AF65-F5344CB8AC3E}">
        <p14:creationId xmlns:p14="http://schemas.microsoft.com/office/powerpoint/2010/main" val="215612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Configuration Items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1800" dirty="0" smtClean="0">
                <a:latin typeface="Times New Roman" panose="02020603050405020304" pitchFamily="18" charset="0"/>
                <a:cs typeface="Times New Roman" panose="02020603050405020304" pitchFamily="18" charset="0"/>
              </a:rPr>
              <a:t>An aggregation of hardware, software, or both, that is designated for configuration management and treated as a single entity in the configuration management process</a:t>
            </a:r>
          </a:p>
          <a:p>
            <a:pPr algn="just"/>
            <a:r>
              <a:rPr lang="en-US" sz="1800" dirty="0" smtClean="0">
                <a:latin typeface="Times New Roman" panose="02020603050405020304" pitchFamily="18" charset="0"/>
                <a:cs typeface="Times New Roman" panose="02020603050405020304" pitchFamily="18" charset="0"/>
              </a:rPr>
              <a:t>Software Configuration items are not only program code segments but all types of documents according to development, e.g.</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all types of code files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drivers for tests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analysis or design documents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user or developer manuals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system configuration (version of compiler used)</a:t>
            </a:r>
          </a:p>
          <a:p>
            <a:pPr algn="just"/>
            <a:r>
              <a:rPr lang="en-US" sz="1800" dirty="0" smtClean="0">
                <a:latin typeface="Times New Roman" panose="02020603050405020304" pitchFamily="18" charset="0"/>
                <a:cs typeface="Times New Roman" panose="02020603050405020304" pitchFamily="18" charset="0"/>
              </a:rPr>
              <a:t>In some systems, not only software but also hardware configuration exist! E.g. CPUs, bus speed frequencies</a:t>
            </a:r>
          </a:p>
          <a:p>
            <a:pPr algn="just"/>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2268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dirty="0" smtClean="0">
                <a:latin typeface="Times New Roman" panose="02020603050405020304" pitchFamily="18" charset="0"/>
                <a:cs typeface="Times New Roman" panose="02020603050405020304" pitchFamily="18" charset="0"/>
              </a:rPr>
              <a:t>Some configurations items are:</a:t>
            </a:r>
          </a:p>
          <a:p>
            <a:r>
              <a:rPr lang="en-US" sz="1800" dirty="0" smtClean="0">
                <a:latin typeface="Times New Roman" panose="02020603050405020304" pitchFamily="18" charset="0"/>
                <a:cs typeface="Times New Roman" panose="02020603050405020304" pitchFamily="18" charset="0"/>
              </a:rPr>
              <a:t>Requirement Analysis Document (RAD)</a:t>
            </a:r>
          </a:p>
          <a:p>
            <a:r>
              <a:rPr lang="en-US" sz="1800" dirty="0" smtClean="0">
                <a:latin typeface="Times New Roman" panose="02020603050405020304" pitchFamily="18" charset="0"/>
                <a:cs typeface="Times New Roman" panose="02020603050405020304" pitchFamily="18" charset="0"/>
              </a:rPr>
              <a:t>System Design Document (SDD)</a:t>
            </a:r>
          </a:p>
          <a:p>
            <a:r>
              <a:rPr lang="en-US" sz="1800" dirty="0" smtClean="0">
                <a:latin typeface="Times New Roman" panose="02020603050405020304" pitchFamily="18" charset="0"/>
                <a:cs typeface="Times New Roman" panose="02020603050405020304" pitchFamily="18" charset="0"/>
              </a:rPr>
              <a:t>Object Design Document (ODD)</a:t>
            </a:r>
          </a:p>
          <a:p>
            <a:r>
              <a:rPr lang="en-US" sz="1800" dirty="0" smtClean="0">
                <a:latin typeface="Times New Roman" panose="02020603050405020304" pitchFamily="18" charset="0"/>
                <a:cs typeface="Times New Roman" panose="02020603050405020304" pitchFamily="18" charset="0"/>
              </a:rPr>
              <a:t>Unit Tests</a:t>
            </a:r>
          </a:p>
          <a:p>
            <a:r>
              <a:rPr lang="en-US" sz="1800" dirty="0" smtClean="0">
                <a:latin typeface="Times New Roman" panose="02020603050405020304" pitchFamily="18" charset="0"/>
                <a:cs typeface="Times New Roman" panose="02020603050405020304" pitchFamily="18" charset="0"/>
              </a:rPr>
              <a:t>Source Code</a:t>
            </a:r>
          </a:p>
          <a:p>
            <a:r>
              <a:rPr lang="en-US" sz="1800" dirty="0" smtClean="0">
                <a:latin typeface="Times New Roman" panose="02020603050405020304" pitchFamily="18" charset="0"/>
                <a:cs typeface="Times New Roman" panose="02020603050405020304" pitchFamily="18" charset="0"/>
              </a:rPr>
              <a:t>Input Data and Data bases</a:t>
            </a:r>
          </a:p>
          <a:p>
            <a:r>
              <a:rPr lang="en-US" sz="1800" dirty="0" smtClean="0">
                <a:latin typeface="Times New Roman" panose="02020603050405020304" pitchFamily="18" charset="0"/>
                <a:cs typeface="Times New Roman" panose="02020603050405020304" pitchFamily="18" charset="0"/>
              </a:rPr>
              <a:t>Test Data</a:t>
            </a:r>
          </a:p>
          <a:p>
            <a:r>
              <a:rPr lang="en-US" sz="1800" dirty="0" smtClean="0">
                <a:latin typeface="Times New Roman" panose="02020603050405020304" pitchFamily="18" charset="0"/>
                <a:cs typeface="Times New Roman" panose="02020603050405020304" pitchFamily="18" charset="0"/>
              </a:rPr>
              <a:t>Once the configuration items are selected, they are usually organized in a tree</a:t>
            </a:r>
            <a:endParaRPr lang="en-US" dirty="0"/>
          </a:p>
        </p:txBody>
      </p:sp>
    </p:spTree>
    <p:extLst>
      <p:ext uri="{BB962C8B-B14F-4D97-AF65-F5344CB8AC3E}">
        <p14:creationId xmlns:p14="http://schemas.microsoft.com/office/powerpoint/2010/main" val="397148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0" y="1865746"/>
            <a:ext cx="6936509" cy="4017818"/>
          </a:xfrm>
        </p:spPr>
      </p:pic>
    </p:spTree>
    <p:extLst>
      <p:ext uri="{BB962C8B-B14F-4D97-AF65-F5344CB8AC3E}">
        <p14:creationId xmlns:p14="http://schemas.microsoft.com/office/powerpoint/2010/main" val="74336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Versioning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Software versioning is the process of numbering different releases of a particular software program for both internal use and release designation.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allows programmers to know when changes have been made and track changes enforced in the software.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At </a:t>
            </a:r>
            <a:r>
              <a:rPr lang="en-US" sz="1800" dirty="0">
                <a:latin typeface="Times New Roman" panose="02020603050405020304" pitchFamily="18" charset="0"/>
                <a:cs typeface="Times New Roman" panose="02020603050405020304" pitchFamily="18" charset="0"/>
              </a:rPr>
              <a:t>the same time, it enables potential customers to be acquainted with new releases and recognize the updated versions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 software versioning, subsequent releases of a specific product receive numerical identifiers consisting of two or three numbers separated by periods.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first number, called the major number, is increased when there are significant improvements or changes in functionality.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second number, called the minor number, is incremented when there are minor feature changes or significant fixes.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third number, if it exists, is called the revision number. It is added or increased when minor bugs are eliminated.</a:t>
            </a:r>
          </a:p>
        </p:txBody>
      </p:sp>
    </p:spTree>
    <p:extLst>
      <p:ext uri="{BB962C8B-B14F-4D97-AF65-F5344CB8AC3E}">
        <p14:creationId xmlns:p14="http://schemas.microsoft.com/office/powerpoint/2010/main" val="185834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Reference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https://ecomputernotes.com/software-engineering/software-maintenance#Software_Maintenance_Prediction</a:t>
            </a:r>
          </a:p>
        </p:txBody>
      </p:sp>
    </p:spTree>
    <p:extLst>
      <p:ext uri="{BB962C8B-B14F-4D97-AF65-F5344CB8AC3E}">
        <p14:creationId xmlns:p14="http://schemas.microsoft.com/office/powerpoint/2010/main" val="164801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Changing nature of Software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smtClean="0">
                <a:solidFill>
                  <a:srgbClr val="00B0F0"/>
                </a:solidFill>
                <a:latin typeface="Times New Roman" panose="02020603050405020304" pitchFamily="18" charset="0"/>
                <a:cs typeface="Times New Roman" panose="02020603050405020304" pitchFamily="18" charset="0"/>
              </a:rPr>
              <a:t>System Software</a:t>
            </a:r>
          </a:p>
          <a:p>
            <a:pPr algn="just"/>
            <a:r>
              <a:rPr lang="en-US" sz="1900" dirty="0">
                <a:latin typeface="Times New Roman" panose="02020603050405020304" pitchFamily="18" charset="0"/>
                <a:cs typeface="Times New Roman" panose="02020603050405020304" pitchFamily="18" charset="0"/>
              </a:rPr>
              <a:t>a collection of programs which are written to service other </a:t>
            </a:r>
            <a:r>
              <a:rPr lang="en-US" sz="1900" dirty="0" smtClean="0">
                <a:latin typeface="Times New Roman" panose="02020603050405020304" pitchFamily="18" charset="0"/>
                <a:cs typeface="Times New Roman" panose="02020603050405020304" pitchFamily="18" charset="0"/>
              </a:rPr>
              <a:t>programs</a:t>
            </a:r>
          </a:p>
          <a:p>
            <a:pPr algn="just"/>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system software area is characterized by the heavy interaction with computer hardware that requires scheduling, resource sharing, and sophisticated process </a:t>
            </a:r>
            <a:r>
              <a:rPr lang="en-US" sz="1900" dirty="0" smtClean="0">
                <a:latin typeface="Times New Roman" panose="02020603050405020304" pitchFamily="18" charset="0"/>
                <a:cs typeface="Times New Roman" panose="02020603050405020304" pitchFamily="18" charset="0"/>
              </a:rPr>
              <a:t>management</a:t>
            </a:r>
          </a:p>
          <a:p>
            <a:pPr marL="0" indent="0" algn="just">
              <a:buNone/>
            </a:pP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solidFill>
                  <a:srgbClr val="00B0F0"/>
                </a:solidFill>
                <a:latin typeface="Times New Roman" panose="02020603050405020304" pitchFamily="18" charset="0"/>
                <a:cs typeface="Times New Roman" panose="02020603050405020304" pitchFamily="18" charset="0"/>
              </a:rPr>
              <a:t>Application Software</a:t>
            </a:r>
          </a:p>
          <a:p>
            <a:pPr algn="just"/>
            <a:r>
              <a:rPr lang="en-US" sz="1900" dirty="0">
                <a:latin typeface="Times New Roman" panose="02020603050405020304" pitchFamily="18" charset="0"/>
                <a:cs typeface="Times New Roman" panose="02020603050405020304" pitchFamily="18" charset="0"/>
              </a:rPr>
              <a:t>defined as programs that solve a specific business </a:t>
            </a:r>
            <a:r>
              <a:rPr lang="en-US" sz="1900" dirty="0" smtClean="0">
                <a:latin typeface="Times New Roman" panose="02020603050405020304" pitchFamily="18" charset="0"/>
                <a:cs typeface="Times New Roman" panose="02020603050405020304" pitchFamily="18" charset="0"/>
              </a:rPr>
              <a:t>need</a:t>
            </a:r>
          </a:p>
          <a:p>
            <a:pPr algn="just"/>
            <a:r>
              <a:rPr lang="en-US" sz="1900" dirty="0">
                <a:latin typeface="Times New Roman" panose="02020603050405020304" pitchFamily="18" charset="0"/>
                <a:cs typeface="Times New Roman" panose="02020603050405020304" pitchFamily="18" charset="0"/>
              </a:rPr>
              <a:t> is </a:t>
            </a:r>
            <a:r>
              <a:rPr lang="en-US" sz="1900" dirty="0" smtClean="0">
                <a:latin typeface="Times New Roman" panose="02020603050405020304" pitchFamily="18" charset="0"/>
                <a:cs typeface="Times New Roman" panose="02020603050405020304" pitchFamily="18" charset="0"/>
              </a:rPr>
              <a:t>also used </a:t>
            </a:r>
            <a:r>
              <a:rPr lang="en-US" sz="1900" dirty="0">
                <a:latin typeface="Times New Roman" panose="02020603050405020304" pitchFamily="18" charset="0"/>
                <a:cs typeface="Times New Roman" panose="02020603050405020304" pitchFamily="18" charset="0"/>
              </a:rPr>
              <a:t>to control business function in real </a:t>
            </a:r>
            <a:r>
              <a:rPr lang="en-US" sz="1900" dirty="0" smtClean="0">
                <a:latin typeface="Times New Roman" panose="02020603050405020304" pitchFamily="18" charset="0"/>
                <a:cs typeface="Times New Roman" panose="02020603050405020304" pitchFamily="18" charset="0"/>
              </a:rPr>
              <a:t>time</a:t>
            </a:r>
          </a:p>
          <a:p>
            <a:pPr algn="just"/>
            <a:r>
              <a:rPr lang="en-US" sz="1900" dirty="0" smtClean="0">
                <a:latin typeface="Times New Roman" panose="02020603050405020304" pitchFamily="18" charset="0"/>
                <a:cs typeface="Times New Roman" panose="02020603050405020304" pitchFamily="18" charset="0"/>
              </a:rPr>
              <a:t>application </a:t>
            </a:r>
            <a:r>
              <a:rPr lang="en-US" sz="1900" dirty="0">
                <a:latin typeface="Times New Roman" panose="02020603050405020304" pitchFamily="18" charset="0"/>
                <a:cs typeface="Times New Roman" panose="02020603050405020304" pitchFamily="18" charset="0"/>
              </a:rPr>
              <a:t>in this area process business or technical data in a way that facilitates business operation or management technical decision making</a:t>
            </a:r>
            <a:endParaRPr lang="en-US" sz="19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21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solidFill>
                  <a:srgbClr val="00B0F0"/>
                </a:solidFill>
                <a:latin typeface="Times New Roman" panose="02020603050405020304" pitchFamily="18" charset="0"/>
                <a:cs typeface="Times New Roman" panose="02020603050405020304" pitchFamily="18" charset="0"/>
              </a:rPr>
              <a:t>Engineering and Scientific Software</a:t>
            </a:r>
          </a:p>
          <a:p>
            <a:r>
              <a:rPr lang="en-US" sz="1800" dirty="0">
                <a:latin typeface="Times New Roman" panose="02020603050405020304" pitchFamily="18" charset="0"/>
                <a:cs typeface="Times New Roman" panose="02020603050405020304" pitchFamily="18" charset="0"/>
              </a:rPr>
              <a:t>is used to facilitate the engineering function and </a:t>
            </a:r>
            <a:r>
              <a:rPr lang="en-US" sz="1800" dirty="0" smtClean="0">
                <a:latin typeface="Times New Roman" panose="02020603050405020304" pitchFamily="18" charset="0"/>
                <a:cs typeface="Times New Roman" panose="02020603050405020304" pitchFamily="18" charset="0"/>
              </a:rPr>
              <a:t>task</a:t>
            </a:r>
          </a:p>
          <a:p>
            <a:r>
              <a:rPr lang="en-US" sz="1800" dirty="0" smtClean="0">
                <a:latin typeface="Times New Roman" panose="02020603050405020304" pitchFamily="18" charset="0"/>
                <a:cs typeface="Times New Roman" panose="02020603050405020304" pitchFamily="18" charset="0"/>
              </a:rPr>
              <a:t>computer-aided </a:t>
            </a:r>
            <a:r>
              <a:rPr lang="en-US" sz="1800" dirty="0">
                <a:latin typeface="Times New Roman" panose="02020603050405020304" pitchFamily="18" charset="0"/>
                <a:cs typeface="Times New Roman" panose="02020603050405020304" pitchFamily="18" charset="0"/>
              </a:rPr>
              <a:t>design, system simulation, and other interactive applications have begun to take a real-time and even system software </a:t>
            </a:r>
            <a:r>
              <a:rPr lang="en-US" sz="1800" dirty="0" smtClean="0">
                <a:latin typeface="Times New Roman" panose="02020603050405020304" pitchFamily="18" charset="0"/>
                <a:cs typeface="Times New Roman" panose="02020603050405020304" pitchFamily="18" charset="0"/>
              </a:rPr>
              <a:t>characteristic</a:t>
            </a:r>
          </a:p>
          <a:p>
            <a:pPr marL="0" indent="0">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Embedded Software</a:t>
            </a:r>
          </a:p>
          <a:p>
            <a:pPr algn="just"/>
            <a:r>
              <a:rPr lang="en-US" sz="1800" dirty="0">
                <a:latin typeface="Times New Roman" panose="02020603050405020304" pitchFamily="18" charset="0"/>
                <a:cs typeface="Times New Roman" panose="02020603050405020304" pitchFamily="18" charset="0"/>
              </a:rPr>
              <a:t>resides within the system or product and is used to implement and control feature and function for the end-user and for the system </a:t>
            </a:r>
            <a:r>
              <a:rPr lang="en-US" sz="1800" dirty="0" smtClean="0">
                <a:latin typeface="Times New Roman" panose="02020603050405020304" pitchFamily="18" charset="0"/>
                <a:cs typeface="Times New Roman" panose="02020603050405020304" pitchFamily="18" charset="0"/>
              </a:rPr>
              <a:t>itself</a:t>
            </a:r>
          </a:p>
          <a:p>
            <a:pPr algn="just"/>
            <a:r>
              <a:rPr lang="en-US" sz="1800" dirty="0">
                <a:latin typeface="Times New Roman" panose="02020603050405020304" pitchFamily="18" charset="0"/>
                <a:cs typeface="Times New Roman" panose="02020603050405020304" pitchFamily="18" charset="0"/>
              </a:rPr>
              <a:t>Embedded software can perform the limited and esoteric function or provided significant function and control capability</a:t>
            </a:r>
          </a:p>
        </p:txBody>
      </p:sp>
    </p:spTree>
    <p:extLst>
      <p:ext uri="{BB962C8B-B14F-4D97-AF65-F5344CB8AC3E}">
        <p14:creationId xmlns:p14="http://schemas.microsoft.com/office/powerpoint/2010/main" val="414718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86011"/>
          </a:xfrm>
        </p:spPr>
        <p:txBody>
          <a:bodyPr>
            <a:no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Product Line Software</a:t>
            </a:r>
          </a:p>
          <a:p>
            <a:pPr algn="just"/>
            <a:r>
              <a:rPr lang="en-US" sz="1800" dirty="0" smtClean="0">
                <a:latin typeface="Times New Roman" panose="02020603050405020304" pitchFamily="18" charset="0"/>
                <a:cs typeface="Times New Roman" panose="02020603050405020304" pitchFamily="18" charset="0"/>
              </a:rPr>
              <a:t>designed </a:t>
            </a:r>
            <a:r>
              <a:rPr lang="en-US" sz="1800" dirty="0">
                <a:latin typeface="Times New Roman" panose="02020603050405020304" pitchFamily="18" charset="0"/>
                <a:cs typeface="Times New Roman" panose="02020603050405020304" pitchFamily="18" charset="0"/>
              </a:rPr>
              <a:t>to provide a specific capability for use by many different customers, product line software can focus on the limited and esoteric marketplace or address the mass consumer </a:t>
            </a:r>
            <a:r>
              <a:rPr lang="en-US" sz="1800" dirty="0" smtClean="0">
                <a:latin typeface="Times New Roman" panose="02020603050405020304" pitchFamily="18" charset="0"/>
                <a:cs typeface="Times New Roman" panose="02020603050405020304" pitchFamily="18" charset="0"/>
              </a:rPr>
              <a:t>market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Web Application</a:t>
            </a:r>
          </a:p>
          <a:p>
            <a:pPr algn="just"/>
            <a:r>
              <a:rPr lang="en-US" sz="1800" dirty="0">
                <a:latin typeface="Times New Roman" panose="02020603050405020304" pitchFamily="18" charset="0"/>
                <a:cs typeface="Times New Roman" panose="02020603050405020304" pitchFamily="18" charset="0"/>
              </a:rPr>
              <a:t>is a client-server computer program which the client runs on the web </a:t>
            </a:r>
            <a:r>
              <a:rPr lang="en-US" sz="1800" dirty="0" smtClean="0">
                <a:latin typeface="Times New Roman" panose="02020603050405020304" pitchFamily="18" charset="0"/>
                <a:cs typeface="Times New Roman" panose="02020603050405020304" pitchFamily="18" charset="0"/>
              </a:rPr>
              <a:t>browser</a:t>
            </a:r>
          </a:p>
          <a:p>
            <a:pPr algn="just"/>
            <a:r>
              <a:rPr lang="en-US" sz="1800" dirty="0">
                <a:latin typeface="Times New Roman" panose="02020603050405020304" pitchFamily="18" charset="0"/>
                <a:cs typeface="Times New Roman" panose="02020603050405020304" pitchFamily="18" charset="0"/>
              </a:rPr>
              <a:t>as e-commerce and B2B application grow in </a:t>
            </a:r>
            <a:r>
              <a:rPr lang="en-US" sz="1800" dirty="0" smtClean="0">
                <a:latin typeface="Times New Roman" panose="02020603050405020304" pitchFamily="18" charset="0"/>
                <a:cs typeface="Times New Roman" panose="02020603050405020304" pitchFamily="18" charset="0"/>
              </a:rPr>
              <a:t>importance, Web </a:t>
            </a:r>
            <a:r>
              <a:rPr lang="en-US" sz="1800" dirty="0">
                <a:latin typeface="Times New Roman" panose="02020603050405020304" pitchFamily="18" charset="0"/>
                <a:cs typeface="Times New Roman" panose="02020603050405020304" pitchFamily="18" charset="0"/>
              </a:rPr>
              <a:t>apps are evolving into a sophisticate computing environment that not only provides a standalone feature, computing function, and content to the end </a:t>
            </a:r>
            <a:r>
              <a:rPr lang="en-US" sz="1800" dirty="0" smtClean="0">
                <a:latin typeface="Times New Roman" panose="02020603050405020304" pitchFamily="18" charset="0"/>
                <a:cs typeface="Times New Roman" panose="02020603050405020304" pitchFamily="18" charset="0"/>
              </a:rPr>
              <a:t>user</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Artificial Intelligence Software</a:t>
            </a:r>
          </a:p>
          <a:p>
            <a:pPr algn="just"/>
            <a:r>
              <a:rPr lang="en-US" sz="1800" dirty="0">
                <a:latin typeface="Times New Roman" panose="02020603050405020304" pitchFamily="18" charset="0"/>
                <a:cs typeface="Times New Roman" panose="02020603050405020304" pitchFamily="18" charset="0"/>
              </a:rPr>
              <a:t>makes use of a </a:t>
            </a:r>
            <a:r>
              <a:rPr lang="en-US" sz="1800" dirty="0" smtClean="0">
                <a:latin typeface="Times New Roman" panose="02020603050405020304" pitchFamily="18" charset="0"/>
                <a:cs typeface="Times New Roman" panose="02020603050405020304" pitchFamily="18" charset="0"/>
              </a:rPr>
              <a:t>non numerical </a:t>
            </a:r>
            <a:r>
              <a:rPr lang="en-US" sz="1800" dirty="0">
                <a:latin typeface="Times New Roman" panose="02020603050405020304" pitchFamily="18" charset="0"/>
                <a:cs typeface="Times New Roman" panose="02020603050405020304" pitchFamily="18" charset="0"/>
              </a:rPr>
              <a:t>algorithm to solve a complex problem that is not amenable to computation or straightforward </a:t>
            </a:r>
            <a:r>
              <a:rPr lang="en-US" sz="1800" dirty="0" smtClean="0">
                <a:latin typeface="Times New Roman" panose="02020603050405020304" pitchFamily="18" charset="0"/>
                <a:cs typeface="Times New Roman" panose="02020603050405020304" pitchFamily="18" charset="0"/>
              </a:rPr>
              <a:t>analysis</a:t>
            </a:r>
          </a:p>
          <a:p>
            <a:pPr algn="just"/>
            <a:r>
              <a:rPr lang="en-US" sz="1800" dirty="0">
                <a:latin typeface="Times New Roman" panose="02020603050405020304" pitchFamily="18" charset="0"/>
                <a:cs typeface="Times New Roman" panose="02020603050405020304" pitchFamily="18" charset="0"/>
              </a:rPr>
              <a:t>Application within this area includes robotics, expert system, pattern recognition, artificial neural network, theorem proving and game playing</a:t>
            </a:r>
          </a:p>
        </p:txBody>
      </p:sp>
    </p:spTree>
    <p:extLst>
      <p:ext uri="{BB962C8B-B14F-4D97-AF65-F5344CB8AC3E}">
        <p14:creationId xmlns:p14="http://schemas.microsoft.com/office/powerpoint/2010/main" val="307789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Maintenance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19757"/>
          </a:xfrm>
        </p:spPr>
        <p:txBody>
          <a:bodyPr>
            <a:noAutofit/>
          </a:bodyPr>
          <a:lstStyle/>
          <a:p>
            <a:pPr algn="just"/>
            <a:r>
              <a:rPr lang="en-US" sz="1800" dirty="0">
                <a:latin typeface="Times New Roman" panose="02020603050405020304" pitchFamily="18" charset="0"/>
                <a:cs typeface="Times New Roman" panose="02020603050405020304" pitchFamily="18" charset="0"/>
              </a:rPr>
              <a:t>Software maintenance is the general process of changing a system after it has </a:t>
            </a:r>
            <a:r>
              <a:rPr lang="en-US" sz="1800" dirty="0" smtClean="0">
                <a:latin typeface="Times New Roman" panose="02020603050405020304" pitchFamily="18" charset="0"/>
                <a:cs typeface="Times New Roman" panose="02020603050405020304" pitchFamily="18" charset="0"/>
              </a:rPr>
              <a:t>been delivered</a:t>
            </a:r>
            <a:r>
              <a:rPr lang="en-US" sz="1800" dirty="0">
                <a:latin typeface="Times New Roman" panose="02020603050405020304" pitchFamily="18" charset="0"/>
                <a:cs typeface="Times New Roman" panose="02020603050405020304" pitchFamily="18" charset="0"/>
              </a:rPr>
              <a:t>. The term is usually applied to custom software in which separate </a:t>
            </a:r>
            <a:r>
              <a:rPr lang="en-US" sz="1800" dirty="0" smtClean="0">
                <a:latin typeface="Times New Roman" panose="02020603050405020304" pitchFamily="18" charset="0"/>
                <a:cs typeface="Times New Roman" panose="02020603050405020304" pitchFamily="18" charset="0"/>
              </a:rPr>
              <a:t>development groups </a:t>
            </a:r>
            <a:r>
              <a:rPr lang="en-US" sz="1800" dirty="0">
                <a:latin typeface="Times New Roman" panose="02020603050405020304" pitchFamily="18" charset="0"/>
                <a:cs typeface="Times New Roman" panose="02020603050405020304" pitchFamily="18" charset="0"/>
              </a:rPr>
              <a:t>are involved before and after delivery. The changes made to the </a:t>
            </a:r>
            <a:r>
              <a:rPr lang="en-US" sz="1800" dirty="0" smtClean="0">
                <a:latin typeface="Times New Roman" panose="02020603050405020304" pitchFamily="18" charset="0"/>
                <a:cs typeface="Times New Roman" panose="02020603050405020304" pitchFamily="18" charset="0"/>
              </a:rPr>
              <a:t>software may </a:t>
            </a:r>
            <a:r>
              <a:rPr lang="en-US" sz="1800" dirty="0">
                <a:latin typeface="Times New Roman" panose="02020603050405020304" pitchFamily="18" charset="0"/>
                <a:cs typeface="Times New Roman" panose="02020603050405020304" pitchFamily="18" charset="0"/>
              </a:rPr>
              <a:t>be simple changes to correct coding errors, more extensive changes to </a:t>
            </a:r>
            <a:r>
              <a:rPr lang="en-US" sz="1800" dirty="0" smtClean="0">
                <a:latin typeface="Times New Roman" panose="02020603050405020304" pitchFamily="18" charset="0"/>
                <a:cs typeface="Times New Roman" panose="02020603050405020304" pitchFamily="18" charset="0"/>
              </a:rPr>
              <a:t>correct design </a:t>
            </a:r>
            <a:r>
              <a:rPr lang="en-US" sz="1800" dirty="0">
                <a:latin typeface="Times New Roman" panose="02020603050405020304" pitchFamily="18" charset="0"/>
                <a:cs typeface="Times New Roman" panose="02020603050405020304" pitchFamily="18" charset="0"/>
              </a:rPr>
              <a:t>errors, or significant enhancements to correct specification errors or </a:t>
            </a:r>
            <a:r>
              <a:rPr lang="en-US" sz="1800" dirty="0" smtClean="0">
                <a:latin typeface="Times New Roman" panose="02020603050405020304" pitchFamily="18" charset="0"/>
                <a:cs typeface="Times New Roman" panose="02020603050405020304" pitchFamily="18" charset="0"/>
              </a:rPr>
              <a:t>accommodate new </a:t>
            </a:r>
            <a:r>
              <a:rPr lang="en-US" sz="1800" dirty="0">
                <a:latin typeface="Times New Roman" panose="02020603050405020304" pitchFamily="18" charset="0"/>
                <a:cs typeface="Times New Roman" panose="02020603050405020304" pitchFamily="18" charset="0"/>
              </a:rPr>
              <a:t>requirements. Changes are implemented by modifying existing </a:t>
            </a:r>
            <a:r>
              <a:rPr lang="en-US" sz="1800" dirty="0" smtClean="0">
                <a:latin typeface="Times New Roman" panose="02020603050405020304" pitchFamily="18" charset="0"/>
                <a:cs typeface="Times New Roman" panose="02020603050405020304" pitchFamily="18" charset="0"/>
              </a:rPr>
              <a:t>system components </a:t>
            </a:r>
            <a:r>
              <a:rPr lang="en-US" sz="1800" dirty="0">
                <a:latin typeface="Times New Roman" panose="02020603050405020304" pitchFamily="18" charset="0"/>
                <a:cs typeface="Times New Roman" panose="02020603050405020304" pitchFamily="18" charset="0"/>
              </a:rPr>
              <a:t>and, where necessary, by adding new components to the system</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There </a:t>
            </a:r>
            <a:r>
              <a:rPr lang="en-US" sz="1800" dirty="0" smtClean="0">
                <a:latin typeface="Times New Roman" panose="02020603050405020304" pitchFamily="18" charset="0"/>
                <a:cs typeface="Times New Roman" panose="02020603050405020304" pitchFamily="18" charset="0"/>
              </a:rPr>
              <a:t>are different </a:t>
            </a:r>
            <a:r>
              <a:rPr lang="en-US" sz="1800" dirty="0">
                <a:latin typeface="Times New Roman" panose="02020603050405020304" pitchFamily="18" charset="0"/>
                <a:cs typeface="Times New Roman" panose="02020603050405020304" pitchFamily="18" charset="0"/>
              </a:rPr>
              <a:t>types of software maintenance</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rgbClr val="00B0F0"/>
                </a:solidFill>
                <a:latin typeface="Times New Roman" panose="02020603050405020304" pitchFamily="18" charset="0"/>
                <a:cs typeface="Times New Roman" panose="02020603050405020304" pitchFamily="18" charset="0"/>
              </a:rPr>
              <a:t>Fault repairs: </a:t>
            </a:r>
            <a:r>
              <a:rPr lang="en-US" sz="1800" dirty="0" smtClean="0">
                <a:latin typeface="Times New Roman" panose="02020603050405020304" pitchFamily="18" charset="0"/>
                <a:cs typeface="Times New Roman" panose="02020603050405020304" pitchFamily="18" charset="0"/>
              </a:rPr>
              <a:t>Coding </a:t>
            </a:r>
            <a:r>
              <a:rPr lang="en-US" sz="1800" dirty="0">
                <a:latin typeface="Times New Roman" panose="02020603050405020304" pitchFamily="18" charset="0"/>
                <a:cs typeface="Times New Roman" panose="02020603050405020304" pitchFamily="18" charset="0"/>
              </a:rPr>
              <a:t>errors are usually relatively cheap to correct; design </a:t>
            </a:r>
            <a:r>
              <a:rPr lang="en-US" sz="1800" dirty="0" smtClean="0">
                <a:latin typeface="Times New Roman" panose="02020603050405020304" pitchFamily="18" charset="0"/>
                <a:cs typeface="Times New Roman" panose="02020603050405020304" pitchFamily="18" charset="0"/>
              </a:rPr>
              <a:t>errors are </a:t>
            </a:r>
            <a:r>
              <a:rPr lang="en-US" sz="1800" dirty="0">
                <a:latin typeface="Times New Roman" panose="02020603050405020304" pitchFamily="18" charset="0"/>
                <a:cs typeface="Times New Roman" panose="02020603050405020304" pitchFamily="18" charset="0"/>
              </a:rPr>
              <a:t>more expensive as they may involve rewriting several program </a:t>
            </a:r>
            <a:r>
              <a:rPr lang="en-US" sz="1800" dirty="0" smtClean="0">
                <a:latin typeface="Times New Roman" panose="02020603050405020304" pitchFamily="18" charset="0"/>
                <a:cs typeface="Times New Roman" panose="02020603050405020304" pitchFamily="18" charset="0"/>
              </a:rPr>
              <a:t>components. Requirements </a:t>
            </a:r>
            <a:r>
              <a:rPr lang="en-US" sz="1800" dirty="0">
                <a:latin typeface="Times New Roman" panose="02020603050405020304" pitchFamily="18" charset="0"/>
                <a:cs typeface="Times New Roman" panose="02020603050405020304" pitchFamily="18" charset="0"/>
              </a:rPr>
              <a:t>errors are the most expensive to repair because of the </a:t>
            </a:r>
            <a:r>
              <a:rPr lang="en-US" sz="1800" dirty="0" smtClean="0">
                <a:latin typeface="Times New Roman" panose="02020603050405020304" pitchFamily="18" charset="0"/>
                <a:cs typeface="Times New Roman" panose="02020603050405020304" pitchFamily="18" charset="0"/>
              </a:rPr>
              <a:t>extensive system </a:t>
            </a:r>
            <a:r>
              <a:rPr lang="en-US" sz="1800" dirty="0">
                <a:latin typeface="Times New Roman" panose="02020603050405020304" pitchFamily="18" charset="0"/>
                <a:cs typeface="Times New Roman" panose="02020603050405020304" pitchFamily="18" charset="0"/>
              </a:rPr>
              <a:t>redesign which may be necessary.</a:t>
            </a:r>
          </a:p>
          <a:p>
            <a:pPr algn="just"/>
            <a:r>
              <a:rPr lang="en-US" sz="1800" dirty="0" smtClean="0">
                <a:solidFill>
                  <a:srgbClr val="00B0F0"/>
                </a:solidFill>
                <a:latin typeface="Times New Roman" panose="02020603050405020304" pitchFamily="18" charset="0"/>
                <a:cs typeface="Times New Roman" panose="02020603050405020304" pitchFamily="18" charset="0"/>
              </a:rPr>
              <a:t>Environmental adaptation: </a:t>
            </a: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type of maintenance is required when </a:t>
            </a:r>
            <a:r>
              <a:rPr lang="en-US" sz="1800" dirty="0" smtClean="0">
                <a:latin typeface="Times New Roman" panose="02020603050405020304" pitchFamily="18" charset="0"/>
                <a:cs typeface="Times New Roman" panose="02020603050405020304" pitchFamily="18" charset="0"/>
              </a:rPr>
              <a:t>some aspect </a:t>
            </a:r>
            <a:r>
              <a:rPr lang="en-US" sz="1800" dirty="0">
                <a:latin typeface="Times New Roman" panose="02020603050405020304" pitchFamily="18" charset="0"/>
                <a:cs typeface="Times New Roman" panose="02020603050405020304" pitchFamily="18" charset="0"/>
              </a:rPr>
              <a:t>of the system’s environment such as the hardware, the platform </a:t>
            </a:r>
            <a:r>
              <a:rPr lang="en-US" sz="1800" dirty="0" smtClean="0">
                <a:latin typeface="Times New Roman" panose="02020603050405020304" pitchFamily="18" charset="0"/>
                <a:cs typeface="Times New Roman" panose="02020603050405020304" pitchFamily="18" charset="0"/>
              </a:rPr>
              <a:t>operating system</a:t>
            </a:r>
            <a:r>
              <a:rPr lang="en-US" sz="1800" dirty="0">
                <a:latin typeface="Times New Roman" panose="02020603050405020304" pitchFamily="18" charset="0"/>
                <a:cs typeface="Times New Roman" panose="02020603050405020304" pitchFamily="18" charset="0"/>
              </a:rPr>
              <a:t>, or other support software changes. The application system must </a:t>
            </a:r>
            <a:r>
              <a:rPr lang="en-US" sz="1800" dirty="0" smtClean="0">
                <a:latin typeface="Times New Roman" panose="02020603050405020304" pitchFamily="18" charset="0"/>
                <a:cs typeface="Times New Roman" panose="02020603050405020304" pitchFamily="18" charset="0"/>
              </a:rPr>
              <a:t>be modified </a:t>
            </a:r>
            <a:r>
              <a:rPr lang="en-US" sz="1800" dirty="0">
                <a:latin typeface="Times New Roman" panose="02020603050405020304" pitchFamily="18" charset="0"/>
                <a:cs typeface="Times New Roman" panose="02020603050405020304" pitchFamily="18" charset="0"/>
              </a:rPr>
              <a:t>to adapt it to cope with these environmental changes.</a:t>
            </a:r>
          </a:p>
          <a:p>
            <a:pPr algn="just"/>
            <a:r>
              <a:rPr lang="en-US" sz="1800" dirty="0" smtClean="0">
                <a:solidFill>
                  <a:srgbClr val="00B0F0"/>
                </a:solidFill>
                <a:latin typeface="Times New Roman" panose="02020603050405020304" pitchFamily="18" charset="0"/>
                <a:cs typeface="Times New Roman" panose="02020603050405020304" pitchFamily="18" charset="0"/>
              </a:rPr>
              <a:t>Functionality addition: </a:t>
            </a: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type of maintenance is necessary when the </a:t>
            </a:r>
            <a:r>
              <a:rPr lang="en-US" sz="1800" dirty="0" smtClean="0">
                <a:latin typeface="Times New Roman" panose="02020603050405020304" pitchFamily="18" charset="0"/>
                <a:cs typeface="Times New Roman" panose="02020603050405020304" pitchFamily="18" charset="0"/>
              </a:rPr>
              <a:t>system requirements </a:t>
            </a:r>
            <a:r>
              <a:rPr lang="en-US" sz="1800" dirty="0">
                <a:latin typeface="Times New Roman" panose="02020603050405020304" pitchFamily="18" charset="0"/>
                <a:cs typeface="Times New Roman" panose="02020603050405020304" pitchFamily="18" charset="0"/>
              </a:rPr>
              <a:t>change in response to organizational or business change. The </a:t>
            </a:r>
            <a:r>
              <a:rPr lang="en-US" sz="1800" dirty="0" smtClean="0">
                <a:latin typeface="Times New Roman" panose="02020603050405020304" pitchFamily="18" charset="0"/>
                <a:cs typeface="Times New Roman" panose="02020603050405020304" pitchFamily="18" charset="0"/>
              </a:rPr>
              <a:t>scale of </a:t>
            </a:r>
            <a:r>
              <a:rPr lang="en-US" sz="1800" dirty="0">
                <a:latin typeface="Times New Roman" panose="02020603050405020304" pitchFamily="18" charset="0"/>
                <a:cs typeface="Times New Roman" panose="02020603050405020304" pitchFamily="18" charset="0"/>
              </a:rPr>
              <a:t>the changes required to the software is often much greater than for the </a:t>
            </a:r>
            <a:r>
              <a:rPr lang="en-US" sz="1800" dirty="0" smtClean="0">
                <a:latin typeface="Times New Roman" panose="02020603050405020304" pitchFamily="18" charset="0"/>
                <a:cs typeface="Times New Roman" panose="02020603050405020304" pitchFamily="18" charset="0"/>
              </a:rPr>
              <a:t>other types </a:t>
            </a:r>
            <a:r>
              <a:rPr lang="en-US" sz="1800" dirty="0">
                <a:latin typeface="Times New Roman" panose="02020603050405020304" pitchFamily="18" charset="0"/>
                <a:cs typeface="Times New Roman" panose="02020603050405020304" pitchFamily="18" charset="0"/>
              </a:rPr>
              <a:t>of maintenance.</a:t>
            </a:r>
          </a:p>
        </p:txBody>
      </p:sp>
    </p:spTree>
    <p:extLst>
      <p:ext uri="{BB962C8B-B14F-4D97-AF65-F5344CB8AC3E}">
        <p14:creationId xmlns:p14="http://schemas.microsoft.com/office/powerpoint/2010/main" val="157691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sz="1900" dirty="0">
                <a:solidFill>
                  <a:srgbClr val="00B0F0"/>
                </a:solidFill>
                <a:latin typeface="Times New Roman" panose="02020603050405020304" pitchFamily="18" charset="0"/>
                <a:cs typeface="Times New Roman" panose="02020603050405020304" pitchFamily="18" charset="0"/>
              </a:rPr>
              <a:t>Corrective maintenance:</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Corrective maintenance of a software product may be essential either to rectify some bugs observed while the system is in use, or to enhance the performance of the system.</a:t>
            </a:r>
          </a:p>
          <a:p>
            <a:pPr fontAlgn="base"/>
            <a:r>
              <a:rPr lang="en-US" sz="1900" dirty="0">
                <a:solidFill>
                  <a:srgbClr val="00B0F0"/>
                </a:solidFill>
                <a:latin typeface="Times New Roman" panose="02020603050405020304" pitchFamily="18" charset="0"/>
                <a:cs typeface="Times New Roman" panose="02020603050405020304" pitchFamily="18" charset="0"/>
              </a:rPr>
              <a:t>Adaptive maintenance:</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This includes modifications and updations when the customers need the product to run on new platforms, on new operating systems, or when they need the product to interface with new hardware and software.</a:t>
            </a:r>
          </a:p>
          <a:p>
            <a:pPr fontAlgn="base"/>
            <a:r>
              <a:rPr lang="en-US" sz="1900" dirty="0">
                <a:solidFill>
                  <a:srgbClr val="00B0F0"/>
                </a:solidFill>
                <a:latin typeface="Times New Roman" panose="02020603050405020304" pitchFamily="18" charset="0"/>
                <a:cs typeface="Times New Roman" panose="02020603050405020304" pitchFamily="18" charset="0"/>
              </a:rPr>
              <a:t>Perfective </a:t>
            </a:r>
            <a:r>
              <a:rPr lang="en-US" sz="1900" smtClean="0">
                <a:solidFill>
                  <a:srgbClr val="00B0F0"/>
                </a:solidFill>
                <a:latin typeface="Times New Roman" panose="02020603050405020304" pitchFamily="18" charset="0"/>
                <a:cs typeface="Times New Roman" panose="02020603050405020304" pitchFamily="18" charset="0"/>
              </a:rPr>
              <a:t>maintenance:</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 software product needs maintenance to support the new features that the users want or to change different types of functionalities of the system according to the customer demands.</a:t>
            </a:r>
          </a:p>
          <a:p>
            <a:pPr fontAlgn="base"/>
            <a:r>
              <a:rPr lang="en-US" sz="1900" dirty="0">
                <a:solidFill>
                  <a:srgbClr val="00B0F0"/>
                </a:solidFill>
                <a:latin typeface="Times New Roman" panose="02020603050405020304" pitchFamily="18" charset="0"/>
                <a:cs typeface="Times New Roman" panose="02020603050405020304" pitchFamily="18" charset="0"/>
              </a:rPr>
              <a:t>Preventive maintenance:</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This type of maintenance includes modifications and updations to prevent future problems of the software. It goals to attend problems, which are not significant at this moment but may cause serious issues in future.</a:t>
            </a:r>
          </a:p>
          <a:p>
            <a:endParaRPr lang="en-US" dirty="0"/>
          </a:p>
        </p:txBody>
      </p:sp>
    </p:spTree>
    <p:extLst>
      <p:ext uri="{BB962C8B-B14F-4D97-AF65-F5344CB8AC3E}">
        <p14:creationId xmlns:p14="http://schemas.microsoft.com/office/powerpoint/2010/main" val="304127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Maintenance Prediction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Since unexpected maintenance costs may lead to an unexpected increase in costs, it is important to predict the effect of modifications in the software system.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Software </a:t>
            </a:r>
            <a:r>
              <a:rPr lang="en-US" sz="1800" dirty="0">
                <a:latin typeface="Times New Roman" panose="02020603050405020304" pitchFamily="18" charset="0"/>
                <a:cs typeface="Times New Roman" panose="02020603050405020304" pitchFamily="18" charset="0"/>
              </a:rPr>
              <a:t>maintenance prediction refers to the study of software maintainability, the modifications in the software system, and the maintenance costs that are required to maintain the software system. Various maintenance predictions and the questions associated with them</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Various predictions are closely related and specify the following.</a:t>
            </a:r>
          </a:p>
          <a:p>
            <a:pPr algn="just"/>
            <a:r>
              <a:rPr lang="en-US" sz="1800" dirty="0" smtClean="0">
                <a:latin typeface="Times New Roman" panose="02020603050405020304" pitchFamily="18" charset="0"/>
                <a:cs typeface="Times New Roman" panose="02020603050405020304" pitchFamily="18" charset="0"/>
              </a:rPr>
              <a:t>1. The </a:t>
            </a:r>
            <a:r>
              <a:rPr lang="en-US" sz="1800" dirty="0">
                <a:latin typeface="Times New Roman" panose="02020603050405020304" pitchFamily="18" charset="0"/>
                <a:cs typeface="Times New Roman" panose="02020603050405020304" pitchFamily="18" charset="0"/>
              </a:rPr>
              <a:t>decision to accept a system change depends on the maintainability of the system components affected by that change up to a certain extent.</a:t>
            </a:r>
          </a:p>
          <a:p>
            <a:pPr algn="just"/>
            <a:r>
              <a:rPr lang="en-US" sz="1800" dirty="0" smtClean="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Implementation </a:t>
            </a:r>
            <a:r>
              <a:rPr lang="en-US" sz="1800" dirty="0">
                <a:latin typeface="Times New Roman" panose="02020603050405020304" pitchFamily="18" charset="0"/>
                <a:cs typeface="Times New Roman" panose="02020603050405020304" pitchFamily="18" charset="0"/>
              </a:rPr>
              <a:t>of changes results in degradation of system structure as well as reduction in system maintainability.</a:t>
            </a:r>
          </a:p>
          <a:p>
            <a:pPr algn="just"/>
            <a:r>
              <a:rPr lang="en-US" sz="1800" dirty="0" smtClean="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Costs </a:t>
            </a:r>
            <a:r>
              <a:rPr lang="en-US" sz="1800" dirty="0">
                <a:latin typeface="Times New Roman" panose="02020603050405020304" pitchFamily="18" charset="0"/>
                <a:cs typeface="Times New Roman" panose="02020603050405020304" pitchFamily="18" charset="0"/>
              </a:rPr>
              <a:t>involved in implementing changes depend on the maintainability of the system components.</a:t>
            </a:r>
          </a:p>
          <a:p>
            <a:pPr algn="just"/>
            <a:r>
              <a:rPr lang="en-US" sz="1800" dirty="0">
                <a:latin typeface="Times New Roman" panose="02020603050405020304" pitchFamily="18" charset="0"/>
                <a:cs typeface="Times New Roman" panose="02020603050405020304" pitchFamily="18" charset="0"/>
              </a:rPr>
              <a:t>To predict the number of changes requested for a system, the relationship between the system and its external environment should be properly understood. To know the kind of relationship that exists, organizations should assess the following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13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69139"/>
          </a:xfrm>
        </p:spPr>
        <p:txBody>
          <a:bodyPr/>
          <a:lstStyle/>
          <a:p>
            <a:pPr algn="just"/>
            <a:r>
              <a:rPr lang="en-US" sz="1800" dirty="0" smtClean="0">
                <a:latin typeface="Times New Roman" panose="02020603050405020304" pitchFamily="18" charset="0"/>
                <a:cs typeface="Times New Roman" panose="02020603050405020304" pitchFamily="18" charset="0"/>
              </a:rPr>
              <a:t>1. Number </a:t>
            </a:r>
            <a:r>
              <a:rPr lang="en-US" sz="1800" dirty="0">
                <a:latin typeface="Times New Roman" panose="02020603050405020304" pitchFamily="18" charset="0"/>
                <a:cs typeface="Times New Roman" panose="02020603050405020304" pitchFamily="18" charset="0"/>
              </a:rPr>
              <a:t>and the complexity involved in the system interface. More interfaces mean more complexity, which in turn means more demand for change.</a:t>
            </a:r>
          </a:p>
          <a:p>
            <a:pPr algn="just"/>
            <a:r>
              <a:rPr lang="en-US" sz="1800" dirty="0" smtClean="0">
                <a:latin typeface="Times New Roman" panose="02020603050405020304" pitchFamily="18" charset="0"/>
                <a:cs typeface="Times New Roman" panose="02020603050405020304" pitchFamily="18" charset="0"/>
              </a:rPr>
              <a:t>2. Number </a:t>
            </a:r>
            <a:r>
              <a:rPr lang="en-US" sz="1800" dirty="0">
                <a:latin typeface="Times New Roman" panose="02020603050405020304" pitchFamily="18" charset="0"/>
                <a:cs typeface="Times New Roman" panose="02020603050405020304" pitchFamily="18" charset="0"/>
              </a:rPr>
              <a:t>of system (volatile) requirements. Changes required in organizational policies and procedures tend to be more volatile than the requirements based on a particular domain.</a:t>
            </a:r>
          </a:p>
          <a:p>
            <a:pPr algn="just"/>
            <a:r>
              <a:rPr lang="en-US" sz="1800" dirty="0" smtClean="0">
                <a:latin typeface="Times New Roman" panose="02020603050405020304" pitchFamily="18" charset="0"/>
                <a:cs typeface="Times New Roman" panose="02020603050405020304" pitchFamily="18" charset="0"/>
              </a:rPr>
              <a:t>3. Number </a:t>
            </a:r>
            <a:r>
              <a:rPr lang="en-US" sz="1800" dirty="0">
                <a:latin typeface="Times New Roman" panose="02020603050405020304" pitchFamily="18" charset="0"/>
                <a:cs typeface="Times New Roman" panose="02020603050405020304" pitchFamily="18" charset="0"/>
              </a:rPr>
              <a:t>of business processes in which the system operates. More business processes implies more demands for system change</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145" y="3384371"/>
            <a:ext cx="5270041" cy="3473629"/>
          </a:xfrm>
          <a:prstGeom prst="rect">
            <a:avLst/>
          </a:prstGeom>
        </p:spPr>
      </p:pic>
    </p:spTree>
    <p:extLst>
      <p:ext uri="{BB962C8B-B14F-4D97-AF65-F5344CB8AC3E}">
        <p14:creationId xmlns:p14="http://schemas.microsoft.com/office/powerpoint/2010/main" val="183050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a:latin typeface="Times New Roman" panose="02020603050405020304" pitchFamily="18" charset="0"/>
                <a:cs typeface="Times New Roman" panose="02020603050405020304" pitchFamily="18" charset="0"/>
              </a:rPr>
              <a:t>After a system has been put into operation, several process metrics are used to predict the software maintainability. Process metrics, which may be useful for assessing maintainability, are listed below.</a:t>
            </a:r>
          </a:p>
          <a:p>
            <a:pPr algn="just"/>
            <a:r>
              <a:rPr lang="en-US" sz="1900" dirty="0" smtClean="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Corrective </a:t>
            </a:r>
            <a:r>
              <a:rPr lang="en-US" sz="1900" dirty="0">
                <a:latin typeface="Times New Roman" panose="02020603050405020304" pitchFamily="18" charset="0"/>
                <a:cs typeface="Times New Roman" panose="02020603050405020304" pitchFamily="18" charset="0"/>
              </a:rPr>
              <a:t>maintenance: Sometimes, more errors are introduced rather than being repaired during the maintenance process. This shows decline in maintainability.</a:t>
            </a:r>
          </a:p>
          <a:p>
            <a:pPr algn="just"/>
            <a:r>
              <a:rPr lang="en-US" sz="1900" dirty="0" smtClean="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Average </a:t>
            </a:r>
            <a:r>
              <a:rPr lang="en-US" sz="1900" dirty="0">
                <a:latin typeface="Times New Roman" panose="02020603050405020304" pitchFamily="18" charset="0"/>
                <a:cs typeface="Times New Roman" panose="02020603050405020304" pitchFamily="18" charset="0"/>
              </a:rPr>
              <a:t>time required for impact analysis:</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Before starting the software maintenance process, it is essential to analyze the impact of modifications in the software system. This is known as impact analysis, which reflects the number of components affected by the change.</a:t>
            </a:r>
          </a:p>
          <a:p>
            <a:pPr algn="just"/>
            <a:r>
              <a:rPr lang="en-US" sz="1900" dirty="0">
                <a:latin typeface="Times New Roman" panose="02020603050405020304" pitchFamily="18" charset="0"/>
                <a:cs typeface="Times New Roman" panose="02020603050405020304" pitchFamily="18" charset="0"/>
              </a:rPr>
              <a:t>3. </a:t>
            </a:r>
            <a:r>
              <a:rPr lang="en-US" sz="1900" dirty="0" smtClean="0">
                <a:latin typeface="Times New Roman" panose="02020603050405020304" pitchFamily="18" charset="0"/>
                <a:cs typeface="Times New Roman" panose="02020603050405020304" pitchFamily="18" charset="0"/>
              </a:rPr>
              <a:t>Number </a:t>
            </a:r>
            <a:r>
              <a:rPr lang="en-US" sz="1900" dirty="0">
                <a:latin typeface="Times New Roman" panose="02020603050405020304" pitchFamily="18" charset="0"/>
                <a:cs typeface="Times New Roman" panose="02020603050405020304" pitchFamily="18" charset="0"/>
              </a:rPr>
              <a:t>of outstanding change requests: If the number of outstanding change requests increases with time, it may imply decline in maintainability.</a:t>
            </a:r>
          </a:p>
          <a:p>
            <a:pPr algn="just"/>
            <a:r>
              <a:rPr lang="en-US" sz="1900" dirty="0">
                <a:latin typeface="Times New Roman" panose="02020603050405020304" pitchFamily="18" charset="0"/>
                <a:cs typeface="Times New Roman" panose="02020603050405020304" pitchFamily="18" charset="0"/>
              </a:rPr>
              <a:t>4.  </a:t>
            </a:r>
            <a:r>
              <a:rPr lang="en-US" sz="1900" dirty="0" smtClean="0">
                <a:latin typeface="Times New Roman" panose="02020603050405020304" pitchFamily="18" charset="0"/>
                <a:cs typeface="Times New Roman" panose="02020603050405020304" pitchFamily="18" charset="0"/>
              </a:rPr>
              <a:t>Average </a:t>
            </a:r>
            <a:r>
              <a:rPr lang="en-US" sz="1900" dirty="0">
                <a:latin typeface="Times New Roman" panose="02020603050405020304" pitchFamily="18" charset="0"/>
                <a:cs typeface="Times New Roman" panose="02020603050405020304" pitchFamily="18" charset="0"/>
              </a:rPr>
              <a:t>time taken to implement a change request: This involves activities· concerned with making changes to the system and its documentation rather than simply assessing the components which are affected. If the time taken to implement a change increases, it may imply a decline in maintainability.</a:t>
            </a:r>
          </a:p>
          <a:p>
            <a:endParaRPr lang="en-US" dirty="0"/>
          </a:p>
        </p:txBody>
      </p:sp>
    </p:spTree>
    <p:extLst>
      <p:ext uri="{BB962C8B-B14F-4D97-AF65-F5344CB8AC3E}">
        <p14:creationId xmlns:p14="http://schemas.microsoft.com/office/powerpoint/2010/main" val="28393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1174</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Software Engineering BCA  IV SEM</vt:lpstr>
      <vt:lpstr>Changing nature of Software</vt:lpstr>
      <vt:lpstr>Continued….</vt:lpstr>
      <vt:lpstr>Continued….</vt:lpstr>
      <vt:lpstr>Software Maintenance</vt:lpstr>
      <vt:lpstr>Continued….</vt:lpstr>
      <vt:lpstr>Software Maintenance Prediction</vt:lpstr>
      <vt:lpstr>Continued….</vt:lpstr>
      <vt:lpstr>Continued….</vt:lpstr>
      <vt:lpstr>Software Reengineering</vt:lpstr>
      <vt:lpstr>Software Configuration Management</vt:lpstr>
      <vt:lpstr>Continued….</vt:lpstr>
      <vt:lpstr>Software Configuration Items</vt:lpstr>
      <vt:lpstr>Continued…..</vt:lpstr>
      <vt:lpstr>Continued….</vt:lpstr>
      <vt:lpstr>Software Versioning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Bijay Babu Regmi</dc:creator>
  <cp:lastModifiedBy>Bijay Babu Regmi</cp:lastModifiedBy>
  <cp:revision>19</cp:revision>
  <dcterms:created xsi:type="dcterms:W3CDTF">2021-02-23T10:38:22Z</dcterms:created>
  <dcterms:modified xsi:type="dcterms:W3CDTF">2021-03-04T12:22:05Z</dcterms:modified>
</cp:coreProperties>
</file>