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66"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9DFB1-A370-4D8D-9293-22C4BE094D22}" type="datetimeFigureOut">
              <a:rPr lang="en-US" smtClean="0"/>
              <a:t>3/16/2021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AB421-643F-4B96-ABA0-0DFA20083AA5}" type="slidenum">
              <a:rPr lang="en-US" smtClean="0"/>
              <a:t>‹#›</a:t>
            </a:fld>
            <a:endParaRPr lang="en-US"/>
          </a:p>
        </p:txBody>
      </p:sp>
    </p:spTree>
    <p:extLst>
      <p:ext uri="{BB962C8B-B14F-4D97-AF65-F5344CB8AC3E}">
        <p14:creationId xmlns:p14="http://schemas.microsoft.com/office/powerpoint/2010/main" val="3871374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70e7f639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70e7f63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014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C682CB-B8C0-40C6-A95B-34C257B630A6}"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E33D4-88AE-4556-A37B-01F6779B11A4}" type="slidenum">
              <a:rPr lang="en-US" smtClean="0"/>
              <a:t>‹#›</a:t>
            </a:fld>
            <a:endParaRPr lang="en-US"/>
          </a:p>
        </p:txBody>
      </p:sp>
    </p:spTree>
    <p:extLst>
      <p:ext uri="{BB962C8B-B14F-4D97-AF65-F5344CB8AC3E}">
        <p14:creationId xmlns:p14="http://schemas.microsoft.com/office/powerpoint/2010/main" val="45588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682CB-B8C0-40C6-A95B-34C257B630A6}"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E33D4-88AE-4556-A37B-01F6779B11A4}" type="slidenum">
              <a:rPr lang="en-US" smtClean="0"/>
              <a:t>‹#›</a:t>
            </a:fld>
            <a:endParaRPr lang="en-US"/>
          </a:p>
        </p:txBody>
      </p:sp>
    </p:spTree>
    <p:extLst>
      <p:ext uri="{BB962C8B-B14F-4D97-AF65-F5344CB8AC3E}">
        <p14:creationId xmlns:p14="http://schemas.microsoft.com/office/powerpoint/2010/main" val="138746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682CB-B8C0-40C6-A95B-34C257B630A6}"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E33D4-88AE-4556-A37B-01F6779B11A4}" type="slidenum">
              <a:rPr lang="en-US" smtClean="0"/>
              <a:t>‹#›</a:t>
            </a:fld>
            <a:endParaRPr lang="en-US"/>
          </a:p>
        </p:txBody>
      </p:sp>
    </p:spTree>
    <p:extLst>
      <p:ext uri="{BB962C8B-B14F-4D97-AF65-F5344CB8AC3E}">
        <p14:creationId xmlns:p14="http://schemas.microsoft.com/office/powerpoint/2010/main" val="2292021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682CB-B8C0-40C6-A95B-34C257B630A6}"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E33D4-88AE-4556-A37B-01F6779B11A4}" type="slidenum">
              <a:rPr lang="en-US" smtClean="0"/>
              <a:t>‹#›</a:t>
            </a:fld>
            <a:endParaRPr lang="en-US"/>
          </a:p>
        </p:txBody>
      </p:sp>
    </p:spTree>
    <p:extLst>
      <p:ext uri="{BB962C8B-B14F-4D97-AF65-F5344CB8AC3E}">
        <p14:creationId xmlns:p14="http://schemas.microsoft.com/office/powerpoint/2010/main" val="1227310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C682CB-B8C0-40C6-A95B-34C257B630A6}"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E33D4-88AE-4556-A37B-01F6779B11A4}" type="slidenum">
              <a:rPr lang="en-US" smtClean="0"/>
              <a:t>‹#›</a:t>
            </a:fld>
            <a:endParaRPr lang="en-US"/>
          </a:p>
        </p:txBody>
      </p:sp>
    </p:spTree>
    <p:extLst>
      <p:ext uri="{BB962C8B-B14F-4D97-AF65-F5344CB8AC3E}">
        <p14:creationId xmlns:p14="http://schemas.microsoft.com/office/powerpoint/2010/main" val="1574520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C682CB-B8C0-40C6-A95B-34C257B630A6}" type="datetimeFigureOut">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E33D4-88AE-4556-A37B-01F6779B11A4}" type="slidenum">
              <a:rPr lang="en-US" smtClean="0"/>
              <a:t>‹#›</a:t>
            </a:fld>
            <a:endParaRPr lang="en-US"/>
          </a:p>
        </p:txBody>
      </p:sp>
    </p:spTree>
    <p:extLst>
      <p:ext uri="{BB962C8B-B14F-4D97-AF65-F5344CB8AC3E}">
        <p14:creationId xmlns:p14="http://schemas.microsoft.com/office/powerpoint/2010/main" val="2527846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C682CB-B8C0-40C6-A95B-34C257B630A6}" type="datetimeFigureOut">
              <a:rPr lang="en-US" smtClean="0"/>
              <a:t>3/16/2021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BE33D4-88AE-4556-A37B-01F6779B11A4}" type="slidenum">
              <a:rPr lang="en-US" smtClean="0"/>
              <a:t>‹#›</a:t>
            </a:fld>
            <a:endParaRPr lang="en-US"/>
          </a:p>
        </p:txBody>
      </p:sp>
    </p:spTree>
    <p:extLst>
      <p:ext uri="{BB962C8B-B14F-4D97-AF65-F5344CB8AC3E}">
        <p14:creationId xmlns:p14="http://schemas.microsoft.com/office/powerpoint/2010/main" val="373475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C682CB-B8C0-40C6-A95B-34C257B630A6}" type="datetimeFigureOut">
              <a:rPr lang="en-US" smtClean="0"/>
              <a:t>3/16/2021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BE33D4-88AE-4556-A37B-01F6779B11A4}" type="slidenum">
              <a:rPr lang="en-US" smtClean="0"/>
              <a:t>‹#›</a:t>
            </a:fld>
            <a:endParaRPr lang="en-US"/>
          </a:p>
        </p:txBody>
      </p:sp>
    </p:spTree>
    <p:extLst>
      <p:ext uri="{BB962C8B-B14F-4D97-AF65-F5344CB8AC3E}">
        <p14:creationId xmlns:p14="http://schemas.microsoft.com/office/powerpoint/2010/main" val="57143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682CB-B8C0-40C6-A95B-34C257B630A6}" type="datetimeFigureOut">
              <a:rPr lang="en-US" smtClean="0"/>
              <a:t>3/16/2021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BE33D4-88AE-4556-A37B-01F6779B11A4}" type="slidenum">
              <a:rPr lang="en-US" smtClean="0"/>
              <a:t>‹#›</a:t>
            </a:fld>
            <a:endParaRPr lang="en-US"/>
          </a:p>
        </p:txBody>
      </p:sp>
    </p:spTree>
    <p:extLst>
      <p:ext uri="{BB962C8B-B14F-4D97-AF65-F5344CB8AC3E}">
        <p14:creationId xmlns:p14="http://schemas.microsoft.com/office/powerpoint/2010/main" val="373962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C682CB-B8C0-40C6-A95B-34C257B630A6}" type="datetimeFigureOut">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E33D4-88AE-4556-A37B-01F6779B11A4}" type="slidenum">
              <a:rPr lang="en-US" smtClean="0"/>
              <a:t>‹#›</a:t>
            </a:fld>
            <a:endParaRPr lang="en-US"/>
          </a:p>
        </p:txBody>
      </p:sp>
    </p:spTree>
    <p:extLst>
      <p:ext uri="{BB962C8B-B14F-4D97-AF65-F5344CB8AC3E}">
        <p14:creationId xmlns:p14="http://schemas.microsoft.com/office/powerpoint/2010/main" val="1104746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C682CB-B8C0-40C6-A95B-34C257B630A6}" type="datetimeFigureOut">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E33D4-88AE-4556-A37B-01F6779B11A4}" type="slidenum">
              <a:rPr lang="en-US" smtClean="0"/>
              <a:t>‹#›</a:t>
            </a:fld>
            <a:endParaRPr lang="en-US"/>
          </a:p>
        </p:txBody>
      </p:sp>
    </p:spTree>
    <p:extLst>
      <p:ext uri="{BB962C8B-B14F-4D97-AF65-F5344CB8AC3E}">
        <p14:creationId xmlns:p14="http://schemas.microsoft.com/office/powerpoint/2010/main" val="51914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C682CB-B8C0-40C6-A95B-34C257B630A6}" type="datetimeFigureOut">
              <a:rPr lang="en-US" smtClean="0"/>
              <a:t>3/16/2021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E33D4-88AE-4556-A37B-01F6779B11A4}" type="slidenum">
              <a:rPr lang="en-US" smtClean="0"/>
              <a:t>‹#›</a:t>
            </a:fld>
            <a:endParaRPr lang="en-US"/>
          </a:p>
        </p:txBody>
      </p:sp>
    </p:spTree>
    <p:extLst>
      <p:ext uri="{BB962C8B-B14F-4D97-AF65-F5344CB8AC3E}">
        <p14:creationId xmlns:p14="http://schemas.microsoft.com/office/powerpoint/2010/main" val="3913096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835700" y="992767"/>
            <a:ext cx="8520600" cy="11408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t>Software Engineering</a:t>
            </a:r>
            <a:br>
              <a:rPr lang="en-GB" sz="3600"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br>
            <a:r>
              <a:rPr lang="en-GB" sz="3600"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t>BCA  IV SEM</a:t>
            </a:r>
            <a:endParaRPr sz="3600" dirty="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5" name="Google Shape;55;p13"/>
          <p:cNvSpPr txBox="1">
            <a:spLocks noGrp="1"/>
          </p:cNvSpPr>
          <p:nvPr>
            <p:ph type="subTitle" idx="1"/>
          </p:nvPr>
        </p:nvSpPr>
        <p:spPr>
          <a:xfrm>
            <a:off x="1835700" y="2743201"/>
            <a:ext cx="8520600" cy="3048000"/>
          </a:xfrm>
          <a:prstGeom prst="rect">
            <a:avLst/>
          </a:prstGeom>
        </p:spPr>
        <p:txBody>
          <a:bodyPr spcFirstLastPara="1" wrap="square" lIns="91425" tIns="91425" rIns="91425" bIns="91425" anchor="t" anchorCtr="0">
            <a:noAutofit/>
          </a:bodyPr>
          <a:lstStyle/>
          <a:p>
            <a:pPr lvl="0">
              <a:spcBef>
                <a:spcPts val="0"/>
              </a:spcBef>
            </a:pPr>
            <a:r>
              <a:rPr lang="en-GB" dirty="0" smtClean="0">
                <a:solidFill>
                  <a:srgbClr val="FF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Chapter VIII</a:t>
            </a:r>
          </a:p>
          <a:p>
            <a:pPr lvl="0">
              <a:spcBef>
                <a:spcPts val="0"/>
              </a:spcBef>
            </a:pPr>
            <a:r>
              <a:rPr lang="en-GB" dirty="0" smtClean="0">
                <a:solidFill>
                  <a:srgbClr val="FF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Managing Software Projects</a:t>
            </a:r>
          </a:p>
          <a:p>
            <a:pPr marL="0" lvl="0" indent="0" algn="ctr" rtl="0">
              <a:spcBef>
                <a:spcPts val="0"/>
              </a:spcBef>
              <a:spcAft>
                <a:spcPts val="0"/>
              </a:spcAft>
              <a:buNone/>
            </a:pPr>
            <a:endParaRPr lang="en-GB"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GB"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t>Bijay </a:t>
            </a:r>
            <a:r>
              <a:rPr lang="en-GB" dirty="0">
                <a:solidFill>
                  <a:srgbClr val="0000FF"/>
                </a:solidFill>
                <a:latin typeface="Times New Roman" panose="02020603050405020304"/>
                <a:ea typeface="Times New Roman" panose="02020603050405020304"/>
                <a:cs typeface="Times New Roman" panose="02020603050405020304"/>
                <a:sym typeface="Times New Roman" panose="02020603050405020304"/>
              </a:rPr>
              <a:t>Babu Regmi</a:t>
            </a:r>
            <a:endParaRPr dirty="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US" dirty="0">
                <a:solidFill>
                  <a:srgbClr val="FF00FF"/>
                </a:solidFill>
                <a:latin typeface="Times New Roman" panose="02020603050405020304"/>
                <a:ea typeface="Times New Roman" panose="02020603050405020304"/>
                <a:cs typeface="Times New Roman" panose="02020603050405020304"/>
                <a:sym typeface="Times New Roman" panose="02020603050405020304"/>
              </a:rPr>
              <a:t>b</a:t>
            </a:r>
            <a:r>
              <a:rPr lang="en-GB" dirty="0" smtClean="0">
                <a:solidFill>
                  <a:srgbClr val="FF00FF"/>
                </a:solidFill>
                <a:latin typeface="Times New Roman" panose="02020603050405020304"/>
                <a:ea typeface="Times New Roman" panose="02020603050405020304"/>
                <a:cs typeface="Times New Roman" panose="02020603050405020304"/>
                <a:sym typeface="Times New Roman" panose="02020603050405020304"/>
              </a:rPr>
              <a:t>ijay.regmi@deerwalk.edu.np</a:t>
            </a:r>
            <a:endParaRPr dirty="0">
              <a:solidFill>
                <a:srgbClr val="FF00FF"/>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3911149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Project Scheduling</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is the process of deciding how the work in a project will </a:t>
            </a:r>
            <a:r>
              <a:rPr lang="en-US" sz="1800" dirty="0" smtClean="0">
                <a:latin typeface="Times New Roman" panose="02020603050405020304" pitchFamily="18" charset="0"/>
                <a:cs typeface="Times New Roman" panose="02020603050405020304" pitchFamily="18" charset="0"/>
              </a:rPr>
              <a:t>be organized </a:t>
            </a:r>
            <a:r>
              <a:rPr lang="en-US" sz="1800" dirty="0">
                <a:latin typeface="Times New Roman" panose="02020603050405020304" pitchFamily="18" charset="0"/>
                <a:cs typeface="Times New Roman" panose="02020603050405020304" pitchFamily="18" charset="0"/>
              </a:rPr>
              <a:t>as separate tasks, and when and how these tasks will be </a:t>
            </a:r>
            <a:r>
              <a:rPr lang="en-US" sz="1800" dirty="0" smtClean="0">
                <a:latin typeface="Times New Roman" panose="02020603050405020304" pitchFamily="18" charset="0"/>
                <a:cs typeface="Times New Roman" panose="02020603050405020304" pitchFamily="18" charset="0"/>
              </a:rPr>
              <a:t>executed</a:t>
            </a:r>
          </a:p>
          <a:p>
            <a:pPr algn="just"/>
            <a:r>
              <a:rPr lang="en-US" sz="1800" dirty="0" smtClean="0">
                <a:latin typeface="Times New Roman" panose="02020603050405020304" pitchFamily="18" charset="0"/>
                <a:cs typeface="Times New Roman" panose="02020603050405020304" pitchFamily="18" charset="0"/>
              </a:rPr>
              <a:t>You estimate </a:t>
            </a:r>
            <a:r>
              <a:rPr lang="en-US" sz="1800" dirty="0">
                <a:latin typeface="Times New Roman" panose="02020603050405020304" pitchFamily="18" charset="0"/>
                <a:cs typeface="Times New Roman" panose="02020603050405020304" pitchFamily="18" charset="0"/>
              </a:rPr>
              <a:t>the calendar time needed to complete each task, the effort required, </a:t>
            </a:r>
            <a:r>
              <a:rPr lang="en-US" sz="1800" dirty="0" smtClean="0">
                <a:latin typeface="Times New Roman" panose="02020603050405020304" pitchFamily="18" charset="0"/>
                <a:cs typeface="Times New Roman" panose="02020603050405020304" pitchFamily="18" charset="0"/>
              </a:rPr>
              <a:t>and who </a:t>
            </a:r>
            <a:r>
              <a:rPr lang="en-US" sz="1800" dirty="0">
                <a:latin typeface="Times New Roman" panose="02020603050405020304" pitchFamily="18" charset="0"/>
                <a:cs typeface="Times New Roman" panose="02020603050405020304" pitchFamily="18" charset="0"/>
              </a:rPr>
              <a:t>will work on the tasks that have been identified.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You </a:t>
            </a:r>
            <a:r>
              <a:rPr lang="en-US" sz="1800" dirty="0">
                <a:latin typeface="Times New Roman" panose="02020603050405020304" pitchFamily="18" charset="0"/>
                <a:cs typeface="Times New Roman" panose="02020603050405020304" pitchFamily="18" charset="0"/>
              </a:rPr>
              <a:t>also have to estimate </a:t>
            </a:r>
            <a:r>
              <a:rPr lang="en-US" sz="1800" dirty="0" smtClean="0">
                <a:latin typeface="Times New Roman" panose="02020603050405020304" pitchFamily="18" charset="0"/>
                <a:cs typeface="Times New Roman" panose="02020603050405020304" pitchFamily="18" charset="0"/>
              </a:rPr>
              <a:t>the resources </a:t>
            </a:r>
            <a:r>
              <a:rPr lang="en-US" sz="1800" dirty="0">
                <a:latin typeface="Times New Roman" panose="02020603050405020304" pitchFamily="18" charset="0"/>
                <a:cs typeface="Times New Roman" panose="02020603050405020304" pitchFamily="18" charset="0"/>
              </a:rPr>
              <a:t>needed to complete each task, such as the disk space required on </a:t>
            </a:r>
            <a:r>
              <a:rPr lang="en-US" sz="1800" dirty="0" smtClean="0">
                <a:latin typeface="Times New Roman" panose="02020603050405020304" pitchFamily="18" charset="0"/>
                <a:cs typeface="Times New Roman" panose="02020603050405020304" pitchFamily="18" charset="0"/>
              </a:rPr>
              <a:t>a server</a:t>
            </a:r>
            <a:r>
              <a:rPr lang="en-US" sz="1800" dirty="0">
                <a:latin typeface="Times New Roman" panose="02020603050405020304" pitchFamily="18" charset="0"/>
                <a:cs typeface="Times New Roman" panose="02020603050405020304" pitchFamily="18" charset="0"/>
              </a:rPr>
              <a:t>, the time required on specialized hardware, such as a simulator, and </a:t>
            </a:r>
            <a:r>
              <a:rPr lang="en-US" sz="1800" dirty="0" smtClean="0">
                <a:latin typeface="Times New Roman" panose="02020603050405020304" pitchFamily="18" charset="0"/>
                <a:cs typeface="Times New Roman" panose="02020603050405020304" pitchFamily="18" charset="0"/>
              </a:rPr>
              <a:t>what the </a:t>
            </a:r>
            <a:r>
              <a:rPr lang="en-US" sz="1800" dirty="0">
                <a:latin typeface="Times New Roman" panose="02020603050405020304" pitchFamily="18" charset="0"/>
                <a:cs typeface="Times New Roman" panose="02020603050405020304" pitchFamily="18" charset="0"/>
              </a:rPr>
              <a:t>travel budget will be</a:t>
            </a:r>
            <a:r>
              <a:rPr lang="en-US" sz="1800" dirty="0" smtClean="0">
                <a:latin typeface="Times New Roman" panose="02020603050405020304" pitchFamily="18" charset="0"/>
                <a:cs typeface="Times New Roman" panose="02020603050405020304" pitchFamily="18" charset="0"/>
              </a:rPr>
              <a:t>.</a:t>
            </a:r>
          </a:p>
          <a:p>
            <a:pPr algn="just"/>
            <a:r>
              <a:rPr lang="en-US" sz="1900" dirty="0">
                <a:latin typeface="Times New Roman" panose="02020603050405020304" pitchFamily="18" charset="0"/>
                <a:cs typeface="Times New Roman" panose="02020603050405020304" pitchFamily="18" charset="0"/>
              </a:rPr>
              <a:t>Both plan-based and agile processes need an initial project schedule, although </a:t>
            </a:r>
            <a:r>
              <a:rPr lang="en-US" sz="1900" dirty="0" smtClean="0">
                <a:latin typeface="Times New Roman" panose="02020603050405020304" pitchFamily="18" charset="0"/>
                <a:cs typeface="Times New Roman" panose="02020603050405020304" pitchFamily="18" charset="0"/>
              </a:rPr>
              <a:t>the level </a:t>
            </a:r>
            <a:r>
              <a:rPr lang="en-US" sz="1900" dirty="0">
                <a:latin typeface="Times New Roman" panose="02020603050405020304" pitchFamily="18" charset="0"/>
                <a:cs typeface="Times New Roman" panose="02020603050405020304" pitchFamily="18" charset="0"/>
              </a:rPr>
              <a:t>of detail may be less in an agile project plan. This initial schedule is used </a:t>
            </a:r>
            <a:r>
              <a:rPr lang="en-US" sz="1900" dirty="0" smtClean="0">
                <a:latin typeface="Times New Roman" panose="02020603050405020304" pitchFamily="18" charset="0"/>
                <a:cs typeface="Times New Roman" panose="02020603050405020304" pitchFamily="18" charset="0"/>
              </a:rPr>
              <a:t>to plan </a:t>
            </a:r>
            <a:r>
              <a:rPr lang="en-US" sz="1900" dirty="0">
                <a:latin typeface="Times New Roman" panose="02020603050405020304" pitchFamily="18" charset="0"/>
                <a:cs typeface="Times New Roman" panose="02020603050405020304" pitchFamily="18" charset="0"/>
              </a:rPr>
              <a:t>how people will be allocated to projects and to check the progress of the </a:t>
            </a:r>
            <a:r>
              <a:rPr lang="en-US" sz="1900" dirty="0" smtClean="0">
                <a:latin typeface="Times New Roman" panose="02020603050405020304" pitchFamily="18" charset="0"/>
                <a:cs typeface="Times New Roman" panose="02020603050405020304" pitchFamily="18" charset="0"/>
              </a:rPr>
              <a:t>project against </a:t>
            </a:r>
            <a:r>
              <a:rPr lang="en-US" sz="1900" dirty="0">
                <a:latin typeface="Times New Roman" panose="02020603050405020304" pitchFamily="18" charset="0"/>
                <a:cs typeface="Times New Roman" panose="02020603050405020304" pitchFamily="18" charset="0"/>
              </a:rPr>
              <a:t>its contractual commitments. </a:t>
            </a:r>
            <a:endParaRPr lang="en-US" sz="1900" dirty="0" smtClean="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rPr>
              <a:t>In </a:t>
            </a:r>
            <a:r>
              <a:rPr lang="en-US" sz="1900" dirty="0">
                <a:latin typeface="Times New Roman" panose="02020603050405020304" pitchFamily="18" charset="0"/>
                <a:cs typeface="Times New Roman" panose="02020603050405020304" pitchFamily="18" charset="0"/>
              </a:rPr>
              <a:t>traditional development processes, </a:t>
            </a:r>
            <a:r>
              <a:rPr lang="en-US" sz="1900" dirty="0" smtClean="0">
                <a:latin typeface="Times New Roman" panose="02020603050405020304" pitchFamily="18" charset="0"/>
                <a:cs typeface="Times New Roman" panose="02020603050405020304" pitchFamily="18" charset="0"/>
              </a:rPr>
              <a:t>the complete </a:t>
            </a:r>
            <a:r>
              <a:rPr lang="en-US" sz="1900" dirty="0">
                <a:latin typeface="Times New Roman" panose="02020603050405020304" pitchFamily="18" charset="0"/>
                <a:cs typeface="Times New Roman" panose="02020603050405020304" pitchFamily="18" charset="0"/>
              </a:rPr>
              <a:t>schedule is initially developed and then modified as the project </a:t>
            </a:r>
            <a:r>
              <a:rPr lang="en-US" sz="1900" dirty="0" smtClean="0">
                <a:latin typeface="Times New Roman" panose="02020603050405020304" pitchFamily="18" charset="0"/>
                <a:cs typeface="Times New Roman" panose="02020603050405020304" pitchFamily="18" charset="0"/>
              </a:rPr>
              <a:t>progresses. In </a:t>
            </a:r>
            <a:r>
              <a:rPr lang="en-US" sz="1900" dirty="0">
                <a:latin typeface="Times New Roman" panose="02020603050405020304" pitchFamily="18" charset="0"/>
                <a:cs typeface="Times New Roman" panose="02020603050405020304" pitchFamily="18" charset="0"/>
              </a:rPr>
              <a:t>agile processes, there has to be an overall schedule that identifies when the </a:t>
            </a:r>
            <a:r>
              <a:rPr lang="en-US" sz="1900" dirty="0" smtClean="0">
                <a:latin typeface="Times New Roman" panose="02020603050405020304" pitchFamily="18" charset="0"/>
                <a:cs typeface="Times New Roman" panose="02020603050405020304" pitchFamily="18" charset="0"/>
              </a:rPr>
              <a:t>major phases </a:t>
            </a:r>
            <a:r>
              <a:rPr lang="en-US" sz="1900" dirty="0">
                <a:latin typeface="Times New Roman" panose="02020603050405020304" pitchFamily="18" charset="0"/>
                <a:cs typeface="Times New Roman" panose="02020603050405020304" pitchFamily="18" charset="0"/>
              </a:rPr>
              <a:t>of the project will be completed. An iterative approach to scheduling is </a:t>
            </a:r>
            <a:r>
              <a:rPr lang="en-US" sz="1900" dirty="0" smtClean="0">
                <a:latin typeface="Times New Roman" panose="02020603050405020304" pitchFamily="18" charset="0"/>
                <a:cs typeface="Times New Roman" panose="02020603050405020304" pitchFamily="18" charset="0"/>
              </a:rPr>
              <a:t>then used </a:t>
            </a:r>
            <a:r>
              <a:rPr lang="en-US" sz="1900" dirty="0">
                <a:latin typeface="Times New Roman" panose="02020603050405020304" pitchFamily="18" charset="0"/>
                <a:cs typeface="Times New Roman" panose="02020603050405020304" pitchFamily="18" charset="0"/>
              </a:rPr>
              <a:t>to plan each phase.</a:t>
            </a:r>
          </a:p>
        </p:txBody>
      </p:sp>
    </p:spTree>
    <p:extLst>
      <p:ext uri="{BB962C8B-B14F-4D97-AF65-F5344CB8AC3E}">
        <p14:creationId xmlns:p14="http://schemas.microsoft.com/office/powerpoint/2010/main" val="802389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Scheduling in plan-driven projects (Figure </a:t>
            </a:r>
            <a:r>
              <a:rPr lang="en-US" sz="1800" dirty="0" smtClean="0">
                <a:latin typeface="Times New Roman" panose="02020603050405020304" pitchFamily="18" charset="0"/>
                <a:cs typeface="Times New Roman" panose="02020603050405020304" pitchFamily="18" charset="0"/>
              </a:rPr>
              <a:t>below) </a:t>
            </a:r>
            <a:r>
              <a:rPr lang="en-US" sz="1800" dirty="0">
                <a:latin typeface="Times New Roman" panose="02020603050405020304" pitchFamily="18" charset="0"/>
                <a:cs typeface="Times New Roman" panose="02020603050405020304" pitchFamily="18" charset="0"/>
              </a:rPr>
              <a:t>involves breaking down the </a:t>
            </a:r>
            <a:r>
              <a:rPr lang="en-US" sz="1800" dirty="0" smtClean="0">
                <a:latin typeface="Times New Roman" panose="02020603050405020304" pitchFamily="18" charset="0"/>
                <a:cs typeface="Times New Roman" panose="02020603050405020304" pitchFamily="18" charset="0"/>
              </a:rPr>
              <a:t>total work </a:t>
            </a:r>
            <a:r>
              <a:rPr lang="en-US" sz="1800" dirty="0">
                <a:latin typeface="Times New Roman" panose="02020603050405020304" pitchFamily="18" charset="0"/>
                <a:cs typeface="Times New Roman" panose="02020603050405020304" pitchFamily="18" charset="0"/>
              </a:rPr>
              <a:t>involved in a project into separate tasks and estimating the time required </a:t>
            </a:r>
            <a:r>
              <a:rPr lang="en-US" sz="1800" dirty="0" smtClean="0">
                <a:latin typeface="Times New Roman" panose="02020603050405020304" pitchFamily="18" charset="0"/>
                <a:cs typeface="Times New Roman" panose="02020603050405020304" pitchFamily="18" charset="0"/>
              </a:rPr>
              <a:t>to complete </a:t>
            </a:r>
            <a:r>
              <a:rPr lang="en-US" sz="1800" dirty="0">
                <a:latin typeface="Times New Roman" panose="02020603050405020304" pitchFamily="18" charset="0"/>
                <a:cs typeface="Times New Roman" panose="02020603050405020304" pitchFamily="18" charset="0"/>
              </a:rPr>
              <a:t>each task. Tasks should normally last at least a week, and no longer </a:t>
            </a:r>
            <a:r>
              <a:rPr lang="en-US" sz="1800" dirty="0" smtClean="0">
                <a:latin typeface="Times New Roman" panose="02020603050405020304" pitchFamily="18" charset="0"/>
                <a:cs typeface="Times New Roman" panose="02020603050405020304" pitchFamily="18" charset="0"/>
              </a:rPr>
              <a:t>than 2 </a:t>
            </a:r>
            <a:r>
              <a:rPr lang="en-US" sz="1800" dirty="0">
                <a:latin typeface="Times New Roman" panose="02020603050405020304" pitchFamily="18" charset="0"/>
                <a:cs typeface="Times New Roman" panose="02020603050405020304" pitchFamily="18" charset="0"/>
              </a:rPr>
              <a:t>months</a:t>
            </a:r>
            <a:r>
              <a:rPr lang="en-US" sz="1800" dirty="0" smtClean="0">
                <a:latin typeface="Times New Roman" panose="02020603050405020304" pitchFamily="18" charset="0"/>
                <a:cs typeface="Times New Roman" panose="02020603050405020304" pitchFamily="18" charset="0"/>
              </a:rPr>
              <a:t>.</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Figure: The Project Scheduling Process</a:t>
            </a:r>
          </a:p>
          <a:p>
            <a:pPr algn="just"/>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0218" y="2759040"/>
            <a:ext cx="6224887" cy="1729833"/>
          </a:xfrm>
          <a:prstGeom prst="rect">
            <a:avLst/>
          </a:prstGeom>
        </p:spPr>
      </p:pic>
    </p:spTree>
    <p:extLst>
      <p:ext uri="{BB962C8B-B14F-4D97-AF65-F5344CB8AC3E}">
        <p14:creationId xmlns:p14="http://schemas.microsoft.com/office/powerpoint/2010/main" val="4244346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Estimation Techniques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Project schedule estimation is difficult. You may have to make initial estimates on </a:t>
            </a:r>
            <a:r>
              <a:rPr lang="en-US" sz="1800" dirty="0" smtClean="0">
                <a:latin typeface="Times New Roman" panose="02020603050405020304" pitchFamily="18" charset="0"/>
                <a:cs typeface="Times New Roman" panose="02020603050405020304" pitchFamily="18" charset="0"/>
              </a:rPr>
              <a:t>the basis </a:t>
            </a:r>
            <a:r>
              <a:rPr lang="en-US" sz="1800" dirty="0">
                <a:latin typeface="Times New Roman" panose="02020603050405020304" pitchFamily="18" charset="0"/>
                <a:cs typeface="Times New Roman" panose="02020603050405020304" pitchFamily="18" charset="0"/>
              </a:rPr>
              <a:t>of a high-level user requirements definition. The software may have to run </a:t>
            </a:r>
            <a:r>
              <a:rPr lang="en-US" sz="1800" dirty="0" smtClean="0">
                <a:latin typeface="Times New Roman" panose="02020603050405020304" pitchFamily="18" charset="0"/>
                <a:cs typeface="Times New Roman" panose="02020603050405020304" pitchFamily="18" charset="0"/>
              </a:rPr>
              <a:t>on unfamiliar </a:t>
            </a:r>
            <a:r>
              <a:rPr lang="en-US" sz="1800" dirty="0">
                <a:latin typeface="Times New Roman" panose="02020603050405020304" pitchFamily="18" charset="0"/>
                <a:cs typeface="Times New Roman" panose="02020603050405020304" pitchFamily="18" charset="0"/>
              </a:rPr>
              <a:t>computers or use new development technology.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people involved in </a:t>
            </a:r>
            <a:r>
              <a:rPr lang="en-US" sz="1800" dirty="0" smtClean="0">
                <a:latin typeface="Times New Roman" panose="02020603050405020304" pitchFamily="18" charset="0"/>
                <a:cs typeface="Times New Roman" panose="02020603050405020304" pitchFamily="18" charset="0"/>
              </a:rPr>
              <a:t>the project </a:t>
            </a:r>
            <a:r>
              <a:rPr lang="en-US" sz="1800" dirty="0">
                <a:latin typeface="Times New Roman" panose="02020603050405020304" pitchFamily="18" charset="0"/>
                <a:cs typeface="Times New Roman" panose="02020603050405020304" pitchFamily="18" charset="0"/>
              </a:rPr>
              <a:t>and their skills will probably not be known. There are so many </a:t>
            </a:r>
            <a:r>
              <a:rPr lang="en-US" sz="1800" dirty="0" smtClean="0">
                <a:latin typeface="Times New Roman" panose="02020603050405020304" pitchFamily="18" charset="0"/>
                <a:cs typeface="Times New Roman" panose="02020603050405020304" pitchFamily="18" charset="0"/>
              </a:rPr>
              <a:t>uncertainties that </a:t>
            </a:r>
            <a:r>
              <a:rPr lang="en-US" sz="1800" dirty="0">
                <a:latin typeface="Times New Roman" panose="02020603050405020304" pitchFamily="18" charset="0"/>
                <a:cs typeface="Times New Roman" panose="02020603050405020304" pitchFamily="18" charset="0"/>
              </a:rPr>
              <a:t>it is impossible to estimate system development costs accurately during the </a:t>
            </a:r>
            <a:r>
              <a:rPr lang="en-US" sz="1800" dirty="0" smtClean="0">
                <a:latin typeface="Times New Roman" panose="02020603050405020304" pitchFamily="18" charset="0"/>
                <a:cs typeface="Times New Roman" panose="02020603050405020304" pitchFamily="18" charset="0"/>
              </a:rPr>
              <a:t>early stages </a:t>
            </a:r>
            <a:r>
              <a:rPr lang="en-US" sz="1800" dirty="0">
                <a:latin typeface="Times New Roman" panose="02020603050405020304" pitchFamily="18" charset="0"/>
                <a:cs typeface="Times New Roman" panose="02020603050405020304" pitchFamily="18" charset="0"/>
              </a:rPr>
              <a:t>of a project</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There are two types of technique that can be </a:t>
            </a:r>
            <a:r>
              <a:rPr lang="en-US" sz="1800" dirty="0" smtClean="0">
                <a:latin typeface="Times New Roman" panose="02020603050405020304" pitchFamily="18" charset="0"/>
                <a:cs typeface="Times New Roman" panose="02020603050405020304" pitchFamily="18" charset="0"/>
              </a:rPr>
              <a:t>used to </a:t>
            </a:r>
            <a:r>
              <a:rPr lang="en-US" sz="1800" dirty="0">
                <a:latin typeface="Times New Roman" panose="02020603050405020304" pitchFamily="18" charset="0"/>
                <a:cs typeface="Times New Roman" panose="02020603050405020304" pitchFamily="18" charset="0"/>
              </a:rPr>
              <a:t>do this:</a:t>
            </a:r>
          </a:p>
          <a:p>
            <a:pPr algn="just"/>
            <a:r>
              <a:rPr lang="en-US" sz="1800" dirty="0">
                <a:solidFill>
                  <a:srgbClr val="00B0F0"/>
                </a:solidFill>
                <a:latin typeface="Times New Roman" panose="02020603050405020304" pitchFamily="18" charset="0"/>
                <a:cs typeface="Times New Roman" panose="02020603050405020304" pitchFamily="18" charset="0"/>
              </a:rPr>
              <a:t>1. </a:t>
            </a:r>
            <a:r>
              <a:rPr lang="en-US" sz="1800" i="1" dirty="0">
                <a:solidFill>
                  <a:srgbClr val="00B0F0"/>
                </a:solidFill>
                <a:latin typeface="Times New Roman" panose="02020603050405020304" pitchFamily="18" charset="0"/>
                <a:cs typeface="Times New Roman" panose="02020603050405020304" pitchFamily="18" charset="0"/>
              </a:rPr>
              <a:t>Experience-based </a:t>
            </a:r>
            <a:r>
              <a:rPr lang="en-US" sz="1800" i="1" dirty="0" smtClean="0">
                <a:solidFill>
                  <a:srgbClr val="00B0F0"/>
                </a:solidFill>
                <a:latin typeface="Times New Roman" panose="02020603050405020304" pitchFamily="18" charset="0"/>
                <a:cs typeface="Times New Roman" panose="02020603050405020304" pitchFamily="18" charset="0"/>
              </a:rPr>
              <a:t>techniques: </a:t>
            </a: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estimate of future effort requirements </a:t>
            </a:r>
            <a:r>
              <a:rPr lang="en-US" sz="1800" dirty="0" smtClean="0">
                <a:latin typeface="Times New Roman" panose="02020603050405020304" pitchFamily="18" charset="0"/>
                <a:cs typeface="Times New Roman" panose="02020603050405020304" pitchFamily="18" charset="0"/>
              </a:rPr>
              <a:t>is based </a:t>
            </a:r>
            <a:r>
              <a:rPr lang="en-US" sz="1800" dirty="0">
                <a:latin typeface="Times New Roman" panose="02020603050405020304" pitchFamily="18" charset="0"/>
                <a:cs typeface="Times New Roman" panose="02020603050405020304" pitchFamily="18" charset="0"/>
              </a:rPr>
              <a:t>on the manager’s experience of past projects and the application </a:t>
            </a:r>
            <a:r>
              <a:rPr lang="en-US" sz="1800" dirty="0" smtClean="0">
                <a:latin typeface="Times New Roman" panose="02020603050405020304" pitchFamily="18" charset="0"/>
                <a:cs typeface="Times New Roman" panose="02020603050405020304" pitchFamily="18" charset="0"/>
              </a:rPr>
              <a:t>domain. Essentially</a:t>
            </a:r>
            <a:r>
              <a:rPr lang="en-US" sz="1800" dirty="0">
                <a:latin typeface="Times New Roman" panose="02020603050405020304" pitchFamily="18" charset="0"/>
                <a:cs typeface="Times New Roman" panose="02020603050405020304" pitchFamily="18" charset="0"/>
              </a:rPr>
              <a:t>, the manager makes an informed judgment of what the </a:t>
            </a:r>
            <a:r>
              <a:rPr lang="en-US" sz="1800" dirty="0" smtClean="0">
                <a:latin typeface="Times New Roman" panose="02020603050405020304" pitchFamily="18" charset="0"/>
                <a:cs typeface="Times New Roman" panose="02020603050405020304" pitchFamily="18" charset="0"/>
              </a:rPr>
              <a:t>effort requirements </a:t>
            </a:r>
            <a:r>
              <a:rPr lang="en-US" sz="1800" dirty="0">
                <a:latin typeface="Times New Roman" panose="02020603050405020304" pitchFamily="18" charset="0"/>
                <a:cs typeface="Times New Roman" panose="02020603050405020304" pitchFamily="18" charset="0"/>
              </a:rPr>
              <a:t>are likely to be.</a:t>
            </a:r>
          </a:p>
          <a:p>
            <a:pPr algn="just"/>
            <a:r>
              <a:rPr lang="en-US" sz="1800" dirty="0">
                <a:solidFill>
                  <a:srgbClr val="00B0F0"/>
                </a:solidFill>
                <a:latin typeface="Times New Roman" panose="02020603050405020304" pitchFamily="18" charset="0"/>
                <a:cs typeface="Times New Roman" panose="02020603050405020304" pitchFamily="18" charset="0"/>
              </a:rPr>
              <a:t>2. </a:t>
            </a:r>
            <a:r>
              <a:rPr lang="en-US" sz="1800" i="1" dirty="0">
                <a:solidFill>
                  <a:srgbClr val="00B0F0"/>
                </a:solidFill>
                <a:latin typeface="Times New Roman" panose="02020603050405020304" pitchFamily="18" charset="0"/>
                <a:cs typeface="Times New Roman" panose="02020603050405020304" pitchFamily="18" charset="0"/>
              </a:rPr>
              <a:t>Algorithmic cost </a:t>
            </a:r>
            <a:r>
              <a:rPr lang="en-US" sz="1800" i="1" dirty="0" smtClean="0">
                <a:solidFill>
                  <a:srgbClr val="00B0F0"/>
                </a:solidFill>
                <a:latin typeface="Times New Roman" panose="02020603050405020304" pitchFamily="18" charset="0"/>
                <a:cs typeface="Times New Roman" panose="02020603050405020304" pitchFamily="18" charset="0"/>
              </a:rPr>
              <a:t>modeling: </a:t>
            </a:r>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this approach, a formulaic approach is used </a:t>
            </a:r>
            <a:r>
              <a:rPr lang="en-US" sz="1800" dirty="0" smtClean="0">
                <a:latin typeface="Times New Roman" panose="02020603050405020304" pitchFamily="18" charset="0"/>
                <a:cs typeface="Times New Roman" panose="02020603050405020304" pitchFamily="18" charset="0"/>
              </a:rPr>
              <a:t>to compute </a:t>
            </a:r>
            <a:r>
              <a:rPr lang="en-US" sz="1800" dirty="0">
                <a:latin typeface="Times New Roman" panose="02020603050405020304" pitchFamily="18" charset="0"/>
                <a:cs typeface="Times New Roman" panose="02020603050405020304" pitchFamily="18" charset="0"/>
              </a:rPr>
              <a:t>the project effort based on estimates of product attributes, such as </a:t>
            </a:r>
            <a:r>
              <a:rPr lang="en-US" sz="1800" dirty="0" smtClean="0">
                <a:latin typeface="Times New Roman" panose="02020603050405020304" pitchFamily="18" charset="0"/>
                <a:cs typeface="Times New Roman" panose="02020603050405020304" pitchFamily="18" charset="0"/>
              </a:rPr>
              <a:t>size, and </a:t>
            </a:r>
            <a:r>
              <a:rPr lang="en-US" sz="1800" dirty="0">
                <a:latin typeface="Times New Roman" panose="02020603050405020304" pitchFamily="18" charset="0"/>
                <a:cs typeface="Times New Roman" panose="02020603050405020304" pitchFamily="18" charset="0"/>
              </a:rPr>
              <a:t>process characteristics, such as experience of staff involved.</a:t>
            </a:r>
          </a:p>
        </p:txBody>
      </p:sp>
    </p:spTree>
    <p:extLst>
      <p:ext uri="{BB962C8B-B14F-4D97-AF65-F5344CB8AC3E}">
        <p14:creationId xmlns:p14="http://schemas.microsoft.com/office/powerpoint/2010/main" val="3741205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Algorithmic Cost Modelling</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Algorithmic cost modeling uses a mathematical formula to predict project </a:t>
            </a:r>
            <a:r>
              <a:rPr lang="en-US" sz="1800" dirty="0" smtClean="0">
                <a:latin typeface="Times New Roman" panose="02020603050405020304" pitchFamily="18" charset="0"/>
                <a:cs typeface="Times New Roman" panose="02020603050405020304" pitchFamily="18" charset="0"/>
              </a:rPr>
              <a:t>costs based </a:t>
            </a:r>
            <a:r>
              <a:rPr lang="en-US" sz="1800" dirty="0">
                <a:latin typeface="Times New Roman" panose="02020603050405020304" pitchFamily="18" charset="0"/>
                <a:cs typeface="Times New Roman" panose="02020603050405020304" pitchFamily="18" charset="0"/>
              </a:rPr>
              <a:t>on estimates of the project size; the type of software being developed; </a:t>
            </a:r>
            <a:r>
              <a:rPr lang="en-US" sz="1800" dirty="0" smtClean="0">
                <a:latin typeface="Times New Roman" panose="02020603050405020304" pitchFamily="18" charset="0"/>
                <a:cs typeface="Times New Roman" panose="02020603050405020304" pitchFamily="18" charset="0"/>
              </a:rPr>
              <a:t>and other </a:t>
            </a:r>
            <a:r>
              <a:rPr lang="en-US" sz="1800" dirty="0">
                <a:latin typeface="Times New Roman" panose="02020603050405020304" pitchFamily="18" charset="0"/>
                <a:cs typeface="Times New Roman" panose="02020603050405020304" pitchFamily="18" charset="0"/>
              </a:rPr>
              <a:t>team, process, and product factors.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An </a:t>
            </a:r>
            <a:r>
              <a:rPr lang="en-US" sz="1800" dirty="0">
                <a:latin typeface="Times New Roman" panose="02020603050405020304" pitchFamily="18" charset="0"/>
                <a:cs typeface="Times New Roman" panose="02020603050405020304" pitchFamily="18" charset="0"/>
              </a:rPr>
              <a:t>algorithmic cost model can be built </a:t>
            </a:r>
            <a:r>
              <a:rPr lang="en-US" sz="1800" dirty="0" smtClean="0">
                <a:latin typeface="Times New Roman" panose="02020603050405020304" pitchFamily="18" charset="0"/>
                <a:cs typeface="Times New Roman" panose="02020603050405020304" pitchFamily="18" charset="0"/>
              </a:rPr>
              <a:t>by analyzing </a:t>
            </a:r>
            <a:r>
              <a:rPr lang="en-US" sz="1800" dirty="0">
                <a:latin typeface="Times New Roman" panose="02020603050405020304" pitchFamily="18" charset="0"/>
                <a:cs typeface="Times New Roman" panose="02020603050405020304" pitchFamily="18" charset="0"/>
              </a:rPr>
              <a:t>the costs and attributes of completed projects, and finding the </a:t>
            </a:r>
            <a:r>
              <a:rPr lang="en-US" sz="1800" dirty="0" smtClean="0">
                <a:latin typeface="Times New Roman" panose="02020603050405020304" pitchFamily="18" charset="0"/>
                <a:cs typeface="Times New Roman" panose="02020603050405020304" pitchFamily="18" charset="0"/>
              </a:rPr>
              <a:t>closest-fit formula </a:t>
            </a:r>
            <a:r>
              <a:rPr lang="en-US" sz="1800" dirty="0">
                <a:latin typeface="Times New Roman" panose="02020603050405020304" pitchFamily="18" charset="0"/>
                <a:cs typeface="Times New Roman" panose="02020603050405020304" pitchFamily="18" charset="0"/>
              </a:rPr>
              <a:t>to actual experience</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Algorithmic cost models are primarily used to make estimates of software </a:t>
            </a:r>
            <a:r>
              <a:rPr lang="en-US" sz="1800" dirty="0" smtClean="0">
                <a:latin typeface="Times New Roman" panose="02020603050405020304" pitchFamily="18" charset="0"/>
                <a:cs typeface="Times New Roman" panose="02020603050405020304" pitchFamily="18" charset="0"/>
              </a:rPr>
              <a:t>development costs.</a:t>
            </a:r>
          </a:p>
          <a:p>
            <a:r>
              <a:rPr lang="en-US" sz="1800" dirty="0">
                <a:latin typeface="Times New Roman" panose="02020603050405020304" pitchFamily="18" charset="0"/>
                <a:cs typeface="Times New Roman" panose="02020603050405020304" pitchFamily="18" charset="0"/>
              </a:rPr>
              <a:t>Algorithmic models for estimating effort in a software project are mostly </a:t>
            </a:r>
            <a:r>
              <a:rPr lang="en-US" sz="1800" dirty="0" smtClean="0">
                <a:latin typeface="Times New Roman" panose="02020603050405020304" pitchFamily="18" charset="0"/>
                <a:cs typeface="Times New Roman" panose="02020603050405020304" pitchFamily="18" charset="0"/>
              </a:rPr>
              <a:t>based on </a:t>
            </a:r>
            <a:r>
              <a:rPr lang="en-US" sz="1800" dirty="0">
                <a:latin typeface="Times New Roman" panose="02020603050405020304" pitchFamily="18" charset="0"/>
                <a:cs typeface="Times New Roman" panose="02020603050405020304" pitchFamily="18" charset="0"/>
              </a:rPr>
              <a:t>a simple formula</a:t>
            </a:r>
            <a:r>
              <a:rPr lang="en-US" sz="1800" dirty="0" smtClean="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Effort </a:t>
            </a:r>
            <a:r>
              <a:rPr lang="en-US" sz="1800" dirty="0" smtClean="0">
                <a:latin typeface="Times New Roman" panose="02020603050405020304" pitchFamily="18" charset="0"/>
                <a:cs typeface="Times New Roman" panose="02020603050405020304" pitchFamily="18" charset="0"/>
              </a:rPr>
              <a:t>= A *Size^B *M</a:t>
            </a:r>
          </a:p>
          <a:p>
            <a:pPr marL="0" indent="0">
              <a:buNone/>
            </a:pPr>
            <a:endParaRPr lang="en-US" sz="1800" dirty="0" smtClean="0">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A is a constant factor which depends on local organizational practices and the </a:t>
            </a:r>
            <a:r>
              <a:rPr lang="en-US" sz="1900" dirty="0" smtClean="0">
                <a:latin typeface="Times New Roman" panose="02020603050405020304" pitchFamily="18" charset="0"/>
                <a:cs typeface="Times New Roman" panose="02020603050405020304" pitchFamily="18" charset="0"/>
              </a:rPr>
              <a:t>type of </a:t>
            </a:r>
            <a:r>
              <a:rPr lang="en-US" sz="1900" dirty="0">
                <a:latin typeface="Times New Roman" panose="02020603050405020304" pitchFamily="18" charset="0"/>
                <a:cs typeface="Times New Roman" panose="02020603050405020304" pitchFamily="18" charset="0"/>
              </a:rPr>
              <a:t>software that is developed. Size may be either an assessment of the code size </a:t>
            </a:r>
            <a:r>
              <a:rPr lang="en-US" sz="1900" dirty="0" smtClean="0">
                <a:latin typeface="Times New Roman" panose="02020603050405020304" pitchFamily="18" charset="0"/>
                <a:cs typeface="Times New Roman" panose="02020603050405020304" pitchFamily="18" charset="0"/>
              </a:rPr>
              <a:t>of the </a:t>
            </a:r>
            <a:r>
              <a:rPr lang="en-US" sz="1900" dirty="0">
                <a:latin typeface="Times New Roman" panose="02020603050405020304" pitchFamily="18" charset="0"/>
                <a:cs typeface="Times New Roman" panose="02020603050405020304" pitchFamily="18" charset="0"/>
              </a:rPr>
              <a:t>software or a functionality estimate expressed in function or application </a:t>
            </a:r>
            <a:r>
              <a:rPr lang="en-US" sz="1900" dirty="0" smtClean="0">
                <a:latin typeface="Times New Roman" panose="02020603050405020304" pitchFamily="18" charset="0"/>
                <a:cs typeface="Times New Roman" panose="02020603050405020304" pitchFamily="18" charset="0"/>
              </a:rPr>
              <a:t>points. The </a:t>
            </a:r>
            <a:r>
              <a:rPr lang="en-US" sz="1900" dirty="0">
                <a:latin typeface="Times New Roman" panose="02020603050405020304" pitchFamily="18" charset="0"/>
                <a:cs typeface="Times New Roman" panose="02020603050405020304" pitchFamily="18" charset="0"/>
              </a:rPr>
              <a:t>value of exponent B usually lies between 1 and 1.5. M is a multiplier made </a:t>
            </a:r>
            <a:r>
              <a:rPr lang="en-US" sz="1900" dirty="0" smtClean="0">
                <a:latin typeface="Times New Roman" panose="02020603050405020304" pitchFamily="18" charset="0"/>
                <a:cs typeface="Times New Roman" panose="02020603050405020304" pitchFamily="18" charset="0"/>
              </a:rPr>
              <a:t>by combining </a:t>
            </a:r>
            <a:r>
              <a:rPr lang="en-US" sz="1900" dirty="0">
                <a:latin typeface="Times New Roman" panose="02020603050405020304" pitchFamily="18" charset="0"/>
                <a:cs typeface="Times New Roman" panose="02020603050405020304" pitchFamily="18" charset="0"/>
              </a:rPr>
              <a:t>process, product, and development attributes, such as the </a:t>
            </a:r>
            <a:r>
              <a:rPr lang="en-US" sz="1900" dirty="0" smtClean="0">
                <a:latin typeface="Times New Roman" panose="02020603050405020304" pitchFamily="18" charset="0"/>
                <a:cs typeface="Times New Roman" panose="02020603050405020304" pitchFamily="18" charset="0"/>
              </a:rPr>
              <a:t>dependability requirements </a:t>
            </a:r>
            <a:r>
              <a:rPr lang="en-US" sz="1900" dirty="0">
                <a:latin typeface="Times New Roman" panose="02020603050405020304" pitchFamily="18" charset="0"/>
                <a:cs typeface="Times New Roman" panose="02020603050405020304" pitchFamily="18" charset="0"/>
              </a:rPr>
              <a:t>for the software and the experience of the development team.</a:t>
            </a:r>
          </a:p>
        </p:txBody>
      </p:sp>
    </p:spTree>
    <p:extLst>
      <p:ext uri="{BB962C8B-B14F-4D97-AF65-F5344CB8AC3E}">
        <p14:creationId xmlns:p14="http://schemas.microsoft.com/office/powerpoint/2010/main" val="25079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Most algorithmic estimation models have an exponential component (B in the </a:t>
            </a:r>
            <a:r>
              <a:rPr lang="en-US" sz="1800" dirty="0" smtClean="0">
                <a:latin typeface="Times New Roman" panose="02020603050405020304" pitchFamily="18" charset="0"/>
                <a:cs typeface="Times New Roman" panose="02020603050405020304" pitchFamily="18" charset="0"/>
              </a:rPr>
              <a:t>above equation</a:t>
            </a:r>
            <a:r>
              <a:rPr lang="en-US" sz="1800" dirty="0">
                <a:latin typeface="Times New Roman" panose="02020603050405020304" pitchFamily="18" charset="0"/>
                <a:cs typeface="Times New Roman" panose="02020603050405020304" pitchFamily="18" charset="0"/>
              </a:rPr>
              <a:t>) that is related to the size and complexity of the system</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more complex the system, the more these factors affect the </a:t>
            </a:r>
            <a:r>
              <a:rPr lang="en-US" sz="1800" dirty="0" smtClean="0">
                <a:latin typeface="Times New Roman" panose="02020603050405020304" pitchFamily="18" charset="0"/>
                <a:cs typeface="Times New Roman" panose="02020603050405020304" pitchFamily="18" charset="0"/>
              </a:rPr>
              <a:t>cost. Therefore</a:t>
            </a:r>
            <a:r>
              <a:rPr lang="en-US" sz="1800" dirty="0">
                <a:latin typeface="Times New Roman" panose="02020603050405020304" pitchFamily="18" charset="0"/>
                <a:cs typeface="Times New Roman" panose="02020603050405020304" pitchFamily="18" charset="0"/>
              </a:rPr>
              <a:t>, the value of B usually increases with the size and complexity of the system.</a:t>
            </a:r>
          </a:p>
          <a:p>
            <a:pPr algn="just"/>
            <a:r>
              <a:rPr lang="en-US" sz="1800" dirty="0">
                <a:latin typeface="Times New Roman" panose="02020603050405020304" pitchFamily="18" charset="0"/>
                <a:cs typeface="Times New Roman" panose="02020603050405020304" pitchFamily="18" charset="0"/>
              </a:rPr>
              <a:t>All algorithmic models have similar problems:</a:t>
            </a:r>
          </a:p>
          <a:p>
            <a:pPr algn="just"/>
            <a:r>
              <a:rPr lang="en-US" sz="1800" dirty="0">
                <a:latin typeface="Times New Roman" panose="02020603050405020304" pitchFamily="18" charset="0"/>
                <a:cs typeface="Times New Roman" panose="02020603050405020304" pitchFamily="18" charset="0"/>
              </a:rPr>
              <a:t>1. It is often difficult to estimate Size at an early stage in a project, when </a:t>
            </a:r>
            <a:r>
              <a:rPr lang="en-US" sz="1800" dirty="0" smtClean="0">
                <a:latin typeface="Times New Roman" panose="02020603050405020304" pitchFamily="18" charset="0"/>
                <a:cs typeface="Times New Roman" panose="02020603050405020304" pitchFamily="18" charset="0"/>
              </a:rPr>
              <a:t>only the </a:t>
            </a:r>
            <a:r>
              <a:rPr lang="en-US" sz="1800" dirty="0">
                <a:latin typeface="Times New Roman" panose="02020603050405020304" pitchFamily="18" charset="0"/>
                <a:cs typeface="Times New Roman" panose="02020603050405020304" pitchFamily="18" charset="0"/>
              </a:rPr>
              <a:t>specification is available. Function-point and </a:t>
            </a:r>
            <a:r>
              <a:rPr lang="en-US" sz="1800">
                <a:latin typeface="Times New Roman" panose="02020603050405020304" pitchFamily="18" charset="0"/>
                <a:cs typeface="Times New Roman" panose="02020603050405020304" pitchFamily="18" charset="0"/>
              </a:rPr>
              <a:t>application-point </a:t>
            </a:r>
            <a:r>
              <a:rPr lang="en-US" sz="1800" smtClean="0">
                <a:latin typeface="Times New Roman" panose="02020603050405020304" pitchFamily="18" charset="0"/>
                <a:cs typeface="Times New Roman" panose="02020603050405020304" pitchFamily="18" charset="0"/>
              </a:rPr>
              <a:t>estimates are </a:t>
            </a:r>
            <a:r>
              <a:rPr lang="en-US" sz="1800" dirty="0">
                <a:latin typeface="Times New Roman" panose="02020603050405020304" pitchFamily="18" charset="0"/>
                <a:cs typeface="Times New Roman" panose="02020603050405020304" pitchFamily="18" charset="0"/>
              </a:rPr>
              <a:t>easier to produce than estimates of code size but are still </a:t>
            </a:r>
            <a:r>
              <a:rPr lang="en-US" sz="1800" dirty="0" smtClean="0">
                <a:latin typeface="Times New Roman" panose="02020603050405020304" pitchFamily="18" charset="0"/>
                <a:cs typeface="Times New Roman" panose="02020603050405020304" pitchFamily="18" charset="0"/>
              </a:rPr>
              <a:t>often inaccurate</a:t>
            </a:r>
            <a:r>
              <a:rPr lang="en-US" sz="180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2. The estimates of the factors contributing to B and M are subjective. </a:t>
            </a:r>
            <a:r>
              <a:rPr lang="en-US" sz="1800" dirty="0" smtClean="0">
                <a:latin typeface="Times New Roman" panose="02020603050405020304" pitchFamily="18" charset="0"/>
                <a:cs typeface="Times New Roman" panose="02020603050405020304" pitchFamily="18" charset="0"/>
              </a:rPr>
              <a:t>Estimates vary </a:t>
            </a:r>
            <a:r>
              <a:rPr lang="en-US" sz="1800" dirty="0">
                <a:latin typeface="Times New Roman" panose="02020603050405020304" pitchFamily="18" charset="0"/>
                <a:cs typeface="Times New Roman" panose="02020603050405020304" pitchFamily="18" charset="0"/>
              </a:rPr>
              <a:t>from one person to another, depending on their background and </a:t>
            </a:r>
            <a:r>
              <a:rPr lang="en-US" sz="1800" dirty="0" smtClean="0">
                <a:latin typeface="Times New Roman" panose="02020603050405020304" pitchFamily="18" charset="0"/>
                <a:cs typeface="Times New Roman" panose="02020603050405020304" pitchFamily="18" charset="0"/>
              </a:rPr>
              <a:t>experience of </a:t>
            </a:r>
            <a:r>
              <a:rPr lang="en-US" sz="1800" dirty="0">
                <a:latin typeface="Times New Roman" panose="02020603050405020304" pitchFamily="18" charset="0"/>
                <a:cs typeface="Times New Roman" panose="02020603050405020304" pitchFamily="18" charset="0"/>
              </a:rPr>
              <a:t>the type of system that is being developed</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Algorithmic cost models are a systematic way to estimate the effort required </a:t>
            </a:r>
            <a:r>
              <a:rPr lang="en-US" sz="1800" dirty="0" smtClean="0">
                <a:latin typeface="Times New Roman" panose="02020603050405020304" pitchFamily="18" charset="0"/>
                <a:cs typeface="Times New Roman" panose="02020603050405020304" pitchFamily="18" charset="0"/>
              </a:rPr>
              <a:t>to develop </a:t>
            </a:r>
            <a:r>
              <a:rPr lang="en-US" sz="1800" dirty="0">
                <a:latin typeface="Times New Roman" panose="02020603050405020304" pitchFamily="18" charset="0"/>
                <a:cs typeface="Times New Roman" panose="02020603050405020304" pitchFamily="18" charset="0"/>
              </a:rPr>
              <a:t>a system. However, these models are complex and difficult to use.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There are many </a:t>
            </a:r>
            <a:r>
              <a:rPr lang="en-US" sz="1800" dirty="0">
                <a:latin typeface="Times New Roman" panose="02020603050405020304" pitchFamily="18" charset="0"/>
                <a:cs typeface="Times New Roman" panose="02020603050405020304" pitchFamily="18" charset="0"/>
              </a:rPr>
              <a:t>attributes and considerable scope for uncertainty in estimating their </a:t>
            </a:r>
            <a:r>
              <a:rPr lang="en-US" sz="1800" dirty="0" smtClean="0">
                <a:latin typeface="Times New Roman" panose="02020603050405020304" pitchFamily="18" charset="0"/>
                <a:cs typeface="Times New Roman" panose="02020603050405020304" pitchFamily="18" charset="0"/>
              </a:rPr>
              <a:t>values. This </a:t>
            </a:r>
            <a:r>
              <a:rPr lang="en-US" sz="1800" dirty="0">
                <a:latin typeface="Times New Roman" panose="02020603050405020304" pitchFamily="18" charset="0"/>
                <a:cs typeface="Times New Roman" panose="02020603050405020304" pitchFamily="18" charset="0"/>
              </a:rPr>
              <a:t>complexity discourages potential users and hence the practical application </a:t>
            </a:r>
            <a:r>
              <a:rPr lang="en-US" sz="1800" dirty="0" smtClean="0">
                <a:latin typeface="Times New Roman" panose="02020603050405020304" pitchFamily="18" charset="0"/>
                <a:cs typeface="Times New Roman" panose="02020603050405020304" pitchFamily="18" charset="0"/>
              </a:rPr>
              <a:t>of algorithmic </a:t>
            </a:r>
            <a:r>
              <a:rPr lang="en-US" sz="1800" dirty="0">
                <a:latin typeface="Times New Roman" panose="02020603050405020304" pitchFamily="18" charset="0"/>
                <a:cs typeface="Times New Roman" panose="02020603050405020304" pitchFamily="18" charset="0"/>
              </a:rPr>
              <a:t>cost modeling has been limited to a small number of companies.</a:t>
            </a:r>
          </a:p>
        </p:txBody>
      </p:sp>
    </p:spTree>
    <p:extLst>
      <p:ext uri="{BB962C8B-B14F-4D97-AF65-F5344CB8AC3E}">
        <p14:creationId xmlns:p14="http://schemas.microsoft.com/office/powerpoint/2010/main" val="3015772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649066"/>
          </a:xfrm>
        </p:spPr>
        <p:txBody>
          <a:bodyPr>
            <a:normAutofit/>
          </a:bodyPr>
          <a:lstStyle/>
          <a:p>
            <a:pPr algn="just"/>
            <a:r>
              <a:rPr lang="en-US" sz="1800" dirty="0">
                <a:latin typeface="Times New Roman" panose="02020603050405020304" pitchFamily="18" charset="0"/>
                <a:cs typeface="Times New Roman" panose="02020603050405020304" pitchFamily="18" charset="0"/>
              </a:rPr>
              <a:t>If you use an algorithmic cost estimation model, you should develop a range of </a:t>
            </a:r>
            <a:r>
              <a:rPr lang="en-US" sz="1800" dirty="0" smtClean="0">
                <a:latin typeface="Times New Roman" panose="02020603050405020304" pitchFamily="18" charset="0"/>
                <a:cs typeface="Times New Roman" panose="02020603050405020304" pitchFamily="18" charset="0"/>
              </a:rPr>
              <a:t>estimates (worst</a:t>
            </a:r>
            <a:r>
              <a:rPr lang="en-US" sz="1800" dirty="0">
                <a:latin typeface="Times New Roman" panose="02020603050405020304" pitchFamily="18" charset="0"/>
                <a:cs typeface="Times New Roman" panose="02020603050405020304" pitchFamily="18" charset="0"/>
              </a:rPr>
              <a:t>, expected, and best) rather than a single estimate and apply the </a:t>
            </a:r>
            <a:r>
              <a:rPr lang="en-US" sz="1800" dirty="0" smtClean="0">
                <a:latin typeface="Times New Roman" panose="02020603050405020304" pitchFamily="18" charset="0"/>
                <a:cs typeface="Times New Roman" panose="02020603050405020304" pitchFamily="18" charset="0"/>
              </a:rPr>
              <a:t>costing </a:t>
            </a:r>
            <a:r>
              <a:rPr lang="en-US" sz="1800" dirty="0">
                <a:latin typeface="Times New Roman" panose="02020603050405020304" pitchFamily="18" charset="0"/>
                <a:cs typeface="Times New Roman" panose="02020603050405020304" pitchFamily="18" charset="0"/>
              </a:rPr>
              <a:t>formula to all of them.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Estimates </a:t>
            </a:r>
            <a:r>
              <a:rPr lang="en-US" sz="1800" dirty="0">
                <a:latin typeface="Times New Roman" panose="02020603050405020304" pitchFamily="18" charset="0"/>
                <a:cs typeface="Times New Roman" panose="02020603050405020304" pitchFamily="18" charset="0"/>
              </a:rPr>
              <a:t>are most likely to be accurate when you </a:t>
            </a:r>
            <a:r>
              <a:rPr lang="en-US" sz="1800" dirty="0" smtClean="0">
                <a:latin typeface="Times New Roman" panose="02020603050405020304" pitchFamily="18" charset="0"/>
                <a:cs typeface="Times New Roman" panose="02020603050405020304" pitchFamily="18" charset="0"/>
              </a:rPr>
              <a:t>understand the </a:t>
            </a:r>
            <a:r>
              <a:rPr lang="en-US" sz="1800" dirty="0">
                <a:latin typeface="Times New Roman" panose="02020603050405020304" pitchFamily="18" charset="0"/>
                <a:cs typeface="Times New Roman" panose="02020603050405020304" pitchFamily="18" charset="0"/>
              </a:rPr>
              <a:t>type of software that is being developed, have calibrated the costing model </a:t>
            </a:r>
            <a:r>
              <a:rPr lang="en-US" sz="1800" dirty="0" smtClean="0">
                <a:latin typeface="Times New Roman" panose="02020603050405020304" pitchFamily="18" charset="0"/>
                <a:cs typeface="Times New Roman" panose="02020603050405020304" pitchFamily="18" charset="0"/>
              </a:rPr>
              <a:t>using local </a:t>
            </a:r>
            <a:r>
              <a:rPr lang="en-US" sz="1800" dirty="0">
                <a:latin typeface="Times New Roman" panose="02020603050405020304" pitchFamily="18" charset="0"/>
                <a:cs typeface="Times New Roman" panose="02020603050405020304" pitchFamily="18" charset="0"/>
              </a:rPr>
              <a:t>data, or when programming language and hardware choices are predefined</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Figure: Estimate Uncertainty</a:t>
            </a:r>
          </a:p>
          <a:p>
            <a:pPr algn="just"/>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4473" y="3121891"/>
            <a:ext cx="4849091" cy="2893647"/>
          </a:xfrm>
          <a:prstGeom prst="rect">
            <a:avLst/>
          </a:prstGeom>
        </p:spPr>
      </p:pic>
    </p:spTree>
    <p:extLst>
      <p:ext uri="{BB962C8B-B14F-4D97-AF65-F5344CB8AC3E}">
        <p14:creationId xmlns:p14="http://schemas.microsoft.com/office/powerpoint/2010/main" val="1713727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COCOMO Model II</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000" dirty="0">
                <a:latin typeface="Times New Roman" panose="02020603050405020304" pitchFamily="18" charset="0"/>
                <a:cs typeface="Times New Roman" panose="02020603050405020304" pitchFamily="18" charset="0"/>
              </a:rPr>
              <a:t>is an empirical model that was derived by collecting data from a large </a:t>
            </a:r>
            <a:r>
              <a:rPr lang="en-US" sz="2000" dirty="0" smtClean="0">
                <a:latin typeface="Times New Roman" panose="02020603050405020304" pitchFamily="18" charset="0"/>
                <a:cs typeface="Times New Roman" panose="02020603050405020304" pitchFamily="18" charset="0"/>
              </a:rPr>
              <a:t>number of </a:t>
            </a:r>
            <a:r>
              <a:rPr lang="en-US" sz="2000" dirty="0">
                <a:latin typeface="Times New Roman" panose="02020603050405020304" pitchFamily="18" charset="0"/>
                <a:cs typeface="Times New Roman" panose="02020603050405020304" pitchFamily="18" charset="0"/>
              </a:rPr>
              <a:t>software </a:t>
            </a:r>
            <a:r>
              <a:rPr lang="en-US" sz="2000" dirty="0" smtClean="0">
                <a:latin typeface="Times New Roman" panose="02020603050405020304" pitchFamily="18" charset="0"/>
                <a:cs typeface="Times New Roman" panose="02020603050405020304" pitchFamily="18" charset="0"/>
              </a:rPr>
              <a:t>projects</a:t>
            </a:r>
          </a:p>
          <a:p>
            <a:pPr algn="just"/>
            <a:r>
              <a:rPr lang="en-US" sz="2000" dirty="0">
                <a:latin typeface="Times New Roman" panose="02020603050405020304" pitchFamily="18" charset="0"/>
                <a:cs typeface="Times New Roman" panose="02020603050405020304" pitchFamily="18" charset="0"/>
              </a:rPr>
              <a:t>These data were analyzed to discover the formulae that </a:t>
            </a:r>
            <a:r>
              <a:rPr lang="en-US" sz="2000" dirty="0" smtClean="0">
                <a:latin typeface="Times New Roman" panose="02020603050405020304" pitchFamily="18" charset="0"/>
                <a:cs typeface="Times New Roman" panose="02020603050405020304" pitchFamily="18" charset="0"/>
              </a:rPr>
              <a:t>were the </a:t>
            </a:r>
            <a:r>
              <a:rPr lang="en-US" sz="2000" dirty="0">
                <a:latin typeface="Times New Roman" panose="02020603050405020304" pitchFamily="18" charset="0"/>
                <a:cs typeface="Times New Roman" panose="02020603050405020304" pitchFamily="18" charset="0"/>
              </a:rPr>
              <a:t>best fit to the observations.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formulae linked the size of the system </a:t>
            </a:r>
            <a:r>
              <a:rPr lang="en-US" sz="2000" dirty="0" smtClean="0">
                <a:latin typeface="Times New Roman" panose="02020603050405020304" pitchFamily="18" charset="0"/>
                <a:cs typeface="Times New Roman" panose="02020603050405020304" pitchFamily="18" charset="0"/>
              </a:rPr>
              <a:t>and product</a:t>
            </a:r>
            <a:r>
              <a:rPr lang="en-US" sz="2000" dirty="0">
                <a:latin typeface="Times New Roman" panose="02020603050405020304" pitchFamily="18" charset="0"/>
                <a:cs typeface="Times New Roman" panose="02020603050405020304" pitchFamily="18" charset="0"/>
              </a:rPr>
              <a:t>, project and team factors to the effort to develop the system</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COCOMO II </a:t>
            </a:r>
            <a:r>
              <a:rPr lang="en-US" sz="2000" dirty="0" smtClean="0">
                <a:latin typeface="Times New Roman" panose="02020603050405020304" pitchFamily="18" charset="0"/>
                <a:cs typeface="Times New Roman" panose="02020603050405020304" pitchFamily="18" charset="0"/>
              </a:rPr>
              <a:t>is a </a:t>
            </a:r>
            <a:r>
              <a:rPr lang="en-US" sz="2000" dirty="0">
                <a:latin typeface="Times New Roman" panose="02020603050405020304" pitchFamily="18" charset="0"/>
                <a:cs typeface="Times New Roman" panose="02020603050405020304" pitchFamily="18" charset="0"/>
              </a:rPr>
              <a:t>well-documented and nonproprietary estimation model</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The COCOMO II model takes into account more modern </a:t>
            </a:r>
            <a:r>
              <a:rPr lang="en-US" sz="2000" dirty="0" smtClean="0">
                <a:latin typeface="Times New Roman" panose="02020603050405020304" pitchFamily="18" charset="0"/>
                <a:cs typeface="Times New Roman" panose="02020603050405020304" pitchFamily="18" charset="0"/>
              </a:rPr>
              <a:t>approaches to </a:t>
            </a:r>
            <a:r>
              <a:rPr lang="en-US" sz="2000" dirty="0">
                <a:latin typeface="Times New Roman" panose="02020603050405020304" pitchFamily="18" charset="0"/>
                <a:cs typeface="Times New Roman" panose="02020603050405020304" pitchFamily="18" charset="0"/>
              </a:rPr>
              <a:t>software development, such as rapid development using dynamic </a:t>
            </a:r>
            <a:r>
              <a:rPr lang="en-US" sz="2000" dirty="0" smtClean="0">
                <a:latin typeface="Times New Roman" panose="02020603050405020304" pitchFamily="18" charset="0"/>
                <a:cs typeface="Times New Roman" panose="02020603050405020304" pitchFamily="18" charset="0"/>
              </a:rPr>
              <a:t>languages, development </a:t>
            </a:r>
            <a:r>
              <a:rPr lang="en-US" sz="2000" dirty="0">
                <a:latin typeface="Times New Roman" panose="02020603050405020304" pitchFamily="18" charset="0"/>
                <a:cs typeface="Times New Roman" panose="02020603050405020304" pitchFamily="18" charset="0"/>
              </a:rPr>
              <a:t>by component composition, and use of database programming</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sub-models </a:t>
            </a:r>
            <a:r>
              <a:rPr lang="en-US" sz="2000" dirty="0">
                <a:latin typeface="Times New Roman" panose="02020603050405020304" pitchFamily="18" charset="0"/>
                <a:cs typeface="Times New Roman" panose="02020603050405020304" pitchFamily="18" charset="0"/>
              </a:rPr>
              <a:t>(Figure </a:t>
            </a:r>
            <a:r>
              <a:rPr lang="en-US" sz="2000" dirty="0" smtClean="0">
                <a:latin typeface="Times New Roman" panose="02020603050405020304" pitchFamily="18" charset="0"/>
                <a:cs typeface="Times New Roman" panose="02020603050405020304" pitchFamily="18" charset="0"/>
              </a:rPr>
              <a:t>below) </a:t>
            </a:r>
            <a:r>
              <a:rPr lang="en-US" sz="2000" dirty="0">
                <a:latin typeface="Times New Roman" panose="02020603050405020304" pitchFamily="18" charset="0"/>
                <a:cs typeface="Times New Roman" panose="02020603050405020304" pitchFamily="18" charset="0"/>
              </a:rPr>
              <a:t>that are part of the COCOMO II model are:</a:t>
            </a:r>
          </a:p>
          <a:p>
            <a:pPr algn="just"/>
            <a:r>
              <a:rPr lang="en-US" sz="2000" dirty="0">
                <a:solidFill>
                  <a:srgbClr val="00B0F0"/>
                </a:solidFill>
                <a:latin typeface="Times New Roman" panose="02020603050405020304" pitchFamily="18" charset="0"/>
                <a:cs typeface="Times New Roman" panose="02020603050405020304" pitchFamily="18" charset="0"/>
              </a:rPr>
              <a:t>1. </a:t>
            </a:r>
            <a:r>
              <a:rPr lang="en-US" sz="2000" i="1" dirty="0">
                <a:solidFill>
                  <a:srgbClr val="00B0F0"/>
                </a:solidFill>
                <a:latin typeface="Times New Roman" panose="02020603050405020304" pitchFamily="18" charset="0"/>
                <a:cs typeface="Times New Roman" panose="02020603050405020304" pitchFamily="18" charset="0"/>
              </a:rPr>
              <a:t>An application-composition </a:t>
            </a:r>
            <a:r>
              <a:rPr lang="en-US" sz="2000" i="1" dirty="0" smtClean="0">
                <a:solidFill>
                  <a:srgbClr val="00B0F0"/>
                </a:solidFill>
                <a:latin typeface="Times New Roman" panose="02020603050405020304" pitchFamily="18" charset="0"/>
                <a:cs typeface="Times New Roman" panose="02020603050405020304" pitchFamily="18" charset="0"/>
              </a:rPr>
              <a:t>model: </a:t>
            </a: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models the effort required </a:t>
            </a:r>
            <a:r>
              <a:rPr lang="en-US" sz="2000" dirty="0" smtClean="0">
                <a:latin typeface="Times New Roman" panose="02020603050405020304" pitchFamily="18" charset="0"/>
                <a:cs typeface="Times New Roman" panose="02020603050405020304" pitchFamily="18" charset="0"/>
              </a:rPr>
              <a:t>to develop </a:t>
            </a:r>
            <a:r>
              <a:rPr lang="en-US" sz="2000" dirty="0">
                <a:latin typeface="Times New Roman" panose="02020603050405020304" pitchFamily="18" charset="0"/>
                <a:cs typeface="Times New Roman" panose="02020603050405020304" pitchFamily="18" charset="0"/>
              </a:rPr>
              <a:t>systems that are created from reusable components, scripting, </a:t>
            </a:r>
            <a:r>
              <a:rPr lang="en-US" sz="2000" dirty="0" smtClean="0">
                <a:latin typeface="Times New Roman" panose="02020603050405020304" pitchFamily="18" charset="0"/>
                <a:cs typeface="Times New Roman" panose="02020603050405020304" pitchFamily="18" charset="0"/>
              </a:rPr>
              <a:t>or </a:t>
            </a:r>
            <a:r>
              <a:rPr lang="en-US" sz="2000" dirty="0">
                <a:latin typeface="Times New Roman" panose="02020603050405020304" pitchFamily="18" charset="0"/>
                <a:cs typeface="Times New Roman" panose="02020603050405020304" pitchFamily="18" charset="0"/>
              </a:rPr>
              <a:t>database programming. Software size estimates are based on </a:t>
            </a:r>
            <a:r>
              <a:rPr lang="en-US" sz="2000" dirty="0" smtClean="0">
                <a:latin typeface="Times New Roman" panose="02020603050405020304" pitchFamily="18" charset="0"/>
                <a:cs typeface="Times New Roman" panose="02020603050405020304" pitchFamily="18" charset="0"/>
              </a:rPr>
              <a:t>application points</a:t>
            </a:r>
            <a:r>
              <a:rPr lang="en-US" sz="2000" dirty="0">
                <a:latin typeface="Times New Roman" panose="02020603050405020304" pitchFamily="18" charset="0"/>
                <a:cs typeface="Times New Roman" panose="02020603050405020304" pitchFamily="18" charset="0"/>
              </a:rPr>
              <a:t>, and a simple size/productivity formula is used to estimate the </a:t>
            </a:r>
            <a:r>
              <a:rPr lang="en-US" sz="2000" dirty="0" smtClean="0">
                <a:latin typeface="Times New Roman" panose="02020603050405020304" pitchFamily="18" charset="0"/>
                <a:cs typeface="Times New Roman" panose="02020603050405020304" pitchFamily="18" charset="0"/>
              </a:rPr>
              <a:t>effort required</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02362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solidFill>
                  <a:srgbClr val="00B0F0"/>
                </a:solidFill>
                <a:latin typeface="Times New Roman" panose="02020603050405020304" pitchFamily="18" charset="0"/>
                <a:cs typeface="Times New Roman" panose="02020603050405020304" pitchFamily="18" charset="0"/>
              </a:rPr>
              <a:t>2. </a:t>
            </a:r>
            <a:r>
              <a:rPr lang="en-US" sz="2000" i="1" dirty="0">
                <a:solidFill>
                  <a:srgbClr val="00B0F0"/>
                </a:solidFill>
                <a:latin typeface="Times New Roman" panose="02020603050405020304" pitchFamily="18" charset="0"/>
                <a:cs typeface="Times New Roman" panose="02020603050405020304" pitchFamily="18" charset="0"/>
              </a:rPr>
              <a:t>An early design </a:t>
            </a:r>
            <a:r>
              <a:rPr lang="en-US" sz="2000" i="1" dirty="0" smtClean="0">
                <a:solidFill>
                  <a:srgbClr val="00B0F0"/>
                </a:solidFill>
                <a:latin typeface="Times New Roman" panose="02020603050405020304" pitchFamily="18" charset="0"/>
                <a:cs typeface="Times New Roman" panose="02020603050405020304" pitchFamily="18" charset="0"/>
              </a:rPr>
              <a:t>model: </a:t>
            </a: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model is used during early stages of the </a:t>
            </a:r>
            <a:r>
              <a:rPr lang="en-US" sz="2000" dirty="0" smtClean="0">
                <a:latin typeface="Times New Roman" panose="02020603050405020304" pitchFamily="18" charset="0"/>
                <a:cs typeface="Times New Roman" panose="02020603050405020304" pitchFamily="18" charset="0"/>
              </a:rPr>
              <a:t>system design </a:t>
            </a:r>
            <a:r>
              <a:rPr lang="en-US" sz="2000" dirty="0">
                <a:latin typeface="Times New Roman" panose="02020603050405020304" pitchFamily="18" charset="0"/>
                <a:cs typeface="Times New Roman" panose="02020603050405020304" pitchFamily="18" charset="0"/>
              </a:rPr>
              <a:t>after the requirements have been established. The estimate is based </a:t>
            </a:r>
            <a:r>
              <a:rPr lang="en-US" sz="2000" dirty="0" smtClean="0">
                <a:latin typeface="Times New Roman" panose="02020603050405020304" pitchFamily="18" charset="0"/>
                <a:cs typeface="Times New Roman" panose="02020603050405020304" pitchFamily="18" charset="0"/>
              </a:rPr>
              <a:t>on the </a:t>
            </a:r>
            <a:r>
              <a:rPr lang="en-US" sz="2000" dirty="0">
                <a:latin typeface="Times New Roman" panose="02020603050405020304" pitchFamily="18" charset="0"/>
                <a:cs typeface="Times New Roman" panose="02020603050405020304" pitchFamily="18" charset="0"/>
              </a:rPr>
              <a:t>standard estimation formula that I discussed in the introduction, with a </a:t>
            </a:r>
            <a:r>
              <a:rPr lang="en-US" sz="2000" dirty="0" smtClean="0">
                <a:latin typeface="Times New Roman" panose="02020603050405020304" pitchFamily="18" charset="0"/>
                <a:cs typeface="Times New Roman" panose="02020603050405020304" pitchFamily="18" charset="0"/>
              </a:rPr>
              <a:t>simplified set </a:t>
            </a:r>
            <a:r>
              <a:rPr lang="en-US" sz="2000" dirty="0">
                <a:latin typeface="Times New Roman" panose="02020603050405020304" pitchFamily="18" charset="0"/>
                <a:cs typeface="Times New Roman" panose="02020603050405020304" pitchFamily="18" charset="0"/>
              </a:rPr>
              <a:t>of seven multipliers. Estimates are based on function points, </a:t>
            </a:r>
            <a:r>
              <a:rPr lang="en-US" sz="2000" dirty="0" smtClean="0">
                <a:latin typeface="Times New Roman" panose="02020603050405020304" pitchFamily="18" charset="0"/>
                <a:cs typeface="Times New Roman" panose="02020603050405020304" pitchFamily="18" charset="0"/>
              </a:rPr>
              <a:t>which are </a:t>
            </a:r>
            <a:r>
              <a:rPr lang="en-US" sz="2000" dirty="0">
                <a:latin typeface="Times New Roman" panose="02020603050405020304" pitchFamily="18" charset="0"/>
                <a:cs typeface="Times New Roman" panose="02020603050405020304" pitchFamily="18" charset="0"/>
              </a:rPr>
              <a:t>then converted to number of </a:t>
            </a:r>
            <a:r>
              <a:rPr lang="en-US" sz="2000" dirty="0" smtClean="0">
                <a:latin typeface="Times New Roman" panose="02020603050405020304" pitchFamily="18" charset="0"/>
                <a:cs typeface="Times New Roman" panose="02020603050405020304" pitchFamily="18" charset="0"/>
              </a:rPr>
              <a:t>lines </a:t>
            </a:r>
            <a:r>
              <a:rPr lang="en-US" sz="2000" dirty="0">
                <a:latin typeface="Times New Roman" panose="02020603050405020304" pitchFamily="18" charset="0"/>
                <a:cs typeface="Times New Roman" panose="02020603050405020304" pitchFamily="18" charset="0"/>
              </a:rPr>
              <a:t>of source code</a:t>
            </a:r>
            <a:r>
              <a:rPr lang="en-US" sz="2000" dirty="0" smtClean="0">
                <a:latin typeface="Times New Roman" panose="02020603050405020304" pitchFamily="18" charset="0"/>
                <a:cs typeface="Times New Roman" panose="02020603050405020304" pitchFamily="18" charset="0"/>
              </a:rPr>
              <a:t>.</a:t>
            </a:r>
          </a:p>
          <a:p>
            <a:pPr algn="just"/>
            <a:r>
              <a:rPr lang="en-US" sz="2000" dirty="0">
                <a:solidFill>
                  <a:srgbClr val="00B0F0"/>
                </a:solidFill>
                <a:latin typeface="Times New Roman" panose="02020603050405020304" pitchFamily="18" charset="0"/>
                <a:cs typeface="Times New Roman" panose="02020603050405020304" pitchFamily="18" charset="0"/>
              </a:rPr>
              <a:t>3. </a:t>
            </a:r>
            <a:r>
              <a:rPr lang="en-US" sz="2000" i="1" dirty="0">
                <a:solidFill>
                  <a:srgbClr val="00B0F0"/>
                </a:solidFill>
                <a:latin typeface="Times New Roman" panose="02020603050405020304" pitchFamily="18" charset="0"/>
                <a:cs typeface="Times New Roman" panose="02020603050405020304" pitchFamily="18" charset="0"/>
              </a:rPr>
              <a:t>A reuse </a:t>
            </a:r>
            <a:r>
              <a:rPr lang="en-US" sz="2000" i="1" dirty="0" smtClean="0">
                <a:solidFill>
                  <a:srgbClr val="00B0F0"/>
                </a:solidFill>
                <a:latin typeface="Times New Roman" panose="02020603050405020304" pitchFamily="18" charset="0"/>
                <a:cs typeface="Times New Roman" panose="02020603050405020304" pitchFamily="18" charset="0"/>
              </a:rPr>
              <a:t>model: </a:t>
            </a: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model is used to compute the effort required to </a:t>
            </a:r>
            <a:r>
              <a:rPr lang="en-US" sz="2000" dirty="0" smtClean="0">
                <a:latin typeface="Times New Roman" panose="02020603050405020304" pitchFamily="18" charset="0"/>
                <a:cs typeface="Times New Roman" panose="02020603050405020304" pitchFamily="18" charset="0"/>
              </a:rPr>
              <a:t>integrate reusable </a:t>
            </a:r>
            <a:r>
              <a:rPr lang="en-US" sz="2000" dirty="0">
                <a:latin typeface="Times New Roman" panose="02020603050405020304" pitchFamily="18" charset="0"/>
                <a:cs typeface="Times New Roman" panose="02020603050405020304" pitchFamily="18" charset="0"/>
              </a:rPr>
              <a:t>components and/or automatically generated program code. It is </a:t>
            </a:r>
            <a:r>
              <a:rPr lang="en-US" sz="2000" dirty="0" smtClean="0">
                <a:latin typeface="Times New Roman" panose="02020603050405020304" pitchFamily="18" charset="0"/>
                <a:cs typeface="Times New Roman" panose="02020603050405020304" pitchFamily="18" charset="0"/>
              </a:rPr>
              <a:t>normally used </a:t>
            </a:r>
            <a:r>
              <a:rPr lang="en-US" sz="2000" dirty="0">
                <a:latin typeface="Times New Roman" panose="02020603050405020304" pitchFamily="18" charset="0"/>
                <a:cs typeface="Times New Roman" panose="02020603050405020304" pitchFamily="18" charset="0"/>
              </a:rPr>
              <a:t>in conjunction with the post-architecture model</a:t>
            </a:r>
            <a:r>
              <a:rPr lang="en-US" sz="2000" dirty="0" smtClean="0">
                <a:latin typeface="Times New Roman" panose="02020603050405020304" pitchFamily="18" charset="0"/>
                <a:cs typeface="Times New Roman" panose="02020603050405020304" pitchFamily="18" charset="0"/>
              </a:rPr>
              <a:t>.</a:t>
            </a:r>
          </a:p>
          <a:p>
            <a:pPr algn="just"/>
            <a:r>
              <a:rPr lang="en-US" sz="2000" dirty="0">
                <a:solidFill>
                  <a:srgbClr val="00B0F0"/>
                </a:solidFill>
                <a:latin typeface="Times New Roman" panose="02020603050405020304" pitchFamily="18" charset="0"/>
                <a:cs typeface="Times New Roman" panose="02020603050405020304" pitchFamily="18" charset="0"/>
              </a:rPr>
              <a:t>4. </a:t>
            </a:r>
            <a:r>
              <a:rPr lang="en-US" sz="2000" i="1" dirty="0">
                <a:solidFill>
                  <a:srgbClr val="00B0F0"/>
                </a:solidFill>
                <a:latin typeface="Times New Roman" panose="02020603050405020304" pitchFamily="18" charset="0"/>
                <a:cs typeface="Times New Roman" panose="02020603050405020304" pitchFamily="18" charset="0"/>
              </a:rPr>
              <a:t>A post-architecture </a:t>
            </a:r>
            <a:r>
              <a:rPr lang="en-US" sz="2000" i="1" dirty="0" smtClean="0">
                <a:solidFill>
                  <a:srgbClr val="00B0F0"/>
                </a:solidFill>
                <a:latin typeface="Times New Roman" panose="02020603050405020304" pitchFamily="18" charset="0"/>
                <a:cs typeface="Times New Roman" panose="02020603050405020304" pitchFamily="18" charset="0"/>
              </a:rPr>
              <a:t>model: </a:t>
            </a:r>
            <a:r>
              <a:rPr lang="en-US" sz="2000" dirty="0" smtClean="0">
                <a:latin typeface="Times New Roman" panose="02020603050405020304" pitchFamily="18" charset="0"/>
                <a:cs typeface="Times New Roman" panose="02020603050405020304" pitchFamily="18" charset="0"/>
              </a:rPr>
              <a:t>Once </a:t>
            </a:r>
            <a:r>
              <a:rPr lang="en-US" sz="2000" dirty="0">
                <a:latin typeface="Times New Roman" panose="02020603050405020304" pitchFamily="18" charset="0"/>
                <a:cs typeface="Times New Roman" panose="02020603050405020304" pitchFamily="18" charset="0"/>
              </a:rPr>
              <a:t>the system architecture has been designed, </a:t>
            </a:r>
            <a:r>
              <a:rPr lang="en-US" sz="2000" dirty="0" smtClean="0">
                <a:latin typeface="Times New Roman" panose="02020603050405020304" pitchFamily="18" charset="0"/>
                <a:cs typeface="Times New Roman" panose="02020603050405020304" pitchFamily="18" charset="0"/>
              </a:rPr>
              <a:t>a more </a:t>
            </a:r>
            <a:r>
              <a:rPr lang="en-US" sz="2000" dirty="0">
                <a:latin typeface="Times New Roman" panose="02020603050405020304" pitchFamily="18" charset="0"/>
                <a:cs typeface="Times New Roman" panose="02020603050405020304" pitchFamily="18" charset="0"/>
              </a:rPr>
              <a:t>accurate estimate of the software size can be made. Again, this model </a:t>
            </a:r>
            <a:r>
              <a:rPr lang="en-US" sz="2000" dirty="0" smtClean="0">
                <a:latin typeface="Times New Roman" panose="02020603050405020304" pitchFamily="18" charset="0"/>
                <a:cs typeface="Times New Roman" panose="02020603050405020304" pitchFamily="18" charset="0"/>
              </a:rPr>
              <a:t>uses the </a:t>
            </a:r>
            <a:r>
              <a:rPr lang="en-US" sz="2000" dirty="0">
                <a:latin typeface="Times New Roman" panose="02020603050405020304" pitchFamily="18" charset="0"/>
                <a:cs typeface="Times New Roman" panose="02020603050405020304" pitchFamily="18" charset="0"/>
              </a:rPr>
              <a:t>standard formula for cost estimation discussed above. However, it includes </a:t>
            </a:r>
            <a:r>
              <a:rPr lang="en-US" sz="2000" dirty="0" smtClean="0">
                <a:latin typeface="Times New Roman" panose="02020603050405020304" pitchFamily="18" charset="0"/>
                <a:cs typeface="Times New Roman" panose="02020603050405020304" pitchFamily="18" charset="0"/>
              </a:rPr>
              <a:t>a more </a:t>
            </a:r>
            <a:r>
              <a:rPr lang="en-US" sz="2000" dirty="0">
                <a:latin typeface="Times New Roman" panose="02020603050405020304" pitchFamily="18" charset="0"/>
                <a:cs typeface="Times New Roman" panose="02020603050405020304" pitchFamily="18" charset="0"/>
              </a:rPr>
              <a:t>extensive set of 17 multipliers reflecting personnel capability, product, </a:t>
            </a:r>
            <a:r>
              <a:rPr lang="en-US" sz="2000" dirty="0" smtClean="0">
                <a:latin typeface="Times New Roman" panose="02020603050405020304" pitchFamily="18" charset="0"/>
                <a:cs typeface="Times New Roman" panose="02020603050405020304" pitchFamily="18" charset="0"/>
              </a:rPr>
              <a:t>and project </a:t>
            </a:r>
            <a:r>
              <a:rPr lang="en-US" sz="2000" dirty="0">
                <a:latin typeface="Times New Roman" panose="02020603050405020304" pitchFamily="18" charset="0"/>
                <a:cs typeface="Times New Roman" panose="02020603050405020304" pitchFamily="18" charset="0"/>
              </a:rPr>
              <a:t>characteristics.</a:t>
            </a:r>
          </a:p>
        </p:txBody>
      </p:sp>
    </p:spTree>
    <p:extLst>
      <p:ext uri="{BB962C8B-B14F-4D97-AF65-F5344CB8AC3E}">
        <p14:creationId xmlns:p14="http://schemas.microsoft.com/office/powerpoint/2010/main" val="2670042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617747"/>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endParaRPr lang="en-US" dirty="0" smtClean="0"/>
          </a:p>
          <a:p>
            <a:pPr marL="0" indent="0">
              <a:buNone/>
            </a:pPr>
            <a:r>
              <a:rPr lang="en-US" dirty="0" smtClean="0"/>
              <a:t>			</a:t>
            </a:r>
            <a:r>
              <a:rPr lang="en-US" sz="1800" dirty="0" smtClean="0">
                <a:latin typeface="Times New Roman" panose="02020603050405020304" pitchFamily="18" charset="0"/>
                <a:cs typeface="Times New Roman" panose="02020603050405020304" pitchFamily="18" charset="0"/>
              </a:rPr>
              <a:t>Figure: COCOMO Estimation Model</a:t>
            </a: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002" y="1619156"/>
            <a:ext cx="6565900" cy="4024261"/>
          </a:xfrm>
          <a:prstGeom prst="rect">
            <a:avLst/>
          </a:prstGeom>
        </p:spPr>
      </p:pic>
    </p:spTree>
    <p:extLst>
      <p:ext uri="{BB962C8B-B14F-4D97-AF65-F5344CB8AC3E}">
        <p14:creationId xmlns:p14="http://schemas.microsoft.com/office/powerpoint/2010/main" val="3187781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Risk Management</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risk is a potential problem. It’s an activity or event that may compromise the success of a software development project. Risk is the possibility of suffering loss, and total risk exposure to a specific project will account for both the probability and the size of the potential loss</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Risk Management is an important part in project planning activities. It involves identifying and estimating the probability of risks with their order of impact on the project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There are some steps which need to be followed in order to reduce risk. These steps are as follows</a:t>
            </a:r>
            <a:r>
              <a:rPr lang="en-US" sz="2000" dirty="0" smtClean="0">
                <a:latin typeface="Times New Roman" panose="02020603050405020304" pitchFamily="18" charset="0"/>
                <a:cs typeface="Times New Roman" panose="02020603050405020304" pitchFamily="18" charset="0"/>
              </a:rPr>
              <a:t>:</a:t>
            </a:r>
          </a:p>
          <a:p>
            <a:pPr algn="just" fontAlgn="base"/>
            <a:r>
              <a:rPr lang="en-US" sz="2200" b="1" i="1" dirty="0">
                <a:latin typeface="Times New Roman" panose="02020603050405020304" pitchFamily="18" charset="0"/>
                <a:cs typeface="Times New Roman" panose="02020603050405020304" pitchFamily="18" charset="0"/>
              </a:rPr>
              <a:t>Identify</a:t>
            </a:r>
            <a:r>
              <a:rPr lang="en-US" sz="2200" dirty="0">
                <a:latin typeface="Times New Roman" panose="02020603050405020304" pitchFamily="18" charset="0"/>
                <a:cs typeface="Times New Roman" panose="02020603050405020304" pitchFamily="18" charset="0"/>
              </a:rPr>
              <a:t> risks and their triggers</a:t>
            </a:r>
          </a:p>
          <a:p>
            <a:pPr algn="just" fontAlgn="base"/>
            <a:r>
              <a:rPr lang="en-US" sz="2200" b="1" i="1" dirty="0">
                <a:latin typeface="Times New Roman" panose="02020603050405020304" pitchFamily="18" charset="0"/>
                <a:cs typeface="Times New Roman" panose="02020603050405020304" pitchFamily="18" charset="0"/>
              </a:rPr>
              <a:t>Classify</a:t>
            </a:r>
            <a:r>
              <a:rPr lang="en-US" sz="2200" dirty="0">
                <a:latin typeface="Times New Roman" panose="02020603050405020304" pitchFamily="18" charset="0"/>
                <a:cs typeface="Times New Roman" panose="02020603050405020304" pitchFamily="18" charset="0"/>
              </a:rPr>
              <a:t> and prioritize all risks</a:t>
            </a:r>
          </a:p>
          <a:p>
            <a:pPr algn="just" fontAlgn="base"/>
            <a:r>
              <a:rPr lang="en-US" sz="2200" dirty="0">
                <a:latin typeface="Times New Roman" panose="02020603050405020304" pitchFamily="18" charset="0"/>
                <a:cs typeface="Times New Roman" panose="02020603050405020304" pitchFamily="18" charset="0"/>
              </a:rPr>
              <a:t>Craft a </a:t>
            </a:r>
            <a:r>
              <a:rPr lang="en-US" sz="2200" b="1" i="1" dirty="0">
                <a:latin typeface="Times New Roman" panose="02020603050405020304" pitchFamily="18" charset="0"/>
                <a:cs typeface="Times New Roman" panose="02020603050405020304" pitchFamily="18" charset="0"/>
              </a:rPr>
              <a:t>plan</a:t>
            </a:r>
            <a:r>
              <a:rPr lang="en-US" sz="2200" dirty="0">
                <a:latin typeface="Times New Roman" panose="02020603050405020304" pitchFamily="18" charset="0"/>
                <a:cs typeface="Times New Roman" panose="02020603050405020304" pitchFamily="18" charset="0"/>
              </a:rPr>
              <a:t> that links each risk to a mitigation</a:t>
            </a:r>
          </a:p>
          <a:p>
            <a:pPr algn="just" fontAlgn="base"/>
            <a:r>
              <a:rPr lang="en-US" sz="2200" b="1" i="1" dirty="0">
                <a:latin typeface="Times New Roman" panose="02020603050405020304" pitchFamily="18" charset="0"/>
                <a:cs typeface="Times New Roman" panose="02020603050405020304" pitchFamily="18" charset="0"/>
              </a:rPr>
              <a:t>Monitor</a:t>
            </a:r>
            <a:r>
              <a:rPr lang="en-US" sz="2200" dirty="0">
                <a:latin typeface="Times New Roman" panose="02020603050405020304" pitchFamily="18" charset="0"/>
                <a:cs typeface="Times New Roman" panose="02020603050405020304" pitchFamily="18" charset="0"/>
              </a:rPr>
              <a:t> for risk triggers during the project</a:t>
            </a:r>
          </a:p>
          <a:p>
            <a:pPr algn="just" fontAlgn="base"/>
            <a:r>
              <a:rPr lang="en-US" sz="2200" dirty="0">
                <a:latin typeface="Times New Roman" panose="02020603050405020304" pitchFamily="18" charset="0"/>
                <a:cs typeface="Times New Roman" panose="02020603050405020304" pitchFamily="18" charset="0"/>
              </a:rPr>
              <a:t>Implement the </a:t>
            </a:r>
            <a:r>
              <a:rPr lang="en-US" sz="2200" b="1" i="1" dirty="0">
                <a:latin typeface="Times New Roman" panose="02020603050405020304" pitchFamily="18" charset="0"/>
                <a:cs typeface="Times New Roman" panose="02020603050405020304" pitchFamily="18" charset="0"/>
              </a:rPr>
              <a:t>mitigating action </a:t>
            </a:r>
            <a:r>
              <a:rPr lang="en-US" sz="2200" dirty="0">
                <a:latin typeface="Times New Roman" panose="02020603050405020304" pitchFamily="18" charset="0"/>
                <a:cs typeface="Times New Roman" panose="02020603050405020304" pitchFamily="18" charset="0"/>
              </a:rPr>
              <a:t>if any risk materializes</a:t>
            </a:r>
          </a:p>
          <a:p>
            <a:pPr algn="just" fontAlgn="base"/>
            <a:r>
              <a:rPr lang="en-US" sz="2200" b="1" i="1" dirty="0">
                <a:latin typeface="Times New Roman" panose="02020603050405020304" pitchFamily="18" charset="0"/>
                <a:cs typeface="Times New Roman" panose="02020603050405020304" pitchFamily="18" charset="0"/>
              </a:rPr>
              <a:t>Communicate</a:t>
            </a:r>
            <a:r>
              <a:rPr lang="en-US" sz="2200" dirty="0">
                <a:latin typeface="Times New Roman" panose="02020603050405020304" pitchFamily="18" charset="0"/>
                <a:cs typeface="Times New Roman" panose="02020603050405020304" pitchFamily="18" charset="0"/>
              </a:rPr>
              <a:t> risk status throughout project</a:t>
            </a: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312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Software Project Management</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Software Project Management (SPM) is a proper way of planning and leading software projects. It is a part of project management in which software projects are planned, implemented, monitored and controlled</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is distinct from traditional project management in that software projects have a unique lifecycle process that requires multiple rounds of testing, updating, and customer feedback. Most IT-related projects are managed in the agile style, in order to keep up with the increasing pace of business, and iterate based on customer and stakeholder feedback</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It is necessary for an organization to deliver quality product, keeping the cost within client’s budget constrain and deliver the project as per scheduled. Hence in order, software project management is necessary to incorporate user requirements along with budget and </a:t>
            </a:r>
            <a:r>
              <a:rPr lang="en-US" sz="1800" dirty="0" smtClean="0">
                <a:latin typeface="Times New Roman" panose="02020603050405020304" pitchFamily="18" charset="0"/>
                <a:cs typeface="Times New Roman" panose="02020603050405020304" pitchFamily="18" charset="0"/>
              </a:rPr>
              <a:t>time </a:t>
            </a:r>
            <a:r>
              <a:rPr lang="en-US" sz="1800" dirty="0">
                <a:latin typeface="Times New Roman" panose="02020603050405020304" pitchFamily="18" charset="0"/>
                <a:cs typeface="Times New Roman" panose="02020603050405020304" pitchFamily="18" charset="0"/>
              </a:rPr>
              <a:t>constraints</a:t>
            </a:r>
            <a:r>
              <a:rPr lang="en-US" sz="1800" dirty="0" smtClean="0">
                <a:latin typeface="Times New Roman" panose="02020603050405020304" pitchFamily="18" charset="0"/>
                <a:cs typeface="Times New Roman" panose="02020603050405020304" pitchFamily="18" charset="0"/>
              </a:rPr>
              <a:t>.</a:t>
            </a:r>
          </a:p>
          <a:p>
            <a:pPr marL="0"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414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Managing People</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704484"/>
          </a:xfrm>
        </p:spPr>
        <p:txBody>
          <a:bodyPr>
            <a:normAutofit/>
          </a:bodyPr>
          <a:lstStyle/>
          <a:p>
            <a:pPr algn="just"/>
            <a:r>
              <a:rPr lang="en-US" sz="2000" dirty="0">
                <a:latin typeface="Times New Roman" panose="02020603050405020304" pitchFamily="18" charset="0"/>
                <a:cs typeface="Times New Roman" panose="02020603050405020304" pitchFamily="18" charset="0"/>
              </a:rPr>
              <a:t>To explain some of the issues involved in selecting and retaining </a:t>
            </a:r>
            <a:r>
              <a:rPr lang="en-US" sz="2000" dirty="0" smtClean="0">
                <a:latin typeface="Times New Roman" panose="02020603050405020304" pitchFamily="18" charset="0"/>
                <a:cs typeface="Times New Roman" panose="02020603050405020304" pitchFamily="18" charset="0"/>
              </a:rPr>
              <a:t>staff</a:t>
            </a:r>
          </a:p>
          <a:p>
            <a:pPr algn="just"/>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describe factors that influence individual motivation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discuss key issues of team working including composition, cohesiveness and communications </a:t>
            </a:r>
          </a:p>
          <a:p>
            <a:pPr algn="just"/>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introduce the people capability maturity model (P-CMM) - a framework for enhancing the capabilities of people in an </a:t>
            </a:r>
            <a:r>
              <a:rPr lang="en-US" sz="2000" dirty="0" smtClean="0">
                <a:latin typeface="Times New Roman" panose="02020603050405020304" pitchFamily="18" charset="0"/>
                <a:cs typeface="Times New Roman" panose="02020603050405020304" pitchFamily="18" charset="0"/>
              </a:rPr>
              <a:t>organization</a:t>
            </a:r>
          </a:p>
          <a:p>
            <a:pPr algn="just"/>
            <a:r>
              <a:rPr lang="en-US" sz="2000" dirty="0" smtClean="0">
                <a:latin typeface="Times New Roman" panose="02020603050405020304" pitchFamily="18" charset="0"/>
                <a:cs typeface="Times New Roman" panose="02020603050405020304" pitchFamily="18" charset="0"/>
              </a:rPr>
              <a:t>People management factors:</a:t>
            </a:r>
          </a:p>
          <a:p>
            <a:pPr algn="just"/>
            <a:r>
              <a:rPr lang="en-US" sz="2000" dirty="0" smtClean="0">
                <a:solidFill>
                  <a:srgbClr val="00B0F0"/>
                </a:solidFill>
                <a:latin typeface="Times New Roman" panose="02020603050405020304" pitchFamily="18" charset="0"/>
                <a:cs typeface="Times New Roman" panose="02020603050405020304" pitchFamily="18" charset="0"/>
              </a:rPr>
              <a:t>Consistency-</a:t>
            </a:r>
            <a:r>
              <a:rPr lang="en-US" sz="2000" dirty="0" smtClean="0">
                <a:latin typeface="Times New Roman" panose="02020603050405020304" pitchFamily="18" charset="0"/>
                <a:cs typeface="Times New Roman" panose="02020603050405020304" pitchFamily="18" charset="0"/>
              </a:rPr>
              <a:t> Team </a:t>
            </a:r>
            <a:r>
              <a:rPr lang="en-US" sz="2000" dirty="0">
                <a:latin typeface="Times New Roman" panose="02020603050405020304" pitchFamily="18" charset="0"/>
                <a:cs typeface="Times New Roman" panose="02020603050405020304" pitchFamily="18" charset="0"/>
              </a:rPr>
              <a:t>members should all be treated in a comparable way without </a:t>
            </a:r>
            <a:r>
              <a:rPr lang="en-US" sz="2000" dirty="0" err="1">
                <a:latin typeface="Times New Roman" panose="02020603050405020304" pitchFamily="18" charset="0"/>
                <a:cs typeface="Times New Roman" panose="02020603050405020304" pitchFamily="18" charset="0"/>
              </a:rPr>
              <a:t>favourites</a:t>
            </a:r>
            <a:r>
              <a:rPr lang="en-US" sz="2000" dirty="0">
                <a:latin typeface="Times New Roman" panose="02020603050405020304" pitchFamily="18" charset="0"/>
                <a:cs typeface="Times New Roman" panose="02020603050405020304" pitchFamily="18" charset="0"/>
              </a:rPr>
              <a:t> or discrimination. </a:t>
            </a:r>
          </a:p>
          <a:p>
            <a:pPr algn="just"/>
            <a:r>
              <a:rPr lang="en-US" sz="2000" dirty="0" smtClean="0">
                <a:solidFill>
                  <a:srgbClr val="00B0F0"/>
                </a:solidFill>
                <a:latin typeface="Times New Roman" panose="02020603050405020304" pitchFamily="18" charset="0"/>
                <a:cs typeface="Times New Roman" panose="02020603050405020304" pitchFamily="18" charset="0"/>
              </a:rPr>
              <a:t>Respect-</a:t>
            </a:r>
            <a:r>
              <a:rPr lang="en-US" sz="2000" dirty="0" smtClean="0">
                <a:latin typeface="Times New Roman" panose="02020603050405020304" pitchFamily="18" charset="0"/>
                <a:cs typeface="Times New Roman" panose="02020603050405020304" pitchFamily="18" charset="0"/>
              </a:rPr>
              <a:t> Different </a:t>
            </a:r>
            <a:r>
              <a:rPr lang="en-US" sz="2000" dirty="0">
                <a:latin typeface="Times New Roman" panose="02020603050405020304" pitchFamily="18" charset="0"/>
                <a:cs typeface="Times New Roman" panose="02020603050405020304" pitchFamily="18" charset="0"/>
              </a:rPr>
              <a:t>team members have different skills and these differences should be respected. </a:t>
            </a:r>
          </a:p>
          <a:p>
            <a:pPr algn="just"/>
            <a:r>
              <a:rPr lang="en-US" sz="2000" dirty="0" smtClean="0">
                <a:solidFill>
                  <a:srgbClr val="00B0F0"/>
                </a:solidFill>
                <a:latin typeface="Times New Roman" panose="02020603050405020304" pitchFamily="18" charset="0"/>
                <a:cs typeface="Times New Roman" panose="02020603050405020304" pitchFamily="18" charset="0"/>
              </a:rPr>
              <a:t>Inclusion-</a:t>
            </a:r>
            <a:r>
              <a:rPr lang="en-US" sz="2000" dirty="0" smtClean="0">
                <a:latin typeface="Times New Roman" panose="02020603050405020304" pitchFamily="18" charset="0"/>
                <a:cs typeface="Times New Roman" panose="02020603050405020304" pitchFamily="18" charset="0"/>
              </a:rPr>
              <a:t> Involve </a:t>
            </a:r>
            <a:r>
              <a:rPr lang="en-US" sz="2000" dirty="0">
                <a:latin typeface="Times New Roman" panose="02020603050405020304" pitchFamily="18" charset="0"/>
                <a:cs typeface="Times New Roman" panose="02020603050405020304" pitchFamily="18" charset="0"/>
              </a:rPr>
              <a:t>all team members and make sure that people’s views are considered. </a:t>
            </a:r>
          </a:p>
          <a:p>
            <a:pPr algn="just"/>
            <a:r>
              <a:rPr lang="en-US" sz="2000" dirty="0" smtClean="0">
                <a:solidFill>
                  <a:srgbClr val="00B0F0"/>
                </a:solidFill>
                <a:latin typeface="Times New Roman" panose="02020603050405020304" pitchFamily="18" charset="0"/>
                <a:cs typeface="Times New Roman" panose="02020603050405020304" pitchFamily="18" charset="0"/>
              </a:rPr>
              <a:t>Honesty-</a:t>
            </a:r>
            <a:r>
              <a:rPr lang="en-US" sz="2000" dirty="0" smtClean="0">
                <a:latin typeface="Times New Roman" panose="02020603050405020304" pitchFamily="18" charset="0"/>
                <a:cs typeface="Times New Roman" panose="02020603050405020304" pitchFamily="18" charset="0"/>
              </a:rPr>
              <a:t> You </a:t>
            </a:r>
            <a:r>
              <a:rPr lang="en-US" sz="2000" dirty="0">
                <a:latin typeface="Times New Roman" panose="02020603050405020304" pitchFamily="18" charset="0"/>
                <a:cs typeface="Times New Roman" panose="02020603050405020304" pitchFamily="18" charset="0"/>
              </a:rPr>
              <a:t>should always be honest about what is going well and what is going badly in a project.</a:t>
            </a:r>
          </a:p>
        </p:txBody>
      </p:sp>
    </p:spTree>
    <p:extLst>
      <p:ext uri="{BB962C8B-B14F-4D97-AF65-F5344CB8AC3E}">
        <p14:creationId xmlns:p14="http://schemas.microsoft.com/office/powerpoint/2010/main" val="353427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Selecting Staff</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An important project management task is team selection. </a:t>
            </a:r>
          </a:p>
          <a:p>
            <a:pPr algn="just"/>
            <a:r>
              <a:rPr lang="en-US" dirty="0" smtClean="0">
                <a:latin typeface="Times New Roman" panose="02020603050405020304" pitchFamily="18" charset="0"/>
                <a:cs typeface="Times New Roman" panose="02020603050405020304" pitchFamily="18" charset="0"/>
              </a:rPr>
              <a:t>Information </a:t>
            </a:r>
            <a:r>
              <a:rPr lang="en-US" dirty="0">
                <a:latin typeface="Times New Roman" panose="02020603050405020304" pitchFamily="18" charset="0"/>
                <a:cs typeface="Times New Roman" panose="02020603050405020304" pitchFamily="18" charset="0"/>
              </a:rPr>
              <a:t>on selection comes from: </a:t>
            </a:r>
          </a:p>
          <a:p>
            <a:pPr marL="0" indent="0" algn="just">
              <a:buNone/>
            </a:pPr>
            <a:r>
              <a:rPr lang="en-US" dirty="0" smtClean="0">
                <a:latin typeface="Times New Roman" panose="02020603050405020304" pitchFamily="18" charset="0"/>
                <a:cs typeface="Times New Roman" panose="02020603050405020304" pitchFamily="18" charset="0"/>
              </a:rPr>
              <a:t>	- Information </a:t>
            </a:r>
            <a:r>
              <a:rPr lang="en-US" dirty="0">
                <a:latin typeface="Times New Roman" panose="02020603050405020304" pitchFamily="18" charset="0"/>
                <a:cs typeface="Times New Roman" panose="02020603050405020304" pitchFamily="18" charset="0"/>
              </a:rPr>
              <a:t>provided by the candidates.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	- Information </a:t>
            </a:r>
            <a:r>
              <a:rPr lang="en-US" dirty="0">
                <a:latin typeface="Times New Roman" panose="02020603050405020304" pitchFamily="18" charset="0"/>
                <a:cs typeface="Times New Roman" panose="02020603050405020304" pitchFamily="18" charset="0"/>
              </a:rPr>
              <a:t>gained by interviewing and talking with candidates. </a:t>
            </a:r>
          </a:p>
          <a:p>
            <a:pPr marL="0" indent="0" algn="just">
              <a:buNone/>
            </a:pPr>
            <a:r>
              <a:rPr lang="en-US" dirty="0" smtClean="0">
                <a:latin typeface="Times New Roman" panose="02020603050405020304" pitchFamily="18" charset="0"/>
                <a:cs typeface="Times New Roman" panose="02020603050405020304" pitchFamily="18" charset="0"/>
              </a:rPr>
              <a:t>	- Recommendations </a:t>
            </a:r>
            <a:r>
              <a:rPr lang="en-US" dirty="0">
                <a:latin typeface="Times New Roman" panose="02020603050405020304" pitchFamily="18" charset="0"/>
                <a:cs typeface="Times New Roman" panose="02020603050405020304" pitchFamily="18" charset="0"/>
              </a:rPr>
              <a:t>and comments from other people </a:t>
            </a:r>
            <a:r>
              <a:rPr lang="en-US" dirty="0" smtClean="0">
                <a:latin typeface="Times New Roman" panose="02020603050405020304" pitchFamily="18" charset="0"/>
                <a:cs typeface="Times New Roman" panose="02020603050405020304" pitchFamily="18" charset="0"/>
              </a:rPr>
              <a:t>who know      </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or </a:t>
            </a:r>
            <a:r>
              <a:rPr lang="en-US" dirty="0">
                <a:latin typeface="Times New Roman" panose="02020603050405020304" pitchFamily="18" charset="0"/>
                <a:cs typeface="Times New Roman" panose="02020603050405020304" pitchFamily="18" charset="0"/>
              </a:rPr>
              <a:t>who have worked </a:t>
            </a:r>
            <a:r>
              <a:rPr lang="en-US" dirty="0" smtClean="0">
                <a:latin typeface="Times New Roman" panose="02020603050405020304" pitchFamily="18" charset="0"/>
                <a:cs typeface="Times New Roman" panose="02020603050405020304" pitchFamily="18" charset="0"/>
              </a:rPr>
              <a:t>with the </a:t>
            </a:r>
            <a:r>
              <a:rPr lang="en-US" dirty="0">
                <a:latin typeface="Times New Roman" panose="02020603050405020304" pitchFamily="18" charset="0"/>
                <a:cs typeface="Times New Roman" panose="02020603050405020304" pitchFamily="18" charset="0"/>
              </a:rPr>
              <a:t>candidates</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630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Motivating People</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An important role of a manager is to motivate the people working on a project. </a:t>
            </a:r>
          </a:p>
          <a:p>
            <a:r>
              <a:rPr lang="en-US" dirty="0" smtClean="0">
                <a:latin typeface="Times New Roman" panose="02020603050405020304" pitchFamily="18" charset="0"/>
                <a:cs typeface="Times New Roman" panose="02020603050405020304" pitchFamily="18" charset="0"/>
              </a:rPr>
              <a:t>Motivation </a:t>
            </a:r>
            <a:r>
              <a:rPr lang="en-US" dirty="0">
                <a:latin typeface="Times New Roman" panose="02020603050405020304" pitchFamily="18" charset="0"/>
                <a:cs typeface="Times New Roman" panose="02020603050405020304" pitchFamily="18" charset="0"/>
              </a:rPr>
              <a:t>is a complex issue but it appears that their are different types of motivation based on: </a:t>
            </a:r>
          </a:p>
          <a:p>
            <a:pPr marL="0" indent="0">
              <a:buNone/>
            </a:pPr>
            <a:r>
              <a:rPr lang="en-US" dirty="0" smtClean="0">
                <a:latin typeface="Times New Roman" panose="02020603050405020304" pitchFamily="18" charset="0"/>
                <a:cs typeface="Times New Roman" panose="02020603050405020304" pitchFamily="18" charset="0"/>
              </a:rPr>
              <a:t>	- Basic </a:t>
            </a:r>
            <a:r>
              <a:rPr lang="en-US" dirty="0">
                <a:latin typeface="Times New Roman" panose="02020603050405020304" pitchFamily="18" charset="0"/>
                <a:cs typeface="Times New Roman" panose="02020603050405020304" pitchFamily="18" charset="0"/>
              </a:rPr>
              <a:t>needs (e.g. food, sleep, etc.); </a:t>
            </a:r>
          </a:p>
          <a:p>
            <a:pPr marL="0" indent="0">
              <a:buNone/>
            </a:pPr>
            <a:r>
              <a:rPr lang="en-US" dirty="0" smtClean="0">
                <a:latin typeface="Times New Roman" panose="02020603050405020304" pitchFamily="18" charset="0"/>
                <a:cs typeface="Times New Roman" panose="02020603050405020304" pitchFamily="18" charset="0"/>
              </a:rPr>
              <a:t>	- Personal </a:t>
            </a:r>
            <a:r>
              <a:rPr lang="en-US" dirty="0">
                <a:latin typeface="Times New Roman" panose="02020603050405020304" pitchFamily="18" charset="0"/>
                <a:cs typeface="Times New Roman" panose="02020603050405020304" pitchFamily="18" charset="0"/>
              </a:rPr>
              <a:t>needs (e.g. respect, self-esteem); </a:t>
            </a:r>
          </a:p>
          <a:p>
            <a:pPr marL="0" indent="0">
              <a:buNone/>
            </a:pPr>
            <a:r>
              <a:rPr lang="en-US" dirty="0" smtClean="0">
                <a:latin typeface="Times New Roman" panose="02020603050405020304" pitchFamily="18" charset="0"/>
                <a:cs typeface="Times New Roman" panose="02020603050405020304" pitchFamily="18" charset="0"/>
              </a:rPr>
              <a:t>	- Social </a:t>
            </a:r>
            <a:r>
              <a:rPr lang="en-US" dirty="0">
                <a:latin typeface="Times New Roman" panose="02020603050405020304" pitchFamily="18" charset="0"/>
                <a:cs typeface="Times New Roman" panose="02020603050405020304" pitchFamily="18" charset="0"/>
              </a:rPr>
              <a:t>needs (e.g. to be accepted as part of a group).</a:t>
            </a:r>
          </a:p>
        </p:txBody>
      </p:sp>
    </p:spTree>
    <p:extLst>
      <p:ext uri="{BB962C8B-B14F-4D97-AF65-F5344CB8AC3E}">
        <p14:creationId xmlns:p14="http://schemas.microsoft.com/office/powerpoint/2010/main" val="1002547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Managing Groups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Most software engineering is a group activity </a:t>
            </a:r>
          </a:p>
          <a:p>
            <a:pPr marL="0" indent="0">
              <a:buNone/>
            </a:pPr>
            <a:r>
              <a:rPr lang="en-US" dirty="0" smtClean="0">
                <a:latin typeface="Times New Roman" panose="02020603050405020304" pitchFamily="18" charset="0"/>
                <a:cs typeface="Times New Roman" panose="02020603050405020304" pitchFamily="18" charset="0"/>
              </a:rPr>
              <a:t>	- The </a:t>
            </a:r>
            <a:r>
              <a:rPr lang="en-US" dirty="0">
                <a:latin typeface="Times New Roman" panose="02020603050405020304" pitchFamily="18" charset="0"/>
                <a:cs typeface="Times New Roman" panose="02020603050405020304" pitchFamily="18" charset="0"/>
              </a:rPr>
              <a:t>development schedule for most non-trivial software </a:t>
            </a: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projects </a:t>
            </a:r>
            <a:r>
              <a:rPr lang="en-US" dirty="0">
                <a:latin typeface="Times New Roman" panose="02020603050405020304" pitchFamily="18" charset="0"/>
                <a:cs typeface="Times New Roman" panose="02020603050405020304" pitchFamily="18" charset="0"/>
              </a:rPr>
              <a:t>is such that they cannot be completed by one person </a:t>
            </a: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working </a:t>
            </a:r>
            <a:r>
              <a:rPr lang="en-US" dirty="0">
                <a:latin typeface="Times New Roman" panose="02020603050405020304" pitchFamily="18" charset="0"/>
                <a:cs typeface="Times New Roman" panose="02020603050405020304" pitchFamily="18" charset="0"/>
              </a:rPr>
              <a:t>alone. </a:t>
            </a:r>
          </a:p>
          <a:p>
            <a:r>
              <a:rPr lang="en-US" dirty="0" smtClean="0">
                <a:latin typeface="Times New Roman" panose="02020603050405020304" pitchFamily="18" charset="0"/>
                <a:cs typeface="Times New Roman" panose="02020603050405020304" pitchFamily="18" charset="0"/>
              </a:rPr>
              <a:t>Group </a:t>
            </a:r>
            <a:r>
              <a:rPr lang="en-US" dirty="0">
                <a:latin typeface="Times New Roman" panose="02020603050405020304" pitchFamily="18" charset="0"/>
                <a:cs typeface="Times New Roman" panose="02020603050405020304" pitchFamily="18" charset="0"/>
              </a:rPr>
              <a:t>interaction is a key determinant of group performance. </a:t>
            </a:r>
          </a:p>
          <a:p>
            <a:r>
              <a:rPr lang="en-US" dirty="0" smtClean="0">
                <a:latin typeface="Times New Roman" panose="02020603050405020304" pitchFamily="18" charset="0"/>
                <a:cs typeface="Times New Roman" panose="02020603050405020304" pitchFamily="18" charset="0"/>
              </a:rPr>
              <a:t>Flexibility </a:t>
            </a:r>
            <a:r>
              <a:rPr lang="en-US" dirty="0">
                <a:latin typeface="Times New Roman" panose="02020603050405020304" pitchFamily="18" charset="0"/>
                <a:cs typeface="Times New Roman" panose="02020603050405020304" pitchFamily="18" charset="0"/>
              </a:rPr>
              <a:t>in group composition is limited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Managers </a:t>
            </a:r>
            <a:r>
              <a:rPr lang="en-US" dirty="0">
                <a:latin typeface="Times New Roman" panose="02020603050405020304" pitchFamily="18" charset="0"/>
                <a:cs typeface="Times New Roman" panose="02020603050405020304" pitchFamily="18" charset="0"/>
              </a:rPr>
              <a:t>must do the best they can with available people.</a:t>
            </a:r>
          </a:p>
        </p:txBody>
      </p:sp>
    </p:spTree>
    <p:extLst>
      <p:ext uri="{BB962C8B-B14F-4D97-AF65-F5344CB8AC3E}">
        <p14:creationId xmlns:p14="http://schemas.microsoft.com/office/powerpoint/2010/main" val="3989168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The People Capability Maturity Model</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Intended </a:t>
            </a:r>
            <a:r>
              <a:rPr lang="en-US" dirty="0">
                <a:latin typeface="Times New Roman" panose="02020603050405020304" pitchFamily="18" charset="0"/>
                <a:cs typeface="Times New Roman" panose="02020603050405020304" pitchFamily="18" charset="0"/>
              </a:rPr>
              <a:t>as a framework for managing the development of people involved in software development</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To improve </a:t>
            </a:r>
            <a:r>
              <a:rPr lang="en-US" dirty="0" smtClean="0">
                <a:latin typeface="Times New Roman" panose="02020603050405020304" pitchFamily="18" charset="0"/>
                <a:cs typeface="Times New Roman" panose="02020603050405020304" pitchFamily="18" charset="0"/>
              </a:rPr>
              <a:t>organizational </a:t>
            </a:r>
            <a:r>
              <a:rPr lang="en-US" dirty="0">
                <a:latin typeface="Times New Roman" panose="02020603050405020304" pitchFamily="18" charset="0"/>
                <a:cs typeface="Times New Roman" panose="02020603050405020304" pitchFamily="18" charset="0"/>
              </a:rPr>
              <a:t>capability by improving workforce capability. </a:t>
            </a:r>
          </a:p>
          <a:p>
            <a:pPr algn="just"/>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ensure that software development capability is not reliant on a small number of individuals. </a:t>
            </a:r>
          </a:p>
          <a:p>
            <a:pPr algn="just"/>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align the motivation of individuals with that of the </a:t>
            </a:r>
            <a:r>
              <a:rPr lang="en-US" dirty="0" smtClean="0">
                <a:latin typeface="Times New Roman" panose="02020603050405020304" pitchFamily="18" charset="0"/>
                <a:cs typeface="Times New Roman" panose="02020603050405020304" pitchFamily="18" charset="0"/>
              </a:rPr>
              <a:t>organization</a:t>
            </a:r>
            <a:r>
              <a:rPr lang="en-US" dirty="0">
                <a:latin typeface="Times New Roman" panose="02020603050405020304" pitchFamily="18" charset="0"/>
                <a:cs typeface="Times New Roman" panose="02020603050405020304" pitchFamily="18" charset="0"/>
              </a:rPr>
              <a:t>. </a:t>
            </a:r>
          </a:p>
          <a:p>
            <a:pPr algn="just"/>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help retain people with critical knowledge and skills.</a:t>
            </a:r>
          </a:p>
        </p:txBody>
      </p:sp>
    </p:spTree>
    <p:extLst>
      <p:ext uri="{BB962C8B-B14F-4D97-AF65-F5344CB8AC3E}">
        <p14:creationId xmlns:p14="http://schemas.microsoft.com/office/powerpoint/2010/main" val="2102550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P-CMM Levels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Five stage model </a:t>
            </a:r>
          </a:p>
          <a:p>
            <a:pPr algn="just"/>
            <a:r>
              <a:rPr lang="en-US" dirty="0" smtClean="0">
                <a:solidFill>
                  <a:srgbClr val="00B0F0"/>
                </a:solidFill>
                <a:latin typeface="Times New Roman" panose="02020603050405020304" pitchFamily="18" charset="0"/>
                <a:cs typeface="Times New Roman" panose="02020603050405020304" pitchFamily="18" charset="0"/>
              </a:rPr>
              <a:t>Initial - </a:t>
            </a:r>
            <a:r>
              <a:rPr lang="en-US" dirty="0" smtClean="0">
                <a:latin typeface="Times New Roman" panose="02020603050405020304" pitchFamily="18" charset="0"/>
                <a:cs typeface="Times New Roman" panose="02020603050405020304" pitchFamily="18" charset="0"/>
              </a:rPr>
              <a:t>Ad-hoc </a:t>
            </a:r>
            <a:r>
              <a:rPr lang="en-US" dirty="0">
                <a:latin typeface="Times New Roman" panose="02020603050405020304" pitchFamily="18" charset="0"/>
                <a:cs typeface="Times New Roman" panose="02020603050405020304" pitchFamily="18" charset="0"/>
              </a:rPr>
              <a:t>people management </a:t>
            </a:r>
          </a:p>
          <a:p>
            <a:pPr algn="just"/>
            <a:r>
              <a:rPr lang="en-US" dirty="0" smtClean="0">
                <a:solidFill>
                  <a:srgbClr val="00B0F0"/>
                </a:solidFill>
                <a:latin typeface="Times New Roman" panose="02020603050405020304" pitchFamily="18" charset="0"/>
                <a:cs typeface="Times New Roman" panose="02020603050405020304" pitchFamily="18" charset="0"/>
              </a:rPr>
              <a:t>Repeatable - </a:t>
            </a:r>
            <a:r>
              <a:rPr lang="en-US" dirty="0" smtClean="0">
                <a:latin typeface="Times New Roman" panose="02020603050405020304" pitchFamily="18" charset="0"/>
                <a:cs typeface="Times New Roman" panose="02020603050405020304" pitchFamily="18" charset="0"/>
              </a:rPr>
              <a:t>Policies </a:t>
            </a:r>
            <a:r>
              <a:rPr lang="en-US" dirty="0">
                <a:latin typeface="Times New Roman" panose="02020603050405020304" pitchFamily="18" charset="0"/>
                <a:cs typeface="Times New Roman" panose="02020603050405020304" pitchFamily="18" charset="0"/>
              </a:rPr>
              <a:t>developed for capability improvement </a:t>
            </a:r>
          </a:p>
          <a:p>
            <a:pPr algn="just"/>
            <a:r>
              <a:rPr lang="en-US" dirty="0" smtClean="0">
                <a:solidFill>
                  <a:srgbClr val="00B0F0"/>
                </a:solidFill>
                <a:latin typeface="Times New Roman" panose="02020603050405020304" pitchFamily="18" charset="0"/>
                <a:cs typeface="Times New Roman" panose="02020603050405020304" pitchFamily="18" charset="0"/>
              </a:rPr>
              <a:t>Defined - </a:t>
            </a:r>
            <a:r>
              <a:rPr lang="en-US" dirty="0" smtClean="0">
                <a:latin typeface="Times New Roman" panose="02020603050405020304" pitchFamily="18" charset="0"/>
                <a:cs typeface="Times New Roman" panose="02020603050405020304" pitchFamily="18" charset="0"/>
              </a:rPr>
              <a:t>Standardized </a:t>
            </a:r>
            <a:r>
              <a:rPr lang="en-US" dirty="0">
                <a:latin typeface="Times New Roman" panose="02020603050405020304" pitchFamily="18" charset="0"/>
                <a:cs typeface="Times New Roman" panose="02020603050405020304" pitchFamily="18" charset="0"/>
              </a:rPr>
              <a:t>people management across the </a:t>
            </a:r>
            <a:r>
              <a:rPr lang="en-US" dirty="0" smtClean="0">
                <a:latin typeface="Times New Roman" panose="02020603050405020304" pitchFamily="18" charset="0"/>
                <a:cs typeface="Times New Roman" panose="02020603050405020304" pitchFamily="18" charset="0"/>
              </a:rPr>
              <a:t>organization</a:t>
            </a:r>
          </a:p>
          <a:p>
            <a:pPr algn="just"/>
            <a:r>
              <a:rPr lang="en-US" dirty="0" smtClean="0">
                <a:solidFill>
                  <a:srgbClr val="00B0F0"/>
                </a:solidFill>
                <a:latin typeface="Times New Roman" panose="02020603050405020304" pitchFamily="18" charset="0"/>
                <a:cs typeface="Times New Roman" panose="02020603050405020304" pitchFamily="18" charset="0"/>
              </a:rPr>
              <a:t>Managed - </a:t>
            </a:r>
            <a:r>
              <a:rPr lang="en-US" dirty="0" smtClean="0">
                <a:latin typeface="Times New Roman" panose="02020603050405020304" pitchFamily="18" charset="0"/>
                <a:cs typeface="Times New Roman" panose="02020603050405020304" pitchFamily="18" charset="0"/>
              </a:rPr>
              <a:t>Quantitative </a:t>
            </a:r>
            <a:r>
              <a:rPr lang="en-US" dirty="0">
                <a:latin typeface="Times New Roman" panose="02020603050405020304" pitchFamily="18" charset="0"/>
                <a:cs typeface="Times New Roman" panose="02020603050405020304" pitchFamily="18" charset="0"/>
              </a:rPr>
              <a:t>goals for people management in place </a:t>
            </a:r>
          </a:p>
          <a:p>
            <a:pPr algn="just"/>
            <a:r>
              <a:rPr lang="en-US" dirty="0" smtClean="0">
                <a:solidFill>
                  <a:srgbClr val="00B0F0"/>
                </a:solidFill>
                <a:latin typeface="Times New Roman" panose="02020603050405020304" pitchFamily="18" charset="0"/>
                <a:cs typeface="Times New Roman" panose="02020603050405020304" pitchFamily="18" charset="0"/>
              </a:rPr>
              <a:t>Optimizing - </a:t>
            </a:r>
            <a:r>
              <a:rPr lang="en-US" dirty="0" smtClean="0">
                <a:latin typeface="Times New Roman" panose="02020603050405020304" pitchFamily="18" charset="0"/>
                <a:cs typeface="Times New Roman" panose="02020603050405020304" pitchFamily="18" charset="0"/>
              </a:rPr>
              <a:t>Continuous </a:t>
            </a:r>
            <a:r>
              <a:rPr lang="en-US" dirty="0">
                <a:latin typeface="Times New Roman" panose="02020603050405020304" pitchFamily="18" charset="0"/>
                <a:cs typeface="Times New Roman" panose="02020603050405020304" pitchFamily="18" charset="0"/>
              </a:rPr>
              <a:t>focus on improving individual competence and workforce motivation</a:t>
            </a:r>
          </a:p>
        </p:txBody>
      </p:sp>
    </p:spTree>
    <p:extLst>
      <p:ext uri="{BB962C8B-B14F-4D97-AF65-F5344CB8AC3E}">
        <p14:creationId xmlns:p14="http://schemas.microsoft.com/office/powerpoint/2010/main" val="974954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Software Project Management consists of several different type of managements</a:t>
            </a:r>
            <a:r>
              <a:rPr lang="en-US" sz="1800" dirty="0" smtClean="0">
                <a:latin typeface="Times New Roman" panose="02020603050405020304" pitchFamily="18" charset="0"/>
                <a:cs typeface="Times New Roman" panose="02020603050405020304" pitchFamily="18" charset="0"/>
              </a:rPr>
              <a:t>:</a:t>
            </a:r>
          </a:p>
          <a:p>
            <a:r>
              <a:rPr lang="en-US" sz="1800" dirty="0" smtClean="0">
                <a:solidFill>
                  <a:srgbClr val="00B0F0"/>
                </a:solidFill>
                <a:latin typeface="Times New Roman" panose="02020603050405020304" pitchFamily="18" charset="0"/>
                <a:cs typeface="Times New Roman" panose="02020603050405020304" pitchFamily="18" charset="0"/>
              </a:rPr>
              <a:t>Conflict Management:</a:t>
            </a:r>
          </a:p>
          <a:p>
            <a:pPr algn="just"/>
            <a:r>
              <a:rPr lang="en-US" sz="1800" dirty="0">
                <a:latin typeface="Times New Roman" panose="02020603050405020304" pitchFamily="18" charset="0"/>
                <a:cs typeface="Times New Roman" panose="02020603050405020304" pitchFamily="18" charset="0"/>
              </a:rPr>
              <a:t>Conflict management is the process to restrict the negative features of conflict while increasing the positive features of conflict. The goal of conflict management is to improve learning and group results including efficacy or performance in an organizational setting. Properly managed conflict can enhance group results</a:t>
            </a:r>
            <a:r>
              <a:rPr lang="en-US" sz="1800" dirty="0" smtClean="0">
                <a:latin typeface="Times New Roman" panose="02020603050405020304" pitchFamily="18" charset="0"/>
                <a:cs typeface="Times New Roman" panose="02020603050405020304" pitchFamily="18" charset="0"/>
              </a:rPr>
              <a:t>.</a:t>
            </a:r>
          </a:p>
          <a:p>
            <a:r>
              <a:rPr lang="en-US" sz="1800" dirty="0" smtClean="0">
                <a:solidFill>
                  <a:srgbClr val="00B0F0"/>
                </a:solidFill>
                <a:latin typeface="Times New Roman" panose="02020603050405020304" pitchFamily="18" charset="0"/>
                <a:cs typeface="Times New Roman" panose="02020603050405020304" pitchFamily="18" charset="0"/>
              </a:rPr>
              <a:t>Risk Management:</a:t>
            </a:r>
          </a:p>
          <a:p>
            <a:r>
              <a:rPr lang="en-US" sz="1800" dirty="0">
                <a:latin typeface="Times New Roman" panose="02020603050405020304" pitchFamily="18" charset="0"/>
                <a:cs typeface="Times New Roman" panose="02020603050405020304" pitchFamily="18" charset="0"/>
              </a:rPr>
              <a:t>Risk management is the analysis and identification of risks that is followed by synchronized and economical implementation of resources to minimize, operate and control the possibility or effect of unfortunate events or to maximize the realization of opportunities</a:t>
            </a:r>
            <a:r>
              <a:rPr lang="en-US" sz="1800" dirty="0" smtClean="0">
                <a:latin typeface="Times New Roman" panose="02020603050405020304" pitchFamily="18" charset="0"/>
                <a:cs typeface="Times New Roman" panose="02020603050405020304" pitchFamily="18" charset="0"/>
              </a:rPr>
              <a:t>.</a:t>
            </a:r>
          </a:p>
          <a:p>
            <a:r>
              <a:rPr lang="en-US" sz="1800" dirty="0" smtClean="0">
                <a:solidFill>
                  <a:srgbClr val="00B0F0"/>
                </a:solidFill>
                <a:latin typeface="Times New Roman" panose="02020603050405020304" pitchFamily="18" charset="0"/>
                <a:cs typeface="Times New Roman" panose="02020603050405020304" pitchFamily="18" charset="0"/>
              </a:rPr>
              <a:t>Requirement Management:</a:t>
            </a:r>
          </a:p>
          <a:p>
            <a:pPr algn="just"/>
            <a:r>
              <a:rPr lang="en-US" sz="1800" dirty="0">
                <a:latin typeface="Times New Roman" panose="02020603050405020304" pitchFamily="18" charset="0"/>
                <a:cs typeface="Times New Roman" panose="02020603050405020304" pitchFamily="18" charset="0"/>
              </a:rPr>
              <a:t>It is the process of analyzing, prioritizing, tracing and documenting on requirements and then supervising change and communicating to pertinent stakeholders. It is a continuous process during a project.</a:t>
            </a:r>
            <a:r>
              <a:rPr lang="en-US" sz="1800" dirty="0"/>
              <a:t/>
            </a:r>
            <a:br>
              <a:rPr lang="en-US" sz="1800" dirty="0"/>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0320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510520"/>
          </a:xfrm>
        </p:spPr>
        <p:txBody>
          <a:bodyPr>
            <a:normAutofit/>
          </a:bodyPr>
          <a:lstStyle/>
          <a:p>
            <a:pPr algn="just"/>
            <a:r>
              <a:rPr lang="en-US" sz="1800" dirty="0" smtClean="0">
                <a:solidFill>
                  <a:srgbClr val="00B0F0"/>
                </a:solidFill>
                <a:latin typeface="Times New Roman" panose="02020603050405020304" pitchFamily="18" charset="0"/>
                <a:cs typeface="Times New Roman" panose="02020603050405020304" pitchFamily="18" charset="0"/>
              </a:rPr>
              <a:t>Change Management:</a:t>
            </a:r>
          </a:p>
          <a:p>
            <a:pPr algn="just"/>
            <a:r>
              <a:rPr lang="en-US" sz="1800" dirty="0">
                <a:latin typeface="Times New Roman" panose="02020603050405020304" pitchFamily="18" charset="0"/>
                <a:cs typeface="Times New Roman" panose="02020603050405020304" pitchFamily="18" charset="0"/>
              </a:rPr>
              <a:t>Change management is a systematic approach for dealing with the transition or transformation of an organization’s goals, processes or technologies. The purpose of change management is to execute strategies for effecting change, controlling change and helping people to adapt to change</a:t>
            </a:r>
            <a:r>
              <a:rPr lang="en-US" sz="1800" dirty="0" smtClean="0">
                <a:latin typeface="Times New Roman" panose="02020603050405020304" pitchFamily="18" charset="0"/>
                <a:cs typeface="Times New Roman" panose="02020603050405020304" pitchFamily="18" charset="0"/>
              </a:rPr>
              <a:t>.</a:t>
            </a:r>
          </a:p>
          <a:p>
            <a:pPr marL="0" indent="0" algn="just">
              <a:buNone/>
            </a:pP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solidFill>
                  <a:srgbClr val="00B0F0"/>
                </a:solidFill>
                <a:latin typeface="Times New Roman" panose="02020603050405020304" pitchFamily="18" charset="0"/>
                <a:cs typeface="Times New Roman" panose="02020603050405020304" pitchFamily="18" charset="0"/>
              </a:rPr>
              <a:t>Software Configuration Management:</a:t>
            </a:r>
          </a:p>
          <a:p>
            <a:pPr algn="just"/>
            <a:r>
              <a:rPr lang="en-US" sz="1800" dirty="0">
                <a:latin typeface="Times New Roman" panose="02020603050405020304" pitchFamily="18" charset="0"/>
                <a:cs typeface="Times New Roman" panose="02020603050405020304" pitchFamily="18" charset="0"/>
              </a:rPr>
              <a:t>Software configuration management is the process of controlling and tracing changes in the software, part of the larger cross-disciplinary field of configuration management. Software configuration management include revision control and the inauguration of baselines</a:t>
            </a:r>
            <a:r>
              <a:rPr lang="en-US" sz="1800" dirty="0" smtClean="0">
                <a:latin typeface="Times New Roman" panose="02020603050405020304" pitchFamily="18" charset="0"/>
                <a:cs typeface="Times New Roman" panose="02020603050405020304" pitchFamily="18" charset="0"/>
              </a:rPr>
              <a:t>.</a:t>
            </a: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smtClean="0">
                <a:solidFill>
                  <a:srgbClr val="00B0F0"/>
                </a:solidFill>
                <a:latin typeface="Times New Roman" panose="02020603050405020304" pitchFamily="18" charset="0"/>
                <a:cs typeface="Times New Roman" panose="02020603050405020304" pitchFamily="18" charset="0"/>
              </a:rPr>
              <a:t>Release Management:</a:t>
            </a:r>
          </a:p>
          <a:p>
            <a:pPr algn="just"/>
            <a:r>
              <a:rPr lang="en-US" sz="1800" dirty="0">
                <a:latin typeface="Times New Roman" panose="02020603050405020304" pitchFamily="18" charset="0"/>
                <a:cs typeface="Times New Roman" panose="02020603050405020304" pitchFamily="18" charset="0"/>
              </a:rPr>
              <a:t>Release Management is the task of planning, controlling and scheduling the build in deploying releases. Release management ensures that organization delivers new and enhanced services required by the customer, while protecting the integrity of existing services.</a:t>
            </a:r>
          </a:p>
        </p:txBody>
      </p:sp>
    </p:spTree>
    <p:extLst>
      <p:ext uri="{BB962C8B-B14F-4D97-AF65-F5344CB8AC3E}">
        <p14:creationId xmlns:p14="http://schemas.microsoft.com/office/powerpoint/2010/main" val="3656486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The success criteria for project management obviously vary from project to </a:t>
            </a:r>
            <a:r>
              <a:rPr lang="en-US" sz="1800" dirty="0" smtClean="0">
                <a:latin typeface="Times New Roman" panose="02020603050405020304" pitchFamily="18" charset="0"/>
                <a:cs typeface="Times New Roman" panose="02020603050405020304" pitchFamily="18" charset="0"/>
              </a:rPr>
              <a:t>project but</a:t>
            </a:r>
            <a:r>
              <a:rPr lang="en-US" sz="1800" dirty="0">
                <a:latin typeface="Times New Roman" panose="02020603050405020304" pitchFamily="18" charset="0"/>
                <a:cs typeface="Times New Roman" panose="02020603050405020304" pitchFamily="18" charset="0"/>
              </a:rPr>
              <a:t>, for most projects, important goals are:</a:t>
            </a:r>
          </a:p>
          <a:p>
            <a:pPr algn="just"/>
            <a:r>
              <a:rPr lang="en-US" sz="1800" dirty="0">
                <a:latin typeface="Times New Roman" panose="02020603050405020304" pitchFamily="18" charset="0"/>
                <a:cs typeface="Times New Roman" panose="02020603050405020304" pitchFamily="18" charset="0"/>
              </a:rPr>
              <a:t>1. Deliver the software to the customer at the agreed time.</a:t>
            </a:r>
          </a:p>
          <a:p>
            <a:pPr algn="just"/>
            <a:r>
              <a:rPr lang="en-US" sz="1800" dirty="0">
                <a:latin typeface="Times New Roman" panose="02020603050405020304" pitchFamily="18" charset="0"/>
                <a:cs typeface="Times New Roman" panose="02020603050405020304" pitchFamily="18" charset="0"/>
              </a:rPr>
              <a:t>2. Keep overall costs within budget.</a:t>
            </a:r>
          </a:p>
          <a:p>
            <a:pPr algn="just"/>
            <a:r>
              <a:rPr lang="en-US" sz="1800" dirty="0">
                <a:latin typeface="Times New Roman" panose="02020603050405020304" pitchFamily="18" charset="0"/>
                <a:cs typeface="Times New Roman" panose="02020603050405020304" pitchFamily="18" charset="0"/>
              </a:rPr>
              <a:t>3. Deliver software that meets the customer’s expectations.</a:t>
            </a:r>
          </a:p>
          <a:p>
            <a:pPr algn="just"/>
            <a:r>
              <a:rPr lang="en-US" sz="1800" dirty="0">
                <a:latin typeface="Times New Roman" panose="02020603050405020304" pitchFamily="18" charset="0"/>
                <a:cs typeface="Times New Roman" panose="02020603050405020304" pitchFamily="18" charset="0"/>
              </a:rPr>
              <a:t>4. Maintain a happy and well-functioning development team</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However, software engineering is different from other types </a:t>
            </a:r>
            <a:r>
              <a:rPr lang="en-US" sz="1800" dirty="0" smtClean="0">
                <a:latin typeface="Times New Roman" panose="02020603050405020304" pitchFamily="18" charset="0"/>
                <a:cs typeface="Times New Roman" panose="02020603050405020304" pitchFamily="18" charset="0"/>
              </a:rPr>
              <a:t>of engineering </a:t>
            </a:r>
            <a:r>
              <a:rPr lang="en-US" sz="1800" dirty="0">
                <a:latin typeface="Times New Roman" panose="02020603050405020304" pitchFamily="18" charset="0"/>
                <a:cs typeface="Times New Roman" panose="02020603050405020304" pitchFamily="18" charset="0"/>
              </a:rPr>
              <a:t>in a number of ways that make software management particularly </a:t>
            </a:r>
            <a:r>
              <a:rPr lang="en-US" sz="1800" dirty="0" smtClean="0">
                <a:latin typeface="Times New Roman" panose="02020603050405020304" pitchFamily="18" charset="0"/>
                <a:cs typeface="Times New Roman" panose="02020603050405020304" pitchFamily="18" charset="0"/>
              </a:rPr>
              <a:t>challenging. Some </a:t>
            </a:r>
            <a:r>
              <a:rPr lang="en-US" sz="1800" dirty="0">
                <a:latin typeface="Times New Roman" panose="02020603050405020304" pitchFamily="18" charset="0"/>
                <a:cs typeface="Times New Roman" panose="02020603050405020304" pitchFamily="18" charset="0"/>
              </a:rPr>
              <a:t>of these differences are</a:t>
            </a:r>
            <a:r>
              <a:rPr lang="en-US" sz="1800" dirty="0" smtClean="0">
                <a:latin typeface="Times New Roman" panose="02020603050405020304" pitchFamily="18" charset="0"/>
                <a:cs typeface="Times New Roman" panose="02020603050405020304" pitchFamily="18" charset="0"/>
              </a:rPr>
              <a:t>:</a:t>
            </a:r>
          </a:p>
          <a:p>
            <a:pPr algn="just"/>
            <a:r>
              <a:rPr lang="en-US" sz="1800" i="1" dirty="0">
                <a:solidFill>
                  <a:srgbClr val="00B0F0"/>
                </a:solidFill>
                <a:latin typeface="Times New Roman" panose="02020603050405020304" pitchFamily="18" charset="0"/>
                <a:cs typeface="Times New Roman" panose="02020603050405020304" pitchFamily="18" charset="0"/>
              </a:rPr>
              <a:t>The product is </a:t>
            </a:r>
            <a:r>
              <a:rPr lang="en-US" sz="1800" i="1" dirty="0" smtClean="0">
                <a:solidFill>
                  <a:srgbClr val="00B0F0"/>
                </a:solidFill>
                <a:latin typeface="Times New Roman" panose="02020603050405020304" pitchFamily="18" charset="0"/>
                <a:cs typeface="Times New Roman" panose="02020603050405020304" pitchFamily="18" charset="0"/>
              </a:rPr>
              <a:t>intangible: </a:t>
            </a:r>
            <a:r>
              <a:rPr lang="en-US" sz="1800" dirty="0" smtClean="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manager of a shipbuilding or a civil </a:t>
            </a:r>
            <a:r>
              <a:rPr lang="en-US" sz="1800" dirty="0" smtClean="0">
                <a:latin typeface="Times New Roman" panose="02020603050405020304" pitchFamily="18" charset="0"/>
                <a:cs typeface="Times New Roman" panose="02020603050405020304" pitchFamily="18" charset="0"/>
              </a:rPr>
              <a:t>engineering project </a:t>
            </a:r>
            <a:r>
              <a:rPr lang="en-US" sz="1800" dirty="0">
                <a:latin typeface="Times New Roman" panose="02020603050405020304" pitchFamily="18" charset="0"/>
                <a:cs typeface="Times New Roman" panose="02020603050405020304" pitchFamily="18" charset="0"/>
              </a:rPr>
              <a:t>can see the product being developed. If a schedule slips, the effect </a:t>
            </a:r>
            <a:r>
              <a:rPr lang="en-US" sz="1800" dirty="0" smtClean="0">
                <a:latin typeface="Times New Roman" panose="02020603050405020304" pitchFamily="18" charset="0"/>
                <a:cs typeface="Times New Roman" panose="02020603050405020304" pitchFamily="18" charset="0"/>
              </a:rPr>
              <a:t>on the </a:t>
            </a:r>
            <a:r>
              <a:rPr lang="en-US" sz="1800" dirty="0">
                <a:latin typeface="Times New Roman" panose="02020603050405020304" pitchFamily="18" charset="0"/>
                <a:cs typeface="Times New Roman" panose="02020603050405020304" pitchFamily="18" charset="0"/>
              </a:rPr>
              <a:t>product is visible—parts of the structure are obviously </a:t>
            </a:r>
            <a:r>
              <a:rPr lang="en-US" sz="1800" dirty="0" smtClean="0">
                <a:latin typeface="Times New Roman" panose="02020603050405020304" pitchFamily="18" charset="0"/>
                <a:cs typeface="Times New Roman" panose="02020603050405020304" pitchFamily="18" charset="0"/>
              </a:rPr>
              <a:t>unfinished. Software </a:t>
            </a:r>
            <a:r>
              <a:rPr lang="en-US" sz="1800" dirty="0">
                <a:latin typeface="Times New Roman" panose="02020603050405020304" pitchFamily="18" charset="0"/>
                <a:cs typeface="Times New Roman" panose="02020603050405020304" pitchFamily="18" charset="0"/>
              </a:rPr>
              <a:t>is intangible. It cannot be seen or touched. Software project </a:t>
            </a:r>
            <a:r>
              <a:rPr lang="en-US" sz="1800" dirty="0" smtClean="0">
                <a:latin typeface="Times New Roman" panose="02020603050405020304" pitchFamily="18" charset="0"/>
                <a:cs typeface="Times New Roman" panose="02020603050405020304" pitchFamily="18" charset="0"/>
              </a:rPr>
              <a:t>managers cannot </a:t>
            </a:r>
            <a:r>
              <a:rPr lang="en-US" sz="1800" dirty="0">
                <a:latin typeface="Times New Roman" panose="02020603050405020304" pitchFamily="18" charset="0"/>
                <a:cs typeface="Times New Roman" panose="02020603050405020304" pitchFamily="18" charset="0"/>
              </a:rPr>
              <a:t>see progress by simply looking at the artifact that is being </a:t>
            </a:r>
            <a:r>
              <a:rPr lang="en-US" sz="1800" dirty="0" smtClean="0">
                <a:latin typeface="Times New Roman" panose="02020603050405020304" pitchFamily="18" charset="0"/>
                <a:cs typeface="Times New Roman" panose="02020603050405020304" pitchFamily="18" charset="0"/>
              </a:rPr>
              <a:t>constructed. Rather</a:t>
            </a:r>
            <a:r>
              <a:rPr lang="en-US" sz="1800" dirty="0">
                <a:latin typeface="Times New Roman" panose="02020603050405020304" pitchFamily="18" charset="0"/>
                <a:cs typeface="Times New Roman" panose="02020603050405020304" pitchFamily="18" charset="0"/>
              </a:rPr>
              <a:t>, they rely on others to produce evidence that they can use to review </a:t>
            </a:r>
            <a:r>
              <a:rPr lang="en-US" sz="1800" dirty="0" smtClean="0">
                <a:latin typeface="Times New Roman" panose="02020603050405020304" pitchFamily="18" charset="0"/>
                <a:cs typeface="Times New Roman" panose="02020603050405020304" pitchFamily="18" charset="0"/>
              </a:rPr>
              <a:t>the progress </a:t>
            </a:r>
            <a:r>
              <a:rPr lang="en-US" sz="1800" dirty="0">
                <a:latin typeface="Times New Roman" panose="02020603050405020304" pitchFamily="18" charset="0"/>
                <a:cs typeface="Times New Roman" panose="02020603050405020304" pitchFamily="18" charset="0"/>
              </a:rPr>
              <a:t>of the work.</a:t>
            </a:r>
          </a:p>
        </p:txBody>
      </p:sp>
    </p:spTree>
    <p:extLst>
      <p:ext uri="{BB962C8B-B14F-4D97-AF65-F5344CB8AC3E}">
        <p14:creationId xmlns:p14="http://schemas.microsoft.com/office/powerpoint/2010/main" val="39393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i="1" dirty="0">
                <a:solidFill>
                  <a:srgbClr val="00B0F0"/>
                </a:solidFill>
                <a:latin typeface="Times New Roman" panose="02020603050405020304" pitchFamily="18" charset="0"/>
                <a:cs typeface="Times New Roman" panose="02020603050405020304" pitchFamily="18" charset="0"/>
              </a:rPr>
              <a:t>Large software projects are often ‘one-off ’ </a:t>
            </a:r>
            <a:r>
              <a:rPr lang="en-US" sz="1800" i="1" dirty="0" smtClean="0">
                <a:solidFill>
                  <a:srgbClr val="00B0F0"/>
                </a:solidFill>
                <a:latin typeface="Times New Roman" panose="02020603050405020304" pitchFamily="18" charset="0"/>
                <a:cs typeface="Times New Roman" panose="02020603050405020304" pitchFamily="18" charset="0"/>
              </a:rPr>
              <a:t>projects: </a:t>
            </a:r>
            <a:r>
              <a:rPr lang="en-US" sz="1800" dirty="0" smtClean="0">
                <a:latin typeface="Times New Roman" panose="02020603050405020304" pitchFamily="18" charset="0"/>
                <a:cs typeface="Times New Roman" panose="02020603050405020304" pitchFamily="18" charset="0"/>
              </a:rPr>
              <a:t>Large </a:t>
            </a:r>
            <a:r>
              <a:rPr lang="en-US" sz="1800" dirty="0">
                <a:latin typeface="Times New Roman" panose="02020603050405020304" pitchFamily="18" charset="0"/>
                <a:cs typeface="Times New Roman" panose="02020603050405020304" pitchFamily="18" charset="0"/>
              </a:rPr>
              <a:t>software projects </a:t>
            </a:r>
            <a:r>
              <a:rPr lang="en-US" sz="1800" dirty="0" smtClean="0">
                <a:latin typeface="Times New Roman" panose="02020603050405020304" pitchFamily="18" charset="0"/>
                <a:cs typeface="Times New Roman" panose="02020603050405020304" pitchFamily="18" charset="0"/>
              </a:rPr>
              <a:t>are usually </a:t>
            </a:r>
            <a:r>
              <a:rPr lang="en-US" sz="1800" dirty="0">
                <a:latin typeface="Times New Roman" panose="02020603050405020304" pitchFamily="18" charset="0"/>
                <a:cs typeface="Times New Roman" panose="02020603050405020304" pitchFamily="18" charset="0"/>
              </a:rPr>
              <a:t>different in some ways from previous projects. Therefore, even </a:t>
            </a:r>
            <a:r>
              <a:rPr lang="en-US" sz="1800" dirty="0" smtClean="0">
                <a:latin typeface="Times New Roman" panose="02020603050405020304" pitchFamily="18" charset="0"/>
                <a:cs typeface="Times New Roman" panose="02020603050405020304" pitchFamily="18" charset="0"/>
              </a:rPr>
              <a:t>managers who </a:t>
            </a:r>
            <a:r>
              <a:rPr lang="en-US" sz="1800" dirty="0">
                <a:latin typeface="Times New Roman" panose="02020603050405020304" pitchFamily="18" charset="0"/>
                <a:cs typeface="Times New Roman" panose="02020603050405020304" pitchFamily="18" charset="0"/>
              </a:rPr>
              <a:t>have a large body of previous experience may find it difficult to </a:t>
            </a:r>
            <a:r>
              <a:rPr lang="en-US" sz="1800" dirty="0" smtClean="0">
                <a:latin typeface="Times New Roman" panose="02020603050405020304" pitchFamily="18" charset="0"/>
                <a:cs typeface="Times New Roman" panose="02020603050405020304" pitchFamily="18" charset="0"/>
              </a:rPr>
              <a:t>anticipate problems</a:t>
            </a:r>
            <a:r>
              <a:rPr lang="en-US" sz="1800" dirty="0">
                <a:latin typeface="Times New Roman" panose="02020603050405020304" pitchFamily="18" charset="0"/>
                <a:cs typeface="Times New Roman" panose="02020603050405020304" pitchFamily="18" charset="0"/>
              </a:rPr>
              <a:t>. Furthermore, rapid technological changes in computers </a:t>
            </a:r>
            <a:r>
              <a:rPr lang="en-US" sz="1800" dirty="0" smtClean="0">
                <a:latin typeface="Times New Roman" panose="02020603050405020304" pitchFamily="18" charset="0"/>
                <a:cs typeface="Times New Roman" panose="02020603050405020304" pitchFamily="18" charset="0"/>
              </a:rPr>
              <a:t>and communications </a:t>
            </a:r>
            <a:r>
              <a:rPr lang="en-US" sz="1800" dirty="0">
                <a:latin typeface="Times New Roman" panose="02020603050405020304" pitchFamily="18" charset="0"/>
                <a:cs typeface="Times New Roman" panose="02020603050405020304" pitchFamily="18" charset="0"/>
              </a:rPr>
              <a:t>can make a manager’s experience obsolete. Lessons </a:t>
            </a:r>
            <a:r>
              <a:rPr lang="en-US" sz="1800" dirty="0" smtClean="0">
                <a:latin typeface="Times New Roman" panose="02020603050405020304" pitchFamily="18" charset="0"/>
                <a:cs typeface="Times New Roman" panose="02020603050405020304" pitchFamily="18" charset="0"/>
              </a:rPr>
              <a:t>learned from </a:t>
            </a:r>
            <a:r>
              <a:rPr lang="en-US" sz="1800" dirty="0">
                <a:latin typeface="Times New Roman" panose="02020603050405020304" pitchFamily="18" charset="0"/>
                <a:cs typeface="Times New Roman" panose="02020603050405020304" pitchFamily="18" charset="0"/>
              </a:rPr>
              <a:t>previous projects may not be transferable to new projects</a:t>
            </a:r>
            <a:r>
              <a:rPr lang="en-US" sz="1800" dirty="0" smtClean="0">
                <a:latin typeface="Times New Roman" panose="02020603050405020304" pitchFamily="18" charset="0"/>
                <a:cs typeface="Times New Roman" panose="02020603050405020304" pitchFamily="18" charset="0"/>
              </a:rPr>
              <a:t>.</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i="1" dirty="0" smtClean="0">
                <a:solidFill>
                  <a:srgbClr val="00B0F0"/>
                </a:solidFill>
                <a:latin typeface="Times New Roman" panose="02020603050405020304" pitchFamily="18" charset="0"/>
                <a:cs typeface="Times New Roman" panose="02020603050405020304" pitchFamily="18" charset="0"/>
              </a:rPr>
              <a:t>Software </a:t>
            </a:r>
            <a:r>
              <a:rPr lang="en-US" sz="1800" i="1" dirty="0">
                <a:solidFill>
                  <a:srgbClr val="00B0F0"/>
                </a:solidFill>
                <a:latin typeface="Times New Roman" panose="02020603050405020304" pitchFamily="18" charset="0"/>
                <a:cs typeface="Times New Roman" panose="02020603050405020304" pitchFamily="18" charset="0"/>
              </a:rPr>
              <a:t>processes are variable and </a:t>
            </a:r>
            <a:r>
              <a:rPr lang="en-US" sz="1800" i="1" dirty="0" smtClean="0">
                <a:solidFill>
                  <a:srgbClr val="00B0F0"/>
                </a:solidFill>
                <a:latin typeface="Times New Roman" panose="02020603050405020304" pitchFamily="18" charset="0"/>
                <a:cs typeface="Times New Roman" panose="02020603050405020304" pitchFamily="18" charset="0"/>
              </a:rPr>
              <a:t>organization-specific: </a:t>
            </a:r>
            <a:r>
              <a:rPr lang="en-US" sz="1800" dirty="0" smtClean="0">
                <a:latin typeface="Times New Roman" panose="02020603050405020304" pitchFamily="18" charset="0"/>
                <a:cs typeface="Times New Roman" panose="02020603050405020304" pitchFamily="18" charset="0"/>
              </a:rPr>
              <a:t>The engineering process </a:t>
            </a:r>
            <a:r>
              <a:rPr lang="en-US" sz="1800" dirty="0">
                <a:latin typeface="Times New Roman" panose="02020603050405020304" pitchFamily="18" charset="0"/>
                <a:cs typeface="Times New Roman" panose="02020603050405020304" pitchFamily="18" charset="0"/>
              </a:rPr>
              <a:t>for some types of system, such as bridges and buildings, is well </a:t>
            </a:r>
            <a:r>
              <a:rPr lang="en-US" sz="1800" dirty="0" smtClean="0">
                <a:latin typeface="Times New Roman" panose="02020603050405020304" pitchFamily="18" charset="0"/>
                <a:cs typeface="Times New Roman" panose="02020603050405020304" pitchFamily="18" charset="0"/>
              </a:rPr>
              <a:t>understood. However</a:t>
            </a:r>
            <a:r>
              <a:rPr lang="en-US" sz="1800" dirty="0">
                <a:latin typeface="Times New Roman" panose="02020603050405020304" pitchFamily="18" charset="0"/>
                <a:cs typeface="Times New Roman" panose="02020603050405020304" pitchFamily="18" charset="0"/>
              </a:rPr>
              <a:t>, software processes vary quite significantly from one </a:t>
            </a:r>
            <a:r>
              <a:rPr lang="en-US" sz="1800" dirty="0" smtClean="0">
                <a:latin typeface="Times New Roman" panose="02020603050405020304" pitchFamily="18" charset="0"/>
                <a:cs typeface="Times New Roman" panose="02020603050405020304" pitchFamily="18" charset="0"/>
              </a:rPr>
              <a:t>organization to </a:t>
            </a:r>
            <a:r>
              <a:rPr lang="en-US" sz="1800" dirty="0">
                <a:latin typeface="Times New Roman" panose="02020603050405020304" pitchFamily="18" charset="0"/>
                <a:cs typeface="Times New Roman" panose="02020603050405020304" pitchFamily="18" charset="0"/>
              </a:rPr>
              <a:t>another. Although there has been significant progress in process </a:t>
            </a:r>
            <a:r>
              <a:rPr lang="en-US" sz="1800" dirty="0" smtClean="0">
                <a:latin typeface="Times New Roman" panose="02020603050405020304" pitchFamily="18" charset="0"/>
                <a:cs typeface="Times New Roman" panose="02020603050405020304" pitchFamily="18" charset="0"/>
              </a:rPr>
              <a:t>standardization and </a:t>
            </a:r>
            <a:r>
              <a:rPr lang="en-US" sz="1800" dirty="0">
                <a:latin typeface="Times New Roman" panose="02020603050405020304" pitchFamily="18" charset="0"/>
                <a:cs typeface="Times New Roman" panose="02020603050405020304" pitchFamily="18" charset="0"/>
              </a:rPr>
              <a:t>improvement, we still cannot reliably predict when a particular </a:t>
            </a:r>
            <a:r>
              <a:rPr lang="en-US" sz="1800" dirty="0" smtClean="0">
                <a:latin typeface="Times New Roman" panose="02020603050405020304" pitchFamily="18" charset="0"/>
                <a:cs typeface="Times New Roman" panose="02020603050405020304" pitchFamily="18" charset="0"/>
              </a:rPr>
              <a:t>software process </a:t>
            </a:r>
            <a:r>
              <a:rPr lang="en-US" sz="1800" dirty="0">
                <a:latin typeface="Times New Roman" panose="02020603050405020304" pitchFamily="18" charset="0"/>
                <a:cs typeface="Times New Roman" panose="02020603050405020304" pitchFamily="18" charset="0"/>
              </a:rPr>
              <a:t>is likely to lead to development problems. This is especially true when </a:t>
            </a:r>
            <a:r>
              <a:rPr lang="en-US" sz="1800" dirty="0" smtClean="0">
                <a:latin typeface="Times New Roman" panose="02020603050405020304" pitchFamily="18" charset="0"/>
                <a:cs typeface="Times New Roman" panose="02020603050405020304" pitchFamily="18" charset="0"/>
              </a:rPr>
              <a:t>the software </a:t>
            </a:r>
            <a:r>
              <a:rPr lang="en-US" sz="1800" dirty="0">
                <a:latin typeface="Times New Roman" panose="02020603050405020304" pitchFamily="18" charset="0"/>
                <a:cs typeface="Times New Roman" panose="02020603050405020304" pitchFamily="18" charset="0"/>
              </a:rPr>
              <a:t>project is part of a wider systems engineering project.</a:t>
            </a:r>
          </a:p>
        </p:txBody>
      </p:sp>
    </p:spTree>
    <p:extLst>
      <p:ext uri="{BB962C8B-B14F-4D97-AF65-F5344CB8AC3E}">
        <p14:creationId xmlns:p14="http://schemas.microsoft.com/office/powerpoint/2010/main" val="248579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732193"/>
          </a:xfrm>
        </p:spPr>
        <p:txBody>
          <a:bodyPr>
            <a:noAutofit/>
          </a:bodyPr>
          <a:lstStyle/>
          <a:p>
            <a:pPr algn="just"/>
            <a:r>
              <a:rPr lang="en-US" sz="1800" dirty="0">
                <a:latin typeface="Times New Roman" panose="02020603050405020304" pitchFamily="18" charset="0"/>
                <a:cs typeface="Times New Roman" panose="02020603050405020304" pitchFamily="18" charset="0"/>
              </a:rPr>
              <a:t>most managers take responsibility at some stage </a:t>
            </a:r>
            <a:r>
              <a:rPr lang="en-US" sz="1800" dirty="0" smtClean="0">
                <a:latin typeface="Times New Roman" panose="02020603050405020304" pitchFamily="18" charset="0"/>
                <a:cs typeface="Times New Roman" panose="02020603050405020304" pitchFamily="18" charset="0"/>
              </a:rPr>
              <a:t>for some </a:t>
            </a:r>
            <a:r>
              <a:rPr lang="en-US" sz="1800" dirty="0">
                <a:latin typeface="Times New Roman" panose="02020603050405020304" pitchFamily="18" charset="0"/>
                <a:cs typeface="Times New Roman" panose="02020603050405020304" pitchFamily="18" charset="0"/>
              </a:rPr>
              <a:t>or all of the following activities</a:t>
            </a:r>
            <a:r>
              <a:rPr lang="en-US" sz="1800" dirty="0" smtClean="0">
                <a:latin typeface="Times New Roman" panose="02020603050405020304" pitchFamily="18" charset="0"/>
                <a:cs typeface="Times New Roman" panose="02020603050405020304" pitchFamily="18" charset="0"/>
              </a:rPr>
              <a:t>:</a:t>
            </a:r>
          </a:p>
          <a:p>
            <a:pPr algn="just"/>
            <a:r>
              <a:rPr lang="en-US" sz="1800" i="1" dirty="0">
                <a:solidFill>
                  <a:schemeClr val="accent1"/>
                </a:solidFill>
                <a:latin typeface="Times New Roman" panose="02020603050405020304" pitchFamily="18" charset="0"/>
                <a:cs typeface="Times New Roman" panose="02020603050405020304" pitchFamily="18" charset="0"/>
              </a:rPr>
              <a:t>Project </a:t>
            </a:r>
            <a:r>
              <a:rPr lang="en-US" sz="1800" i="1" dirty="0" smtClean="0">
                <a:solidFill>
                  <a:schemeClr val="accent1"/>
                </a:solidFill>
                <a:latin typeface="Times New Roman" panose="02020603050405020304" pitchFamily="18" charset="0"/>
                <a:cs typeface="Times New Roman" panose="02020603050405020304" pitchFamily="18" charset="0"/>
              </a:rPr>
              <a:t>planning: </a:t>
            </a:r>
            <a:r>
              <a:rPr lang="en-US" sz="1800" dirty="0" smtClean="0">
                <a:latin typeface="Times New Roman" panose="02020603050405020304" pitchFamily="18" charset="0"/>
                <a:cs typeface="Times New Roman" panose="02020603050405020304" pitchFamily="18" charset="0"/>
              </a:rPr>
              <a:t>Project </a:t>
            </a:r>
            <a:r>
              <a:rPr lang="en-US" sz="1800" dirty="0">
                <a:latin typeface="Times New Roman" panose="02020603050405020304" pitchFamily="18" charset="0"/>
                <a:cs typeface="Times New Roman" panose="02020603050405020304" pitchFamily="18" charset="0"/>
              </a:rPr>
              <a:t>managers are responsible for planning, estimating </a:t>
            </a:r>
            <a:r>
              <a:rPr lang="en-US" sz="1800" dirty="0" smtClean="0">
                <a:latin typeface="Times New Roman" panose="02020603050405020304" pitchFamily="18" charset="0"/>
                <a:cs typeface="Times New Roman" panose="02020603050405020304" pitchFamily="18" charset="0"/>
              </a:rPr>
              <a:t>and scheduling </a:t>
            </a:r>
            <a:r>
              <a:rPr lang="en-US" sz="1800" dirty="0">
                <a:latin typeface="Times New Roman" panose="02020603050405020304" pitchFamily="18" charset="0"/>
                <a:cs typeface="Times New Roman" panose="02020603050405020304" pitchFamily="18" charset="0"/>
              </a:rPr>
              <a:t>project development, and assigning people to tasks. They </a:t>
            </a:r>
            <a:r>
              <a:rPr lang="en-US" sz="1800" dirty="0" smtClean="0">
                <a:latin typeface="Times New Roman" panose="02020603050405020304" pitchFamily="18" charset="0"/>
                <a:cs typeface="Times New Roman" panose="02020603050405020304" pitchFamily="18" charset="0"/>
              </a:rPr>
              <a:t>supervise the </a:t>
            </a:r>
            <a:r>
              <a:rPr lang="en-US" sz="1800" dirty="0">
                <a:latin typeface="Times New Roman" panose="02020603050405020304" pitchFamily="18" charset="0"/>
                <a:cs typeface="Times New Roman" panose="02020603050405020304" pitchFamily="18" charset="0"/>
              </a:rPr>
              <a:t>work to ensure that it is carried out to the required standards and </a:t>
            </a:r>
            <a:r>
              <a:rPr lang="en-US" sz="1800" dirty="0" smtClean="0">
                <a:latin typeface="Times New Roman" panose="02020603050405020304" pitchFamily="18" charset="0"/>
                <a:cs typeface="Times New Roman" panose="02020603050405020304" pitchFamily="18" charset="0"/>
              </a:rPr>
              <a:t>monitor progress </a:t>
            </a:r>
            <a:r>
              <a:rPr lang="en-US" sz="1800" dirty="0">
                <a:latin typeface="Times New Roman" panose="02020603050405020304" pitchFamily="18" charset="0"/>
                <a:cs typeface="Times New Roman" panose="02020603050405020304" pitchFamily="18" charset="0"/>
              </a:rPr>
              <a:t>to check that the development is on time and within budget.</a:t>
            </a:r>
          </a:p>
          <a:p>
            <a:pPr algn="just"/>
            <a:r>
              <a:rPr lang="en-US" sz="1800" i="1" dirty="0" smtClean="0">
                <a:solidFill>
                  <a:schemeClr val="accent1"/>
                </a:solidFill>
                <a:latin typeface="Times New Roman" panose="02020603050405020304" pitchFamily="18" charset="0"/>
                <a:cs typeface="Times New Roman" panose="02020603050405020304" pitchFamily="18" charset="0"/>
              </a:rPr>
              <a:t>Reporting: </a:t>
            </a:r>
            <a:r>
              <a:rPr lang="en-US" sz="1800" dirty="0" smtClean="0">
                <a:latin typeface="Times New Roman" panose="02020603050405020304" pitchFamily="18" charset="0"/>
                <a:cs typeface="Times New Roman" panose="02020603050405020304" pitchFamily="18" charset="0"/>
              </a:rPr>
              <a:t>Project </a:t>
            </a:r>
            <a:r>
              <a:rPr lang="en-US" sz="1800" dirty="0">
                <a:latin typeface="Times New Roman" panose="02020603050405020304" pitchFamily="18" charset="0"/>
                <a:cs typeface="Times New Roman" panose="02020603050405020304" pitchFamily="18" charset="0"/>
              </a:rPr>
              <a:t>managers are usually responsible for reporting on </a:t>
            </a:r>
            <a:r>
              <a:rPr lang="en-US" sz="1800" dirty="0" smtClean="0">
                <a:latin typeface="Times New Roman" panose="02020603050405020304" pitchFamily="18" charset="0"/>
                <a:cs typeface="Times New Roman" panose="02020603050405020304" pitchFamily="18" charset="0"/>
              </a:rPr>
              <a:t>the progress </a:t>
            </a:r>
            <a:r>
              <a:rPr lang="en-US" sz="1800" dirty="0">
                <a:latin typeface="Times New Roman" panose="02020603050405020304" pitchFamily="18" charset="0"/>
                <a:cs typeface="Times New Roman" panose="02020603050405020304" pitchFamily="18" charset="0"/>
              </a:rPr>
              <a:t>of a project to customers and to the managers of the company </a:t>
            </a:r>
            <a:r>
              <a:rPr lang="en-US" sz="1800" dirty="0" smtClean="0">
                <a:latin typeface="Times New Roman" panose="02020603050405020304" pitchFamily="18" charset="0"/>
                <a:cs typeface="Times New Roman" panose="02020603050405020304" pitchFamily="18" charset="0"/>
              </a:rPr>
              <a:t>developing the </a:t>
            </a:r>
            <a:r>
              <a:rPr lang="en-US" sz="1800" dirty="0">
                <a:latin typeface="Times New Roman" panose="02020603050405020304" pitchFamily="18" charset="0"/>
                <a:cs typeface="Times New Roman" panose="02020603050405020304" pitchFamily="18" charset="0"/>
              </a:rPr>
              <a:t>software. </a:t>
            </a:r>
            <a:r>
              <a:rPr lang="en-US" sz="1800" dirty="0" smtClean="0">
                <a:latin typeface="Times New Roman" panose="02020603050405020304" pitchFamily="18" charset="0"/>
                <a:cs typeface="Times New Roman" panose="02020603050405020304" pitchFamily="18" charset="0"/>
              </a:rPr>
              <a:t>They </a:t>
            </a:r>
            <a:r>
              <a:rPr lang="en-US" sz="1800" dirty="0">
                <a:latin typeface="Times New Roman" panose="02020603050405020304" pitchFamily="18" charset="0"/>
                <a:cs typeface="Times New Roman" panose="02020603050405020304" pitchFamily="18" charset="0"/>
              </a:rPr>
              <a:t>have to </a:t>
            </a:r>
            <a:r>
              <a:rPr lang="en-US" sz="1800" dirty="0" smtClean="0">
                <a:latin typeface="Times New Roman" panose="02020603050405020304" pitchFamily="18" charset="0"/>
                <a:cs typeface="Times New Roman" panose="02020603050405020304" pitchFamily="18" charset="0"/>
              </a:rPr>
              <a:t>write concise</a:t>
            </a:r>
            <a:r>
              <a:rPr lang="en-US" sz="1800" dirty="0">
                <a:latin typeface="Times New Roman" panose="02020603050405020304" pitchFamily="18" charset="0"/>
                <a:cs typeface="Times New Roman" panose="02020603050405020304" pitchFamily="18" charset="0"/>
              </a:rPr>
              <a:t>, coherent documents that abstract critical information from </a:t>
            </a:r>
            <a:r>
              <a:rPr lang="en-US" sz="1800" dirty="0" smtClean="0">
                <a:latin typeface="Times New Roman" panose="02020603050405020304" pitchFamily="18" charset="0"/>
                <a:cs typeface="Times New Roman" panose="02020603050405020304" pitchFamily="18" charset="0"/>
              </a:rPr>
              <a:t>detailed project </a:t>
            </a:r>
            <a:r>
              <a:rPr lang="en-US" sz="1800" dirty="0">
                <a:latin typeface="Times New Roman" panose="02020603050405020304" pitchFamily="18" charset="0"/>
                <a:cs typeface="Times New Roman" panose="02020603050405020304" pitchFamily="18" charset="0"/>
              </a:rPr>
              <a:t>reports. They must be able to present this information during </a:t>
            </a:r>
            <a:r>
              <a:rPr lang="en-US" sz="1800" dirty="0" smtClean="0">
                <a:latin typeface="Times New Roman" panose="02020603050405020304" pitchFamily="18" charset="0"/>
                <a:cs typeface="Times New Roman" panose="02020603050405020304" pitchFamily="18" charset="0"/>
              </a:rPr>
              <a:t>progress reviews</a:t>
            </a:r>
            <a:r>
              <a:rPr lang="en-US" sz="1800" dirty="0">
                <a:latin typeface="Times New Roman" panose="02020603050405020304" pitchFamily="18" charset="0"/>
                <a:cs typeface="Times New Roman" panose="02020603050405020304" pitchFamily="18" charset="0"/>
              </a:rPr>
              <a:t>.</a:t>
            </a:r>
          </a:p>
          <a:p>
            <a:pPr algn="just"/>
            <a:r>
              <a:rPr lang="en-US" sz="1800" i="1" dirty="0" smtClean="0">
                <a:solidFill>
                  <a:schemeClr val="accent1"/>
                </a:solidFill>
                <a:latin typeface="Times New Roman" panose="02020603050405020304" pitchFamily="18" charset="0"/>
                <a:cs typeface="Times New Roman" panose="02020603050405020304" pitchFamily="18" charset="0"/>
              </a:rPr>
              <a:t>Risk management: </a:t>
            </a:r>
            <a:r>
              <a:rPr lang="en-US" sz="1800" dirty="0" smtClean="0">
                <a:latin typeface="Times New Roman" panose="02020603050405020304" pitchFamily="18" charset="0"/>
                <a:cs typeface="Times New Roman" panose="02020603050405020304" pitchFamily="18" charset="0"/>
              </a:rPr>
              <a:t>Project </a:t>
            </a:r>
            <a:r>
              <a:rPr lang="en-US" sz="1800" dirty="0">
                <a:latin typeface="Times New Roman" panose="02020603050405020304" pitchFamily="18" charset="0"/>
                <a:cs typeface="Times New Roman" panose="02020603050405020304" pitchFamily="18" charset="0"/>
              </a:rPr>
              <a:t>managers have to assess the risks that may affect </a:t>
            </a:r>
            <a:r>
              <a:rPr lang="en-US" sz="1800" dirty="0" smtClean="0">
                <a:latin typeface="Times New Roman" panose="02020603050405020304" pitchFamily="18" charset="0"/>
                <a:cs typeface="Times New Roman" panose="02020603050405020304" pitchFamily="18" charset="0"/>
              </a:rPr>
              <a:t>a project</a:t>
            </a:r>
            <a:r>
              <a:rPr lang="en-US" sz="1800" dirty="0">
                <a:latin typeface="Times New Roman" panose="02020603050405020304" pitchFamily="18" charset="0"/>
                <a:cs typeface="Times New Roman" panose="02020603050405020304" pitchFamily="18" charset="0"/>
              </a:rPr>
              <a:t>, monitor these risks, and take action when problems arise.</a:t>
            </a:r>
          </a:p>
          <a:p>
            <a:pPr algn="just"/>
            <a:r>
              <a:rPr lang="en-US" sz="1800" i="1" dirty="0" smtClean="0">
                <a:solidFill>
                  <a:schemeClr val="accent1"/>
                </a:solidFill>
                <a:latin typeface="Times New Roman" panose="02020603050405020304" pitchFamily="18" charset="0"/>
                <a:cs typeface="Times New Roman" panose="02020603050405020304" pitchFamily="18" charset="0"/>
              </a:rPr>
              <a:t>People management: </a:t>
            </a:r>
            <a:r>
              <a:rPr lang="en-US" sz="1800" dirty="0" smtClean="0">
                <a:latin typeface="Times New Roman" panose="02020603050405020304" pitchFamily="18" charset="0"/>
                <a:cs typeface="Times New Roman" panose="02020603050405020304" pitchFamily="18" charset="0"/>
              </a:rPr>
              <a:t>Project </a:t>
            </a:r>
            <a:r>
              <a:rPr lang="en-US" sz="1800" dirty="0">
                <a:latin typeface="Times New Roman" panose="02020603050405020304" pitchFamily="18" charset="0"/>
                <a:cs typeface="Times New Roman" panose="02020603050405020304" pitchFamily="18" charset="0"/>
              </a:rPr>
              <a:t>managers are responsible for managing a team </a:t>
            </a:r>
            <a:r>
              <a:rPr lang="en-US" sz="1800" dirty="0" smtClean="0">
                <a:latin typeface="Times New Roman" panose="02020603050405020304" pitchFamily="18" charset="0"/>
                <a:cs typeface="Times New Roman" panose="02020603050405020304" pitchFamily="18" charset="0"/>
              </a:rPr>
              <a:t>of people</a:t>
            </a:r>
            <a:r>
              <a:rPr lang="en-US" sz="1800" dirty="0">
                <a:latin typeface="Times New Roman" panose="02020603050405020304" pitchFamily="18" charset="0"/>
                <a:cs typeface="Times New Roman" panose="02020603050405020304" pitchFamily="18" charset="0"/>
              </a:rPr>
              <a:t>. They have to choose people for their team and establish ways of </a:t>
            </a:r>
            <a:r>
              <a:rPr lang="en-US" sz="1800" dirty="0" smtClean="0">
                <a:latin typeface="Times New Roman" panose="02020603050405020304" pitchFamily="18" charset="0"/>
                <a:cs typeface="Times New Roman" panose="02020603050405020304" pitchFamily="18" charset="0"/>
              </a:rPr>
              <a:t>working that </a:t>
            </a:r>
            <a:r>
              <a:rPr lang="en-US" sz="1800" dirty="0">
                <a:latin typeface="Times New Roman" panose="02020603050405020304" pitchFamily="18" charset="0"/>
                <a:cs typeface="Times New Roman" panose="02020603050405020304" pitchFamily="18" charset="0"/>
              </a:rPr>
              <a:t>lead to effective team performance.</a:t>
            </a:r>
          </a:p>
          <a:p>
            <a:pPr algn="just"/>
            <a:r>
              <a:rPr lang="en-US" sz="1800" i="1" dirty="0" smtClean="0">
                <a:solidFill>
                  <a:schemeClr val="accent1"/>
                </a:solidFill>
                <a:latin typeface="Times New Roman" panose="02020603050405020304" pitchFamily="18" charset="0"/>
                <a:cs typeface="Times New Roman" panose="02020603050405020304" pitchFamily="18" charset="0"/>
              </a:rPr>
              <a:t>Proposal writing: </a:t>
            </a: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first stage in a software project may involve writing a </a:t>
            </a:r>
            <a:r>
              <a:rPr lang="en-US" sz="1800" dirty="0" smtClean="0">
                <a:latin typeface="Times New Roman" panose="02020603050405020304" pitchFamily="18" charset="0"/>
                <a:cs typeface="Times New Roman" panose="02020603050405020304" pitchFamily="18" charset="0"/>
              </a:rPr>
              <a:t>proposal to </a:t>
            </a:r>
            <a:r>
              <a:rPr lang="en-US" sz="1800" dirty="0">
                <a:latin typeface="Times New Roman" panose="02020603050405020304" pitchFamily="18" charset="0"/>
                <a:cs typeface="Times New Roman" panose="02020603050405020304" pitchFamily="18" charset="0"/>
              </a:rPr>
              <a:t>win a contract to carry out an item of work. The proposal describes </a:t>
            </a:r>
            <a:r>
              <a:rPr lang="en-US" sz="1800" dirty="0" smtClean="0">
                <a:latin typeface="Times New Roman" panose="02020603050405020304" pitchFamily="18" charset="0"/>
                <a:cs typeface="Times New Roman" panose="02020603050405020304" pitchFamily="18" charset="0"/>
              </a:rPr>
              <a:t>the objectives </a:t>
            </a:r>
            <a:r>
              <a:rPr lang="en-US" sz="1800" dirty="0">
                <a:latin typeface="Times New Roman" panose="02020603050405020304" pitchFamily="18" charset="0"/>
                <a:cs typeface="Times New Roman" panose="02020603050405020304" pitchFamily="18" charset="0"/>
              </a:rPr>
              <a:t>of the project and how it will be carried out. It usually includes </a:t>
            </a:r>
            <a:r>
              <a:rPr lang="en-US" sz="1800" dirty="0" smtClean="0">
                <a:latin typeface="Times New Roman" panose="02020603050405020304" pitchFamily="18" charset="0"/>
                <a:cs typeface="Times New Roman" panose="02020603050405020304" pitchFamily="18" charset="0"/>
              </a:rPr>
              <a:t>cost and </a:t>
            </a:r>
            <a:r>
              <a:rPr lang="en-US" sz="1800" dirty="0">
                <a:latin typeface="Times New Roman" panose="02020603050405020304" pitchFamily="18" charset="0"/>
                <a:cs typeface="Times New Roman" panose="02020603050405020304" pitchFamily="18" charset="0"/>
              </a:rPr>
              <a:t>schedule estimates and justifies why the project contract should be </a:t>
            </a:r>
            <a:r>
              <a:rPr lang="en-US" sz="1800" dirty="0" smtClean="0">
                <a:latin typeface="Times New Roman" panose="02020603050405020304" pitchFamily="18" charset="0"/>
                <a:cs typeface="Times New Roman" panose="02020603050405020304" pitchFamily="18" charset="0"/>
              </a:rPr>
              <a:t>awarded to </a:t>
            </a:r>
            <a:r>
              <a:rPr lang="en-US" sz="1800" dirty="0">
                <a:latin typeface="Times New Roman" panose="02020603050405020304" pitchFamily="18" charset="0"/>
                <a:cs typeface="Times New Roman" panose="02020603050405020304" pitchFamily="18" charset="0"/>
              </a:rPr>
              <a:t>a particular organization or team. </a:t>
            </a:r>
          </a:p>
        </p:txBody>
      </p:sp>
    </p:spTree>
    <p:extLst>
      <p:ext uri="{BB962C8B-B14F-4D97-AF65-F5344CB8AC3E}">
        <p14:creationId xmlns:p14="http://schemas.microsoft.com/office/powerpoint/2010/main" val="341672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Project Planning</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556702"/>
          </a:xfrm>
        </p:spPr>
        <p:txBody>
          <a:bodyPr>
            <a:noAutofit/>
          </a:bodyPr>
          <a:lstStyle/>
          <a:p>
            <a:pPr algn="just"/>
            <a:r>
              <a:rPr lang="en-US" sz="1800" dirty="0">
                <a:latin typeface="Times New Roman" panose="02020603050405020304" pitchFamily="18" charset="0"/>
                <a:cs typeface="Times New Roman" panose="02020603050405020304" pitchFamily="18" charset="0"/>
              </a:rPr>
              <a:t>Project planning is one of the most important jobs of a software project manager. </a:t>
            </a:r>
            <a:r>
              <a:rPr lang="en-US" sz="1800" dirty="0" smtClean="0">
                <a:latin typeface="Times New Roman" panose="02020603050405020304" pitchFamily="18" charset="0"/>
                <a:cs typeface="Times New Roman" panose="02020603050405020304" pitchFamily="18" charset="0"/>
              </a:rPr>
              <a:t>As a </a:t>
            </a:r>
            <a:r>
              <a:rPr lang="en-US" sz="1800" dirty="0">
                <a:latin typeface="Times New Roman" panose="02020603050405020304" pitchFamily="18" charset="0"/>
                <a:cs typeface="Times New Roman" panose="02020603050405020304" pitchFamily="18" charset="0"/>
              </a:rPr>
              <a:t>manager, you have to break down the work into parts and assign these to </a:t>
            </a:r>
            <a:r>
              <a:rPr lang="en-US" sz="1800" dirty="0" smtClean="0">
                <a:latin typeface="Times New Roman" panose="02020603050405020304" pitchFamily="18" charset="0"/>
                <a:cs typeface="Times New Roman" panose="02020603050405020304" pitchFamily="18" charset="0"/>
              </a:rPr>
              <a:t>project team </a:t>
            </a:r>
            <a:r>
              <a:rPr lang="en-US" sz="1800" dirty="0">
                <a:latin typeface="Times New Roman" panose="02020603050405020304" pitchFamily="18" charset="0"/>
                <a:cs typeface="Times New Roman" panose="02020603050405020304" pitchFamily="18" charset="0"/>
              </a:rPr>
              <a:t>members, anticipate problems that might arise, and prepare tentative </a:t>
            </a:r>
            <a:r>
              <a:rPr lang="en-US" sz="1800" dirty="0" smtClean="0">
                <a:latin typeface="Times New Roman" panose="02020603050405020304" pitchFamily="18" charset="0"/>
                <a:cs typeface="Times New Roman" panose="02020603050405020304" pitchFamily="18" charset="0"/>
              </a:rPr>
              <a:t>solutions to </a:t>
            </a:r>
            <a:r>
              <a:rPr lang="en-US" sz="1800" dirty="0">
                <a:latin typeface="Times New Roman" panose="02020603050405020304" pitchFamily="18" charset="0"/>
                <a:cs typeface="Times New Roman" panose="02020603050405020304" pitchFamily="18" charset="0"/>
              </a:rPr>
              <a:t>those problems</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Project planning takes place at three stages in a project life cycle:</a:t>
            </a:r>
          </a:p>
          <a:p>
            <a:pPr algn="just"/>
            <a:r>
              <a:rPr lang="en-US" sz="1800" dirty="0">
                <a:latin typeface="Times New Roman" panose="02020603050405020304" pitchFamily="18" charset="0"/>
                <a:cs typeface="Times New Roman" panose="02020603050405020304" pitchFamily="18" charset="0"/>
              </a:rPr>
              <a:t>1. At the proposal stage, when you are bidding for a contract to develop or </a:t>
            </a:r>
            <a:r>
              <a:rPr lang="en-US" sz="1800" dirty="0" smtClean="0">
                <a:latin typeface="Times New Roman" panose="02020603050405020304" pitchFamily="18" charset="0"/>
                <a:cs typeface="Times New Roman" panose="02020603050405020304" pitchFamily="18" charset="0"/>
              </a:rPr>
              <a:t>provide a </a:t>
            </a:r>
            <a:r>
              <a:rPr lang="en-US" sz="1800" dirty="0">
                <a:latin typeface="Times New Roman" panose="02020603050405020304" pitchFamily="18" charset="0"/>
                <a:cs typeface="Times New Roman" panose="02020603050405020304" pitchFamily="18" charset="0"/>
              </a:rPr>
              <a:t>software system. You need a plan at this stage to help you decide if you </a:t>
            </a:r>
            <a:r>
              <a:rPr lang="en-US" sz="1800" dirty="0" smtClean="0">
                <a:latin typeface="Times New Roman" panose="02020603050405020304" pitchFamily="18" charset="0"/>
                <a:cs typeface="Times New Roman" panose="02020603050405020304" pitchFamily="18" charset="0"/>
              </a:rPr>
              <a:t>have the </a:t>
            </a:r>
            <a:r>
              <a:rPr lang="en-US" sz="1800" dirty="0">
                <a:latin typeface="Times New Roman" panose="02020603050405020304" pitchFamily="18" charset="0"/>
                <a:cs typeface="Times New Roman" panose="02020603050405020304" pitchFamily="18" charset="0"/>
              </a:rPr>
              <a:t>resources to complete the work and to work out the price that you </a:t>
            </a:r>
            <a:r>
              <a:rPr lang="en-US" sz="1800" dirty="0" smtClean="0">
                <a:latin typeface="Times New Roman" panose="02020603050405020304" pitchFamily="18" charset="0"/>
                <a:cs typeface="Times New Roman" panose="02020603050405020304" pitchFamily="18" charset="0"/>
              </a:rPr>
              <a:t>should quote </a:t>
            </a:r>
            <a:r>
              <a:rPr lang="en-US" sz="1800" dirty="0">
                <a:latin typeface="Times New Roman" panose="02020603050405020304" pitchFamily="18" charset="0"/>
                <a:cs typeface="Times New Roman" panose="02020603050405020304" pitchFamily="18" charset="0"/>
              </a:rPr>
              <a:t>to a customer.</a:t>
            </a:r>
          </a:p>
          <a:p>
            <a:pPr algn="just"/>
            <a:r>
              <a:rPr lang="en-US" sz="1800" dirty="0">
                <a:latin typeface="Times New Roman" panose="02020603050405020304" pitchFamily="18" charset="0"/>
                <a:cs typeface="Times New Roman" panose="02020603050405020304" pitchFamily="18" charset="0"/>
              </a:rPr>
              <a:t>2. During the project startup phase, when you have to plan who will work on </a:t>
            </a:r>
            <a:r>
              <a:rPr lang="en-US" sz="1800" dirty="0" smtClean="0">
                <a:latin typeface="Times New Roman" panose="02020603050405020304" pitchFamily="18" charset="0"/>
                <a:cs typeface="Times New Roman" panose="02020603050405020304" pitchFamily="18" charset="0"/>
              </a:rPr>
              <a:t>the project</a:t>
            </a:r>
            <a:r>
              <a:rPr lang="en-US" sz="1800" dirty="0">
                <a:latin typeface="Times New Roman" panose="02020603050405020304" pitchFamily="18" charset="0"/>
                <a:cs typeface="Times New Roman" panose="02020603050405020304" pitchFamily="18" charset="0"/>
              </a:rPr>
              <a:t>, how the project will be broken down into increments, how </a:t>
            </a:r>
            <a:r>
              <a:rPr lang="en-US" sz="1800" dirty="0" smtClean="0">
                <a:latin typeface="Times New Roman" panose="02020603050405020304" pitchFamily="18" charset="0"/>
                <a:cs typeface="Times New Roman" panose="02020603050405020304" pitchFamily="18" charset="0"/>
              </a:rPr>
              <a:t>resources will </a:t>
            </a:r>
            <a:r>
              <a:rPr lang="en-US" sz="1800" dirty="0">
                <a:latin typeface="Times New Roman" panose="02020603050405020304" pitchFamily="18" charset="0"/>
                <a:cs typeface="Times New Roman" panose="02020603050405020304" pitchFamily="18" charset="0"/>
              </a:rPr>
              <a:t>be allocated across your company, etc. Here, you have more </a:t>
            </a:r>
            <a:r>
              <a:rPr lang="en-US" sz="1800" dirty="0" smtClean="0">
                <a:latin typeface="Times New Roman" panose="02020603050405020304" pitchFamily="18" charset="0"/>
                <a:cs typeface="Times New Roman" panose="02020603050405020304" pitchFamily="18" charset="0"/>
              </a:rPr>
              <a:t>information than </a:t>
            </a:r>
            <a:r>
              <a:rPr lang="en-US" sz="1800" dirty="0">
                <a:latin typeface="Times New Roman" panose="02020603050405020304" pitchFamily="18" charset="0"/>
                <a:cs typeface="Times New Roman" panose="02020603050405020304" pitchFamily="18" charset="0"/>
              </a:rPr>
              <a:t>at the proposal stage, and can therefore refine the initial effort </a:t>
            </a:r>
            <a:r>
              <a:rPr lang="en-US" sz="1800" dirty="0" smtClean="0">
                <a:latin typeface="Times New Roman" panose="02020603050405020304" pitchFamily="18" charset="0"/>
                <a:cs typeface="Times New Roman" panose="02020603050405020304" pitchFamily="18" charset="0"/>
              </a:rPr>
              <a:t>estimates that </a:t>
            </a:r>
            <a:r>
              <a:rPr lang="en-US" sz="1800" dirty="0">
                <a:latin typeface="Times New Roman" panose="02020603050405020304" pitchFamily="18" charset="0"/>
                <a:cs typeface="Times New Roman" panose="02020603050405020304" pitchFamily="18" charset="0"/>
              </a:rPr>
              <a:t>you have prepared.</a:t>
            </a:r>
          </a:p>
          <a:p>
            <a:pPr algn="just"/>
            <a:r>
              <a:rPr lang="en-US" sz="1800" dirty="0">
                <a:latin typeface="Times New Roman" panose="02020603050405020304" pitchFamily="18" charset="0"/>
                <a:cs typeface="Times New Roman" panose="02020603050405020304" pitchFamily="18" charset="0"/>
              </a:rPr>
              <a:t>3. Periodically throughout the project, when you modify your plan in light of </a:t>
            </a:r>
            <a:r>
              <a:rPr lang="en-US" sz="1800" dirty="0" smtClean="0">
                <a:latin typeface="Times New Roman" panose="02020603050405020304" pitchFamily="18" charset="0"/>
                <a:cs typeface="Times New Roman" panose="02020603050405020304" pitchFamily="18" charset="0"/>
              </a:rPr>
              <a:t>experience gained </a:t>
            </a:r>
            <a:r>
              <a:rPr lang="en-US" sz="1800" dirty="0">
                <a:latin typeface="Times New Roman" panose="02020603050405020304" pitchFamily="18" charset="0"/>
                <a:cs typeface="Times New Roman" panose="02020603050405020304" pitchFamily="18" charset="0"/>
              </a:rPr>
              <a:t>and information from monitoring the progress of the work. </a:t>
            </a:r>
            <a:r>
              <a:rPr lang="en-US" sz="1800" dirty="0" smtClean="0">
                <a:latin typeface="Times New Roman" panose="02020603050405020304" pitchFamily="18" charset="0"/>
                <a:cs typeface="Times New Roman" panose="02020603050405020304" pitchFamily="18" charset="0"/>
              </a:rPr>
              <a:t>You learn </a:t>
            </a:r>
            <a:r>
              <a:rPr lang="en-US" sz="1800" dirty="0">
                <a:latin typeface="Times New Roman" panose="02020603050405020304" pitchFamily="18" charset="0"/>
                <a:cs typeface="Times New Roman" panose="02020603050405020304" pitchFamily="18" charset="0"/>
              </a:rPr>
              <a:t>more about the system being implemented and capabilities of your </a:t>
            </a:r>
            <a:r>
              <a:rPr lang="en-US" sz="1800" dirty="0" smtClean="0">
                <a:latin typeface="Times New Roman" panose="02020603050405020304" pitchFamily="18" charset="0"/>
                <a:cs typeface="Times New Roman" panose="02020603050405020304" pitchFamily="18" charset="0"/>
              </a:rPr>
              <a:t>development team</a:t>
            </a:r>
            <a:r>
              <a:rPr lang="en-US" sz="1800" dirty="0">
                <a:latin typeface="Times New Roman" panose="02020603050405020304" pitchFamily="18" charset="0"/>
                <a:cs typeface="Times New Roman" panose="02020603050405020304" pitchFamily="18" charset="0"/>
              </a:rPr>
              <a:t>. This information allows you to make more accurate estimates </a:t>
            </a:r>
            <a:r>
              <a:rPr lang="en-US" sz="1800" dirty="0" smtClean="0">
                <a:latin typeface="Times New Roman" panose="02020603050405020304" pitchFamily="18" charset="0"/>
                <a:cs typeface="Times New Roman" panose="02020603050405020304" pitchFamily="18" charset="0"/>
              </a:rPr>
              <a:t>of how </a:t>
            </a:r>
            <a:r>
              <a:rPr lang="en-US" sz="1800" dirty="0">
                <a:latin typeface="Times New Roman" panose="02020603050405020304" pitchFamily="18" charset="0"/>
                <a:cs typeface="Times New Roman" panose="02020603050405020304" pitchFamily="18" charset="0"/>
              </a:rPr>
              <a:t>long the work will take. Furthermore, the software requirements are </a:t>
            </a:r>
            <a:r>
              <a:rPr lang="en-US" sz="1800" dirty="0" smtClean="0">
                <a:latin typeface="Times New Roman" panose="02020603050405020304" pitchFamily="18" charset="0"/>
                <a:cs typeface="Times New Roman" panose="02020603050405020304" pitchFamily="18" charset="0"/>
              </a:rPr>
              <a:t>likely to </a:t>
            </a:r>
            <a:r>
              <a:rPr lang="en-US" sz="1800" dirty="0">
                <a:latin typeface="Times New Roman" panose="02020603050405020304" pitchFamily="18" charset="0"/>
                <a:cs typeface="Times New Roman" panose="02020603050405020304" pitchFamily="18" charset="0"/>
              </a:rPr>
              <a:t>change and this usually means that the work breakdown has to be altered </a:t>
            </a:r>
            <a:r>
              <a:rPr lang="en-US" sz="1800" dirty="0" smtClean="0">
                <a:latin typeface="Times New Roman" panose="02020603050405020304" pitchFamily="18" charset="0"/>
                <a:cs typeface="Times New Roman" panose="02020603050405020304" pitchFamily="18" charset="0"/>
              </a:rPr>
              <a:t>and the </a:t>
            </a:r>
            <a:r>
              <a:rPr lang="en-US" sz="1800" dirty="0">
                <a:latin typeface="Times New Roman" panose="02020603050405020304" pitchFamily="18" charset="0"/>
                <a:cs typeface="Times New Roman" panose="02020603050405020304" pitchFamily="18" charset="0"/>
              </a:rPr>
              <a:t>schedule extended. </a:t>
            </a:r>
          </a:p>
        </p:txBody>
      </p:sp>
    </p:spTree>
    <p:extLst>
      <p:ext uri="{BB962C8B-B14F-4D97-AF65-F5344CB8AC3E}">
        <p14:creationId xmlns:p14="http://schemas.microsoft.com/office/powerpoint/2010/main" val="2968712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Software Pricing</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941021"/>
          </a:xfrm>
        </p:spPr>
        <p:txBody>
          <a:bodyPr>
            <a:normAutofit/>
          </a:bodyPr>
          <a:lstStyle/>
          <a:p>
            <a:pPr algn="just"/>
            <a:r>
              <a:rPr lang="en-US" sz="1600" dirty="0">
                <a:latin typeface="Times New Roman" panose="02020603050405020304" pitchFamily="18" charset="0"/>
                <a:cs typeface="Times New Roman" panose="02020603050405020304" pitchFamily="18" charset="0"/>
              </a:rPr>
              <a:t>In principle, the price of a software product to a customer is simply the cost of </a:t>
            </a:r>
            <a:r>
              <a:rPr lang="en-US" sz="1600" dirty="0" smtClean="0">
                <a:latin typeface="Times New Roman" panose="02020603050405020304" pitchFamily="18" charset="0"/>
                <a:cs typeface="Times New Roman" panose="02020603050405020304" pitchFamily="18" charset="0"/>
              </a:rPr>
              <a:t>development plus </a:t>
            </a:r>
            <a:r>
              <a:rPr lang="en-US" sz="1600" dirty="0">
                <a:latin typeface="Times New Roman" panose="02020603050405020304" pitchFamily="18" charset="0"/>
                <a:cs typeface="Times New Roman" panose="02020603050405020304" pitchFamily="18" charset="0"/>
              </a:rPr>
              <a:t>profit for the developer. </a:t>
            </a:r>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practice, however, the relationship </a:t>
            </a:r>
            <a:r>
              <a:rPr lang="en-US" sz="1600" dirty="0" smtClean="0">
                <a:latin typeface="Times New Roman" panose="02020603050405020304" pitchFamily="18" charset="0"/>
                <a:cs typeface="Times New Roman" panose="02020603050405020304" pitchFamily="18" charset="0"/>
              </a:rPr>
              <a:t>between the </a:t>
            </a:r>
            <a:r>
              <a:rPr lang="en-US" sz="1600" dirty="0">
                <a:latin typeface="Times New Roman" panose="02020603050405020304" pitchFamily="18" charset="0"/>
                <a:cs typeface="Times New Roman" panose="02020603050405020304" pitchFamily="18" charset="0"/>
              </a:rPr>
              <a:t>project cost and the price quoted to the customer is not usually so simple. </a:t>
            </a:r>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When calculating </a:t>
            </a:r>
            <a:r>
              <a:rPr lang="en-US" sz="1600" dirty="0">
                <a:latin typeface="Times New Roman" panose="02020603050405020304" pitchFamily="18" charset="0"/>
                <a:cs typeface="Times New Roman" panose="02020603050405020304" pitchFamily="18" charset="0"/>
              </a:rPr>
              <a:t>a price, you should take broader organizational, economic, political, </a:t>
            </a:r>
            <a:r>
              <a:rPr lang="en-US" sz="1600" dirty="0" smtClean="0">
                <a:latin typeface="Times New Roman" panose="02020603050405020304" pitchFamily="18" charset="0"/>
                <a:cs typeface="Times New Roman" panose="02020603050405020304" pitchFamily="18" charset="0"/>
              </a:rPr>
              <a:t>and business </a:t>
            </a:r>
            <a:r>
              <a:rPr lang="en-US" sz="1600" dirty="0">
                <a:latin typeface="Times New Roman" panose="02020603050405020304" pitchFamily="18" charset="0"/>
                <a:cs typeface="Times New Roman" panose="02020603050405020304" pitchFamily="18" charset="0"/>
              </a:rPr>
              <a:t>considerations into account, such as those shown in Figure </a:t>
            </a:r>
            <a:r>
              <a:rPr lang="en-US" sz="1600" dirty="0" smtClean="0">
                <a:latin typeface="Times New Roman" panose="02020603050405020304" pitchFamily="18" charset="0"/>
                <a:cs typeface="Times New Roman" panose="02020603050405020304" pitchFamily="18" charset="0"/>
              </a:rPr>
              <a:t>below. </a:t>
            </a:r>
            <a:r>
              <a:rPr lang="en-US" sz="1600" dirty="0">
                <a:latin typeface="Times New Roman" panose="02020603050405020304" pitchFamily="18" charset="0"/>
                <a:cs typeface="Times New Roman" panose="02020603050405020304" pitchFamily="18" charset="0"/>
              </a:rPr>
              <a:t>You </a:t>
            </a:r>
            <a:r>
              <a:rPr lang="en-US" sz="1600" dirty="0" smtClean="0">
                <a:latin typeface="Times New Roman" panose="02020603050405020304" pitchFamily="18" charset="0"/>
                <a:cs typeface="Times New Roman" panose="02020603050405020304" pitchFamily="18" charset="0"/>
              </a:rPr>
              <a:t>need to </a:t>
            </a:r>
            <a:r>
              <a:rPr lang="en-US" sz="1600" dirty="0">
                <a:latin typeface="Times New Roman" panose="02020603050405020304" pitchFamily="18" charset="0"/>
                <a:cs typeface="Times New Roman" panose="02020603050405020304" pitchFamily="18" charset="0"/>
              </a:rPr>
              <a:t>think about organizational concerns, the risks associated with the project, and </a:t>
            </a:r>
            <a:r>
              <a:rPr lang="en-US" sz="1600" dirty="0" smtClean="0">
                <a:latin typeface="Times New Roman" panose="02020603050405020304" pitchFamily="18" charset="0"/>
                <a:cs typeface="Times New Roman" panose="02020603050405020304" pitchFamily="18" charset="0"/>
              </a:rPr>
              <a:t>the type </a:t>
            </a:r>
            <a:r>
              <a:rPr lang="en-US" sz="1600" dirty="0">
                <a:latin typeface="Times New Roman" panose="02020603050405020304" pitchFamily="18" charset="0"/>
                <a:cs typeface="Times New Roman" panose="02020603050405020304" pitchFamily="18" charset="0"/>
              </a:rPr>
              <a:t>of contract that will be used</a:t>
            </a:r>
            <a:r>
              <a:rPr lang="en-US" sz="1600" dirty="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smtClean="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smtClean="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smtClean="0">
              <a:latin typeface="Times New Roman" panose="02020603050405020304" pitchFamily="18" charset="0"/>
              <a:cs typeface="Times New Roman" panose="02020603050405020304" pitchFamily="18" charset="0"/>
            </a:endParaRPr>
          </a:p>
          <a:p>
            <a:pPr marL="0" indent="0" algn="just">
              <a:buNone/>
            </a:pPr>
            <a:endParaRPr lang="en-US" sz="1600" dirty="0" smtClean="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Figure: Factors affecting software pricing</a:t>
            </a: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4130" y="3242215"/>
            <a:ext cx="6229670" cy="3524431"/>
          </a:xfrm>
          <a:prstGeom prst="rect">
            <a:avLst/>
          </a:prstGeom>
        </p:spPr>
      </p:pic>
    </p:spTree>
    <p:extLst>
      <p:ext uri="{BB962C8B-B14F-4D97-AF65-F5344CB8AC3E}">
        <p14:creationId xmlns:p14="http://schemas.microsoft.com/office/powerpoint/2010/main" val="3762735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2839</Words>
  <Application>Microsoft Office PowerPoint</Application>
  <PresentationFormat>Widescreen</PresentationFormat>
  <Paragraphs>187</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Software Engineering BCA  IV SEM</vt:lpstr>
      <vt:lpstr>Software Project Management</vt:lpstr>
      <vt:lpstr>Continued….</vt:lpstr>
      <vt:lpstr>Continued….</vt:lpstr>
      <vt:lpstr>Continued….</vt:lpstr>
      <vt:lpstr>Continued….</vt:lpstr>
      <vt:lpstr>Continued….</vt:lpstr>
      <vt:lpstr>Project Planning</vt:lpstr>
      <vt:lpstr>Software Pricing</vt:lpstr>
      <vt:lpstr>Project Scheduling</vt:lpstr>
      <vt:lpstr>Continued….</vt:lpstr>
      <vt:lpstr>Estimation Techniques</vt:lpstr>
      <vt:lpstr>Algorithmic Cost Modelling</vt:lpstr>
      <vt:lpstr>Continued….</vt:lpstr>
      <vt:lpstr>Continued….</vt:lpstr>
      <vt:lpstr>COCOMO Model II</vt:lpstr>
      <vt:lpstr>Continued….</vt:lpstr>
      <vt:lpstr>Continued…..</vt:lpstr>
      <vt:lpstr>Risk Management</vt:lpstr>
      <vt:lpstr>Managing People</vt:lpstr>
      <vt:lpstr>Selecting Staff</vt:lpstr>
      <vt:lpstr>Motivating People</vt:lpstr>
      <vt:lpstr>Managing Groups</vt:lpstr>
      <vt:lpstr>The People Capability Maturity Model</vt:lpstr>
      <vt:lpstr>P-CMM Levels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BCA  IV SEM</dc:title>
  <dc:creator>Bijay Babu Regmi</dc:creator>
  <cp:lastModifiedBy>Bijay Babu Regmi</cp:lastModifiedBy>
  <cp:revision>13</cp:revision>
  <dcterms:created xsi:type="dcterms:W3CDTF">2021-03-02T11:50:26Z</dcterms:created>
  <dcterms:modified xsi:type="dcterms:W3CDTF">2021-03-16T08:25:00Z</dcterms:modified>
</cp:coreProperties>
</file>