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  <p:embeddedFont>
      <p:font typeface="Pacifico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41" Type="http://schemas.openxmlformats.org/officeDocument/2006/relationships/font" Target="fonts/Pacifico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9c49917f9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9c49917f9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9c49917f9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9c49917f9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9c49917f9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9c49917f9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9c49917f9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9c49917f9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9c49917f9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9c49917f9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9c49917f9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9c49917f9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71ef226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71ef226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934086f62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934086f62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71ef2260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71ef226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934086f62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934086f62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34086f62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34086f62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9c49917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9c49917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934086f62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934086f62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15a6606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15a6606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934086f62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934086f62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71d2a6ba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71d2a6b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9c49917f9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9c49917f9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9c49917f9_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9c49917f9_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934086f62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934086f62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9c49917f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9c49917f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9c49917f9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9c49917f9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934086f62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934086f62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9c49917f9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9c49917f9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9c49917f9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9c49917f9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1b03271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1b03271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1b03271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1b03271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71c29ce1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71c29ce1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71b03271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71b03271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71c29ce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71c29ce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9c49917f9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9c49917f9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Relationship Id="rId5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www.propellercrm.com/blog/email-spam-statistics" TargetMode="External"/><Relationship Id="rId5" Type="http://schemas.openxmlformats.org/officeDocument/2006/relationships/hyperlink" Target="https://www.propellercrm.com/blog/email-spam-statistics" TargetMode="External"/><Relationship Id="rId6" Type="http://schemas.openxmlformats.org/officeDocument/2006/relationships/hyperlink" Target="https://www.propellercrm.com/blog/email-spam-statistic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ropellercrm.com/blog/email-spam-statistics" TargetMode="External"/><Relationship Id="rId4" Type="http://schemas.openxmlformats.org/officeDocument/2006/relationships/hyperlink" Target="https://www.propellercrm.com/blog/email-spam-statistics" TargetMode="External"/><Relationship Id="rId5" Type="http://schemas.openxmlformats.org/officeDocument/2006/relationships/hyperlink" Target="https://www.propellercrm.com/blog/email-spam-statistics" TargetMode="External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27776" y="758625"/>
            <a:ext cx="7525200" cy="21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Spamer</a:t>
            </a:r>
            <a:r>
              <a:rPr lang="en" sz="6000">
                <a:solidFill>
                  <a:srgbClr val="85200C"/>
                </a:solidFill>
                <a:latin typeface="Pacifico"/>
                <a:ea typeface="Pacifico"/>
                <a:cs typeface="Pacifico"/>
                <a:sym typeface="Pacifico"/>
              </a:rPr>
              <a:t>ly</a:t>
            </a:r>
            <a:endParaRPr sz="6000">
              <a:solidFill>
                <a:srgbClr val="85200C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75" y="1851013"/>
            <a:ext cx="1669425" cy="2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/>
        </p:nvSpPr>
        <p:spPr>
          <a:xfrm>
            <a:off x="4862425" y="2571750"/>
            <a:ext cx="37662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Verdana"/>
              <a:buChar char="-"/>
            </a:pPr>
            <a:r>
              <a:rPr lang="en" sz="1900">
                <a:latin typeface="Verdana"/>
                <a:ea typeface="Verdana"/>
                <a:cs typeface="Verdana"/>
                <a:sym typeface="Verdana"/>
              </a:rPr>
              <a:t>Naresh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Verdana"/>
              <a:buChar char="-"/>
            </a:pPr>
            <a:r>
              <a:rPr lang="en" sz="1900">
                <a:latin typeface="Verdana"/>
                <a:ea typeface="Verdana"/>
                <a:cs typeface="Verdana"/>
                <a:sym typeface="Verdana"/>
              </a:rPr>
              <a:t>Sandip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Verdana"/>
              <a:buChar char="-"/>
            </a:pPr>
            <a:r>
              <a:rPr lang="en" sz="1900">
                <a:latin typeface="Verdana"/>
                <a:ea typeface="Verdana"/>
                <a:cs typeface="Verdana"/>
                <a:sym typeface="Verdana"/>
              </a:rPr>
              <a:t>Dhwani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Verdana"/>
              <a:buChar char="-"/>
            </a:pPr>
            <a:r>
              <a:rPr lang="en" sz="1900">
                <a:latin typeface="Verdana"/>
                <a:ea typeface="Verdana"/>
                <a:cs typeface="Verdana"/>
                <a:sym typeface="Verdana"/>
              </a:rPr>
              <a:t>Shambo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Verdana"/>
              <a:buChar char="-"/>
            </a:pPr>
            <a:r>
              <a:rPr lang="en" sz="1900">
                <a:latin typeface="Verdana"/>
                <a:ea typeface="Verdana"/>
                <a:cs typeface="Verdana"/>
                <a:sym typeface="Verdana"/>
              </a:rPr>
              <a:t>Prashanthi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00" y="1145100"/>
            <a:ext cx="4058849" cy="30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00" y="1145100"/>
            <a:ext cx="4058849" cy="30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750" y="541850"/>
            <a:ext cx="3555400" cy="42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88" y="742950"/>
            <a:ext cx="43910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88" y="742950"/>
            <a:ext cx="439102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4396">
            <a:off x="1235197" y="1250600"/>
            <a:ext cx="3313500" cy="5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5" y="742950"/>
            <a:ext cx="439102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4396">
            <a:off x="1235197" y="1250600"/>
            <a:ext cx="3313500" cy="5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49242">
            <a:off x="4387284" y="1941329"/>
            <a:ext cx="2221358" cy="666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5" y="742950"/>
            <a:ext cx="439102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4396">
            <a:off x="1235197" y="1250600"/>
            <a:ext cx="3313500" cy="5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49242">
            <a:off x="4387284" y="1941329"/>
            <a:ext cx="2221358" cy="666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25911">
            <a:off x="3357138" y="3049725"/>
            <a:ext cx="19621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- </a:t>
            </a:r>
            <a:r>
              <a:rPr lang="en"/>
              <a:t>NLP</a:t>
            </a: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819150" y="1670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Extracted the text data into data frame . (Email spam and spam emails extracted from gmail)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Applied word tokenization on the extracted raw data using natural language processing </a:t>
            </a:r>
            <a:r>
              <a:rPr lang="en" sz="1400"/>
              <a:t>toolkit</a:t>
            </a:r>
            <a:r>
              <a:rPr lang="en" sz="1400"/>
              <a:t> module.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Removed stop words from text.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Removed some common special characters as (“, “, “.”, “-”).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this processed data for feature extraction.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- SVM</a:t>
            </a:r>
            <a:endParaRPr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819150" y="1616125"/>
            <a:ext cx="7505700" cy="32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Feature extraction using information gain.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Applied the concept of information gain from information theory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Information gain have been used as feature ranking technique for numerous text applications.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Information gain = expected information from the required class - information of an attribute to split this class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000000"/>
                </a:solidFill>
              </a:rPr>
              <a:t>Info</a:t>
            </a:r>
            <a:r>
              <a:rPr lang="en" sz="800">
                <a:solidFill>
                  <a:srgbClr val="000000"/>
                </a:solidFill>
              </a:rPr>
              <a:t>(</a:t>
            </a:r>
            <a:r>
              <a:rPr i="1" lang="en" sz="800">
                <a:solidFill>
                  <a:srgbClr val="000000"/>
                </a:solidFill>
              </a:rPr>
              <a:t>D</a:t>
            </a:r>
            <a:r>
              <a:rPr lang="en" sz="800">
                <a:solidFill>
                  <a:srgbClr val="000000"/>
                </a:solidFill>
              </a:rPr>
              <a:t>)=−∑</a:t>
            </a:r>
            <a:r>
              <a:rPr i="1" lang="en" sz="800">
                <a:solidFill>
                  <a:srgbClr val="000000"/>
                </a:solidFill>
              </a:rPr>
              <a:t>p </a:t>
            </a:r>
            <a:r>
              <a:rPr lang="en" sz="800">
                <a:solidFill>
                  <a:srgbClr val="000000"/>
                </a:solidFill>
              </a:rPr>
              <a:t>log (</a:t>
            </a:r>
            <a:r>
              <a:rPr i="1" lang="en" sz="800">
                <a:solidFill>
                  <a:srgbClr val="000000"/>
                </a:solidFill>
              </a:rPr>
              <a:t>p</a:t>
            </a:r>
            <a:r>
              <a:rPr lang="en" sz="800">
                <a:solidFill>
                  <a:srgbClr val="000000"/>
                </a:solidFill>
              </a:rPr>
              <a:t>)  </a:t>
            </a:r>
            <a:r>
              <a:rPr lang="en" sz="700">
                <a:solidFill>
                  <a:srgbClr val="000000"/>
                </a:solidFill>
              </a:rPr>
              <a:t>     </a:t>
            </a:r>
            <a:endParaRPr sz="8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Words extracted from spam class emails/messages. Each word considered as feature.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Features with highest information gain considered as features for spam classification.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475" y="3604750"/>
            <a:ext cx="1970975" cy="3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625" y="3604750"/>
            <a:ext cx="1547374" cy="2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Gain</a:t>
            </a:r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250" y="1599225"/>
            <a:ext cx="4711275" cy="30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/>
        </p:nvSpPr>
        <p:spPr>
          <a:xfrm>
            <a:off x="613800" y="1694300"/>
            <a:ext cx="2947800" cy="23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Extracted 1000 features with highest information gain.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Also, tested with different range of features ranked based on the information gain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724075" y="1584425"/>
            <a:ext cx="7505700" cy="30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Widely used in text classification applications 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Designed Support Vector Machine algorithm from scratch.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Applied spam classification on the SVM algorithm with Linear kernel.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Weights and bias information </a:t>
            </a:r>
            <a:r>
              <a:rPr lang="en" sz="1400"/>
              <a:t>calculated</a:t>
            </a:r>
            <a:r>
              <a:rPr lang="en" sz="1400"/>
              <a:t> for support vector machine </a:t>
            </a:r>
            <a:r>
              <a:rPr lang="en" sz="1400"/>
              <a:t>Algorithm.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         </a:t>
            </a:r>
            <a:r>
              <a:rPr lang="en" sz="1200"/>
              <a:t> </a:t>
            </a:r>
            <a:r>
              <a:rPr b="1" lang="en" sz="1200">
                <a:solidFill>
                  <a:srgbClr val="000000"/>
                </a:solidFill>
              </a:rPr>
              <a:t>wTx + b ≥ 0   for di = +1        wTx + b &lt; 0    for di = –1   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            – </a:t>
            </a:r>
            <a:r>
              <a:rPr b="1" lang="en" sz="1200">
                <a:solidFill>
                  <a:srgbClr val="000000"/>
                </a:solidFill>
              </a:rPr>
              <a:t>w is a weight vector</a:t>
            </a:r>
            <a:r>
              <a:rPr lang="en" sz="1200">
                <a:solidFill>
                  <a:srgbClr val="000000"/>
                </a:solidFill>
              </a:rPr>
              <a:t>– </a:t>
            </a:r>
            <a:r>
              <a:rPr b="1" lang="en" sz="1200">
                <a:solidFill>
                  <a:srgbClr val="000000"/>
                </a:solidFill>
              </a:rPr>
              <a:t>x is input vector </a:t>
            </a:r>
            <a:r>
              <a:rPr lang="en" sz="1200">
                <a:solidFill>
                  <a:srgbClr val="000000"/>
                </a:solidFill>
              </a:rPr>
              <a:t>– </a:t>
            </a:r>
            <a:r>
              <a:rPr b="1" lang="en" sz="1200">
                <a:solidFill>
                  <a:srgbClr val="000000"/>
                </a:solidFill>
              </a:rPr>
              <a:t>b is bias</a:t>
            </a:r>
            <a:endParaRPr b="1" sz="12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Compared results with existing models in python 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Tested on real time data using user interface.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Motivation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Preprocessing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SVM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Neural Network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Bayesian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Results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Result:</a:t>
            </a:r>
            <a:endParaRPr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400" y="1720275"/>
            <a:ext cx="3348651" cy="23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/>
        </p:nvSpPr>
        <p:spPr>
          <a:xfrm>
            <a:off x="5124775" y="3594100"/>
            <a:ext cx="28959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Test Input Index(For each entry of Test Data)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5473475" y="2571750"/>
            <a:ext cx="12693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Probability Distribution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706775" y="1800200"/>
            <a:ext cx="39699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Results verified based on the metrics accuracy and confusion Matrix.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Accuracy 87%  ( Compared metrics with Sklearn SVM Model result).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Accuracy is almost same.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Graph shows the Probability Distribution of SVM classification For Spam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8953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819150" y="1714500"/>
            <a:ext cx="75057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Vectorization of text is using TF-IDF.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TF(Term frequency) - Frequency of the words in text corpus.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IDF(Inverse Document frequency) - Computes weights of rare words.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Combining these to get TF-IDF score for each word in the corpus.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819150" y="1686400"/>
            <a:ext cx="7505700" cy="27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Forward-Backward </a:t>
            </a:r>
            <a:r>
              <a:rPr b="1" lang="en" sz="1400"/>
              <a:t>Propagation</a:t>
            </a:r>
            <a:r>
              <a:rPr b="1" lang="en" sz="1400"/>
              <a:t> :</a:t>
            </a:r>
            <a:endParaRPr b="1"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65" name="Google Shape;2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75" y="2284275"/>
            <a:ext cx="7554226" cy="19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- Bayesian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819150" y="1638300"/>
            <a:ext cx="7505700" cy="18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Bayes Rule :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775" y="2104225"/>
            <a:ext cx="5380000" cy="15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553" y="3741250"/>
            <a:ext cx="3962623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to finding probability to predict label of a text</a:t>
            </a:r>
            <a:endParaRPr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819150" y="1800200"/>
            <a:ext cx="7505700" cy="29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Preparing the Model :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Data Preprocessing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Feature Engineering</a:t>
            </a:r>
            <a:endParaRPr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Bag of Words(Spam and Not Spam)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 </a:t>
            </a:r>
            <a:r>
              <a:rPr lang="en" sz="1200"/>
              <a:t>Training it on the model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Accuracy :  91%  (Good Right?)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Finding Probability of a Test text</a:t>
            </a:r>
            <a:endParaRPr sz="14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Preprocessing of text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Tokenization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384300" y="601075"/>
            <a:ext cx="8375400" cy="4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Probability to predict label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Label for the text is decided depending on the max probability of the two classes</a:t>
            </a:r>
            <a:endParaRPr sz="1100"/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375" y="889900"/>
            <a:ext cx="4344050" cy="10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976" y="1860325"/>
            <a:ext cx="6974873" cy="10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2775" y="2548125"/>
            <a:ext cx="5695249" cy="164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000" y="749525"/>
            <a:ext cx="6922274" cy="3221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8"/>
          <p:cNvSpPr txBox="1"/>
          <p:nvPr/>
        </p:nvSpPr>
        <p:spPr>
          <a:xfrm>
            <a:off x="1320350" y="4227125"/>
            <a:ext cx="72618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Probability scale of the train data to decide the level of spam - High, Medium, Low and No Spam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819150" y="578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99" name="Google Shape;2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100" y="1192550"/>
            <a:ext cx="5329300" cy="33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819150" y="489625"/>
            <a:ext cx="75057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Considerations 1</a:t>
            </a:r>
            <a:endParaRPr/>
          </a:p>
        </p:txBody>
      </p:sp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819150" y="1821000"/>
            <a:ext cx="7505700" cy="18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AutoNum type="arabicPeriod"/>
            </a:pPr>
            <a:r>
              <a:rPr b="1" lang="en" sz="1400">
                <a:solidFill>
                  <a:srgbClr val="990000"/>
                </a:solidFill>
              </a:rPr>
              <a:t>Lingspam </a:t>
            </a:r>
            <a:endParaRPr b="1" sz="1400">
              <a:solidFill>
                <a:srgbClr val="99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Public dataset which contains </a:t>
            </a:r>
            <a:r>
              <a:rPr i="1" lang="en" sz="1400"/>
              <a:t>Spam and Ham Mails</a:t>
            </a:r>
            <a:r>
              <a:rPr lang="en" sz="1400"/>
              <a:t>.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Thousands of </a:t>
            </a:r>
            <a:r>
              <a:rPr i="1" lang="en" sz="1400"/>
              <a:t>text corpus</a:t>
            </a:r>
            <a:r>
              <a:rPr lang="en" sz="1400"/>
              <a:t> </a:t>
            </a:r>
            <a:r>
              <a:rPr lang="en" sz="1400"/>
              <a:t>classified</a:t>
            </a:r>
            <a:r>
              <a:rPr lang="en" sz="1400"/>
              <a:t> as Spam or not.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AutoNum type="arabicPeriod"/>
            </a:pPr>
            <a:r>
              <a:rPr b="1" lang="en" sz="1400">
                <a:solidFill>
                  <a:srgbClr val="990000"/>
                </a:solidFill>
              </a:rPr>
              <a:t>Gmail Spam</a:t>
            </a:r>
            <a:endParaRPr b="1" sz="1400">
              <a:solidFill>
                <a:srgbClr val="99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 </a:t>
            </a:r>
            <a:r>
              <a:rPr i="1" lang="en" sz="1400"/>
              <a:t>increase </a:t>
            </a:r>
            <a:r>
              <a:rPr lang="en" sz="1400"/>
              <a:t>the Spam count in the dataset and to predict more text.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created a tool to acquire spam mails from mailbox.</a:t>
            </a:r>
            <a:endParaRPr sz="1400"/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300" y="1013225"/>
            <a:ext cx="4689715" cy="9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0"/>
          <p:cNvSpPr txBox="1"/>
          <p:nvPr/>
        </p:nvSpPr>
        <p:spPr>
          <a:xfrm>
            <a:off x="819150" y="3640200"/>
            <a:ext cx="75057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Issues:</a:t>
            </a:r>
            <a:endParaRPr b="1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rabicPeriod"/>
            </a:pPr>
            <a:r>
              <a:rPr i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HTML &amp; Image: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Most modern mails are either image or in HTML format.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Text Corpus and not classified by Line - which we do not need.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title"/>
          </p:nvPr>
        </p:nvSpPr>
        <p:spPr>
          <a:xfrm>
            <a:off x="819150" y="509525"/>
            <a:ext cx="75057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Considerations 2</a:t>
            </a:r>
            <a:endParaRPr/>
          </a:p>
        </p:txBody>
      </p:sp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819150" y="1561250"/>
            <a:ext cx="7505700" cy="12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00"/>
                </a:solidFill>
              </a:rPr>
              <a:t>Our Requirement: </a:t>
            </a:r>
            <a:endParaRPr b="1" sz="1800">
              <a:solidFill>
                <a:srgbClr val="99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Single Sentences classified as Spam or not.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532" y="2806725"/>
            <a:ext cx="4674942" cy="7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1"/>
          <p:cNvSpPr txBox="1"/>
          <p:nvPr/>
        </p:nvSpPr>
        <p:spPr>
          <a:xfrm>
            <a:off x="819150" y="3613025"/>
            <a:ext cx="75057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SMS text classified as Spam or not.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086000" cy="26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14.5</a:t>
            </a: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billion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spam messages per day 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type="title"/>
          </p:nvPr>
        </p:nvSpPr>
        <p:spPr>
          <a:xfrm>
            <a:off x="819150" y="845600"/>
            <a:ext cx="75057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321" name="Google Shape;321;p42"/>
          <p:cNvSpPr txBox="1"/>
          <p:nvPr>
            <p:ph idx="1" type="body"/>
          </p:nvPr>
        </p:nvSpPr>
        <p:spPr>
          <a:xfrm>
            <a:off x="819150" y="1628675"/>
            <a:ext cx="75057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Char char="●"/>
            </a:pPr>
            <a:r>
              <a:rPr b="1" lang="en" sz="1800">
                <a:solidFill>
                  <a:srgbClr val="A61C00"/>
                </a:solidFill>
              </a:rPr>
              <a:t>Filtering:</a:t>
            </a:r>
            <a:endParaRPr b="1" sz="1800">
              <a:solidFill>
                <a:srgbClr val="A61C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Remove spam messages or emails.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2" name="Google Shape;322;p42"/>
          <p:cNvSpPr txBox="1"/>
          <p:nvPr/>
        </p:nvSpPr>
        <p:spPr>
          <a:xfrm>
            <a:off x="836550" y="2571875"/>
            <a:ext cx="74709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Detection: </a:t>
            </a:r>
            <a:endParaRPr b="1" sz="18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Detect if a text will be filtered as spam or not.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Allow the genuine sender to know, if the message will end up in Junk folder.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4840525" y="1361650"/>
            <a:ext cx="2918700" cy="21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328" name="Google Shape;3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079045"/>
            <a:ext cx="3716975" cy="28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900" y="1309380"/>
            <a:ext cx="4664200" cy="311182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2977000" y="4616700"/>
            <a:ext cx="3657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</a:t>
            </a:r>
            <a:r>
              <a:rPr lang="en" sz="800">
                <a:uFill>
                  <a:noFill/>
                </a:uFill>
                <a:hlinkClick r:id="rId4"/>
              </a:rPr>
              <a:t>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https://www.propellercrm.com/blog/email-spam-statistics</a:t>
            </a:r>
            <a:endParaRPr sz="800" u="sng">
              <a:solidFill>
                <a:schemeClr val="hlink"/>
              </a:solidFill>
              <a:hlinkClick r:id="rId6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698500"/>
            <a:ext cx="7086000" cy="26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SPAM </a:t>
            </a:r>
            <a:r>
              <a:rPr lang="en" sz="360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SCAM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563" y="2866700"/>
            <a:ext cx="1687174" cy="134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/>
        </p:nvSpPr>
        <p:spPr>
          <a:xfrm>
            <a:off x="2977000" y="4616700"/>
            <a:ext cx="3657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</a:t>
            </a:r>
            <a:r>
              <a:rPr lang="en" sz="800">
                <a:uFill>
                  <a:noFill/>
                </a:uFill>
                <a:hlinkClick r:id="rId3"/>
              </a:rPr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https://www.propellercrm.com/blog/email-spam-statistics</a:t>
            </a:r>
            <a:endParaRPr sz="800" u="sng">
              <a:solidFill>
                <a:schemeClr val="hlink"/>
              </a:solidFill>
              <a:hlinkClick r:id="rId5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7863" y="1358925"/>
            <a:ext cx="4388274" cy="29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150" y="1621950"/>
            <a:ext cx="4947725" cy="29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>
            <p:ph idx="4294967295" type="ctrTitle"/>
          </p:nvPr>
        </p:nvSpPr>
        <p:spPr>
          <a:xfrm>
            <a:off x="512300" y="1382725"/>
            <a:ext cx="3701100" cy="16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C78D8"/>
                </a:solidFill>
                <a:latin typeface="Pacifico"/>
                <a:ea typeface="Pacifico"/>
                <a:cs typeface="Pacifico"/>
                <a:sym typeface="Pacifico"/>
              </a:rPr>
              <a:t>Spamer</a:t>
            </a:r>
            <a:r>
              <a:rPr lang="en" sz="6000">
                <a:solidFill>
                  <a:srgbClr val="85200C"/>
                </a:solidFill>
                <a:latin typeface="Pacifico"/>
                <a:ea typeface="Pacifico"/>
                <a:cs typeface="Pacifico"/>
                <a:sym typeface="Pacifico"/>
              </a:rPr>
              <a:t>ly</a:t>
            </a:r>
            <a:endParaRPr sz="6000">
              <a:solidFill>
                <a:srgbClr val="85200C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1053675" y="1621950"/>
            <a:ext cx="1475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Simple</a:t>
            </a:r>
            <a:endParaRPr b="1"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150" y="1621950"/>
            <a:ext cx="4947725" cy="29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/>
          <p:nvPr>
            <p:ph type="title"/>
          </p:nvPr>
        </p:nvSpPr>
        <p:spPr>
          <a:xfrm>
            <a:off x="1053675" y="2472350"/>
            <a:ext cx="1986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Versatile</a:t>
            </a:r>
            <a:endParaRPr b="1"/>
          </a:p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1053675" y="3368500"/>
            <a:ext cx="1986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Effective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75" y="1125125"/>
            <a:ext cx="4085024" cy="31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