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1" autoAdjust="0"/>
    <p:restoredTop sz="94660"/>
  </p:normalViewPr>
  <p:slideViewPr>
    <p:cSldViewPr showGuides="1" snapToGrid="0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104865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5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208933" cy="6858000"/>
          </a:xfrm>
          <a:prstGeom prst="rect"/>
          <a:noFill/>
          <a:ln w="9525">
            <a:noFill/>
          </a:ln>
        </p:spPr>
      </p:pic>
      <p:sp>
        <p:nvSpPr>
          <p:cNvPr id="10485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altLang="zh-CN" lang="en-US" noProof="0" smtClean="0"/>
              <a:t>Click to edit Master title style</a:t>
            </a:r>
            <a:endParaRPr altLang="zh-CN" lang="en-US" noProof="0" smtClean="0"/>
          </a:p>
        </p:txBody>
      </p:sp>
      <p:sp>
        <p:nvSpPr>
          <p:cNvPr id="10485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algn="ctr" indent="0" marL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altLang="zh-CN" lang="en-US" noProof="0" smtClean="0"/>
              <a:t>Click to edit Master subtitle style</a:t>
            </a:r>
            <a:endParaRPr altLang="zh-CN" lang="en-US" noProof="0" smtClean="0"/>
          </a:p>
        </p:txBody>
      </p:sp>
      <p:sp>
        <p:nvSpPr>
          <p:cNvPr id="104859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9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>
            <a:endParaRPr lang="en-US"/>
          </a:p>
        </p:txBody>
      </p:sp>
      <p:sp>
        <p:nvSpPr>
          <p:cNvPr id="104859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/>
          <a:noFill/>
        </p:spPr>
        <p:txBody>
          <a:bodyPr anchor="t" anchorCtr="0" bIns="45720" compatLnSpc="1" lIns="91440" numCol="1" rIns="91440" tIns="45720" vert="horz" wrap="square"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40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0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6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5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anchor="t" anchorCtr="0" bIns="45720" compatLnSpc="1" lIns="91440" numCol="1" rIns="91440" tIns="45720" vert="horz" wrap="square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3200" i="0" kern="1200" kumimoji="0" lang="en-US" noProof="0" normalizeH="0" spc="0" strike="noStrike" u="none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6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2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/>
      </p:grpSpPr>
      <p:pic>
        <p:nvPicPr>
          <p:cNvPr id="2097152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/>
          <a:noFill/>
          <a:ln w="9525">
            <a:noFill/>
          </a:ln>
        </p:spPr>
      </p:pic>
      <p:sp>
        <p:nvSpPr>
          <p:cNvPr id="1048576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/>
          <a:noFill/>
          <a:ln w="9525">
            <a:noFill/>
          </a:ln>
        </p:spPr>
        <p:txBody>
          <a:bodyPr anchor="ctr" anchorCtr="0"/>
          <a:p>
            <a:pPr lvl="0"/>
            <a:r>
              <a:rPr altLang="zh-CN" dirty="0" lang="en-US"/>
              <a:t>Click to edit Master title style</a:t>
            </a:r>
            <a:endParaRPr altLang="zh-CN" dirty="0" lang="en-US"/>
          </a:p>
        </p:txBody>
      </p:sp>
      <p:sp>
        <p:nvSpPr>
          <p:cNvPr id="1048577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/>
          <a:noFill/>
          <a:ln w="9525">
            <a:noFill/>
          </a:ln>
        </p:spPr>
        <p:txBody>
          <a:bodyPr/>
          <a:p>
            <a:pPr lvl="0"/>
            <a:r>
              <a:rPr altLang="zh-CN" dirty="0" lang="en-US"/>
              <a:t>Click to edit Master text styles</a:t>
            </a:r>
            <a:endParaRPr altLang="zh-CN" dirty="0" lang="en-US"/>
          </a:p>
          <a:p>
            <a:pPr lvl="1"/>
            <a:r>
              <a:rPr altLang="zh-CN" dirty="0" lang="en-US"/>
              <a:t>Second level</a:t>
            </a:r>
            <a:endParaRPr altLang="zh-CN" dirty="0" lang="en-US"/>
          </a:p>
          <a:p>
            <a:pPr lvl="2"/>
            <a:r>
              <a:rPr altLang="zh-CN" dirty="0" lang="en-US"/>
              <a:t>Third level</a:t>
            </a:r>
            <a:endParaRPr altLang="zh-CN" dirty="0" lang="en-US"/>
          </a:p>
          <a:p>
            <a:pPr lvl="3"/>
            <a:r>
              <a:rPr altLang="zh-CN" dirty="0" lang="en-US"/>
              <a:t>Fourth level</a:t>
            </a:r>
            <a:endParaRPr altLang="zh-CN" dirty="0" lang="en-US"/>
          </a:p>
          <a:p>
            <a:pPr lvl="4"/>
            <a:r>
              <a:rPr altLang="zh-CN" dirty="0" lang="en-US"/>
              <a:t>Fifth level</a:t>
            </a:r>
            <a:endParaRPr altLang="zh-CN" dirty="0" lang="en-US"/>
          </a:p>
        </p:txBody>
      </p:sp>
      <p:sp>
        <p:nvSpPr>
          <p:cNvPr id="104857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4857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48580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fontAlgn="base" rtl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fontAlgn="base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algn="l" fontAlgn="base" marL="4572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algn="l" fontAlgn="base" marL="9144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algn="l" fontAlgn="base" marL="13716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algn="l" fontAlgn="base" marL="1828800" rtl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algn="l" fontAlgn="base" indent="-342900" marL="342900" rtl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fontAlgn="base" indent="-285750" marL="742950" rtl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fontAlgn="base" indent="-228600" marL="1143000" rtl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fontAlgn="base" indent="-228600" marL="1600200" rtl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fontAlgn="base" indent="-228600" marL="2057400" rtl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ext Box 6"/>
          <p:cNvSpPr txBox="1"/>
          <p:nvPr/>
        </p:nvSpPr>
        <p:spPr>
          <a:xfrm>
            <a:off x="179705" y="0"/>
            <a:ext cx="11917045" cy="6857365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000" i="0" lang="en-US">
                <a:solidFill>
                  <a:srgbClr val="404040"/>
                </a:solidFill>
                <a:latin typeface="quote-cjk-patch"/>
                <a:ea typeface="quote-cjk-patch"/>
              </a:rPr>
              <a:t> Digital portfolio</a:t>
            </a:r>
            <a:endParaRPr b="1" sz="40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endParaRPr b="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Student Name : 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N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a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r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e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sh 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Kumar 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.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M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Register Number : 241340805001210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4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4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Nuid: 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1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E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9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6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1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A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C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D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F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4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0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4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8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E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C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A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7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2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9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4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F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F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3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7</a:t>
            </a:r>
            <a:r>
              <a:rPr altLang="en-IN" b="0" sz="2800" i="0" lang="en-IN">
                <a:solidFill>
                  <a:srgbClr val="404040"/>
                </a:solidFill>
                <a:latin typeface="quote-cjk-patch"/>
                <a:ea typeface="quote-cjk-patch"/>
              </a:rPr>
              <a:t>À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F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6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6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B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F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0</a:t>
            </a:r>
            <a:r>
              <a:rPr altLang="en-IN"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2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Department : BCA Department of Computer Science 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College : TBML College , Annamalai University 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/>
      </p:grpSpPr>
      <p:sp>
        <p:nvSpPr>
          <p:cNvPr id="1048593" name="Text Box 1"/>
          <p:cNvSpPr txBox="1"/>
          <p:nvPr/>
        </p:nvSpPr>
        <p:spPr>
          <a:xfrm>
            <a:off x="527685" y="186690"/>
            <a:ext cx="10747375" cy="6221095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0" sz="4400" i="0">
                <a:solidFill>
                  <a:srgbClr val="404040"/>
                </a:solidFill>
                <a:latin typeface="quote-cjk-patch"/>
                <a:ea typeface="quote-cjk-patch"/>
              </a:rPr>
              <a:t> Results</a:t>
            </a:r>
            <a:endParaRPr b="0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spcBef>
                <a:spcPts val="900"/>
              </a:spcBef>
              <a:spcAft>
                <a:spcPts val="600"/>
              </a:spcAft>
            </a:pPr>
            <a:endParaRPr b="0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Successfully developed a fully functional, responsive, and secure web application.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Implemented a data-driven approach to portfolio management, moving beyond static presentation.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Provides tangible value to students by not just showcasing skills, but also guiding their learning journey.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Improves visibility and accessibility for academic and professional opportunities by offering a centralized, insightful platform.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37" name=""/>
        <p:cNvGrpSpPr/>
        <p:nvPr/>
      </p:nvGrpSpPr>
      <p:grpSpPr>
        <a:xfrm/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0" y="262557"/>
            <a:ext cx="12192000" cy="6332886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/>
      </p:grpSpPr>
      <p:sp>
        <p:nvSpPr>
          <p:cNvPr id="1048656" name=""/>
          <p:cNvSpPr txBox="1"/>
          <p:nvPr/>
        </p:nvSpPr>
        <p:spPr>
          <a:xfrm>
            <a:off x="1948070" y="2473959"/>
            <a:ext cx="7416422" cy="955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https://github.com/nareshmanoharan2007-cmyk/Naresh_TNSDC_FWD_DP.git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IN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10161"/>
            <a:ext cx="12192000" cy="6637678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/>
      </p:grpSpPr>
      <p:sp>
        <p:nvSpPr>
          <p:cNvPr id="1048585" name="Text Box 1"/>
          <p:cNvSpPr txBox="1"/>
          <p:nvPr/>
        </p:nvSpPr>
        <p:spPr>
          <a:xfrm>
            <a:off x="337820" y="234950"/>
            <a:ext cx="10503535" cy="5248275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000">
                <a:solidFill>
                  <a:srgbClr val="404040"/>
                </a:solidFill>
                <a:latin typeface="quote-cjk-patch"/>
                <a:ea typeface="quote-cjk-patch"/>
              </a:rPr>
              <a:t>Project Title</a:t>
            </a:r>
            <a:endParaRPr b="1" sz="400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spcBef>
                <a:spcPts val="900"/>
              </a:spcBef>
              <a:spcAft>
                <a:spcPts val="600"/>
              </a:spcAft>
            </a:pPr>
            <a:endParaRPr b="1" sz="400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spcBef>
                <a:spcPts val="900"/>
              </a:spcBef>
              <a:spcAft>
                <a:spcPts val="600"/>
              </a:spcAft>
            </a:pPr>
            <a:r>
              <a:rPr b="0" sz="2500" i="0">
                <a:solidFill>
                  <a:srgbClr val="404040"/>
                </a:solidFill>
                <a:latin typeface="quote-cjk-patch"/>
                <a:ea typeface="quote-cjk-patch"/>
              </a:rPr>
              <a:t>Smart Digital Portfolio with Skill Analytics &amp; Recommendation</a:t>
            </a:r>
            <a:endParaRPr b="0" sz="25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/>
      </p:grpSpPr>
      <p:sp>
        <p:nvSpPr>
          <p:cNvPr id="1048586" name="Text Box 1"/>
          <p:cNvSpPr txBox="1"/>
          <p:nvPr/>
        </p:nvSpPr>
        <p:spPr>
          <a:xfrm>
            <a:off x="179705" y="188595"/>
            <a:ext cx="11666220" cy="6564630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0" i="0" lang="en-US">
                <a:solidFill>
                  <a:srgbClr val="404040"/>
                </a:solidFill>
                <a:latin typeface="quote-cjk-patch"/>
                <a:ea typeface="quote-cjk-patch"/>
              </a:rPr>
              <a:t>  </a:t>
            </a:r>
            <a:r>
              <a:rPr b="1" sz="4400" i="0">
                <a:solidFill>
                  <a:srgbClr val="404040"/>
                </a:solidFill>
                <a:latin typeface="quote-cjk-patch"/>
                <a:ea typeface="quote-cjk-patch"/>
              </a:rPr>
              <a:t>Agenda</a:t>
            </a:r>
            <a:endParaRPr b="1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endParaRPr b="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Problem Statement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Project Overview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End Users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Tools &amp; Technologie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Design &amp; Layout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Features &amp; Functionality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Results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Sample Output Images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Conclusion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GitHub Link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ts val="1430"/>
              </a:lnSpc>
              <a:spcBef>
                <a:spcPct val="0"/>
              </a:spcBef>
              <a:spcAft>
                <a:spcPct val="0"/>
              </a:spcAft>
              <a:buNone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/>
      </p:grpSpPr>
      <p:sp>
        <p:nvSpPr>
          <p:cNvPr id="1048587" name="Text Box 2"/>
          <p:cNvSpPr txBox="1"/>
          <p:nvPr/>
        </p:nvSpPr>
        <p:spPr>
          <a:xfrm>
            <a:off x="0" y="62865"/>
            <a:ext cx="12095480" cy="6659245"/>
          </a:xfrm>
          <a:prstGeom prst="rect"/>
        </p:spPr>
        <p:txBody>
          <a:bodyPr>
            <a:noAutofit/>
          </a:bodyPr>
          <a:p>
            <a:pPr indent="0" marL="0">
              <a:spcBef>
                <a:spcPts val="900"/>
              </a:spcBef>
              <a:spcAft>
                <a:spcPts val="600"/>
              </a:spcAft>
            </a:pPr>
            <a:r>
              <a:rPr b="0" sz="4400" i="0">
                <a:solidFill>
                  <a:srgbClr val="404040"/>
                </a:solidFill>
                <a:latin typeface="quote-cjk-patch"/>
                <a:ea typeface="quote-cjk-patch"/>
              </a:rPr>
              <a:t>Problem Statement</a:t>
            </a:r>
            <a:endParaRPr b="0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</a:pPr>
            <a:endParaRPr b="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Students struggle to effectively maintain and organize their academic and personal projects.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Traditional resumes are static and fail to showcase the depth of a student's work.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There is a gap between showcasing projects and getting actionable feedback on skill development.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Recruiters find it time-consuming to manually assess a candidate's entire skillset from a PDF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/>
      </p:grpSpPr>
      <p:sp>
        <p:nvSpPr>
          <p:cNvPr id="1048588" name="Text Box 1"/>
          <p:cNvSpPr txBox="1"/>
          <p:nvPr/>
        </p:nvSpPr>
        <p:spPr>
          <a:xfrm>
            <a:off x="64135" y="0"/>
            <a:ext cx="12127865" cy="6858000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0" sz="4400" i="0">
                <a:solidFill>
                  <a:srgbClr val="404040"/>
                </a:solidFill>
                <a:latin typeface="quote-cjk-patch"/>
                <a:ea typeface="quote-cjk-patch"/>
              </a:rPr>
              <a:t>Project Overview</a:t>
            </a:r>
            <a:endParaRPr b="0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endParaRPr b="0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This project involves creating an intelligent, personalized digital portfolio web application. It goes beyond a simple showcase by integrating analytics to track visitor engagement and a recommendation system that suggests skills to learn based on the user's existing projects and career goals. It is designed to be user-friendly, fully responsive, and data-driven.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/>
      </p:grpSpPr>
      <p:sp>
        <p:nvSpPr>
          <p:cNvPr id="1048589" name="Text Box 2"/>
          <p:cNvSpPr txBox="1"/>
          <p:nvPr/>
        </p:nvSpPr>
        <p:spPr>
          <a:xfrm>
            <a:off x="0" y="186690"/>
            <a:ext cx="12109450" cy="6872605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400" i="0">
                <a:solidFill>
                  <a:srgbClr val="404040"/>
                </a:solidFill>
                <a:latin typeface="quote-cjk-patch"/>
                <a:ea typeface="quote-cjk-patch"/>
              </a:rPr>
              <a:t>End Users</a:t>
            </a:r>
            <a:endParaRPr b="1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endParaRPr b="1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Students &amp; Graduates: Primary users who can showcase their work, track portfolio visibility, and receive personalized learning paths.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Recruiters &amp; HR Professionals: Benefit from a standardized, comprehensive view of a candidate's abilities, including project demos and verified skill analytics.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Academic Institutions &amp; Mentors: Can use the platform to track student progress over time and guide them based on data-driven skill recommendations.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/>
      </p:grpSpPr>
      <p:sp>
        <p:nvSpPr>
          <p:cNvPr id="1048590" name="Text Box 1"/>
          <p:cNvSpPr txBox="1"/>
          <p:nvPr/>
        </p:nvSpPr>
        <p:spPr>
          <a:xfrm>
            <a:off x="71120" y="0"/>
            <a:ext cx="12120880" cy="6858000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400" i="0">
                <a:solidFill>
                  <a:srgbClr val="404040"/>
                </a:solidFill>
                <a:latin typeface="quote-cjk-patch"/>
                <a:ea typeface="quote-cjk-patch"/>
              </a:rPr>
              <a:t>Tools &amp; Technologies</a:t>
            </a:r>
            <a:endParaRPr b="1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endParaRPr b="1" sz="44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Frontend: HTML5, CSS3, JavaScript (React.js / Next.js)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Backend: Node.js with Express.js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Database: MongoDB (for flexible data storage)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Analytics Engine: Python (Pandas, NumPy) for processing visitor data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Recommendation System: A machine learning model (e.g., collaborative filtering) or a rules-based engine integrated via API.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2800" i="0">
                <a:solidFill>
                  <a:srgbClr val="404040"/>
                </a:solidFill>
                <a:latin typeface="quote-cjk-patch"/>
                <a:ea typeface="quote-cjk-patch"/>
              </a:rPr>
              <a:t>Version Control &amp; Deployment: GitHub, Vercel/Netlify/Heroku</a:t>
            </a:r>
            <a:endParaRPr sz="280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/>
      </p:grpSpPr>
      <p:sp>
        <p:nvSpPr>
          <p:cNvPr id="1048591" name="Text Box 1"/>
          <p:cNvSpPr txBox="1"/>
          <p:nvPr/>
        </p:nvSpPr>
        <p:spPr>
          <a:xfrm>
            <a:off x="71120" y="0"/>
            <a:ext cx="12120880" cy="6970395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200" i="0">
                <a:solidFill>
                  <a:srgbClr val="404040"/>
                </a:solidFill>
                <a:latin typeface="quote-cjk-patch"/>
                <a:ea typeface="quote-cjk-patch"/>
              </a:rPr>
              <a:t>Design &amp; Layout</a:t>
            </a:r>
            <a:r>
              <a:rPr b="1" sz="4200" i="0" lang="en-US">
                <a:solidFill>
                  <a:srgbClr val="404040"/>
                </a:solidFill>
                <a:latin typeface="quote-cjk-patch"/>
                <a:ea typeface="quote-cjk-patch"/>
              </a:rPr>
              <a:t>   </a:t>
            </a:r>
            <a:endParaRPr b="1" sz="42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Modern &amp; Minimalist Design: Focus on content with clean typography and ample white space.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Fully Responsive: Seamless experience on desktop, tablet, and mobile.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ts val="200"/>
              </a:spcAft>
              <a:buFont typeface="Arial" panose="020B0604020202020204"/>
              <a:buChar char="•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Key Sections: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Hero Section: Name, title, and brief intro.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About Me: Detailed bio and passion.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Skills &amp; Analytics: Visual charts (e.g., bar charts for skill proficiency, line charts for portfolio views).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Project Showcase: Filterable grid of projects with details and links.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Recommendations: A dedicated section for suggested skills and courses.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lvl="1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b="0" sz="2750" i="0">
                <a:solidFill>
                  <a:srgbClr val="404040"/>
                </a:solidFill>
                <a:latin typeface="quote-cjk-patch"/>
                <a:ea typeface="quote-cjk-patch"/>
              </a:rPr>
              <a:t>Contact Form: With integrated validation.</a:t>
            </a:r>
            <a:endParaRPr b="0" sz="2750" i="0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/>
      </p:grpSpPr>
      <p:sp>
        <p:nvSpPr>
          <p:cNvPr id="1048592" name="Text Box 1"/>
          <p:cNvSpPr txBox="1"/>
          <p:nvPr/>
        </p:nvSpPr>
        <p:spPr>
          <a:xfrm>
            <a:off x="635" y="-635"/>
            <a:ext cx="12191365" cy="6859270"/>
          </a:xfrm>
          <a:prstGeom prst="rect"/>
        </p:spPr>
        <p:txBody>
          <a:bodyPr>
            <a:noAutofit/>
          </a:bodyPr>
          <a:p>
            <a:pPr algn="ctr" indent="0" marL="0">
              <a:spcBef>
                <a:spcPts val="900"/>
              </a:spcBef>
              <a:spcAft>
                <a:spcPts val="600"/>
              </a:spcAft>
            </a:pPr>
            <a:r>
              <a:rPr b="1" sz="4400" i="0">
                <a:solidFill>
                  <a:srgbClr val="404040"/>
                </a:solidFill>
                <a:latin typeface="quote-cjk-patch"/>
                <a:ea typeface="quote-cjk-patch"/>
              </a:rPr>
              <a:t>Features &amp; Functionality</a:t>
            </a:r>
            <a:r>
              <a:rPr b="1" sz="4400" i="0" lang="en-US">
                <a:solidFill>
                  <a:srgbClr val="404040"/>
                </a:solidFill>
                <a:latin typeface="quote-cjk-patch"/>
                <a:ea typeface="quote-cjk-patch"/>
              </a:rPr>
              <a:t>        </a:t>
            </a:r>
            <a:endParaRPr b="1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Dynamic Skill Analytics Dashboard: Charts showing portfolio view counts, visitor geographic location, and popular projects.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Personalized Skill Recommendations: Suggests relevant skills to learn next based on the user's current profile and trending skills in their field.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Interactive Project Gallery: Filter projects by technology used (e.g., show all "Python" projects).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Resume/CV Download: Option for visitors to download a PDF resume directly.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Secure Contact Form: Backend API to receive and manage messages without revealing personal email.</a:t>
            </a:r>
            <a:endParaRPr b="0" sz="2800" i="0">
              <a:solidFill>
                <a:srgbClr val="404040"/>
              </a:solidFill>
              <a:latin typeface="quote-cjk-patch"/>
              <a:ea typeface="quote-cjk-patch"/>
            </a:endParaRPr>
          </a:p>
          <a:p>
            <a:pPr indent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b="0" sz="2800" i="0">
                <a:solidFill>
                  <a:srgbClr val="404040"/>
                </a:solidFill>
                <a:latin typeface="quote-cjk-patch"/>
                <a:ea typeface="quote-cjk-patch"/>
              </a:rPr>
              <a:t>Dark/Light Mode Toggle: For user preference and reduced eye str</a:t>
            </a:r>
            <a:r>
              <a:rPr b="0" sz="2800" i="0" lang="en-US">
                <a:solidFill>
                  <a:srgbClr val="404040"/>
                </a:solidFill>
                <a:latin typeface="quote-cjk-patch"/>
                <a:ea typeface="quote-cjk-patch"/>
              </a:rPr>
              <a:t>ain</a:t>
            </a:r>
            <a:endParaRPr b="0" sz="2800" i="0" lang="en-US">
              <a:solidFill>
                <a:srgbClr val="404040"/>
              </a:solidFill>
              <a:latin typeface="quote-cjk-patch"/>
              <a:ea typeface="quote-cjk-patc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anchor="ctr" anchorCtr="0" bIns="45720" compatLnSpc="1" lIns="91440" numCol="1" rIns="91440" tIns="45720" vert="horz" wrap="none"/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altLang="en-US" baseline="0" b="0" cap="none" sz="1800" i="0" kumimoji="0" lang="zh-CN" normalizeH="0" strike="noStrike" u="none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anchor="ctr" anchorCtr="0" bIns="45720" compatLnSpc="1" lIns="91440" numCol="1" rIns="91440" tIns="45720" vert="horz" wrap="none"/>
      <a:lstStyle>
        <a:defPPr algn="l" defTabSz="914400" eaLnBrk="1" fontAlgn="base" hangingPunct="1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altLang="en-US" baseline="0" b="0" cap="none" sz="1800" i="0" kumimoji="0" lang="zh-CN" normalizeH="0" strike="noStrike" u="none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WPS Presentation</dc:title>
  <dc:creator>2311DRN14I</dc:creator>
  <cp:lastModifiedBy>RAM INFOTECH</cp:lastModifiedBy>
  <dcterms:created xsi:type="dcterms:W3CDTF">2025-07-22T13:59:00Z</dcterms:created>
  <dcterms:modified xsi:type="dcterms:W3CDTF">2025-09-03T05:51:06Z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629237bfeb194362bd1ab9f82073274c</vt:lpwstr>
  </property>
  <property fmtid="{D5CDD505-2E9C-101B-9397-08002B2CF9AE}" pid="3" name="KSOProductBuildVer">
    <vt:lpwstr>1033-12.2.0.22530</vt:lpwstr>
  </property>
</Properties>
</file>