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78" r:id="rId8"/>
    <p:sldId id="259" r:id="rId9"/>
    <p:sldId id="260" r:id="rId10"/>
    <p:sldId id="261" r:id="rId11"/>
    <p:sldId id="262" r:id="rId12"/>
    <p:sldId id="272" r:id="rId13"/>
    <p:sldId id="263" r:id="rId14"/>
    <p:sldId id="264" r:id="rId15"/>
    <p:sldId id="265" r:id="rId16"/>
    <p:sldId id="266" r:id="rId17"/>
    <p:sldId id="267" r:id="rId18"/>
    <p:sldId id="269" r:id="rId19"/>
    <p:sldId id="270" r:id="rId20"/>
    <p:sldId id="273" r:id="rId21"/>
    <p:sldId id="271" r:id="rId22"/>
    <p:sldId id="274" r:id="rId23"/>
    <p:sldId id="275" r:id="rId24"/>
    <p:sldId id="276" r:id="rId25"/>
    <p:sldId id="277" r:id="rId26"/>
    <p:sldId id="268" r:id="rId27"/>
  </p:sldIdLst>
  <p:sldSz cx="13176250" cy="10115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494" y="-102"/>
      </p:cViewPr>
      <p:guideLst>
        <p:guide orient="horz" pos="3186"/>
        <p:guide pos="41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8040" cy="168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118580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58800" y="5431680"/>
            <a:ext cx="118580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8040" cy="168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6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735240" y="2367000"/>
            <a:ext cx="57866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735240" y="5431680"/>
            <a:ext cx="57866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58800" y="5431680"/>
            <a:ext cx="57866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8040" cy="168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11858040" cy="586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58800" y="2367000"/>
            <a:ext cx="11858040" cy="586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1320" y="2367000"/>
            <a:ext cx="7352640" cy="586656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1320" y="2367000"/>
            <a:ext cx="7352640" cy="586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8040" cy="168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658800" y="2367000"/>
            <a:ext cx="11858040" cy="586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8040" cy="168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11858040" cy="586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8040" cy="168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640" cy="586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735240" y="2367000"/>
            <a:ext cx="5786640" cy="586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8040" cy="168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658800" y="403560"/>
            <a:ext cx="11858040" cy="782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8040" cy="168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6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58800" y="5431680"/>
            <a:ext cx="57866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735240" y="2367000"/>
            <a:ext cx="5786640" cy="586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8040" cy="168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58800" y="2367000"/>
            <a:ext cx="11858040" cy="586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8040" cy="168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640" cy="586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735240" y="2367000"/>
            <a:ext cx="57866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735240" y="5431680"/>
            <a:ext cx="57866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8040" cy="168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6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735240" y="2367000"/>
            <a:ext cx="57866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58800" y="5431680"/>
            <a:ext cx="118580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8040" cy="168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118580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58800" y="5431680"/>
            <a:ext cx="118580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8040" cy="168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6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735240" y="2367000"/>
            <a:ext cx="57866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735240" y="5431680"/>
            <a:ext cx="57866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658800" y="5431680"/>
            <a:ext cx="57866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8040" cy="168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11858040" cy="586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58800" y="2367000"/>
            <a:ext cx="11858040" cy="586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1" name="Picture 7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1320" y="2367000"/>
            <a:ext cx="7352640" cy="5866560"/>
          </a:xfrm>
          <a:prstGeom prst="rect">
            <a:avLst/>
          </a:prstGeom>
          <a:ln>
            <a:noFill/>
          </a:ln>
        </p:spPr>
      </p:pic>
      <p:pic>
        <p:nvPicPr>
          <p:cNvPr id="72" name="Picture 7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1320" y="2367000"/>
            <a:ext cx="7352640" cy="586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8040" cy="168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658800" y="2367000"/>
            <a:ext cx="11858040" cy="586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8040" cy="168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11858040" cy="586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8040" cy="168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640" cy="586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735240" y="2367000"/>
            <a:ext cx="5786640" cy="586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8040" cy="168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8040" cy="168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11858040" cy="586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658800" y="403560"/>
            <a:ext cx="11858040" cy="782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8040" cy="168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6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58800" y="5431680"/>
            <a:ext cx="57866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735240" y="2367000"/>
            <a:ext cx="5786640" cy="586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8040" cy="168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640" cy="586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735240" y="2367000"/>
            <a:ext cx="57866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35240" y="5431680"/>
            <a:ext cx="57866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8040" cy="168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6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735240" y="2367000"/>
            <a:ext cx="57866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58800" y="5431680"/>
            <a:ext cx="118580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8040" cy="168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118580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58800" y="5431680"/>
            <a:ext cx="118580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8040" cy="168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6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735240" y="2367000"/>
            <a:ext cx="57866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735240" y="5431680"/>
            <a:ext cx="57866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658800" y="5431680"/>
            <a:ext cx="57866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8040" cy="168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11858040" cy="586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58800" y="2367000"/>
            <a:ext cx="11858040" cy="586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7" name="Picture 10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1320" y="2367000"/>
            <a:ext cx="7352640" cy="5866560"/>
          </a:xfrm>
          <a:prstGeom prst="rect">
            <a:avLst/>
          </a:prstGeom>
          <a:ln>
            <a:noFill/>
          </a:ln>
        </p:spPr>
      </p:pic>
      <p:pic>
        <p:nvPicPr>
          <p:cNvPr id="108" name="Picture 10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1320" y="2367000"/>
            <a:ext cx="7352640" cy="586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8040" cy="168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658800" y="2367000"/>
            <a:ext cx="11858040" cy="586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8040" cy="168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11858040" cy="586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8040" cy="168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640" cy="586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735240" y="2367000"/>
            <a:ext cx="5786640" cy="586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8040" cy="168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640" cy="586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735240" y="2367000"/>
            <a:ext cx="5786640" cy="586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8040" cy="168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658800" y="403560"/>
            <a:ext cx="11858040" cy="782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8040" cy="168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6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58800" y="5431680"/>
            <a:ext cx="57866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735240" y="2367000"/>
            <a:ext cx="5786640" cy="586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8040" cy="168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640" cy="586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735240" y="2367000"/>
            <a:ext cx="57866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735240" y="5431680"/>
            <a:ext cx="57866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8040" cy="168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6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735240" y="2367000"/>
            <a:ext cx="57866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58800" y="5431680"/>
            <a:ext cx="118580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8040" cy="168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118580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58800" y="5431680"/>
            <a:ext cx="118580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8040" cy="168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6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735240" y="2367000"/>
            <a:ext cx="57866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735240" y="5431680"/>
            <a:ext cx="57866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58800" y="5431680"/>
            <a:ext cx="57866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8040" cy="168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11858040" cy="586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58800" y="2367000"/>
            <a:ext cx="11858040" cy="586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3" name="Picture 14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1320" y="2367000"/>
            <a:ext cx="7352640" cy="5866560"/>
          </a:xfrm>
          <a:prstGeom prst="rect">
            <a:avLst/>
          </a:prstGeom>
          <a:ln>
            <a:noFill/>
          </a:ln>
        </p:spPr>
      </p:pic>
      <p:pic>
        <p:nvPicPr>
          <p:cNvPr id="144" name="Picture 14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1320" y="2367000"/>
            <a:ext cx="7352640" cy="586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8040" cy="168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58800" y="403560"/>
            <a:ext cx="11858040" cy="782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8040" cy="168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6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58800" y="5431680"/>
            <a:ext cx="57866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735240" y="2367000"/>
            <a:ext cx="5786640" cy="586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8040" cy="168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640" cy="586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735240" y="2367000"/>
            <a:ext cx="57866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735240" y="5431680"/>
            <a:ext cx="57866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8040" cy="168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6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735240" y="2367000"/>
            <a:ext cx="57866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58800" y="5431680"/>
            <a:ext cx="11858040" cy="2798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8040" cy="1688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11858040" cy="58665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280" cy="58662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735240" y="2367000"/>
            <a:ext cx="5786280" cy="58662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11858040" cy="58665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11857680" cy="58662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-330840" y="2021760"/>
            <a:ext cx="12733920" cy="404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8800">
                <a:solidFill>
                  <a:srgbClr val="000000"/>
                </a:solidFill>
                <a:latin typeface="Calibri"/>
                <a:ea typeface="DejaVu Sans"/>
              </a:rPr>
              <a:t>Device Tree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58440" y="402840"/>
            <a:ext cx="11855520" cy="168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Device Tree organization: top-level nodes</a:t>
            </a:r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323429" y="1673399"/>
            <a:ext cx="12044371" cy="736476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4000" dirty="0">
                <a:solidFill>
                  <a:srgbClr val="000000"/>
                </a:solidFill>
                <a:latin typeface="Calibri"/>
                <a:ea typeface="DejaVu Sans"/>
              </a:rPr>
              <a:t>Under the root of the Device Tree, one typically finds the following top-level nodes: </a:t>
            </a:r>
            <a:endParaRPr lang="en-IN" sz="4000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4000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4000" dirty="0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IN" sz="4000" b="1" dirty="0" err="1">
                <a:solidFill>
                  <a:srgbClr val="000000"/>
                </a:solidFill>
                <a:latin typeface="Calibri"/>
                <a:ea typeface="DejaVu Sans"/>
              </a:rPr>
              <a:t>cpus</a:t>
            </a:r>
            <a:r>
              <a:rPr lang="en-IN" sz="4000" b="1" dirty="0">
                <a:solidFill>
                  <a:srgbClr val="000000"/>
                </a:solidFill>
                <a:latin typeface="Calibri"/>
                <a:ea typeface="DejaVu Sans"/>
              </a:rPr>
              <a:t> node</a:t>
            </a:r>
            <a:r>
              <a:rPr lang="en-IN" sz="4000" dirty="0">
                <a:solidFill>
                  <a:srgbClr val="000000"/>
                </a:solidFill>
                <a:latin typeface="Calibri"/>
                <a:ea typeface="DejaVu Sans"/>
              </a:rPr>
              <a:t>, which sub-nodes describing each CPU in the system. </a:t>
            </a:r>
            <a:endParaRPr lang="en-IN" sz="4000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4000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4000" dirty="0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IN" sz="4000" b="1" dirty="0">
                <a:solidFill>
                  <a:srgbClr val="000000"/>
                </a:solidFill>
                <a:latin typeface="Calibri"/>
                <a:ea typeface="DejaVu Sans"/>
              </a:rPr>
              <a:t>memory node</a:t>
            </a:r>
            <a:r>
              <a:rPr lang="en-IN" sz="4000" dirty="0">
                <a:solidFill>
                  <a:srgbClr val="000000"/>
                </a:solidFill>
                <a:latin typeface="Calibri"/>
                <a:ea typeface="DejaVu Sans"/>
              </a:rPr>
              <a:t>, which defines the location and size of the RAM. </a:t>
            </a:r>
            <a:endParaRPr lang="en-IN" sz="4000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4000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4000" dirty="0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IN" sz="4000" b="1" dirty="0">
                <a:solidFill>
                  <a:srgbClr val="000000"/>
                </a:solidFill>
                <a:latin typeface="Calibri"/>
                <a:ea typeface="DejaVu Sans"/>
              </a:rPr>
              <a:t>chosen node</a:t>
            </a:r>
            <a:r>
              <a:rPr lang="en-IN" sz="4000" dirty="0">
                <a:solidFill>
                  <a:srgbClr val="000000"/>
                </a:solidFill>
                <a:latin typeface="Calibri"/>
                <a:ea typeface="DejaVu Sans"/>
              </a:rPr>
              <a:t>, which defines parameters chosen or defined by the system firmware at boot time. In practice, one of its usage is to pass the kernel command line. </a:t>
            </a:r>
            <a:endParaRPr lang="en-IN" sz="4000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4000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4000" dirty="0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IN" sz="4000" b="1" dirty="0">
                <a:solidFill>
                  <a:srgbClr val="000000"/>
                </a:solidFill>
                <a:latin typeface="Calibri"/>
                <a:ea typeface="DejaVu Sans"/>
              </a:rPr>
              <a:t>aliases node</a:t>
            </a:r>
            <a:r>
              <a:rPr lang="en-IN" sz="4000" dirty="0">
                <a:solidFill>
                  <a:srgbClr val="000000"/>
                </a:solidFill>
                <a:latin typeface="Calibri"/>
                <a:ea typeface="DejaVu Sans"/>
              </a:rPr>
              <a:t>, to define shortcuts to certain nodes. </a:t>
            </a:r>
            <a:endParaRPr lang="en-IN" sz="4000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4000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4000" dirty="0">
                <a:solidFill>
                  <a:srgbClr val="000000"/>
                </a:solidFill>
                <a:latin typeface="Calibri"/>
                <a:ea typeface="DejaVu Sans"/>
              </a:rPr>
              <a:t>One or more nodes defining the buses in the </a:t>
            </a:r>
            <a:r>
              <a:rPr lang="en-IN" sz="4000" dirty="0" err="1">
                <a:solidFill>
                  <a:srgbClr val="000000"/>
                </a:solidFill>
                <a:latin typeface="Calibri"/>
                <a:ea typeface="DejaVu Sans"/>
              </a:rPr>
              <a:t>SoC.</a:t>
            </a:r>
            <a:r>
              <a:rPr lang="en-IN" sz="40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IN" sz="4000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4000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4000" dirty="0">
                <a:solidFill>
                  <a:srgbClr val="000000"/>
                </a:solidFill>
                <a:latin typeface="Calibri"/>
                <a:ea typeface="DejaVu Sans"/>
              </a:rPr>
              <a:t>One or mode nodes defining on-board devices.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7044840" y="2491200"/>
            <a:ext cx="5889240" cy="5473800"/>
          </a:xfrm>
          <a:prstGeom prst="rect">
            <a:avLst/>
          </a:prstGeom>
          <a:solidFill>
            <a:srgbClr val="E5E5E5"/>
          </a:solidFill>
          <a:ln w="9360">
            <a:noFill/>
          </a:ln>
        </p:spPr>
      </p:sp>
      <p:sp>
        <p:nvSpPr>
          <p:cNvPr id="199" name="CustomShape 2"/>
          <p:cNvSpPr/>
          <p:nvPr/>
        </p:nvSpPr>
        <p:spPr>
          <a:xfrm>
            <a:off x="7044480" y="2490840"/>
            <a:ext cx="5889600" cy="5473800"/>
          </a:xfrm>
          <a:prstGeom prst="rect">
            <a:avLst/>
          </a:prstGeom>
          <a:noFill/>
          <a:ln w="12960">
            <a:solidFill>
              <a:srgbClr val="858585"/>
            </a:solidFill>
            <a:miter/>
          </a:ln>
        </p:spPr>
      </p:sp>
      <p:pic>
        <p:nvPicPr>
          <p:cNvPr id="200" name="Picture 8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1800" y="2714400"/>
            <a:ext cx="1123920" cy="409320"/>
          </a:xfrm>
          <a:prstGeom prst="rect">
            <a:avLst/>
          </a:prstGeom>
          <a:ln>
            <a:noFill/>
          </a:ln>
        </p:spPr>
      </p:pic>
      <p:pic>
        <p:nvPicPr>
          <p:cNvPr id="201" name="Picture 8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73040" y="2791440"/>
            <a:ext cx="332640" cy="242280"/>
          </a:xfrm>
          <a:prstGeom prst="rect">
            <a:avLst/>
          </a:prstGeom>
          <a:ln>
            <a:noFill/>
          </a:ln>
        </p:spPr>
      </p:pic>
      <p:sp>
        <p:nvSpPr>
          <p:cNvPr id="202" name="CustomShape 3"/>
          <p:cNvSpPr/>
          <p:nvPr/>
        </p:nvSpPr>
        <p:spPr>
          <a:xfrm>
            <a:off x="9873000" y="2791440"/>
            <a:ext cx="373680" cy="2473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pic>
        <p:nvPicPr>
          <p:cNvPr id="203" name="Picture 7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15080" y="2791440"/>
            <a:ext cx="190080" cy="242280"/>
          </a:xfrm>
          <a:prstGeom prst="rect">
            <a:avLst/>
          </a:prstGeom>
          <a:ln>
            <a:noFill/>
          </a:ln>
        </p:spPr>
      </p:pic>
      <p:sp>
        <p:nvSpPr>
          <p:cNvPr id="204" name="CustomShape 4"/>
          <p:cNvSpPr/>
          <p:nvPr/>
        </p:nvSpPr>
        <p:spPr>
          <a:xfrm>
            <a:off x="10569600" y="2791440"/>
            <a:ext cx="335880" cy="2473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pic>
        <p:nvPicPr>
          <p:cNvPr id="205" name="Picture 7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77480" y="2706480"/>
            <a:ext cx="190080" cy="325080"/>
          </a:xfrm>
          <a:prstGeom prst="rect">
            <a:avLst/>
          </a:prstGeom>
          <a:ln>
            <a:noFill/>
          </a:ln>
        </p:spPr>
      </p:pic>
      <p:sp>
        <p:nvSpPr>
          <p:cNvPr id="206" name="CustomShape 5"/>
          <p:cNvSpPr/>
          <p:nvPr/>
        </p:nvSpPr>
        <p:spPr>
          <a:xfrm>
            <a:off x="11251080" y="2706480"/>
            <a:ext cx="36720" cy="3250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pic>
        <p:nvPicPr>
          <p:cNvPr id="207" name="Picture 7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365920" y="2791440"/>
            <a:ext cx="203400" cy="331920"/>
          </a:xfrm>
          <a:prstGeom prst="rect">
            <a:avLst/>
          </a:prstGeom>
          <a:ln>
            <a:noFill/>
          </a:ln>
        </p:spPr>
      </p:pic>
      <p:pic>
        <p:nvPicPr>
          <p:cNvPr id="208" name="Picture 7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15120" y="4622760"/>
            <a:ext cx="3647520" cy="4927320"/>
          </a:xfrm>
          <a:prstGeom prst="rect">
            <a:avLst/>
          </a:prstGeom>
          <a:ln>
            <a:noFill/>
          </a:ln>
        </p:spPr>
      </p:pic>
      <p:pic>
        <p:nvPicPr>
          <p:cNvPr id="209" name="Picture 7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15920" y="3252960"/>
            <a:ext cx="3647520" cy="2579760"/>
          </a:xfrm>
          <a:prstGeom prst="rect">
            <a:avLst/>
          </a:prstGeom>
          <a:ln>
            <a:noFill/>
          </a:ln>
        </p:spPr>
      </p:pic>
      <p:pic>
        <p:nvPicPr>
          <p:cNvPr id="210" name="Picture 7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014560" y="5991840"/>
            <a:ext cx="1747080" cy="3558240"/>
          </a:xfrm>
          <a:prstGeom prst="rect">
            <a:avLst/>
          </a:prstGeom>
          <a:ln>
            <a:noFill/>
          </a:ln>
        </p:spPr>
      </p:pic>
      <p:sp>
        <p:nvSpPr>
          <p:cNvPr id="211" name="CustomShape 6"/>
          <p:cNvSpPr/>
          <p:nvPr/>
        </p:nvSpPr>
        <p:spPr>
          <a:xfrm>
            <a:off x="0" y="0"/>
            <a:ext cx="13173120" cy="6714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12" name="CustomShape 7"/>
          <p:cNvSpPr/>
          <p:nvPr/>
        </p:nvSpPr>
        <p:spPr>
          <a:xfrm>
            <a:off x="6466320" y="4212720"/>
            <a:ext cx="308880" cy="387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Times New Roman"/>
                <a:ea typeface="LM Sans 10"/>
              </a:rPr>
              <a:t> </a:t>
            </a:r>
            <a:endParaRPr/>
          </a:p>
        </p:txBody>
      </p:sp>
      <p:sp>
        <p:nvSpPr>
          <p:cNvPr id="213" name="CustomShape 8"/>
          <p:cNvSpPr/>
          <p:nvPr/>
        </p:nvSpPr>
        <p:spPr>
          <a:xfrm>
            <a:off x="34560" y="7851600"/>
            <a:ext cx="1317276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14" name="CustomShape 9"/>
          <p:cNvSpPr/>
          <p:nvPr/>
        </p:nvSpPr>
        <p:spPr>
          <a:xfrm>
            <a:off x="657360" y="403920"/>
            <a:ext cx="11855520" cy="1683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Top level 1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15" name="CustomShape 10"/>
          <p:cNvSpPr/>
          <p:nvPr/>
        </p:nvSpPr>
        <p:spPr>
          <a:xfrm>
            <a:off x="328680" y="1572120"/>
            <a:ext cx="6914520" cy="8540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800" dirty="0">
                <a:solidFill>
                  <a:srgbClr val="000000"/>
                </a:solidFill>
                <a:latin typeface="Calibri"/>
                <a:ea typeface="DejaVu Sans"/>
              </a:rPr>
              <a:t>/{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800" dirty="0">
                <a:solidFill>
                  <a:srgbClr val="000000"/>
                </a:solidFill>
                <a:latin typeface="Calibri"/>
                <a:ea typeface="DejaVu Sans"/>
              </a:rPr>
              <a:t>#address-cells = &lt;1&gt;;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800" dirty="0">
                <a:solidFill>
                  <a:srgbClr val="000000"/>
                </a:solidFill>
                <a:latin typeface="Calibri"/>
                <a:ea typeface="DejaVu Sans"/>
              </a:rPr>
              <a:t>#size-cells = &lt;1&gt;;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800" dirty="0">
                <a:solidFill>
                  <a:srgbClr val="000000"/>
                </a:solidFill>
                <a:latin typeface="Calibri"/>
                <a:ea typeface="DejaVu Sans"/>
              </a:rPr>
              <a:t>compatible = "vendor1,board", "vendor2,soc";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800" dirty="0" err="1">
                <a:solidFill>
                  <a:srgbClr val="000000"/>
                </a:solidFill>
                <a:latin typeface="Calibri"/>
                <a:ea typeface="DejaVu Sans"/>
              </a:rPr>
              <a:t>cpus</a:t>
            </a:r>
            <a:r>
              <a:rPr lang="en-IN" sz="2800" dirty="0">
                <a:solidFill>
                  <a:srgbClr val="000000"/>
                </a:solidFill>
                <a:latin typeface="Calibri"/>
                <a:ea typeface="DejaVu Sans"/>
              </a:rPr>
              <a:t> { ... };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800" dirty="0">
                <a:solidFill>
                  <a:srgbClr val="000000"/>
                </a:solidFill>
                <a:latin typeface="Calibri"/>
                <a:ea typeface="DejaVu Sans"/>
              </a:rPr>
              <a:t>memory@0 { ... };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800" dirty="0">
                <a:solidFill>
                  <a:srgbClr val="000000"/>
                </a:solidFill>
                <a:latin typeface="Calibri"/>
                <a:ea typeface="DejaVu Sans"/>
              </a:rPr>
              <a:t>chosen { ... }; </a:t>
            </a:r>
            <a:endParaRPr lang="en-IN" sz="2800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IN" sz="2800" dirty="0" smtClean="0">
                <a:solidFill>
                  <a:srgbClr val="000000"/>
                </a:solidFill>
                <a:latin typeface="Calibri"/>
                <a:ea typeface="DejaVu Sans"/>
              </a:rPr>
              <a:t>soc </a:t>
            </a:r>
            <a:r>
              <a:rPr lang="en-IN" sz="2800" dirty="0">
                <a:solidFill>
                  <a:srgbClr val="000000"/>
                </a:solidFill>
                <a:latin typeface="Calibri"/>
                <a:ea typeface="DejaVu Sans"/>
              </a:rPr>
              <a:t>{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800" dirty="0" err="1">
                <a:solidFill>
                  <a:srgbClr val="000000"/>
                </a:solidFill>
                <a:latin typeface="Calibri"/>
                <a:ea typeface="DejaVu Sans"/>
              </a:rPr>
              <a:t>intc</a:t>
            </a:r>
            <a:r>
              <a:rPr lang="en-IN" sz="2800" dirty="0">
                <a:solidFill>
                  <a:srgbClr val="000000"/>
                </a:solidFill>
                <a:latin typeface="Calibri"/>
                <a:ea typeface="DejaVu Sans"/>
              </a:rPr>
              <a:t>: interrupt-controller@f8f01000 { ... }; i2c0: i2c@e0004000 { ... };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800" dirty="0">
                <a:solidFill>
                  <a:srgbClr val="000000"/>
                </a:solidFill>
                <a:latin typeface="Calibri"/>
                <a:ea typeface="DejaVu Sans"/>
              </a:rPr>
              <a:t>usb0: usb@e0002000 { ... };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800" dirty="0">
                <a:solidFill>
                  <a:srgbClr val="000000"/>
                </a:solidFill>
                <a:latin typeface="Calibri"/>
                <a:ea typeface="DejaVu Sans"/>
              </a:rPr>
              <a:t>};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800" dirty="0">
                <a:solidFill>
                  <a:srgbClr val="000000"/>
                </a:solidFill>
                <a:latin typeface="Calibri"/>
                <a:ea typeface="DejaVu Sans"/>
              </a:rPr>
              <a:t>};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658800" y="405000"/>
            <a:ext cx="11855520" cy="1683000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CustomShape 2"/>
          <p:cNvSpPr/>
          <p:nvPr/>
        </p:nvSpPr>
        <p:spPr>
          <a:xfrm>
            <a:off x="755477" y="1385367"/>
            <a:ext cx="12684600" cy="771868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dirty="0" err="1">
                <a:solidFill>
                  <a:srgbClr val="000000"/>
                </a:solidFill>
                <a:latin typeface="Calibri"/>
                <a:ea typeface="DejaVu Sans"/>
              </a:rPr>
              <a:t>cpu</a:t>
            </a:r>
            <a:r>
              <a:rPr lang="en-IN" sz="2600" dirty="0" err="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IN" sz="2600" dirty="0">
                <a:solidFill>
                  <a:srgbClr val="000000"/>
                </a:solidFill>
                <a:latin typeface="Calibri"/>
                <a:ea typeface="DejaVu Sans"/>
              </a:rPr>
              <a:t> {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600" dirty="0">
                <a:solidFill>
                  <a:srgbClr val="000000"/>
                </a:solidFill>
                <a:latin typeface="Calibri"/>
                <a:ea typeface="DejaVu Sans"/>
              </a:rPr>
              <a:t>#address-cells = &lt;1&gt;;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600" dirty="0">
                <a:solidFill>
                  <a:srgbClr val="000000"/>
                </a:solidFill>
                <a:latin typeface="Calibri"/>
                <a:ea typeface="DejaVu Sans"/>
              </a:rPr>
              <a:t>#size-cells = &lt;0&gt;;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600" dirty="0">
                <a:solidFill>
                  <a:srgbClr val="000000"/>
                </a:solidFill>
                <a:latin typeface="Calibri"/>
                <a:ea typeface="DejaVu Sans"/>
              </a:rPr>
              <a:t>cpu0: cpu@0 {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600" dirty="0">
                <a:solidFill>
                  <a:srgbClr val="000000"/>
                </a:solidFill>
                <a:latin typeface="Calibri"/>
                <a:ea typeface="DejaVu Sans"/>
              </a:rPr>
              <a:t>compatible = "arm,cortex-a9"; </a:t>
            </a:r>
            <a:r>
              <a:rPr lang="en-IN" sz="2600" dirty="0" err="1">
                <a:solidFill>
                  <a:srgbClr val="000000"/>
                </a:solidFill>
                <a:latin typeface="Calibri"/>
                <a:ea typeface="DejaVu Sans"/>
              </a:rPr>
              <a:t>device_type</a:t>
            </a:r>
            <a:r>
              <a:rPr lang="en-IN" sz="2600" dirty="0">
                <a:solidFill>
                  <a:srgbClr val="000000"/>
                </a:solidFill>
                <a:latin typeface="Calibri"/>
                <a:ea typeface="DejaVu Sans"/>
              </a:rPr>
              <a:t> = "</a:t>
            </a:r>
            <a:r>
              <a:rPr lang="en-IN" sz="2600" dirty="0" err="1">
                <a:solidFill>
                  <a:srgbClr val="000000"/>
                </a:solidFill>
                <a:latin typeface="Calibri"/>
                <a:ea typeface="DejaVu Sans"/>
              </a:rPr>
              <a:t>cpu</a:t>
            </a:r>
            <a:r>
              <a:rPr lang="en-IN" sz="2600" dirty="0">
                <a:solidFill>
                  <a:srgbClr val="000000"/>
                </a:solidFill>
                <a:latin typeface="Calibri"/>
                <a:ea typeface="DejaVu Sans"/>
              </a:rPr>
              <a:t>";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600" dirty="0" err="1">
                <a:solidFill>
                  <a:srgbClr val="000000"/>
                </a:solidFill>
                <a:latin typeface="Calibri"/>
                <a:ea typeface="DejaVu Sans"/>
              </a:rPr>
              <a:t>reg</a:t>
            </a:r>
            <a:r>
              <a:rPr lang="en-IN" sz="2600" dirty="0">
                <a:solidFill>
                  <a:srgbClr val="000000"/>
                </a:solidFill>
                <a:latin typeface="Calibri"/>
                <a:ea typeface="DejaVu Sans"/>
              </a:rPr>
              <a:t> = &lt;0&gt;;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600" dirty="0">
                <a:solidFill>
                  <a:srgbClr val="000000"/>
                </a:solidFill>
                <a:latin typeface="Calibri"/>
                <a:ea typeface="DejaVu Sans"/>
              </a:rPr>
              <a:t>};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600" dirty="0">
                <a:solidFill>
                  <a:srgbClr val="000000"/>
                </a:solidFill>
                <a:latin typeface="Calibri"/>
                <a:ea typeface="DejaVu Sans"/>
              </a:rPr>
              <a:t>cpu1: cpu@1 {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600" dirty="0">
                <a:solidFill>
                  <a:srgbClr val="000000"/>
                </a:solidFill>
                <a:latin typeface="Calibri"/>
                <a:ea typeface="DejaVu Sans"/>
              </a:rPr>
              <a:t>compatible = "arm,cortex-a9"; </a:t>
            </a:r>
            <a:r>
              <a:rPr lang="en-IN" sz="2600" dirty="0" err="1">
                <a:solidFill>
                  <a:srgbClr val="000000"/>
                </a:solidFill>
                <a:latin typeface="Calibri"/>
                <a:ea typeface="DejaVu Sans"/>
              </a:rPr>
              <a:t>device_type</a:t>
            </a:r>
            <a:r>
              <a:rPr lang="en-IN" sz="2600" dirty="0">
                <a:solidFill>
                  <a:srgbClr val="000000"/>
                </a:solidFill>
                <a:latin typeface="Calibri"/>
                <a:ea typeface="DejaVu Sans"/>
              </a:rPr>
              <a:t> = "</a:t>
            </a:r>
            <a:r>
              <a:rPr lang="en-IN" sz="2600" dirty="0" err="1">
                <a:solidFill>
                  <a:srgbClr val="000000"/>
                </a:solidFill>
                <a:latin typeface="Calibri"/>
                <a:ea typeface="DejaVu Sans"/>
              </a:rPr>
              <a:t>cpu</a:t>
            </a:r>
            <a:r>
              <a:rPr lang="en-IN" sz="2600" dirty="0">
                <a:solidFill>
                  <a:srgbClr val="000000"/>
                </a:solidFill>
                <a:latin typeface="Calibri"/>
                <a:ea typeface="DejaVu Sans"/>
              </a:rPr>
              <a:t>";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600" dirty="0" err="1">
                <a:solidFill>
                  <a:srgbClr val="000000"/>
                </a:solidFill>
                <a:latin typeface="Calibri"/>
                <a:ea typeface="DejaVu Sans"/>
              </a:rPr>
              <a:t>reg</a:t>
            </a:r>
            <a:r>
              <a:rPr lang="en-IN" sz="2600" dirty="0">
                <a:solidFill>
                  <a:srgbClr val="000000"/>
                </a:solidFill>
                <a:latin typeface="Calibri"/>
                <a:ea typeface="DejaVu Sans"/>
              </a:rPr>
              <a:t> = &lt;1&gt;;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600" dirty="0">
                <a:solidFill>
                  <a:srgbClr val="000000"/>
                </a:solidFill>
                <a:latin typeface="Calibri"/>
                <a:ea typeface="DejaVu Sans"/>
              </a:rPr>
              <a:t>};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600" dirty="0">
                <a:solidFill>
                  <a:srgbClr val="000000"/>
                </a:solidFill>
                <a:latin typeface="Calibri"/>
                <a:ea typeface="DejaVu Sans"/>
              </a:rPr>
              <a:t>};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218520" y="403560"/>
            <a:ext cx="12295440" cy="168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Where are Device Tree Sources located?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19" name="CustomShape 2"/>
          <p:cNvSpPr/>
          <p:nvPr/>
        </p:nvSpPr>
        <p:spPr>
          <a:xfrm>
            <a:off x="438120" y="1572120"/>
            <a:ext cx="12075120" cy="797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Even though they are OS-agnostic, no central and OS-neutral place to host Device Tree sources and share them between projects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Often discussed, never done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In practice, the Linux kernel sources can be considered as the canonical location for Device Tree Source files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arch/&lt;ARCH&gt;/boot/dts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 i="1">
                <a:solidFill>
                  <a:srgbClr val="000000"/>
                </a:solidFill>
                <a:latin typeface="Calibri"/>
                <a:ea typeface="DejaVu Sans"/>
              </a:rPr>
              <a:t>≈ </a:t>
            </a: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4700 Device Tree Source files in Linux as of 5.10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Duplicated/synced in various projects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U-Boot, Barebox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657720" y="403200"/>
            <a:ext cx="11855880" cy="168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Structure of DTB</a:t>
            </a:r>
            <a:endParaRPr/>
          </a:p>
        </p:txBody>
      </p:sp>
      <p:pic>
        <p:nvPicPr>
          <p:cNvPr id="221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600" y="1347120"/>
            <a:ext cx="10319040" cy="8463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657720" y="401760"/>
            <a:ext cx="11857320" cy="1688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Structure of DTB	</a:t>
            </a:r>
            <a:endParaRPr/>
          </a:p>
        </p:txBody>
      </p:sp>
      <p:sp>
        <p:nvSpPr>
          <p:cNvPr id="225" name="CustomShape 2"/>
          <p:cNvSpPr/>
          <p:nvPr/>
        </p:nvSpPr>
        <p:spPr>
          <a:xfrm>
            <a:off x="598320" y="2367000"/>
            <a:ext cx="11857680" cy="5866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Header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l"/>
            </a:pP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00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3200" b="1">
                <a:latin typeface="Arial"/>
              </a:rPr>
              <a:t>Structure block 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 b="1">
                <a:latin typeface="Arial"/>
              </a:rPr>
              <a:t>	</a:t>
            </a:r>
            <a:r>
              <a:rPr lang="en-IN" sz="3200">
                <a:latin typeface="Arial"/>
              </a:rPr>
              <a:t>it contains the device tree content .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latin typeface="Arial"/>
              </a:rPr>
              <a:t>	composed of a sequence of tokens with data,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3200">
                <a:latin typeface="Arial"/>
              </a:rPr>
              <a:t>	Tokens are FDT_BEGIN_NODE,FDT_END_NODE,FDT_PROP, FDT_END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6" name="CustomShape 3"/>
          <p:cNvSpPr/>
          <p:nvPr/>
        </p:nvSpPr>
        <p:spPr>
          <a:xfrm rot="21596400">
            <a:off x="5616720" y="2665080"/>
            <a:ext cx="3019680" cy="2649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>
                <a:latin typeface="Arial"/>
              </a:rPr>
              <a:t>magic;</a:t>
            </a:r>
            <a:endParaRPr/>
          </a:p>
          <a:p>
            <a:r>
              <a:rPr lang="en-IN">
                <a:latin typeface="Arial"/>
              </a:rPr>
              <a:t>uint32_t totalsize;</a:t>
            </a:r>
            <a:endParaRPr/>
          </a:p>
          <a:p>
            <a:r>
              <a:rPr lang="en-IN">
                <a:latin typeface="Arial"/>
              </a:rPr>
              <a:t>uint32_t off_dt_struct;</a:t>
            </a:r>
            <a:endParaRPr/>
          </a:p>
          <a:p>
            <a:r>
              <a:rPr lang="en-IN">
                <a:latin typeface="Arial"/>
              </a:rPr>
              <a:t>uint32_t off_dt_strings;</a:t>
            </a:r>
            <a:endParaRPr/>
          </a:p>
          <a:p>
            <a:r>
              <a:rPr lang="en-IN">
                <a:latin typeface="Arial"/>
              </a:rPr>
              <a:t>uint32_t off_mem_rsvmap;</a:t>
            </a:r>
            <a:endParaRPr/>
          </a:p>
          <a:p>
            <a:r>
              <a:rPr lang="en-IN">
                <a:latin typeface="Arial"/>
              </a:rPr>
              <a:t>uint32_t version;</a:t>
            </a:r>
            <a:endParaRPr/>
          </a:p>
          <a:p>
            <a:r>
              <a:rPr lang="en-IN">
                <a:latin typeface="Arial"/>
              </a:rPr>
              <a:t>uint32_t last_comp_version;</a:t>
            </a:r>
            <a:endParaRPr/>
          </a:p>
          <a:p>
            <a:r>
              <a:rPr lang="en-IN">
                <a:latin typeface="Arial"/>
              </a:rPr>
              <a:t>uint32_t boot_cpuid_phys;</a:t>
            </a:r>
            <a:endParaRPr/>
          </a:p>
          <a:p>
            <a:r>
              <a:rPr lang="en-IN">
                <a:latin typeface="Arial"/>
              </a:rPr>
              <a:t>uint32_t size_dt_strings;</a:t>
            </a:r>
            <a:endParaRPr/>
          </a:p>
          <a:p>
            <a:r>
              <a:rPr lang="en-IN">
                <a:latin typeface="Arial"/>
              </a:rPr>
              <a:t>uint32_t size_dt_struct;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657720" y="403560"/>
            <a:ext cx="11855520" cy="168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IN" sz="4400" dirty="0">
                <a:solidFill>
                  <a:srgbClr val="000000"/>
                </a:solidFill>
                <a:latin typeface="Calibri"/>
                <a:ea typeface="DejaVu Sans"/>
              </a:rPr>
              <a:t>Exploring the DT on the target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228" name="CustomShape 2"/>
          <p:cNvSpPr/>
          <p:nvPr/>
        </p:nvSpPr>
        <p:spPr>
          <a:xfrm>
            <a:off x="0" y="1235160"/>
            <a:ext cx="12514320" cy="7797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 dirty="0">
                <a:solidFill>
                  <a:srgbClr val="000000"/>
                </a:solidFill>
                <a:latin typeface="Calibri"/>
                <a:ea typeface="DejaVu Sans"/>
              </a:rPr>
              <a:t># </a:t>
            </a:r>
            <a:r>
              <a:rPr lang="en-IN" sz="3200" dirty="0" err="1">
                <a:solidFill>
                  <a:srgbClr val="000000"/>
                </a:solidFill>
                <a:latin typeface="Calibri"/>
                <a:ea typeface="DejaVu Sans"/>
              </a:rPr>
              <a:t>ls</a:t>
            </a:r>
            <a:r>
              <a:rPr lang="en-IN" sz="3200" dirty="0">
                <a:solidFill>
                  <a:srgbClr val="000000"/>
                </a:solidFill>
                <a:latin typeface="Calibri"/>
                <a:ea typeface="DejaVu Sans"/>
              </a:rPr>
              <a:t> -l /sys/firmware/</a:t>
            </a:r>
            <a:r>
              <a:rPr lang="en-IN" sz="3200" dirty="0" err="1">
                <a:solidFill>
                  <a:srgbClr val="000000"/>
                </a:solidFill>
                <a:latin typeface="Calibri"/>
                <a:ea typeface="DejaVu Sans"/>
              </a:rPr>
              <a:t>devicetree</a:t>
            </a:r>
            <a:r>
              <a:rPr lang="en-IN" sz="3200" dirty="0">
                <a:solidFill>
                  <a:srgbClr val="000000"/>
                </a:solidFill>
                <a:latin typeface="Calibri"/>
                <a:ea typeface="DejaVu Sans"/>
              </a:rPr>
              <a:t>/base/ total 0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 dirty="0">
                <a:solidFill>
                  <a:srgbClr val="000000"/>
                </a:solidFill>
                <a:latin typeface="Calibri"/>
                <a:ea typeface="DejaVu Sans"/>
              </a:rPr>
              <a:t>In /sys/firmware/</a:t>
            </a:r>
            <a:r>
              <a:rPr lang="en-IN" sz="3200" dirty="0" err="1">
                <a:solidFill>
                  <a:srgbClr val="000000"/>
                </a:solidFill>
                <a:latin typeface="Calibri"/>
                <a:ea typeface="DejaVu Sans"/>
              </a:rPr>
              <a:t>devicetree</a:t>
            </a:r>
            <a:r>
              <a:rPr lang="en-IN" sz="3200" dirty="0">
                <a:solidFill>
                  <a:srgbClr val="000000"/>
                </a:solidFill>
                <a:latin typeface="Calibri"/>
                <a:ea typeface="DejaVu Sans"/>
              </a:rPr>
              <a:t>/base, there is a directory/file representation of the Device Tree contents  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IN" sz="3200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IN" sz="3200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IN" sz="3200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IN" sz="3200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 dirty="0" smtClean="0">
                <a:solidFill>
                  <a:srgbClr val="000000"/>
                </a:solidFill>
                <a:latin typeface="Calibri"/>
                <a:ea typeface="DejaVu Sans"/>
              </a:rPr>
              <a:t>If </a:t>
            </a:r>
            <a:r>
              <a:rPr lang="en-IN" sz="3200" dirty="0" err="1">
                <a:solidFill>
                  <a:srgbClr val="000000"/>
                </a:solidFill>
                <a:latin typeface="Calibri"/>
                <a:ea typeface="DejaVu Sans"/>
              </a:rPr>
              <a:t>dtc</a:t>
            </a:r>
            <a:r>
              <a:rPr lang="en-IN" sz="3200" dirty="0">
                <a:solidFill>
                  <a:srgbClr val="000000"/>
                </a:solidFill>
                <a:latin typeface="Calibri"/>
                <a:ea typeface="DejaVu Sans"/>
              </a:rPr>
              <a:t> is available on the target, possible to ”unpack” the Device Tree using</a:t>
            </a:r>
            <a:r>
              <a:rPr lang="en-IN" sz="3200" dirty="0" smtClean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IN" sz="3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IN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 dirty="0" err="1">
                <a:solidFill>
                  <a:srgbClr val="000000"/>
                </a:solidFill>
                <a:latin typeface="Calibri"/>
                <a:ea typeface="DejaVu Sans"/>
              </a:rPr>
              <a:t>dtc</a:t>
            </a:r>
            <a:r>
              <a:rPr lang="en-IN" sz="3200" dirty="0">
                <a:solidFill>
                  <a:srgbClr val="000000"/>
                </a:solidFill>
                <a:latin typeface="Calibri"/>
                <a:ea typeface="DejaVu Sans"/>
              </a:rPr>
              <a:t> -I </a:t>
            </a:r>
            <a:r>
              <a:rPr lang="en-IN" sz="3200" dirty="0" err="1">
                <a:solidFill>
                  <a:srgbClr val="000000"/>
                </a:solidFill>
                <a:latin typeface="Calibri"/>
                <a:ea typeface="DejaVu Sans"/>
              </a:rPr>
              <a:t>fs</a:t>
            </a:r>
            <a:r>
              <a:rPr lang="en-IN" sz="3200" dirty="0">
                <a:solidFill>
                  <a:srgbClr val="000000"/>
                </a:solidFill>
                <a:latin typeface="Calibri"/>
                <a:ea typeface="DejaVu Sans"/>
              </a:rPr>
              <a:t> /</a:t>
            </a:r>
            <a:r>
              <a:rPr lang="en-IN" sz="3200" dirty="0" smtClean="0">
                <a:solidFill>
                  <a:srgbClr val="000000"/>
                </a:solidFill>
                <a:latin typeface="Calibri"/>
                <a:ea typeface="DejaVu Sans"/>
              </a:rPr>
              <a:t>sys/firmware/</a:t>
            </a:r>
            <a:r>
              <a:rPr lang="en-IN" sz="3200" dirty="0" err="1" smtClean="0">
                <a:solidFill>
                  <a:srgbClr val="000000"/>
                </a:solidFill>
                <a:latin typeface="Calibri"/>
                <a:ea typeface="DejaVu Sans"/>
              </a:rPr>
              <a:t>devicetree</a:t>
            </a:r>
            <a:r>
              <a:rPr lang="en-IN" sz="3200" dirty="0" smtClean="0">
                <a:solidFill>
                  <a:srgbClr val="000000"/>
                </a:solidFill>
                <a:latin typeface="Calibri"/>
                <a:ea typeface="DejaVu Sans"/>
              </a:rPr>
              <a:t>/base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IN" sz="3200" dirty="0">
              <a:solidFill>
                <a:srgbClr val="000000"/>
              </a:solidFill>
              <a:latin typeface="Calibri"/>
            </a:endParaRPr>
          </a:p>
          <a:p>
            <a:endParaRPr lang="en-IN" sz="3200" b="1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5400" b="1" dirty="0" smtClean="0">
                <a:solidFill>
                  <a:srgbClr val="000000"/>
                </a:solidFill>
                <a:latin typeface="Calibri"/>
                <a:ea typeface="DejaVu Sans"/>
              </a:rPr>
              <a:t>Exploring the DT on the target</a:t>
            </a:r>
            <a:r>
              <a:rPr lang="en-IN" sz="5400" b="1" dirty="0" smtClean="0"/>
              <a:t/>
            </a:r>
            <a:br>
              <a:rPr lang="en-IN" sz="5400" b="1" dirty="0" smtClean="0"/>
            </a:br>
            <a:endParaRPr lang="en-IN" sz="5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59410" y="1601391"/>
            <a:ext cx="12516840" cy="6704177"/>
          </a:xfrm>
        </p:spPr>
        <p:txBody>
          <a:bodyPr/>
          <a:lstStyle/>
          <a:p>
            <a:r>
              <a:rPr lang="en-IN" sz="2800" dirty="0" err="1" smtClean="0"/>
              <a:t>Fdtdump</a:t>
            </a:r>
            <a:r>
              <a:rPr lang="en-IN" sz="2800" dirty="0" smtClean="0"/>
              <a:t> utility  </a:t>
            </a:r>
            <a:r>
              <a:rPr lang="en-IN" sz="2800" dirty="0" err="1" smtClean="0"/>
              <a:t>fdtget</a:t>
            </a:r>
            <a:r>
              <a:rPr lang="en-IN" sz="2800" dirty="0" smtClean="0"/>
              <a:t> , </a:t>
            </a:r>
          </a:p>
          <a:p>
            <a:endParaRPr lang="en-IN" sz="2800" dirty="0" smtClean="0"/>
          </a:p>
          <a:p>
            <a:r>
              <a:rPr lang="en-IN" sz="2800" b="1" dirty="0" err="1" smtClean="0"/>
              <a:t>fdtdump</a:t>
            </a:r>
            <a:r>
              <a:rPr lang="en-IN" sz="2800" b="1" dirty="0" smtClean="0"/>
              <a:t> simple_platform.dtb </a:t>
            </a:r>
            <a:endParaRPr lang="en-IN" sz="2800" dirty="0"/>
          </a:p>
          <a:p>
            <a:r>
              <a:rPr lang="en-IN" sz="2800" b="1" dirty="0" smtClean="0"/>
              <a:t>$ </a:t>
            </a:r>
            <a:r>
              <a:rPr lang="en-IN" sz="2800" b="1" dirty="0" err="1" smtClean="0"/>
              <a:t>fdtget</a:t>
            </a:r>
            <a:r>
              <a:rPr lang="en-IN" sz="2800" b="1" dirty="0" smtClean="0"/>
              <a:t> simple_platform.dtb /chosen </a:t>
            </a:r>
            <a:r>
              <a:rPr lang="en-IN" sz="2800" b="1" dirty="0" err="1" smtClean="0"/>
              <a:t>bootargs</a:t>
            </a:r>
            <a:endParaRPr lang="en-IN" sz="2800" b="1" dirty="0" smtClean="0"/>
          </a:p>
          <a:p>
            <a:endParaRPr lang="en-IN" sz="2800" b="1" dirty="0"/>
          </a:p>
          <a:p>
            <a:r>
              <a:rPr lang="en-IN" sz="2800" dirty="0" smtClean="0"/>
              <a:t> root=/dev/sda2</a:t>
            </a:r>
          </a:p>
          <a:p>
            <a:r>
              <a:rPr lang="en-IN" sz="2800" b="1" dirty="0" smtClean="0"/>
              <a:t>$ </a:t>
            </a:r>
            <a:r>
              <a:rPr lang="en-IN" sz="2800" b="1" dirty="0" err="1" smtClean="0"/>
              <a:t>fdtget</a:t>
            </a:r>
            <a:r>
              <a:rPr lang="en-IN" sz="2800" b="1" dirty="0" smtClean="0"/>
              <a:t> -l simple_platform.dtb /</a:t>
            </a:r>
            <a:r>
              <a:rPr lang="en-IN" sz="2800" b="1" dirty="0" err="1" smtClean="0"/>
              <a:t>cpus</a:t>
            </a:r>
            <a:r>
              <a:rPr lang="en-IN" sz="2800" b="1" dirty="0" smtClean="0"/>
              <a:t> /soc@80000000</a:t>
            </a:r>
          </a:p>
          <a:p>
            <a:r>
              <a:rPr lang="en-IN" sz="2800" dirty="0" smtClean="0"/>
              <a:t>cpu@0</a:t>
            </a:r>
          </a:p>
          <a:p>
            <a:r>
              <a:rPr lang="en-IN" sz="2800" dirty="0" smtClean="0"/>
              <a:t>cpu@1</a:t>
            </a:r>
          </a:p>
          <a:p>
            <a:r>
              <a:rPr lang="en-IN" sz="2800" dirty="0" smtClean="0"/>
              <a:t>interrupt-controller@c00</a:t>
            </a:r>
          </a:p>
          <a:p>
            <a:r>
              <a:rPr lang="en-IN" sz="2800" dirty="0" smtClean="0"/>
              <a:t>clock@f00</a:t>
            </a:r>
          </a:p>
          <a:p>
            <a:r>
              <a:rPr lang="en-IN" sz="2800" dirty="0" smtClean="0"/>
              <a:t>serial@11100</a:t>
            </a:r>
          </a:p>
          <a:p>
            <a:endParaRPr lang="en-IN" sz="2800" dirty="0"/>
          </a:p>
          <a:p>
            <a:r>
              <a:rPr lang="en-IN" sz="2800" dirty="0" smtClean="0"/>
              <a:t>In boot loader </a:t>
            </a:r>
          </a:p>
          <a:p>
            <a:endParaRPr lang="en-IN" sz="2800" dirty="0" smtClean="0"/>
          </a:p>
          <a:p>
            <a:pPr>
              <a:buFont typeface="Arial" pitchFamily="34" charset="0"/>
              <a:buChar char="•"/>
            </a:pPr>
            <a:r>
              <a:rPr lang="en-IN" sz="2800" b="1" u="sng" dirty="0"/>
              <a:t> </a:t>
            </a:r>
            <a:r>
              <a:rPr lang="en-IN" sz="2800" b="1" dirty="0" err="1"/>
              <a:t>fdt</a:t>
            </a:r>
            <a:r>
              <a:rPr lang="en-IN" sz="2800" b="1" dirty="0"/>
              <a:t> </a:t>
            </a:r>
            <a:r>
              <a:rPr lang="en-IN" sz="2800" b="1" dirty="0" err="1"/>
              <a:t>addr</a:t>
            </a:r>
            <a:r>
              <a:rPr lang="en-IN" sz="2800" b="1" dirty="0"/>
              <a:t> - </a:t>
            </a:r>
            <a:r>
              <a:rPr lang="en-IN" sz="2800" dirty="0"/>
              <a:t>select FDT to work on</a:t>
            </a:r>
          </a:p>
          <a:p>
            <a:pPr>
              <a:buFont typeface="Arial" pitchFamily="34" charset="0"/>
              <a:buChar char="•"/>
            </a:pPr>
            <a:r>
              <a:rPr lang="en-IN" sz="2800" b="1" dirty="0" smtClean="0"/>
              <a:t> </a:t>
            </a:r>
            <a:r>
              <a:rPr lang="en-IN" sz="2800" b="1" dirty="0" err="1"/>
              <a:t>fdt</a:t>
            </a:r>
            <a:r>
              <a:rPr lang="en-IN" sz="2800" b="1" dirty="0"/>
              <a:t> list - </a:t>
            </a:r>
            <a:r>
              <a:rPr lang="en-IN" sz="2800" dirty="0"/>
              <a:t>print one </a:t>
            </a:r>
            <a:r>
              <a:rPr lang="en-IN" sz="2800" dirty="0" smtClean="0"/>
              <a:t>level</a:t>
            </a:r>
          </a:p>
          <a:p>
            <a:pPr>
              <a:buFont typeface="Arial" pitchFamily="34" charset="0"/>
              <a:buChar char="•"/>
            </a:pPr>
            <a:r>
              <a:rPr lang="en-IN" sz="2800" b="1" dirty="0" err="1"/>
              <a:t>fdt</a:t>
            </a:r>
            <a:r>
              <a:rPr lang="en-IN" sz="2800" b="1" dirty="0"/>
              <a:t> print - </a:t>
            </a:r>
            <a:r>
              <a:rPr lang="en-IN" sz="2800" dirty="0"/>
              <a:t>recursive print</a:t>
            </a:r>
          </a:p>
          <a:p>
            <a:pPr>
              <a:buFont typeface="Arial" pitchFamily="34" charset="0"/>
              <a:buChar char="•"/>
            </a:pPr>
            <a:r>
              <a:rPr lang="en-IN" sz="2800" b="1" dirty="0"/>
              <a:t> </a:t>
            </a:r>
            <a:r>
              <a:rPr lang="en-IN" sz="2800" b="1" dirty="0" err="1"/>
              <a:t>fdt</a:t>
            </a:r>
            <a:r>
              <a:rPr lang="en-IN" sz="2800" b="1" dirty="0"/>
              <a:t> chosen - </a:t>
            </a:r>
            <a:r>
              <a:rPr lang="en-IN" sz="2800" dirty="0" err="1"/>
              <a:t>fixup</a:t>
            </a:r>
            <a:r>
              <a:rPr lang="en-IN" sz="2800" dirty="0"/>
              <a:t> dynamic info</a:t>
            </a:r>
          </a:p>
          <a:p>
            <a:endParaRPr lang="en-IN" sz="2800" b="1" dirty="0" smtClean="0"/>
          </a:p>
          <a:p>
            <a:r>
              <a:rPr lang="en-IN" sz="2800" dirty="0" smtClean="0"/>
              <a:t/>
            </a:r>
            <a:br>
              <a:rPr lang="en-IN" sz="2800" dirty="0" smtClean="0"/>
            </a:br>
            <a:endParaRPr lang="en-IN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657360" y="403560"/>
            <a:ext cx="11855520" cy="168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Modifying the Device Tree at runtime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30" name="CustomShape 2"/>
          <p:cNvSpPr/>
          <p:nvPr/>
        </p:nvSpPr>
        <p:spPr>
          <a:xfrm>
            <a:off x="658800" y="1571760"/>
            <a:ext cx="12514320" cy="7460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 dirty="0">
                <a:solidFill>
                  <a:srgbClr val="000000"/>
                </a:solidFill>
                <a:latin typeface="Calibri"/>
                <a:ea typeface="DejaVu Sans"/>
              </a:rPr>
              <a:t>U-Boot automatically patches the </a:t>
            </a:r>
            <a:r>
              <a:rPr lang="en-IN" sz="3200" i="1" dirty="0">
                <a:solidFill>
                  <a:srgbClr val="000000"/>
                </a:solidFill>
                <a:latin typeface="Calibri"/>
                <a:ea typeface="DejaVu Sans"/>
              </a:rPr>
              <a:t>Device Tree Blob </a:t>
            </a:r>
            <a:r>
              <a:rPr lang="en-IN" sz="3200" dirty="0">
                <a:solidFill>
                  <a:srgbClr val="000000"/>
                </a:solidFill>
                <a:latin typeface="Calibri"/>
                <a:ea typeface="DejaVu Sans"/>
              </a:rPr>
              <a:t>passed to Linux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 dirty="0">
                <a:solidFill>
                  <a:srgbClr val="000000"/>
                </a:solidFill>
                <a:latin typeface="Calibri"/>
                <a:ea typeface="DejaVu Sans"/>
              </a:rPr>
              <a:t>Sets the RAM base address and size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 dirty="0">
                <a:solidFill>
                  <a:srgbClr val="000000"/>
                </a:solidFill>
                <a:latin typeface="Calibri"/>
                <a:ea typeface="DejaVu Sans"/>
              </a:rPr>
              <a:t>Sets the kernel command line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 dirty="0">
                <a:solidFill>
                  <a:srgbClr val="000000"/>
                </a:solidFill>
                <a:latin typeface="Calibri"/>
                <a:ea typeface="DejaVu Sans"/>
              </a:rPr>
              <a:t>Sets MAC address for network interfaces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 dirty="0">
                <a:solidFill>
                  <a:srgbClr val="000000"/>
                </a:solidFill>
                <a:latin typeface="Calibri"/>
                <a:ea typeface="DejaVu Sans"/>
              </a:rPr>
              <a:t>Additional </a:t>
            </a:r>
            <a:r>
              <a:rPr lang="en-IN" sz="3200" i="1" dirty="0">
                <a:solidFill>
                  <a:srgbClr val="000000"/>
                </a:solidFill>
                <a:latin typeface="Calibri"/>
                <a:ea typeface="DejaVu Sans"/>
              </a:rPr>
              <a:t>Device Tree Blob </a:t>
            </a:r>
            <a:r>
              <a:rPr lang="en-IN" sz="3200" dirty="0">
                <a:solidFill>
                  <a:srgbClr val="000000"/>
                </a:solidFill>
                <a:latin typeface="Calibri"/>
                <a:ea typeface="DejaVu Sans"/>
              </a:rPr>
              <a:t>patching in U-Boot can be done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 dirty="0">
                <a:solidFill>
                  <a:srgbClr val="000000"/>
                </a:solidFill>
                <a:latin typeface="Calibri"/>
                <a:ea typeface="DejaVu Sans"/>
              </a:rPr>
              <a:t>Using </a:t>
            </a:r>
            <a:r>
              <a:rPr lang="en-IN" sz="2800" dirty="0" err="1">
                <a:solidFill>
                  <a:srgbClr val="000000"/>
                </a:solidFill>
                <a:latin typeface="Calibri"/>
                <a:ea typeface="DejaVu Sans"/>
              </a:rPr>
              <a:t>fdt</a:t>
            </a:r>
            <a:r>
              <a:rPr lang="en-IN" sz="2800" dirty="0">
                <a:solidFill>
                  <a:srgbClr val="000000"/>
                </a:solidFill>
                <a:latin typeface="Calibri"/>
                <a:ea typeface="DejaVu Sans"/>
              </a:rPr>
              <a:t> commands: </a:t>
            </a:r>
            <a:r>
              <a:rPr lang="en-IN" sz="2800" dirty="0" err="1">
                <a:solidFill>
                  <a:srgbClr val="000000"/>
                </a:solidFill>
                <a:latin typeface="Calibri"/>
                <a:ea typeface="DejaVu Sans"/>
              </a:rPr>
              <a:t>fdt</a:t>
            </a:r>
            <a:r>
              <a:rPr lang="en-IN" sz="2800" dirty="0">
                <a:solidFill>
                  <a:srgbClr val="000000"/>
                </a:solidFill>
                <a:latin typeface="Calibri"/>
                <a:ea typeface="DejaVu Sans"/>
              </a:rPr>
              <a:t> set, </a:t>
            </a:r>
            <a:r>
              <a:rPr lang="en-IN" sz="2800" dirty="0" err="1">
                <a:solidFill>
                  <a:srgbClr val="000000"/>
                </a:solidFill>
                <a:latin typeface="Calibri"/>
                <a:ea typeface="DejaVu Sans"/>
              </a:rPr>
              <a:t>fdt</a:t>
            </a:r>
            <a:r>
              <a:rPr lang="en-IN" sz="28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2800" dirty="0" err="1">
                <a:solidFill>
                  <a:srgbClr val="000000"/>
                </a:solidFill>
                <a:latin typeface="Calibri"/>
                <a:ea typeface="DejaVu Sans"/>
              </a:rPr>
              <a:t>mknode</a:t>
            </a:r>
            <a:r>
              <a:rPr lang="en-IN" sz="2800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IN" sz="2800" dirty="0" err="1">
                <a:solidFill>
                  <a:srgbClr val="000000"/>
                </a:solidFill>
                <a:latin typeface="Calibri"/>
                <a:ea typeface="DejaVu Sans"/>
              </a:rPr>
              <a:t>fdt</a:t>
            </a:r>
            <a:r>
              <a:rPr lang="en-IN" sz="28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2800" dirty="0" err="1">
                <a:solidFill>
                  <a:srgbClr val="000000"/>
                </a:solidFill>
                <a:latin typeface="Calibri"/>
                <a:ea typeface="DejaVu Sans"/>
              </a:rPr>
              <a:t>rm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 dirty="0">
                <a:solidFill>
                  <a:srgbClr val="000000"/>
                </a:solidFill>
                <a:latin typeface="Calibri"/>
                <a:ea typeface="DejaVu Sans"/>
              </a:rPr>
              <a:t>Using </a:t>
            </a:r>
            <a:r>
              <a:rPr lang="en-IN" sz="2800" i="1" dirty="0">
                <a:solidFill>
                  <a:srgbClr val="000000"/>
                </a:solidFill>
                <a:latin typeface="Calibri"/>
                <a:ea typeface="DejaVu Sans"/>
              </a:rPr>
              <a:t>Device Tree </a:t>
            </a:r>
            <a:r>
              <a:rPr lang="en-IN" sz="2800" i="1" dirty="0" smtClean="0">
                <a:solidFill>
                  <a:srgbClr val="000000"/>
                </a:solidFill>
                <a:latin typeface="Calibri"/>
                <a:ea typeface="DejaVu Sans"/>
              </a:rPr>
              <a:t>Overlays</a:t>
            </a: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lang="en-IN" sz="2800" i="1" dirty="0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100000"/>
              </a:lnSpc>
            </a:pPr>
            <a:r>
              <a:rPr lang="en-IN" b="1" dirty="0" err="1" smtClean="0"/>
              <a:t>fdtput</a:t>
            </a:r>
            <a:r>
              <a:rPr lang="en-IN" b="1" dirty="0" smtClean="0"/>
              <a:t> -</a:t>
            </a:r>
            <a:r>
              <a:rPr lang="en-IN" b="1" dirty="0" err="1" smtClean="0"/>
              <a:t>ts</a:t>
            </a:r>
            <a:r>
              <a:rPr lang="en-IN" b="1" dirty="0" smtClean="0"/>
              <a:t> simple_platform.dtb /chosen </a:t>
            </a:r>
            <a:r>
              <a:rPr lang="en-IN" b="1" dirty="0" err="1" smtClean="0"/>
              <a:t>bootargs</a:t>
            </a:r>
            <a:r>
              <a:rPr lang="en-IN" b="1" dirty="0" smtClean="0"/>
              <a:t> 'root=/dev/sda1 </a:t>
            </a:r>
            <a:r>
              <a:rPr lang="en-IN" b="1" dirty="0" err="1" smtClean="0"/>
              <a:t>rw</a:t>
            </a:r>
            <a:r>
              <a:rPr lang="en-IN" b="1" dirty="0" smtClean="0"/>
              <a:t>'</a:t>
            </a:r>
            <a:r>
              <a:rPr lang="en-IN" dirty="0" smtClean="0"/>
              <a:t> </a:t>
            </a:r>
            <a:r>
              <a:rPr lang="en-IN" b="1" dirty="0" smtClean="0"/>
              <a:t>$ </a:t>
            </a:r>
            <a:r>
              <a:rPr lang="en-IN" b="1" dirty="0" err="1" smtClean="0"/>
              <a:t>fdtget</a:t>
            </a:r>
            <a:r>
              <a:rPr lang="en-IN" b="1" dirty="0" smtClean="0"/>
              <a:t> simple_platform.dtb /chosen </a:t>
            </a:r>
            <a:r>
              <a:rPr lang="en-IN" b="1" dirty="0" err="1" smtClean="0"/>
              <a:t>bootargs</a:t>
            </a:r>
            <a:r>
              <a:rPr lang="en-IN" dirty="0" smtClean="0"/>
              <a:t> root=/dev/sda1 </a:t>
            </a:r>
            <a:r>
              <a:rPr lang="en-IN" dirty="0" err="1" smtClean="0"/>
              <a:t>rw</a:t>
            </a:r>
            <a:endParaRPr lang="en-IN" dirty="0" smtClean="0"/>
          </a:p>
          <a:p>
            <a:pPr lvl="1">
              <a:lnSpc>
                <a:spcPct val="100000"/>
              </a:lnSpc>
            </a:pPr>
            <a:endParaRPr lang="en-IN" dirty="0"/>
          </a:p>
          <a:p>
            <a:pPr lvl="1">
              <a:lnSpc>
                <a:spcPct val="100000"/>
              </a:lnSpc>
            </a:pPr>
            <a:r>
              <a:rPr lang="en-IN" dirty="0" err="1" smtClean="0"/>
              <a:t>Bootloader</a:t>
            </a:r>
            <a:endParaRPr lang="en-IN" dirty="0" smtClean="0"/>
          </a:p>
          <a:p>
            <a:pPr lvl="1">
              <a:lnSpc>
                <a:spcPct val="100000"/>
              </a:lnSpc>
            </a:pPr>
            <a:endParaRPr lang="en-IN" dirty="0"/>
          </a:p>
          <a:p>
            <a:pPr lvl="1"/>
            <a:r>
              <a:rPr lang="en-IN" b="1" u="sng" dirty="0" err="1"/>
              <a:t>fdt</a:t>
            </a:r>
            <a:r>
              <a:rPr lang="en-IN" b="1" u="sng" dirty="0"/>
              <a:t> </a:t>
            </a:r>
            <a:r>
              <a:rPr lang="en-IN" b="1" u="sng" dirty="0" err="1"/>
              <a:t>mknode</a:t>
            </a:r>
            <a:r>
              <a:rPr lang="en-IN" b="1" u="sng" dirty="0"/>
              <a:t> - create new nodes</a:t>
            </a:r>
            <a:endParaRPr lang="en-IN" b="1" dirty="0"/>
          </a:p>
          <a:p>
            <a:pPr lvl="1"/>
            <a:r>
              <a:rPr lang="en-IN" b="1" u="sng" dirty="0"/>
              <a:t> </a:t>
            </a:r>
            <a:r>
              <a:rPr lang="en-IN" b="1" u="sng" dirty="0" err="1"/>
              <a:t>fdt</a:t>
            </a:r>
            <a:r>
              <a:rPr lang="en-IN" b="1" u="sng" dirty="0"/>
              <a:t> set - set node properties</a:t>
            </a:r>
            <a:endParaRPr lang="en-IN" b="1" dirty="0"/>
          </a:p>
          <a:p>
            <a:pPr lvl="1"/>
            <a:r>
              <a:rPr lang="en-IN" b="1" u="sng" dirty="0" err="1"/>
              <a:t>fdt</a:t>
            </a:r>
            <a:r>
              <a:rPr lang="en-IN" b="1" u="sng" dirty="0"/>
              <a:t> </a:t>
            </a:r>
            <a:r>
              <a:rPr lang="en-IN" b="1" u="sng" dirty="0" err="1"/>
              <a:t>rm</a:t>
            </a:r>
            <a:r>
              <a:rPr lang="en-IN" b="1" u="sng" dirty="0"/>
              <a:t> - remove nodes or properties</a:t>
            </a:r>
            <a:endParaRPr lang="en-IN" b="1" dirty="0"/>
          </a:p>
          <a:p>
            <a:pPr lvl="1"/>
            <a:r>
              <a:rPr lang="en-IN" b="1" u="sng" dirty="0"/>
              <a:t> </a:t>
            </a:r>
            <a:r>
              <a:rPr lang="en-IN" b="1" u="sng" dirty="0" err="1"/>
              <a:t>fdt</a:t>
            </a:r>
            <a:r>
              <a:rPr lang="en-IN" b="1" u="sng" dirty="0"/>
              <a:t> move - move FDT blob to new address</a:t>
            </a:r>
            <a:endParaRPr lang="en-IN" b="1" dirty="0"/>
          </a:p>
          <a:p>
            <a:pPr lvl="1">
              <a:lnSpc>
                <a:spcPct val="100000"/>
              </a:lnSpc>
            </a:pPr>
            <a:r>
              <a:rPr lang="en-IN" dirty="0" smtClean="0"/>
              <a:t>	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Properties</a:t>
            </a:r>
            <a:br>
              <a:rPr lang="en-IN" dirty="0" smtClean="0"/>
            </a:br>
            <a:r>
              <a:rPr lang="en-IN" dirty="0"/>
              <a:t>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IN" dirty="0"/>
              <a:t>Property name: compatible</a:t>
            </a:r>
          </a:p>
          <a:p>
            <a:r>
              <a:rPr lang="en-IN" dirty="0"/>
              <a:t>Value type: &lt;</a:t>
            </a:r>
            <a:r>
              <a:rPr lang="en-IN" dirty="0" err="1"/>
              <a:t>stringlist</a:t>
            </a:r>
            <a:r>
              <a:rPr lang="en-IN" dirty="0" smtClean="0"/>
              <a:t>&gt;</a:t>
            </a:r>
          </a:p>
          <a:p>
            <a:endParaRPr lang="en-IN" dirty="0" smtClean="0"/>
          </a:p>
          <a:p>
            <a:r>
              <a:rPr lang="en-IN" dirty="0" smtClean="0"/>
              <a:t>Used client program for </a:t>
            </a:r>
            <a:r>
              <a:rPr lang="en-IN" dirty="0"/>
              <a:t>device driver selection.</a:t>
            </a:r>
          </a:p>
          <a:p>
            <a:r>
              <a:rPr lang="en-IN" dirty="0"/>
              <a:t>Example:</a:t>
            </a:r>
          </a:p>
          <a:p>
            <a:r>
              <a:rPr lang="en-IN" dirty="0"/>
              <a:t>compatible = "fsl,mpc8641", "ns16550</a:t>
            </a:r>
            <a:r>
              <a:rPr lang="en-IN" dirty="0" smtClean="0"/>
              <a:t>";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Driver side 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58800" y="403200"/>
            <a:ext cx="11855520" cy="168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Agenda	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657720" y="2360160"/>
            <a:ext cx="11855880" cy="6672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Device booting with device tree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How to write device tree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How to read from device tree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Complication of device tree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Configuration in both uboot and kernel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Structure of DTB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rproperties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59410" y="1817415"/>
            <a:ext cx="12516840" cy="6488153"/>
          </a:xfrm>
        </p:spPr>
        <p:txBody>
          <a:bodyPr/>
          <a:lstStyle/>
          <a:p>
            <a:r>
              <a:rPr lang="en-IN" b="1" dirty="0"/>
              <a:t>Property name: model</a:t>
            </a:r>
          </a:p>
          <a:p>
            <a:r>
              <a:rPr lang="en-IN" dirty="0"/>
              <a:t>Value type: &lt;string&gt;</a:t>
            </a:r>
          </a:p>
          <a:p>
            <a:r>
              <a:rPr lang="en-IN" dirty="0"/>
              <a:t>Description:</a:t>
            </a:r>
          </a:p>
          <a:p>
            <a:r>
              <a:rPr lang="en-IN" dirty="0"/>
              <a:t>The model property value is a &lt;string&gt; that specifies the manufacturer’s model number of the </a:t>
            </a:r>
            <a:r>
              <a:rPr lang="en-IN" dirty="0" smtClean="0"/>
              <a:t>device</a:t>
            </a:r>
          </a:p>
          <a:p>
            <a:endParaRPr lang="en-IN" dirty="0"/>
          </a:p>
          <a:p>
            <a:r>
              <a:rPr lang="en-IN" dirty="0"/>
              <a:t>Example:</a:t>
            </a:r>
          </a:p>
          <a:p>
            <a:r>
              <a:rPr lang="en-IN" dirty="0"/>
              <a:t>model = "fsl,MPC8349EMITX</a:t>
            </a:r>
            <a:r>
              <a:rPr lang="en-IN" dirty="0" smtClean="0"/>
              <a:t>";</a:t>
            </a:r>
          </a:p>
          <a:p>
            <a:endParaRPr lang="en-IN" dirty="0"/>
          </a:p>
          <a:p>
            <a:r>
              <a:rPr lang="en-IN" b="1" dirty="0"/>
              <a:t>Property name: </a:t>
            </a:r>
            <a:r>
              <a:rPr lang="en-IN" b="1" dirty="0" err="1"/>
              <a:t>phandle</a:t>
            </a:r>
            <a:endParaRPr lang="en-IN" b="1" dirty="0"/>
          </a:p>
          <a:p>
            <a:r>
              <a:rPr lang="en-IN" dirty="0"/>
              <a:t>Value type: &lt;u32&gt;</a:t>
            </a:r>
          </a:p>
          <a:p>
            <a:r>
              <a:rPr lang="en-IN" dirty="0"/>
              <a:t>Description:</a:t>
            </a:r>
          </a:p>
          <a:p>
            <a:r>
              <a:rPr lang="en-IN" dirty="0"/>
              <a:t>The </a:t>
            </a:r>
            <a:r>
              <a:rPr lang="en-IN" dirty="0" err="1"/>
              <a:t>phandle</a:t>
            </a:r>
            <a:r>
              <a:rPr lang="en-IN" dirty="0"/>
              <a:t> property specifies a numerical identifier for a node that is unique within the </a:t>
            </a:r>
            <a:r>
              <a:rPr lang="en-IN" dirty="0" err="1"/>
              <a:t>devicetree</a:t>
            </a:r>
            <a:r>
              <a:rPr lang="en-IN" dirty="0"/>
              <a:t>. The</a:t>
            </a:r>
          </a:p>
          <a:p>
            <a:r>
              <a:rPr lang="en-IN" dirty="0" err="1"/>
              <a:t>phandle</a:t>
            </a:r>
            <a:r>
              <a:rPr lang="en-IN" dirty="0"/>
              <a:t> property value is used by other nodes that need to refer to the node associated with the property.</a:t>
            </a:r>
          </a:p>
          <a:p>
            <a:r>
              <a:rPr lang="en-IN" dirty="0"/>
              <a:t>Example:</a:t>
            </a:r>
          </a:p>
          <a:p>
            <a:r>
              <a:rPr lang="en-IN" dirty="0"/>
              <a:t>See the following </a:t>
            </a:r>
            <a:r>
              <a:rPr lang="en-IN" dirty="0" err="1"/>
              <a:t>devicetree</a:t>
            </a:r>
            <a:r>
              <a:rPr lang="en-IN" dirty="0"/>
              <a:t> excerpt:</a:t>
            </a:r>
          </a:p>
          <a:p>
            <a:r>
              <a:rPr lang="en-IN" b="1" dirty="0"/>
              <a:t>pic@10000000 {</a:t>
            </a:r>
          </a:p>
          <a:p>
            <a:r>
              <a:rPr lang="en-IN" dirty="0" err="1"/>
              <a:t>phandle</a:t>
            </a:r>
            <a:r>
              <a:rPr lang="en-IN" dirty="0"/>
              <a:t> = &lt;1&gt;;</a:t>
            </a:r>
          </a:p>
          <a:p>
            <a:r>
              <a:rPr lang="en-IN" dirty="0"/>
              <a:t>interrupt-controller;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A </a:t>
            </a:r>
            <a:r>
              <a:rPr lang="en-IN" dirty="0" err="1"/>
              <a:t>phandle</a:t>
            </a:r>
            <a:r>
              <a:rPr lang="en-IN" dirty="0"/>
              <a:t> value of 1 is defined. Another device node could reference the </a:t>
            </a:r>
            <a:r>
              <a:rPr lang="en-IN" dirty="0" err="1"/>
              <a:t>pic</a:t>
            </a:r>
            <a:r>
              <a:rPr lang="en-IN" dirty="0"/>
              <a:t> node with a </a:t>
            </a:r>
            <a:r>
              <a:rPr lang="en-IN" dirty="0" err="1"/>
              <a:t>phandle</a:t>
            </a:r>
            <a:r>
              <a:rPr lang="en-IN" dirty="0"/>
              <a:t> value of 1:</a:t>
            </a:r>
          </a:p>
          <a:p>
            <a:r>
              <a:rPr lang="en-IN" b="1" dirty="0"/>
              <a:t>another-device-node {</a:t>
            </a:r>
          </a:p>
          <a:p>
            <a:r>
              <a:rPr lang="en-IN" dirty="0"/>
              <a:t>interrupt-parent = &lt;1&gt;;</a:t>
            </a:r>
          </a:p>
          <a:p>
            <a:r>
              <a:rPr lang="en-IN" dirty="0"/>
              <a:t>};</a:t>
            </a:r>
            <a:endParaRPr lang="en-IN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Properties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39453" y="1601391"/>
            <a:ext cx="13176250" cy="8064895"/>
          </a:xfrm>
        </p:spPr>
        <p:txBody>
          <a:bodyPr/>
          <a:lstStyle/>
          <a:p>
            <a:r>
              <a:rPr lang="en-IN" sz="2000" b="1" dirty="0"/>
              <a:t>Property name: status</a:t>
            </a:r>
          </a:p>
          <a:p>
            <a:r>
              <a:rPr lang="en-IN" sz="2000" dirty="0"/>
              <a:t>Value type: &lt;string</a:t>
            </a:r>
            <a:r>
              <a:rPr lang="en-IN" sz="2000" dirty="0" smtClean="0"/>
              <a:t>&gt;</a:t>
            </a:r>
          </a:p>
          <a:p>
            <a:endParaRPr lang="en-IN" sz="2000" dirty="0"/>
          </a:p>
          <a:p>
            <a:r>
              <a:rPr lang="en-IN" sz="2000" dirty="0" smtClean="0"/>
              <a:t>Values may be okay disabled fail</a:t>
            </a:r>
          </a:p>
          <a:p>
            <a:endParaRPr lang="en-IN" sz="2000" dirty="0"/>
          </a:p>
          <a:p>
            <a:r>
              <a:rPr lang="en-IN" sz="2000" b="1" dirty="0"/>
              <a:t>Property name: #address-cells, #size-cells</a:t>
            </a:r>
          </a:p>
          <a:p>
            <a:r>
              <a:rPr lang="en-IN" sz="2000" dirty="0"/>
              <a:t>Value type: &lt;u32</a:t>
            </a:r>
            <a:r>
              <a:rPr lang="en-IN" sz="2000" dirty="0" smtClean="0"/>
              <a:t>&gt;</a:t>
            </a:r>
          </a:p>
          <a:p>
            <a:endParaRPr lang="en-IN" sz="2000" dirty="0" smtClean="0"/>
          </a:p>
          <a:p>
            <a:r>
              <a:rPr lang="en-IN" sz="2000" dirty="0" smtClean="0"/>
              <a:t>Default  values :</a:t>
            </a:r>
          </a:p>
          <a:p>
            <a:r>
              <a:rPr lang="en-IN" sz="2000" dirty="0" smtClean="0"/>
              <a:t>		</a:t>
            </a:r>
            <a:r>
              <a:rPr lang="en-IN" sz="2000" dirty="0"/>
              <a:t> 2 for #address-cells</a:t>
            </a:r>
            <a:r>
              <a:rPr lang="en-IN" sz="2000" dirty="0" smtClean="0"/>
              <a:t>,</a:t>
            </a:r>
            <a:r>
              <a:rPr lang="en-IN" sz="2000" dirty="0"/>
              <a:t> value of 1 </a:t>
            </a:r>
            <a:r>
              <a:rPr lang="en-IN" sz="2000" dirty="0" smtClean="0"/>
              <a:t>for  #size-cells</a:t>
            </a:r>
            <a:r>
              <a:rPr lang="en-IN" sz="2000" dirty="0"/>
              <a:t>.</a:t>
            </a:r>
            <a:r>
              <a:rPr lang="en-IN" sz="2000" dirty="0" smtClean="0"/>
              <a:t> </a:t>
            </a:r>
          </a:p>
          <a:p>
            <a:r>
              <a:rPr lang="en-IN" sz="2000" dirty="0" smtClean="0"/>
              <a:t>Example </a:t>
            </a:r>
          </a:p>
          <a:p>
            <a:r>
              <a:rPr lang="en-IN" sz="2000" b="1" dirty="0"/>
              <a:t>soc {</a:t>
            </a:r>
          </a:p>
          <a:p>
            <a:r>
              <a:rPr lang="en-IN" sz="2000" dirty="0"/>
              <a:t>#address-cells = &lt;1&gt;;</a:t>
            </a:r>
          </a:p>
          <a:p>
            <a:r>
              <a:rPr lang="en-IN" sz="2000" dirty="0"/>
              <a:t>#size-cells = &lt;1&gt;;</a:t>
            </a:r>
          </a:p>
          <a:p>
            <a:r>
              <a:rPr lang="en-IN" sz="2000" b="1" dirty="0"/>
              <a:t>serial {</a:t>
            </a:r>
          </a:p>
          <a:p>
            <a:r>
              <a:rPr lang="en-IN" sz="2000" dirty="0"/>
              <a:t>compatible = "ns16550";</a:t>
            </a:r>
          </a:p>
          <a:p>
            <a:r>
              <a:rPr lang="en-IN" sz="2000" dirty="0" err="1"/>
              <a:t>reg</a:t>
            </a:r>
            <a:r>
              <a:rPr lang="en-IN" sz="2000" dirty="0"/>
              <a:t> = &lt;0x4600 0x100&gt;;</a:t>
            </a:r>
          </a:p>
          <a:p>
            <a:r>
              <a:rPr lang="en-IN" sz="2000" dirty="0"/>
              <a:t>clock-frequency = &lt;0&gt;;</a:t>
            </a:r>
          </a:p>
          <a:p>
            <a:r>
              <a:rPr lang="en-IN" sz="2000" dirty="0"/>
              <a:t>interrupts = &lt;0xA 0x8&gt;;</a:t>
            </a:r>
          </a:p>
          <a:p>
            <a:r>
              <a:rPr lang="en-IN" sz="2000" dirty="0"/>
              <a:t>interrupt-parent = &lt;&amp;</a:t>
            </a:r>
            <a:r>
              <a:rPr lang="en-IN" sz="2000" dirty="0" err="1"/>
              <a:t>ipic</a:t>
            </a:r>
            <a:r>
              <a:rPr lang="en-IN" sz="2000" dirty="0"/>
              <a:t>&gt;;</a:t>
            </a:r>
          </a:p>
          <a:p>
            <a:r>
              <a:rPr lang="en-IN" sz="2000" dirty="0"/>
              <a:t>};</a:t>
            </a:r>
          </a:p>
          <a:p>
            <a:r>
              <a:rPr lang="en-IN" sz="2000" dirty="0"/>
              <a:t>};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IN" dirty="0"/>
              <a:t>Property name: </a:t>
            </a:r>
            <a:r>
              <a:rPr lang="en-IN" dirty="0" err="1"/>
              <a:t>reg</a:t>
            </a:r>
            <a:endParaRPr lang="en-IN" dirty="0"/>
          </a:p>
          <a:p>
            <a:r>
              <a:rPr lang="en-IN" dirty="0"/>
              <a:t>Property value: &lt;prop-encoded-array</a:t>
            </a:r>
            <a:r>
              <a:rPr lang="en-IN" dirty="0" smtClean="0"/>
              <a:t>&gt;</a:t>
            </a:r>
          </a:p>
          <a:p>
            <a:endParaRPr lang="en-IN" dirty="0"/>
          </a:p>
          <a:p>
            <a:r>
              <a:rPr lang="en-IN" dirty="0" smtClean="0"/>
              <a:t>Example :</a:t>
            </a:r>
          </a:p>
          <a:p>
            <a:r>
              <a:rPr lang="en-IN" dirty="0"/>
              <a:t>	</a:t>
            </a:r>
            <a:r>
              <a:rPr lang="nn-NO" dirty="0"/>
              <a:t> reg = &lt;0x3000 0x20 0xFE00 0x100</a:t>
            </a:r>
            <a:r>
              <a:rPr lang="nn-NO" dirty="0" smtClean="0"/>
              <a:t>&gt;;</a:t>
            </a:r>
          </a:p>
          <a:p>
            <a:endParaRPr lang="nn-NO" dirty="0"/>
          </a:p>
          <a:p>
            <a:r>
              <a:rPr lang="en-IN" dirty="0"/>
              <a:t>Property name: ranges</a:t>
            </a:r>
          </a:p>
          <a:p>
            <a:r>
              <a:rPr lang="en-IN" dirty="0"/>
              <a:t>Value type: &lt;empty&gt; or &lt;prop-encoded-array</a:t>
            </a:r>
            <a:r>
              <a:rPr lang="en-IN" dirty="0" smtClean="0"/>
              <a:t>&gt;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Property name: </a:t>
            </a:r>
            <a:r>
              <a:rPr lang="en-IN" dirty="0" err="1"/>
              <a:t>dma</a:t>
            </a:r>
            <a:r>
              <a:rPr lang="en-IN" dirty="0"/>
              <a:t>-ranges</a:t>
            </a:r>
          </a:p>
          <a:p>
            <a:r>
              <a:rPr lang="en-IN" dirty="0"/>
              <a:t>Value type: &lt;empty&gt; or &lt;prop-encoded-array&gt; </a:t>
            </a:r>
            <a:r>
              <a:rPr lang="en-IN" dirty="0" smtClean="0"/>
              <a:t>encoded</a:t>
            </a:r>
          </a:p>
          <a:p>
            <a:endParaRPr lang="en-IN" dirty="0"/>
          </a:p>
          <a:p>
            <a:r>
              <a:rPr lang="en-IN" dirty="0"/>
              <a:t>Property name: name</a:t>
            </a:r>
          </a:p>
          <a:p>
            <a:r>
              <a:rPr lang="en-IN" dirty="0"/>
              <a:t>Value type: &lt;string</a:t>
            </a:r>
            <a:r>
              <a:rPr lang="en-IN" dirty="0" smtClean="0"/>
              <a:t>&gt;</a:t>
            </a:r>
          </a:p>
          <a:p>
            <a:endParaRPr lang="en-IN" dirty="0"/>
          </a:p>
          <a:p>
            <a:r>
              <a:rPr lang="en-IN" dirty="0"/>
              <a:t>Property name: </a:t>
            </a:r>
            <a:r>
              <a:rPr lang="en-IN" dirty="0" err="1"/>
              <a:t>device_type</a:t>
            </a:r>
            <a:endParaRPr lang="en-IN" dirty="0"/>
          </a:p>
          <a:p>
            <a:r>
              <a:rPr lang="en-IN" dirty="0"/>
              <a:t>Value type: &lt;string&gt;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3" name="TextShape 2"/>
          <p:cNvSpPr txBox="1"/>
          <p:nvPr/>
        </p:nvSpPr>
        <p:spPr>
          <a:xfrm>
            <a:off x="658800" y="2367000"/>
            <a:ext cx="11858040" cy="58665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4000" dirty="0">
                <a:latin typeface="LM Sans 10"/>
              </a:rPr>
              <a:t>Getting a reference to the clock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4000" baseline="13000" dirty="0">
                <a:solidFill>
                  <a:srgbClr val="3333B2"/>
                </a:solidFill>
                <a:latin typeface="Arial"/>
              </a:rPr>
              <a:t>) </a:t>
            </a:r>
            <a:r>
              <a:rPr lang="en-IN" sz="4000" dirty="0">
                <a:solidFill>
                  <a:srgbClr val="3333B2"/>
                </a:solidFill>
                <a:latin typeface="LM Sans 10"/>
              </a:rPr>
              <a:t>described by the </a:t>
            </a:r>
            <a:r>
              <a:rPr lang="en-IN" sz="4000" dirty="0">
                <a:solidFill>
                  <a:srgbClr val="7F7F7F"/>
                </a:solidFill>
                <a:latin typeface="LM Mono 10"/>
              </a:rPr>
              <a:t>clocks </a:t>
            </a:r>
            <a:r>
              <a:rPr lang="en-IN" sz="4000" dirty="0">
                <a:solidFill>
                  <a:srgbClr val="7F7F7F"/>
                </a:solidFill>
                <a:latin typeface="LM Sans 10"/>
              </a:rPr>
              <a:t>property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4000" baseline="13000" dirty="0">
                <a:solidFill>
                  <a:srgbClr val="3333B2"/>
                </a:solidFill>
                <a:latin typeface="Arial"/>
              </a:rPr>
              <a:t>) </a:t>
            </a:r>
            <a:r>
              <a:rPr lang="en-IN" sz="4000" dirty="0">
                <a:solidFill>
                  <a:srgbClr val="7F7F7F"/>
                </a:solidFill>
                <a:latin typeface="LM Mono 8"/>
              </a:rPr>
              <a:t>s-&gt;</a:t>
            </a:r>
            <a:r>
              <a:rPr lang="en-IN" sz="4000" dirty="0" err="1">
                <a:solidFill>
                  <a:srgbClr val="7F7F7F"/>
                </a:solidFill>
                <a:latin typeface="LM Mono 8"/>
              </a:rPr>
              <a:t>clk</a:t>
            </a:r>
            <a:r>
              <a:rPr lang="en-IN" sz="4000" dirty="0">
                <a:solidFill>
                  <a:srgbClr val="7F7F7F"/>
                </a:solidFill>
                <a:latin typeface="LM Mono 8"/>
              </a:rPr>
              <a:t> = </a:t>
            </a:r>
            <a:r>
              <a:rPr lang="en-IN" sz="4000" dirty="0" err="1">
                <a:solidFill>
                  <a:srgbClr val="7F7F7F"/>
                </a:solidFill>
                <a:latin typeface="LM Mono 8"/>
              </a:rPr>
              <a:t>clk_get</a:t>
            </a:r>
            <a:r>
              <a:rPr lang="en-IN" sz="4000" dirty="0">
                <a:solidFill>
                  <a:srgbClr val="7F7F7F"/>
                </a:solidFill>
                <a:latin typeface="LM Mono 8"/>
              </a:rPr>
              <a:t>(&amp;</a:t>
            </a:r>
            <a:r>
              <a:rPr lang="en-IN" sz="4000" dirty="0" err="1">
                <a:solidFill>
                  <a:srgbClr val="7F7F7F"/>
                </a:solidFill>
                <a:latin typeface="LM Mono 8"/>
              </a:rPr>
              <a:t>pdev</a:t>
            </a:r>
            <a:r>
              <a:rPr lang="en-IN" sz="4000" dirty="0">
                <a:solidFill>
                  <a:srgbClr val="7F7F7F"/>
                </a:solidFill>
                <a:latin typeface="LM Mono 8"/>
              </a:rPr>
              <a:t>-&gt;dev, NULL);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4000" dirty="0">
                <a:solidFill>
                  <a:srgbClr val="7F7F7F"/>
                </a:solidFill>
                <a:latin typeface="LM Sans 10"/>
              </a:rPr>
              <a:t>Getting the I/O registers </a:t>
            </a:r>
            <a:r>
              <a:rPr lang="en-IN" sz="4000" i="1" dirty="0">
                <a:solidFill>
                  <a:srgbClr val="7F7F7F"/>
                </a:solidFill>
                <a:latin typeface="LM Sans 10"/>
              </a:rPr>
              <a:t>resource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4000" baseline="13000" dirty="0">
                <a:solidFill>
                  <a:srgbClr val="3333B2"/>
                </a:solidFill>
                <a:latin typeface="Arial"/>
              </a:rPr>
              <a:t>) </a:t>
            </a:r>
            <a:r>
              <a:rPr lang="en-IN" sz="4000" dirty="0">
                <a:solidFill>
                  <a:srgbClr val="3333B2"/>
                </a:solidFill>
                <a:latin typeface="LM Sans 10"/>
              </a:rPr>
              <a:t>described by the </a:t>
            </a:r>
            <a:r>
              <a:rPr lang="en-IN" sz="4000" dirty="0" err="1">
                <a:solidFill>
                  <a:srgbClr val="7F7F7F"/>
                </a:solidFill>
                <a:latin typeface="LM Mono 10"/>
              </a:rPr>
              <a:t>reg</a:t>
            </a:r>
            <a:r>
              <a:rPr lang="en-IN" sz="4000" dirty="0">
                <a:solidFill>
                  <a:srgbClr val="7F7F7F"/>
                </a:solidFill>
                <a:latin typeface="LM Mono 10"/>
              </a:rPr>
              <a:t> </a:t>
            </a:r>
            <a:r>
              <a:rPr lang="en-IN" sz="4000" dirty="0">
                <a:solidFill>
                  <a:srgbClr val="7F7F7F"/>
                </a:solidFill>
                <a:latin typeface="LM Sans 10"/>
              </a:rPr>
              <a:t>property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4000" baseline="13000" dirty="0">
                <a:solidFill>
                  <a:srgbClr val="3333B2"/>
                </a:solidFill>
                <a:latin typeface="Arial"/>
              </a:rPr>
              <a:t>) </a:t>
            </a:r>
            <a:r>
              <a:rPr lang="en-IN" sz="4000" dirty="0">
                <a:solidFill>
                  <a:srgbClr val="7F7F7F"/>
                </a:solidFill>
                <a:latin typeface="LM Mono 8"/>
              </a:rPr>
              <a:t>r = </a:t>
            </a:r>
            <a:r>
              <a:rPr lang="en-IN" sz="4000" dirty="0" err="1">
                <a:solidFill>
                  <a:srgbClr val="7F7F7F"/>
                </a:solidFill>
                <a:latin typeface="LM Mono 8"/>
              </a:rPr>
              <a:t>platform_get_resource</a:t>
            </a:r>
            <a:r>
              <a:rPr lang="en-IN" sz="4000" dirty="0">
                <a:solidFill>
                  <a:srgbClr val="7F7F7F"/>
                </a:solidFill>
                <a:latin typeface="LM Mono 8"/>
              </a:rPr>
              <a:t>(</a:t>
            </a:r>
            <a:r>
              <a:rPr lang="en-IN" sz="4000" dirty="0" err="1">
                <a:solidFill>
                  <a:srgbClr val="7F7F7F"/>
                </a:solidFill>
                <a:latin typeface="LM Mono 8"/>
              </a:rPr>
              <a:t>pdev</a:t>
            </a:r>
            <a:r>
              <a:rPr lang="en-IN" sz="4000" dirty="0">
                <a:solidFill>
                  <a:srgbClr val="7F7F7F"/>
                </a:solidFill>
                <a:latin typeface="LM Mono 8"/>
              </a:rPr>
              <a:t>, IORESOURCE_MEM, 0);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4000" dirty="0">
                <a:solidFill>
                  <a:srgbClr val="7F7F7F"/>
                </a:solidFill>
                <a:latin typeface="LM Sans 10"/>
              </a:rPr>
              <a:t>Getting the interrupt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4000" baseline="13000" dirty="0">
                <a:solidFill>
                  <a:srgbClr val="3333B2"/>
                </a:solidFill>
                <a:latin typeface="Arial"/>
              </a:rPr>
              <a:t>) </a:t>
            </a:r>
            <a:r>
              <a:rPr lang="en-IN" sz="4000" dirty="0">
                <a:solidFill>
                  <a:srgbClr val="3333B2"/>
                </a:solidFill>
                <a:latin typeface="LM Sans 10"/>
              </a:rPr>
              <a:t>described by the </a:t>
            </a:r>
            <a:r>
              <a:rPr lang="en-IN" sz="4000" dirty="0">
                <a:solidFill>
                  <a:srgbClr val="7F7F7F"/>
                </a:solidFill>
                <a:latin typeface="LM Mono 10"/>
              </a:rPr>
              <a:t>interrupts </a:t>
            </a:r>
            <a:r>
              <a:rPr lang="en-IN" sz="4000" dirty="0">
                <a:solidFill>
                  <a:srgbClr val="7F7F7F"/>
                </a:solidFill>
                <a:latin typeface="LM Sans 10"/>
              </a:rPr>
              <a:t>property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4000" baseline="13000" dirty="0">
                <a:solidFill>
                  <a:srgbClr val="3333B2"/>
                </a:solidFill>
                <a:latin typeface="Arial"/>
              </a:rPr>
              <a:t>) </a:t>
            </a:r>
            <a:r>
              <a:rPr lang="en-IN" sz="4000" dirty="0">
                <a:solidFill>
                  <a:srgbClr val="7F7F7F"/>
                </a:solidFill>
                <a:latin typeface="LM Mono 8"/>
              </a:rPr>
              <a:t>s-&gt;</a:t>
            </a:r>
            <a:r>
              <a:rPr lang="en-IN" sz="4000" dirty="0" err="1">
                <a:solidFill>
                  <a:srgbClr val="7F7F7F"/>
                </a:solidFill>
                <a:latin typeface="LM Mono 8"/>
              </a:rPr>
              <a:t>irq</a:t>
            </a:r>
            <a:r>
              <a:rPr lang="en-IN" sz="4000" dirty="0">
                <a:solidFill>
                  <a:srgbClr val="7F7F7F"/>
                </a:solidFill>
                <a:latin typeface="LM Mono 8"/>
              </a:rPr>
              <a:t> = </a:t>
            </a:r>
            <a:r>
              <a:rPr lang="en-IN" sz="4000" dirty="0" err="1">
                <a:solidFill>
                  <a:srgbClr val="7F7F7F"/>
                </a:solidFill>
                <a:latin typeface="LM Mono 8"/>
              </a:rPr>
              <a:t>platform_get_irq</a:t>
            </a:r>
            <a:r>
              <a:rPr lang="en-IN" sz="4000" dirty="0">
                <a:solidFill>
                  <a:srgbClr val="7F7F7F"/>
                </a:solidFill>
                <a:latin typeface="LM Mono 8"/>
              </a:rPr>
              <a:t>(</a:t>
            </a:r>
            <a:r>
              <a:rPr lang="en-IN" sz="4000" dirty="0" err="1">
                <a:solidFill>
                  <a:srgbClr val="7F7F7F"/>
                </a:solidFill>
                <a:latin typeface="LM Mono 8"/>
              </a:rPr>
              <a:t>pdev</a:t>
            </a:r>
            <a:r>
              <a:rPr lang="en-IN" sz="4000" dirty="0">
                <a:solidFill>
                  <a:srgbClr val="7F7F7F"/>
                </a:solidFill>
                <a:latin typeface="LM Mono 8"/>
              </a:rPr>
              <a:t>, 0);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4000" dirty="0">
                <a:solidFill>
                  <a:srgbClr val="7F7F7F"/>
                </a:solidFill>
                <a:latin typeface="LM Sans 10"/>
              </a:rPr>
              <a:t>Get a DMA channel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4000" baseline="13000" dirty="0">
                <a:solidFill>
                  <a:srgbClr val="3333B2"/>
                </a:solidFill>
                <a:latin typeface="Arial"/>
              </a:rPr>
              <a:t>) </a:t>
            </a:r>
            <a:r>
              <a:rPr lang="en-IN" sz="4000" dirty="0">
                <a:solidFill>
                  <a:srgbClr val="3333B2"/>
                </a:solidFill>
                <a:latin typeface="LM Sans 10"/>
              </a:rPr>
              <a:t>described by the </a:t>
            </a:r>
            <a:r>
              <a:rPr lang="en-IN" sz="4000" dirty="0" err="1">
                <a:solidFill>
                  <a:srgbClr val="7F7F7F"/>
                </a:solidFill>
                <a:latin typeface="LM Mono 10"/>
              </a:rPr>
              <a:t>dmas</a:t>
            </a:r>
            <a:r>
              <a:rPr lang="en-IN" sz="4000" dirty="0">
                <a:solidFill>
                  <a:srgbClr val="7F7F7F"/>
                </a:solidFill>
                <a:latin typeface="LM Mono 10"/>
              </a:rPr>
              <a:t> </a:t>
            </a:r>
            <a:r>
              <a:rPr lang="en-IN" sz="4000" dirty="0">
                <a:solidFill>
                  <a:srgbClr val="7F7F7F"/>
                </a:solidFill>
                <a:latin typeface="LM Sans 10"/>
              </a:rPr>
              <a:t>property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4000" baseline="13000" dirty="0">
                <a:solidFill>
                  <a:srgbClr val="3333B2"/>
                </a:solidFill>
                <a:latin typeface="Arial"/>
              </a:rPr>
              <a:t>) </a:t>
            </a:r>
            <a:r>
              <a:rPr lang="en-IN" sz="4000" dirty="0">
                <a:solidFill>
                  <a:srgbClr val="7F7F7F"/>
                </a:solidFill>
                <a:latin typeface="LM Mono 8"/>
              </a:rPr>
              <a:t>s-&gt;</a:t>
            </a:r>
            <a:r>
              <a:rPr lang="en-IN" sz="4000" dirty="0" err="1">
                <a:solidFill>
                  <a:srgbClr val="7F7F7F"/>
                </a:solidFill>
                <a:latin typeface="LM Mono 8"/>
              </a:rPr>
              <a:t>rx_dma_chan</a:t>
            </a:r>
            <a:r>
              <a:rPr lang="en-IN" sz="4000" dirty="0">
                <a:solidFill>
                  <a:srgbClr val="7F7F7F"/>
                </a:solidFill>
                <a:latin typeface="LM Mono 8"/>
              </a:rPr>
              <a:t> = </a:t>
            </a:r>
            <a:r>
              <a:rPr lang="en-IN" sz="4000" dirty="0" err="1">
                <a:solidFill>
                  <a:srgbClr val="7F7F7F"/>
                </a:solidFill>
                <a:latin typeface="LM Mono 8"/>
              </a:rPr>
              <a:t>dma_request_slave_channel</a:t>
            </a:r>
            <a:r>
              <a:rPr lang="en-IN" sz="4000" dirty="0">
                <a:solidFill>
                  <a:srgbClr val="7F7F7F"/>
                </a:solidFill>
                <a:latin typeface="LM Mono 8"/>
              </a:rPr>
              <a:t>(s-&gt;dev, "</a:t>
            </a:r>
            <a:r>
              <a:rPr lang="en-IN" sz="4000" dirty="0" err="1">
                <a:solidFill>
                  <a:srgbClr val="7F7F7F"/>
                </a:solidFill>
                <a:latin typeface="LM Mono 8"/>
              </a:rPr>
              <a:t>rx</a:t>
            </a:r>
            <a:r>
              <a:rPr lang="en-IN" sz="4000" dirty="0">
                <a:solidFill>
                  <a:srgbClr val="7F7F7F"/>
                </a:solidFill>
                <a:latin typeface="LM Mono 8"/>
              </a:rPr>
              <a:t>");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4000" baseline="13000" dirty="0">
                <a:solidFill>
                  <a:srgbClr val="3333B2"/>
                </a:solidFill>
                <a:latin typeface="Arial"/>
              </a:rPr>
              <a:t>) </a:t>
            </a:r>
            <a:r>
              <a:rPr lang="en-IN" sz="4000" dirty="0">
                <a:solidFill>
                  <a:srgbClr val="7F7F7F"/>
                </a:solidFill>
                <a:latin typeface="LM Mono 8"/>
              </a:rPr>
              <a:t>s-&gt;</a:t>
            </a:r>
            <a:r>
              <a:rPr lang="en-IN" sz="4000" dirty="0" err="1">
                <a:solidFill>
                  <a:srgbClr val="7F7F7F"/>
                </a:solidFill>
                <a:latin typeface="LM Mono 8"/>
              </a:rPr>
              <a:t>tx_dma_chan</a:t>
            </a:r>
            <a:r>
              <a:rPr lang="en-IN" sz="4000" dirty="0">
                <a:solidFill>
                  <a:srgbClr val="7F7F7F"/>
                </a:solidFill>
                <a:latin typeface="LM Mono 8"/>
              </a:rPr>
              <a:t> = </a:t>
            </a:r>
            <a:r>
              <a:rPr lang="en-IN" sz="4000" dirty="0" err="1">
                <a:solidFill>
                  <a:srgbClr val="7F7F7F"/>
                </a:solidFill>
                <a:latin typeface="LM Mono 8"/>
              </a:rPr>
              <a:t>dma_request_slave_channel</a:t>
            </a:r>
            <a:r>
              <a:rPr lang="en-IN" sz="4000" dirty="0">
                <a:solidFill>
                  <a:srgbClr val="7F7F7F"/>
                </a:solidFill>
                <a:latin typeface="LM Mono 8"/>
              </a:rPr>
              <a:t>(s-&gt;dev, "</a:t>
            </a:r>
            <a:r>
              <a:rPr lang="en-IN" sz="4000" dirty="0" err="1">
                <a:solidFill>
                  <a:srgbClr val="7F7F7F"/>
                </a:solidFill>
                <a:latin typeface="LM Mono 8"/>
              </a:rPr>
              <a:t>tx</a:t>
            </a:r>
            <a:r>
              <a:rPr lang="en-IN" sz="4000" dirty="0">
                <a:solidFill>
                  <a:srgbClr val="7F7F7F"/>
                </a:solidFill>
                <a:latin typeface="LM Mono 8"/>
              </a:rPr>
              <a:t>");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4000" dirty="0">
                <a:solidFill>
                  <a:srgbClr val="7F7F7F"/>
                </a:solidFill>
                <a:latin typeface="LM Sans 10"/>
              </a:rPr>
              <a:t>Check some custom property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4000" baseline="13000" dirty="0">
                <a:solidFill>
                  <a:srgbClr val="3333B2"/>
                </a:solidFill>
                <a:latin typeface="Arial"/>
              </a:rPr>
              <a:t>) </a:t>
            </a:r>
            <a:r>
              <a:rPr lang="en-IN" sz="4000" dirty="0" err="1">
                <a:solidFill>
                  <a:srgbClr val="7F7F7F"/>
                </a:solidFill>
                <a:latin typeface="LM Mono 8"/>
              </a:rPr>
              <a:t>struct</a:t>
            </a:r>
            <a:r>
              <a:rPr lang="en-IN" sz="4000" dirty="0">
                <a:solidFill>
                  <a:srgbClr val="7F7F7F"/>
                </a:solidFill>
                <a:latin typeface="LM Mono 8"/>
              </a:rPr>
              <a:t> </a:t>
            </a:r>
            <a:r>
              <a:rPr lang="en-IN" sz="4000" dirty="0" err="1">
                <a:solidFill>
                  <a:srgbClr val="7F7F7F"/>
                </a:solidFill>
                <a:latin typeface="LM Mono 8"/>
              </a:rPr>
              <a:t>device_node</a:t>
            </a:r>
            <a:r>
              <a:rPr lang="en-IN" sz="4000" dirty="0">
                <a:solidFill>
                  <a:srgbClr val="7F7F7F"/>
                </a:solidFill>
                <a:latin typeface="LM Mono 8"/>
              </a:rPr>
              <a:t> *</a:t>
            </a:r>
            <a:r>
              <a:rPr lang="en-IN" sz="4000" dirty="0" err="1">
                <a:solidFill>
                  <a:srgbClr val="7F7F7F"/>
                </a:solidFill>
                <a:latin typeface="LM Mono 8"/>
              </a:rPr>
              <a:t>np</a:t>
            </a:r>
            <a:r>
              <a:rPr lang="en-IN" sz="4000" dirty="0">
                <a:solidFill>
                  <a:srgbClr val="7F7F7F"/>
                </a:solidFill>
                <a:latin typeface="LM Mono 8"/>
              </a:rPr>
              <a:t> = </a:t>
            </a:r>
            <a:r>
              <a:rPr lang="en-IN" sz="4000" dirty="0" err="1">
                <a:solidFill>
                  <a:srgbClr val="7F7F7F"/>
                </a:solidFill>
                <a:latin typeface="LM Mono 8"/>
              </a:rPr>
              <a:t>pdev</a:t>
            </a:r>
            <a:r>
              <a:rPr lang="en-IN" sz="4000" dirty="0">
                <a:solidFill>
                  <a:srgbClr val="7F7F7F"/>
                </a:solidFill>
                <a:latin typeface="LM Mono 8"/>
              </a:rPr>
              <a:t>-&gt;</a:t>
            </a:r>
            <a:r>
              <a:rPr lang="en-IN" sz="4000" dirty="0" err="1">
                <a:solidFill>
                  <a:srgbClr val="7F7F7F"/>
                </a:solidFill>
                <a:latin typeface="LM Mono 8"/>
              </a:rPr>
              <a:t>dev.of_node</a:t>
            </a:r>
            <a:r>
              <a:rPr lang="en-IN" sz="4000" dirty="0">
                <a:solidFill>
                  <a:srgbClr val="7F7F7F"/>
                </a:solidFill>
                <a:latin typeface="LM Mono 8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4000" baseline="13000" dirty="0">
                <a:solidFill>
                  <a:srgbClr val="3333B2"/>
                </a:solidFill>
                <a:latin typeface="Arial"/>
              </a:rPr>
              <a:t>) </a:t>
            </a:r>
            <a:r>
              <a:rPr lang="en-IN" sz="4000" dirty="0">
                <a:solidFill>
                  <a:srgbClr val="7F7F7F"/>
                </a:solidFill>
                <a:latin typeface="LM Mono 8"/>
              </a:rPr>
              <a:t>if (</a:t>
            </a:r>
            <a:r>
              <a:rPr lang="en-IN" sz="4000" dirty="0" err="1">
                <a:solidFill>
                  <a:srgbClr val="7F7F7F"/>
                </a:solidFill>
                <a:latin typeface="LM Mono 8"/>
              </a:rPr>
              <a:t>of_get_property</a:t>
            </a:r>
            <a:r>
              <a:rPr lang="en-IN" sz="4000" dirty="0">
                <a:solidFill>
                  <a:srgbClr val="7F7F7F"/>
                </a:solidFill>
                <a:latin typeface="LM Mono 8"/>
              </a:rPr>
              <a:t>(</a:t>
            </a:r>
            <a:r>
              <a:rPr lang="en-IN" sz="4000" dirty="0" err="1">
                <a:solidFill>
                  <a:srgbClr val="7F7F7F"/>
                </a:solidFill>
                <a:latin typeface="LM Mono 8"/>
              </a:rPr>
              <a:t>np</a:t>
            </a:r>
            <a:r>
              <a:rPr lang="en-IN" sz="4000" dirty="0">
                <a:solidFill>
                  <a:srgbClr val="7F7F7F"/>
                </a:solidFill>
                <a:latin typeface="LM Mono 8"/>
              </a:rPr>
              <a:t>, "</a:t>
            </a:r>
            <a:r>
              <a:rPr lang="en-IN" sz="4000" dirty="0" err="1">
                <a:solidFill>
                  <a:srgbClr val="7F7F7F"/>
                </a:solidFill>
                <a:latin typeface="LM Mono 8"/>
              </a:rPr>
              <a:t>fsl,uart</a:t>
            </a:r>
            <a:r>
              <a:rPr lang="en-IN" sz="4000" dirty="0">
                <a:solidFill>
                  <a:srgbClr val="7F7F7F"/>
                </a:solidFill>
                <a:latin typeface="LM Mono 8"/>
              </a:rPr>
              <a:t>-has-</a:t>
            </a:r>
            <a:r>
              <a:rPr lang="en-IN" sz="4000" dirty="0" err="1">
                <a:solidFill>
                  <a:srgbClr val="7F7F7F"/>
                </a:solidFill>
                <a:latin typeface="LM Mono 8"/>
              </a:rPr>
              <a:t>rtscts</a:t>
            </a:r>
            <a:r>
              <a:rPr lang="en-IN" sz="4000" dirty="0">
                <a:solidFill>
                  <a:srgbClr val="7F7F7F"/>
                </a:solidFill>
                <a:latin typeface="LM Mono 8"/>
              </a:rPr>
              <a:t>", NULL))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Driver example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/>
          </p:nvPr>
        </p:nvSpPr>
        <p:spPr>
          <a:xfrm>
            <a:off x="1318210" y="4913759"/>
            <a:ext cx="11858040" cy="1689120"/>
          </a:xfrm>
        </p:spPr>
        <p:txBody>
          <a:bodyPr/>
          <a:lstStyle/>
          <a:p>
            <a:r>
              <a:rPr lang="en-IN" sz="2000" dirty="0" smtClean="0"/>
              <a:t> The kernel contains the entire description of the hardware</a:t>
            </a:r>
          </a:p>
          <a:p>
            <a:r>
              <a:rPr lang="en-IN" sz="2000" dirty="0" smtClean="0"/>
              <a:t>.</a:t>
            </a:r>
          </a:p>
          <a:p>
            <a:r>
              <a:rPr lang="en-IN" sz="2000" dirty="0" smtClean="0"/>
              <a:t> The </a:t>
            </a:r>
            <a:r>
              <a:rPr lang="en-IN" sz="2000" dirty="0" err="1" smtClean="0"/>
              <a:t>bootloader</a:t>
            </a:r>
            <a:r>
              <a:rPr lang="en-IN" sz="2000" dirty="0" smtClean="0"/>
              <a:t> loads a single binary, the kernel image, and executes it. </a:t>
            </a:r>
          </a:p>
          <a:p>
            <a:r>
              <a:rPr lang="en-IN" sz="2000" dirty="0" smtClean="0"/>
              <a:t> </a:t>
            </a:r>
            <a:r>
              <a:rPr lang="en-IN" sz="2000" dirty="0" err="1" smtClean="0"/>
              <a:t>uImage</a:t>
            </a:r>
            <a:r>
              <a:rPr lang="en-IN" sz="2000" dirty="0" smtClean="0"/>
              <a:t> or </a:t>
            </a:r>
            <a:r>
              <a:rPr lang="en-IN" sz="2000" dirty="0" err="1" smtClean="0"/>
              <a:t>zImage</a:t>
            </a:r>
            <a:r>
              <a:rPr lang="en-IN" sz="2000" dirty="0" smtClean="0"/>
              <a:t> </a:t>
            </a:r>
          </a:p>
          <a:p>
            <a:endParaRPr lang="en-IN" sz="2000" dirty="0"/>
          </a:p>
          <a:p>
            <a:r>
              <a:rPr lang="en-IN" sz="2000" dirty="0" smtClean="0"/>
              <a:t> The </a:t>
            </a:r>
            <a:r>
              <a:rPr lang="en-IN" sz="2000" dirty="0" err="1" smtClean="0"/>
              <a:t>bootloader</a:t>
            </a:r>
            <a:r>
              <a:rPr lang="en-IN" sz="2000" dirty="0" smtClean="0"/>
              <a:t> prepares some additional information, called ATAGS, which address is passed to the kernel through register r2 .</a:t>
            </a:r>
          </a:p>
          <a:p>
            <a:r>
              <a:rPr lang="en-IN" sz="2000" dirty="0" smtClean="0"/>
              <a:t> </a:t>
            </a:r>
          </a:p>
          <a:p>
            <a:r>
              <a:rPr lang="en-IN" sz="2000" dirty="0" smtClean="0"/>
              <a:t>Contains information such as memory size and location, kernel command line, etc. </a:t>
            </a:r>
          </a:p>
          <a:p>
            <a:endParaRPr lang="en-IN" sz="2000" dirty="0" smtClean="0"/>
          </a:p>
          <a:p>
            <a:r>
              <a:rPr lang="en-IN" sz="2000" dirty="0" smtClean="0"/>
              <a:t>The </a:t>
            </a:r>
            <a:r>
              <a:rPr lang="en-IN" sz="2000" dirty="0" err="1" smtClean="0"/>
              <a:t>bootloader</a:t>
            </a:r>
            <a:r>
              <a:rPr lang="en-IN" sz="2000" dirty="0" smtClean="0"/>
              <a:t> tells the kernel on which board it is being booted through a machine type integer, passed in register r1. </a:t>
            </a:r>
            <a:endParaRPr lang="en-IN" sz="2000" dirty="0"/>
          </a:p>
          <a:p>
            <a:endParaRPr lang="en-IN" sz="2000" dirty="0" smtClean="0"/>
          </a:p>
          <a:p>
            <a:r>
              <a:rPr lang="en-IN" sz="2000" dirty="0" smtClean="0"/>
              <a:t> U-Boot command: </a:t>
            </a:r>
            <a:r>
              <a:rPr lang="en-IN" sz="2000" dirty="0" err="1" smtClean="0"/>
              <a:t>bootm</a:t>
            </a:r>
            <a:r>
              <a:rPr lang="en-IN" sz="2000" dirty="0" smtClean="0"/>
              <a:t> I </a:t>
            </a:r>
            <a:r>
              <a:rPr lang="en-IN" sz="2000" dirty="0" err="1" smtClean="0"/>
              <a:t>Barebox</a:t>
            </a:r>
            <a:r>
              <a:rPr lang="en-IN" sz="2000" dirty="0" smtClean="0"/>
              <a:t> variable: </a:t>
            </a:r>
            <a:r>
              <a:rPr lang="en-IN" sz="2000" dirty="0" err="1" smtClean="0"/>
              <a:t>bootm.image</a:t>
            </a:r>
            <a:r>
              <a:rPr lang="en-IN" sz="2000" dirty="0" smtClean="0"/>
              <a:t> </a:t>
            </a:r>
            <a:endParaRPr lang="en-IN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477" y="377255"/>
            <a:ext cx="11858040" cy="1689120"/>
          </a:xfrm>
        </p:spPr>
        <p:txBody>
          <a:bodyPr/>
          <a:lstStyle/>
          <a:p>
            <a:pPr algn="ctr"/>
            <a:r>
              <a:rPr lang="en-IN" sz="8000" b="1" dirty="0" smtClean="0"/>
              <a:t>Booting of device </a:t>
            </a:r>
            <a:endParaRPr lang="en-IN" sz="8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800" b="1" dirty="0" smtClean="0"/>
              <a:t>Booting with device tree</a:t>
            </a:r>
            <a:br>
              <a:rPr lang="en-IN" sz="4800" b="1" dirty="0" smtClean="0"/>
            </a:br>
            <a:endParaRPr lang="en-IN" sz="4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58799" y="2366999"/>
            <a:ext cx="12194021" cy="672322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The kernel no longer contains the description of the hardware, </a:t>
            </a:r>
          </a:p>
          <a:p>
            <a:pPr>
              <a:buFont typeface="Arial" pitchFamily="34" charset="0"/>
              <a:buChar char="•"/>
            </a:pPr>
            <a:endParaRPr lang="en-IN" sz="2400" dirty="0"/>
          </a:p>
          <a:p>
            <a:pPr>
              <a:buFont typeface="Arial" pitchFamily="34" charset="0"/>
              <a:buChar char="•"/>
            </a:pP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it is located in a separate binary: the device tree blob </a:t>
            </a:r>
          </a:p>
          <a:p>
            <a:pPr>
              <a:buFont typeface="Arial" pitchFamily="34" charset="0"/>
              <a:buChar char="•"/>
            </a:pPr>
            <a:endParaRPr lang="en-IN" sz="2400" dirty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The </a:t>
            </a:r>
            <a:r>
              <a:rPr lang="en-IN" sz="2400" dirty="0" err="1" smtClean="0"/>
              <a:t>bootloader</a:t>
            </a:r>
            <a:r>
              <a:rPr lang="en-IN" sz="2400" dirty="0" smtClean="0"/>
              <a:t> loads two binaries: the kernel image and the DTB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Kernel image remains </a:t>
            </a:r>
            <a:r>
              <a:rPr lang="en-IN" sz="2400" dirty="0" err="1" smtClean="0"/>
              <a:t>uImage</a:t>
            </a:r>
            <a:r>
              <a:rPr lang="en-IN" sz="2400" dirty="0" smtClean="0"/>
              <a:t> or </a:t>
            </a:r>
            <a:r>
              <a:rPr lang="en-IN" sz="2400" dirty="0" err="1" smtClean="0"/>
              <a:t>zImage</a:t>
            </a:r>
            <a:r>
              <a:rPr lang="en-IN" sz="2400" dirty="0" smtClean="0"/>
              <a:t> I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DTB located in arch/arm/boot/</a:t>
            </a:r>
            <a:r>
              <a:rPr lang="en-IN" sz="2400" dirty="0" err="1" smtClean="0"/>
              <a:t>dts</a:t>
            </a:r>
            <a:r>
              <a:rPr lang="en-IN" sz="2400" dirty="0" smtClean="0"/>
              <a:t>, one per board </a:t>
            </a:r>
          </a:p>
          <a:p>
            <a:pPr>
              <a:buFont typeface="Arial" pitchFamily="34" charset="0"/>
              <a:buChar char="•"/>
            </a:pPr>
            <a:endParaRPr lang="en-IN" sz="2400" dirty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The </a:t>
            </a:r>
            <a:r>
              <a:rPr lang="en-IN" sz="2400" dirty="0" err="1" smtClean="0"/>
              <a:t>bootloader</a:t>
            </a:r>
            <a:r>
              <a:rPr lang="en-IN" sz="2400" dirty="0" smtClean="0"/>
              <a:t> passes the DTB address through r2.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It is supposed to adjust the DTB with memory information, kernel command line, and potentially other info. I</a:t>
            </a:r>
          </a:p>
          <a:p>
            <a:pPr>
              <a:buFont typeface="Arial" pitchFamily="34" charset="0"/>
              <a:buChar char="•"/>
            </a:pPr>
            <a:endParaRPr lang="en-IN" sz="2400" dirty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No more machine type. </a:t>
            </a:r>
          </a:p>
          <a:p>
            <a:pPr>
              <a:buFont typeface="Arial" pitchFamily="34" charset="0"/>
              <a:buChar char="•"/>
            </a:pPr>
            <a:endParaRPr lang="en-IN" sz="2400" dirty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U-Boot command: </a:t>
            </a:r>
            <a:r>
              <a:rPr lang="en-IN" sz="2400" dirty="0" err="1" smtClean="0"/>
              <a:t>bootm</a:t>
            </a:r>
            <a:r>
              <a:rPr lang="en-IN" sz="2400" dirty="0" smtClean="0"/>
              <a:t> - I </a:t>
            </a:r>
            <a:r>
              <a:rPr lang="en-IN" sz="2400" dirty="0" err="1" smtClean="0"/>
              <a:t>Barebox</a:t>
            </a:r>
            <a:r>
              <a:rPr lang="en-IN" sz="2400" dirty="0" smtClean="0"/>
              <a:t> variables: </a:t>
            </a:r>
            <a:r>
              <a:rPr lang="en-IN" sz="2400" dirty="0" err="1" smtClean="0"/>
              <a:t>bootm.image</a:t>
            </a:r>
            <a:r>
              <a:rPr lang="en-IN" sz="2400" dirty="0" smtClean="0"/>
              <a:t>, </a:t>
            </a:r>
            <a:r>
              <a:rPr lang="en-IN" sz="2400" dirty="0" err="1" smtClean="0"/>
              <a:t>bootm.oftree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57360" y="402840"/>
            <a:ext cx="11855880" cy="168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Calibri"/>
                <a:ea typeface="DejaVu Sans"/>
              </a:rPr>
              <a:t>Discoverable vs. non-discoverable hardware</a:t>
            </a:r>
            <a:endParaRPr b="1" dirty="0"/>
          </a:p>
        </p:txBody>
      </p:sp>
      <p:sp>
        <p:nvSpPr>
          <p:cNvPr id="185" name="CustomShape 2"/>
          <p:cNvSpPr/>
          <p:nvPr/>
        </p:nvSpPr>
        <p:spPr>
          <a:xfrm>
            <a:off x="657720" y="2360160"/>
            <a:ext cx="11855880" cy="6672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Some hardware busses provide </a:t>
            </a:r>
            <a:r>
              <a:rPr lang="en-IN" sz="3200" b="1">
                <a:solidFill>
                  <a:srgbClr val="000000"/>
                </a:solidFill>
                <a:latin typeface="Calibri"/>
                <a:ea typeface="DejaVu Sans"/>
              </a:rPr>
              <a:t>discoverability 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mechanisms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E.g: PCI(e), USB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One does not need to know ahead of time what will be connected on these busses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Devices can be enumerated and identified at runtime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Concept of </a:t>
            </a:r>
            <a:r>
              <a:rPr lang="en-IN" sz="2800" i="1">
                <a:solidFill>
                  <a:srgbClr val="000000"/>
                </a:solidFill>
                <a:latin typeface="Calibri"/>
                <a:ea typeface="DejaVu Sans"/>
              </a:rPr>
              <a:t>vendor ID</a:t>
            </a: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IN" sz="2800" i="1">
                <a:solidFill>
                  <a:srgbClr val="000000"/>
                </a:solidFill>
                <a:latin typeface="Calibri"/>
                <a:ea typeface="DejaVu Sans"/>
              </a:rPr>
              <a:t>product ID</a:t>
            </a: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IN" sz="2800" i="1">
                <a:solidFill>
                  <a:srgbClr val="000000"/>
                </a:solidFill>
                <a:latin typeface="Calibri"/>
                <a:ea typeface="DejaVu Sans"/>
              </a:rPr>
              <a:t>device class</a:t>
            </a: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, etc.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But many hardware busses </a:t>
            </a:r>
            <a:r>
              <a:rPr lang="en-IN" sz="3200" b="1">
                <a:solidFill>
                  <a:srgbClr val="000000"/>
                </a:solidFill>
                <a:latin typeface="Calibri"/>
                <a:ea typeface="DejaVu Sans"/>
              </a:rPr>
              <a:t>do not provide discoverability 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mechanisms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E.g: I2C, SPI, 1-wire, memory-mapped, etc.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One needs to know what is connected on those busses, and how they are connected to the rest of the system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Embedded systems typically make extensive use of such busses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57360" y="403560"/>
            <a:ext cx="11855520" cy="168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Describing non-discoverable hardware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657720" y="2360160"/>
            <a:ext cx="11855880" cy="6672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Directly in the </a:t>
            </a:r>
            <a:r>
              <a:rPr lang="en-IN" sz="3200" b="1">
                <a:solidFill>
                  <a:srgbClr val="000000"/>
                </a:solidFill>
                <a:latin typeface="Calibri"/>
                <a:ea typeface="DejaVu Sans"/>
              </a:rPr>
              <a:t>OS/bootloader code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, using compiled data structures, typically in C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How it was done on most embedded platforms in Linux, U-Boot.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Considered not maintainable/sustainable on ARM32, which motivated the move to another solution.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Using </a:t>
            </a:r>
            <a:r>
              <a:rPr lang="en-IN" sz="3200" b="1">
                <a:solidFill>
                  <a:srgbClr val="000000"/>
                </a:solidFill>
                <a:latin typeface="Calibri"/>
                <a:ea typeface="DejaVu Sans"/>
              </a:rPr>
              <a:t>ACPI 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tables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On </a:t>
            </a:r>
            <a:r>
              <a:rPr lang="en-IN" sz="2800" i="1">
                <a:solidFill>
                  <a:srgbClr val="000000"/>
                </a:solidFill>
                <a:latin typeface="Calibri"/>
                <a:ea typeface="DejaVu Sans"/>
              </a:rPr>
              <a:t>x86 </a:t>
            </a: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systems, but also on a subset of ARM64 platforms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Tables provided by the firmware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Using a </a:t>
            </a:r>
            <a:r>
              <a:rPr lang="en-IN" sz="3200" b="1">
                <a:solidFill>
                  <a:srgbClr val="000000"/>
                </a:solidFill>
                <a:latin typeface="Calibri"/>
                <a:ea typeface="DejaVu Sans"/>
              </a:rPr>
              <a:t>Device Tree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On most embedded-oriented CPU architectures that run Linux: ARC, ARM64, RISC-V, ARM32, PowerPC, Xtensa, MIPS, etc.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Originates from the PowerPC world, not Linux specific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Now used by Linux, U-Boot, Barebox, TF-A, FreeBSD, etc.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Writing/tweaking a DT is now always necessary when porting Linux to a new board.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The topic of this talk !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657720" y="403200"/>
            <a:ext cx="11855880" cy="168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  <a:ea typeface="DejaVu Sans"/>
              </a:rPr>
              <a:t>Device Tree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657720" y="2360160"/>
            <a:ext cx="11855880" cy="6672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A tree data structure describing the hardware is written by a developer in a </a:t>
            </a:r>
            <a:r>
              <a:rPr lang="en-IN" sz="3200" i="1">
                <a:solidFill>
                  <a:srgbClr val="000000"/>
                </a:solidFill>
                <a:latin typeface="Calibri"/>
                <a:ea typeface="DejaVu Sans"/>
              </a:rPr>
              <a:t>Device Tree Source 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file, .dts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Gets compiled to a more eﬀicient </a:t>
            </a:r>
            <a:r>
              <a:rPr lang="en-IN" sz="3200" i="1">
                <a:solidFill>
                  <a:srgbClr val="000000"/>
                </a:solidFill>
                <a:latin typeface="Calibri"/>
                <a:ea typeface="DejaVu Sans"/>
              </a:rPr>
              <a:t>Device Tree Blob 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representation, .dtb by the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 i="1">
                <a:solidFill>
                  <a:srgbClr val="000000"/>
                </a:solidFill>
                <a:latin typeface="Calibri"/>
                <a:ea typeface="DejaVu Sans"/>
              </a:rPr>
              <a:t>Device Tree Compiler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, dtc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The resulting .dtb accurately describes the hardware platform in an </a:t>
            </a:r>
            <a:r>
              <a:rPr lang="en-IN" sz="3200" b="1">
                <a:solidFill>
                  <a:srgbClr val="000000"/>
                </a:solidFill>
                <a:latin typeface="Calibri"/>
                <a:ea typeface="DejaVu Sans"/>
              </a:rPr>
              <a:t>OS-agnostic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way and: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Can be </a:t>
            </a:r>
            <a:r>
              <a:rPr lang="en-IN" sz="2800" b="1">
                <a:solidFill>
                  <a:srgbClr val="000000"/>
                </a:solidFill>
                <a:latin typeface="Calibri"/>
                <a:ea typeface="DejaVu Sans"/>
              </a:rPr>
              <a:t>linked directly </a:t>
            </a: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inside a bootloader binary (U-Boot, Barebox)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Can be </a:t>
            </a:r>
            <a:r>
              <a:rPr lang="en-IN" sz="2800" b="1">
                <a:solidFill>
                  <a:srgbClr val="000000"/>
                </a:solidFill>
                <a:latin typeface="Calibri"/>
                <a:ea typeface="DejaVu Sans"/>
              </a:rPr>
              <a:t>passed </a:t>
            </a: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to the operating system by the bootloader (Linux)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U-Boot: bootz &lt;kernel-addr&gt; - &lt;dtb-addr&gt;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58080" y="403200"/>
            <a:ext cx="11855880" cy="168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>
                <a:solidFill>
                  <a:srgbClr val="000000"/>
                </a:solidFill>
                <a:latin typeface="Calibri"/>
                <a:ea typeface="DejaVu Sans"/>
              </a:rPr>
              <a:t>Basic Notation</a:t>
            </a:r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2399040" y="2848320"/>
            <a:ext cx="8687520" cy="6252120"/>
          </a:xfrm>
          <a:prstGeom prst="rect">
            <a:avLst/>
          </a:prstGeom>
          <a:solidFill>
            <a:srgbClr val="E5E5E5"/>
          </a:solidFill>
          <a:ln w="9360">
            <a:noFill/>
          </a:ln>
        </p:spPr>
      </p:sp>
      <p:pic>
        <p:nvPicPr>
          <p:cNvPr id="192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6240" y="6012720"/>
            <a:ext cx="1828440" cy="460080"/>
          </a:xfrm>
          <a:prstGeom prst="rect">
            <a:avLst/>
          </a:prstGeom>
          <a:ln w="9360">
            <a:noFill/>
          </a:ln>
        </p:spPr>
      </p:pic>
      <p:pic>
        <p:nvPicPr>
          <p:cNvPr id="193" name="Picture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4440" y="2021040"/>
            <a:ext cx="10151640" cy="6535080"/>
          </a:xfrm>
          <a:prstGeom prst="rect">
            <a:avLst/>
          </a:prstGeom>
          <a:ln w="9360">
            <a:noFill/>
          </a:ln>
        </p:spPr>
      </p:pic>
      <p:pic>
        <p:nvPicPr>
          <p:cNvPr id="194" name="Picture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86240" y="8102520"/>
            <a:ext cx="1828440" cy="460080"/>
          </a:xfrm>
          <a:prstGeom prst="rect">
            <a:avLst/>
          </a:prstGeom>
          <a:ln w="9360">
            <a:noFill/>
          </a:ln>
        </p:spPr>
      </p:pic>
      <p:sp>
        <p:nvSpPr>
          <p:cNvPr id="195" name="CustomShape 3"/>
          <p:cNvSpPr/>
          <p:nvPr/>
        </p:nvSpPr>
        <p:spPr>
          <a:xfrm>
            <a:off x="2419920" y="8635320"/>
            <a:ext cx="730800" cy="4496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8000" b="1" dirty="0" smtClean="0"/>
              <a:t>Device tree complier</a:t>
            </a:r>
            <a:endParaRPr lang="en-IN" sz="8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67445" y="1961431"/>
            <a:ext cx="12313368" cy="7272808"/>
          </a:xfrm>
        </p:spPr>
        <p:txBody>
          <a:bodyPr/>
          <a:lstStyle/>
          <a:p>
            <a:r>
              <a:rPr lang="en-IN" sz="2400" dirty="0" smtClean="0"/>
              <a:t>The Device Tree Compiler, </a:t>
            </a:r>
            <a:r>
              <a:rPr lang="en-IN" sz="2400" dirty="0" err="1" smtClean="0"/>
              <a:t>dtc</a:t>
            </a:r>
            <a:r>
              <a:rPr lang="en-IN" sz="2400" dirty="0" smtClean="0"/>
              <a:t>, takes as input a device-tree in a given format and outputs a device-tree in another format. Typically, the input format is "</a:t>
            </a:r>
            <a:r>
              <a:rPr lang="en-IN" sz="2400" dirty="0" err="1" smtClean="0"/>
              <a:t>dts</a:t>
            </a:r>
            <a:r>
              <a:rPr lang="en-IN" sz="2400" dirty="0" smtClean="0"/>
              <a:t>", a human readable source format, and creates a "</a:t>
            </a:r>
            <a:r>
              <a:rPr lang="en-IN" sz="2400" dirty="0" err="1" smtClean="0"/>
              <a:t>dtb</a:t>
            </a:r>
            <a:r>
              <a:rPr lang="en-IN" sz="2400" dirty="0" smtClean="0"/>
              <a:t>", or binary format as output.</a:t>
            </a:r>
          </a:p>
          <a:p>
            <a:endParaRPr lang="en-IN" sz="2400" dirty="0"/>
          </a:p>
          <a:p>
            <a:r>
              <a:rPr lang="en-IN" sz="2400" dirty="0" smtClean="0"/>
              <a:t> The currently supported </a:t>
            </a:r>
            <a:r>
              <a:rPr lang="en-IN" sz="2400" b="1" dirty="0" smtClean="0"/>
              <a:t>Input Formats </a:t>
            </a:r>
            <a:r>
              <a:rPr lang="en-IN" sz="2400" dirty="0" smtClean="0"/>
              <a:t>are: -</a:t>
            </a:r>
          </a:p>
          <a:p>
            <a:r>
              <a:rPr lang="en-IN" sz="2400" dirty="0" smtClean="0"/>
              <a:t> “</a:t>
            </a:r>
          </a:p>
          <a:p>
            <a:r>
              <a:rPr lang="en-IN" sz="2400" dirty="0" err="1" smtClean="0"/>
              <a:t>dtb</a:t>
            </a:r>
            <a:r>
              <a:rPr lang="en-IN" sz="2400" dirty="0" smtClean="0"/>
              <a:t>": "blob" format. A flattened device-tree block with header in one binary blob. </a:t>
            </a:r>
          </a:p>
          <a:p>
            <a:pPr>
              <a:buFontTx/>
              <a:buChar char="-"/>
            </a:pPr>
            <a:r>
              <a:rPr lang="en-IN" sz="2400" dirty="0" smtClean="0"/>
              <a:t>"</a:t>
            </a:r>
            <a:r>
              <a:rPr lang="en-IN" sz="2400" dirty="0" err="1" smtClean="0"/>
              <a:t>dts</a:t>
            </a:r>
            <a:r>
              <a:rPr lang="en-IN" sz="2400" dirty="0" smtClean="0"/>
              <a:t>": "source" format. A text file containing a "source" for a device-tree. – </a:t>
            </a:r>
          </a:p>
          <a:p>
            <a:pPr>
              <a:buFontTx/>
              <a:buChar char="-"/>
            </a:pPr>
            <a:endParaRPr lang="en-IN" sz="2400" dirty="0"/>
          </a:p>
          <a:p>
            <a:pPr>
              <a:buFontTx/>
              <a:buChar char="-"/>
            </a:pPr>
            <a:r>
              <a:rPr lang="en-IN" sz="2400" dirty="0" smtClean="0"/>
              <a:t>"</a:t>
            </a:r>
            <a:r>
              <a:rPr lang="en-IN" sz="2400" dirty="0" err="1" smtClean="0"/>
              <a:t>fs</a:t>
            </a:r>
            <a:r>
              <a:rPr lang="en-IN" sz="2400" dirty="0" smtClean="0"/>
              <a:t>" format. A representation equivalent to the output of /proc/device-tree where nodes are directories and properties are files.</a:t>
            </a:r>
          </a:p>
          <a:p>
            <a:endParaRPr lang="en-IN" sz="2400" dirty="0"/>
          </a:p>
          <a:p>
            <a:r>
              <a:rPr lang="en-IN" sz="2400" dirty="0" smtClean="0"/>
              <a:t> </a:t>
            </a:r>
            <a:endParaRPr lang="en-IN" sz="2400" dirty="0"/>
          </a:p>
          <a:p>
            <a:r>
              <a:rPr lang="en-IN" sz="2400" dirty="0" smtClean="0"/>
              <a:t> The currently supported </a:t>
            </a:r>
            <a:r>
              <a:rPr lang="en-IN" sz="2400" b="1" dirty="0" smtClean="0"/>
              <a:t>Output Formats</a:t>
            </a:r>
            <a:r>
              <a:rPr lang="en-IN" sz="2400" dirty="0" smtClean="0"/>
              <a:t> are: -</a:t>
            </a:r>
          </a:p>
          <a:p>
            <a:endParaRPr lang="en-IN" sz="2400" dirty="0"/>
          </a:p>
          <a:p>
            <a:r>
              <a:rPr lang="en-IN" sz="2400" dirty="0" smtClean="0"/>
              <a:t> "</a:t>
            </a:r>
            <a:r>
              <a:rPr lang="en-IN" sz="2400" dirty="0" err="1" smtClean="0"/>
              <a:t>dtb</a:t>
            </a:r>
            <a:r>
              <a:rPr lang="en-IN" sz="2400" dirty="0" smtClean="0"/>
              <a:t>": "blob" format – </a:t>
            </a:r>
          </a:p>
          <a:p>
            <a:r>
              <a:rPr lang="en-IN" sz="2400" dirty="0" smtClean="0"/>
              <a:t>"</a:t>
            </a:r>
            <a:r>
              <a:rPr lang="en-IN" sz="2400" dirty="0" err="1" smtClean="0"/>
              <a:t>dts</a:t>
            </a:r>
            <a:r>
              <a:rPr lang="en-IN" sz="2400" dirty="0" smtClean="0"/>
              <a:t>": "source" format – </a:t>
            </a:r>
          </a:p>
          <a:p>
            <a:r>
              <a:rPr lang="en-IN" sz="2400" dirty="0" smtClean="0"/>
              <a:t>"</a:t>
            </a:r>
            <a:r>
              <a:rPr lang="en-IN" sz="2400" dirty="0" err="1" smtClean="0"/>
              <a:t>asm</a:t>
            </a:r>
            <a:r>
              <a:rPr lang="en-IN" sz="2400" dirty="0" smtClean="0"/>
              <a:t>": assembly language file.</a:t>
            </a:r>
          </a:p>
          <a:p>
            <a:endParaRPr lang="en-IN" sz="2400" dirty="0"/>
          </a:p>
          <a:p>
            <a:r>
              <a:rPr lang="en-IN" sz="2400" dirty="0" smtClean="0"/>
              <a:t> </a:t>
            </a:r>
            <a:endParaRPr lang="en-I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1585</Words>
  <Application>Microsoft Office PowerPoint</Application>
  <PresentationFormat>Custom</PresentationFormat>
  <Paragraphs>307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Office Theme</vt:lpstr>
      <vt:lpstr>Office Theme</vt:lpstr>
      <vt:lpstr>Office Theme</vt:lpstr>
      <vt:lpstr>Office Theme</vt:lpstr>
      <vt:lpstr>Slide 1</vt:lpstr>
      <vt:lpstr>Slide 2</vt:lpstr>
      <vt:lpstr>Booting of device </vt:lpstr>
      <vt:lpstr>Booting with device tree </vt:lpstr>
      <vt:lpstr>Slide 5</vt:lpstr>
      <vt:lpstr>Slide 6</vt:lpstr>
      <vt:lpstr>Slide 7</vt:lpstr>
      <vt:lpstr>Slide 8</vt:lpstr>
      <vt:lpstr>Device tree complier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Exploring the DT on the target </vt:lpstr>
      <vt:lpstr>Slide 18</vt:lpstr>
      <vt:lpstr>Properties  </vt:lpstr>
      <vt:lpstr>rproperties</vt:lpstr>
      <vt:lpstr>Properties</vt:lpstr>
      <vt:lpstr>Slide 22</vt:lpstr>
      <vt:lpstr>Driver example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Bhaskar Erranki</cp:lastModifiedBy>
  <cp:revision>37</cp:revision>
  <dcterms:modified xsi:type="dcterms:W3CDTF">2021-03-12T02:47:04Z</dcterms:modified>
</cp:coreProperties>
</file>