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14.jpeg" ContentType="image/jpeg"/>
  <Override PartName="/ppt/media/image13.jpeg" ContentType="image/jpeg"/>
  <Override PartName="/ppt/media/image12.jpeg" ContentType="image/jpeg"/>
  <Override PartName="/ppt/media/image11.jpeg" ContentType="image/jpeg"/>
  <Override PartName="/ppt/media/image10.jpeg" ContentType="image/jpeg"/>
  <Override PartName="/ppt/media/image9.jpeg" ContentType="image/jpeg"/>
  <Override PartName="/ppt/media/image8.jpeg" ContentType="image/jpeg"/>
  <Override PartName="/ppt/media/image7.jpeg" ContentType="image/jpeg"/>
  <Override PartName="/ppt/media/image2.jpeg" ContentType="image/jpeg"/>
  <Override PartName="/ppt/media/image15.jpeg" ContentType="image/jpeg"/>
  <Override PartName="/ppt/media/image1.jpeg" ContentType="image/jpeg"/>
  <Override PartName="/ppt/media/image3.jpeg" ContentType="image/jpeg"/>
  <Override PartName="/ppt/media/image4.jpeg" ContentType="image/jpeg"/>
  <Override PartName="/ppt/media/image5.jpeg" ContentType="image/jpeg"/>
  <Override PartName="/ppt/media/image6.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7"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8"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79"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0"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1" name="PlaceHolder 6"/>
          <p:cNvSpPr>
            <a:spLocks noGrp="1"/>
          </p:cNvSpPr>
          <p:nvPr>
            <p:ph type="sldNum"/>
          </p:nvPr>
        </p:nvSpPr>
        <p:spPr>
          <a:xfrm>
            <a:off x="4399200" y="9555480"/>
            <a:ext cx="3372840" cy="502560"/>
          </a:xfrm>
          <a:prstGeom prst="rect">
            <a:avLst/>
          </a:prstGeom>
        </p:spPr>
        <p:txBody>
          <a:bodyPr lIns="0" rIns="0" tIns="0" bIns="0" anchor="b"/>
          <a:p>
            <a:pPr algn="r"/>
            <a:fld id="{F7046B16-5539-4A0D-B304-E1635A4A144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85800" y="4343400"/>
            <a:ext cx="5485320" cy="4113720"/>
          </a:xfrm>
          <a:prstGeom prst="rect">
            <a:avLst/>
          </a:pr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685800" y="4343400"/>
            <a:ext cx="5485320" cy="411372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685440" y="4343040"/>
            <a:ext cx="5472720" cy="410112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5440" y="4343040"/>
            <a:ext cx="5472720" cy="410112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685440" y="4343040"/>
            <a:ext cx="5472720" cy="4101120"/>
          </a:xfrm>
          <a:prstGeom prst="rect">
            <a:avLst/>
          </a:pr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85440" y="4343040"/>
            <a:ext cx="5472720" cy="4101120"/>
          </a:xfrm>
          <a:prstGeom prst="rect">
            <a:avLst/>
          </a:pr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685440" y="4343040"/>
            <a:ext cx="5482080" cy="411048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0" y="5562720"/>
            <a:ext cx="9142920" cy="1294200"/>
          </a:xfrm>
          <a:prstGeom prst="rect">
            <a:avLst/>
          </a:prstGeom>
          <a:solidFill>
            <a:srgbClr val="f7901d"/>
          </a:solidFill>
          <a:ln>
            <a:noFill/>
          </a:ln>
        </p:spPr>
        <p:style>
          <a:lnRef idx="0"/>
          <a:fillRef idx="0"/>
          <a:effectRef idx="0"/>
          <a:fontRef idx="minor"/>
        </p:style>
      </p:sp>
      <p:sp>
        <p:nvSpPr>
          <p:cNvPr id="83" name="CustomShape 2"/>
          <p:cNvSpPr/>
          <p:nvPr/>
        </p:nvSpPr>
        <p:spPr>
          <a:xfrm>
            <a:off x="152280" y="5791320"/>
            <a:ext cx="8838360" cy="82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1" lang="en-US" sz="800" spc="-1" strike="noStrike">
                <a:solidFill>
                  <a:srgbClr val="000000"/>
                </a:solidFill>
                <a:latin typeface="Arial"/>
                <a:ea typeface="Arial"/>
              </a:rPr>
              <a:t>Disclaimer: </a:t>
            </a:r>
            <a:r>
              <a:rPr b="0" lang="en-US" sz="800" spc="-1" strike="noStrike">
                <a:solidFill>
                  <a:srgbClr val="000000"/>
                </a:solidFill>
                <a:latin typeface="Arial"/>
                <a:ea typeface="Arial"/>
              </a:rPr>
              <a:t>VISIONTEK ® is a registered trademark owned by Linkwell Telesystems (P) Limited. Other brands and names mentioned herein may be the trademarks of their respective owners. Neither the whole nor any part of the information contained in, or the product described in, this document may be adapted or reproduced in any form without the prior written permission of the copyright holder. The product described in this document is subject to continuous developments and improvements. All particulars of the product and its use contained in this document are given by Linkwell Telesystems (P) Limited in good faith. However, all warranties implied or expressed, including but not limited to implied warranties of merchantability, or fitness for purpose, are excluded. This document is intended only to assist the reader in the use of the product. Linkwell Telesystems (P) Limited shall not be liable for any loss or damage arising from the use of any information in this document, or any error or omission in such information, or the use or inability to use the product.</a:t>
            </a:r>
            <a:endParaRPr b="0" lang="en-US" sz="800" spc="-1" strike="noStrike">
              <a:latin typeface="Arial"/>
            </a:endParaRPr>
          </a:p>
        </p:txBody>
      </p:sp>
      <p:sp>
        <p:nvSpPr>
          <p:cNvPr id="84" name="CustomShape 3"/>
          <p:cNvSpPr/>
          <p:nvPr/>
        </p:nvSpPr>
        <p:spPr>
          <a:xfrm>
            <a:off x="7772400" y="5334120"/>
            <a:ext cx="1370520" cy="214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0" lang="en-US" sz="800" spc="-1" strike="noStrike">
                <a:solidFill>
                  <a:srgbClr val="000000"/>
                </a:solidFill>
                <a:latin typeface="Arial"/>
                <a:ea typeface="DejaVu Sans"/>
              </a:rPr>
              <a:t>VISIONTEK Confidential </a:t>
            </a:r>
            <a:endParaRPr b="0" lang="en-US" sz="800" spc="-1" strike="noStrike">
              <a:latin typeface="Arial"/>
            </a:endParaRPr>
          </a:p>
        </p:txBody>
      </p:sp>
      <p:pic>
        <p:nvPicPr>
          <p:cNvPr id="85" name="" descr=""/>
          <p:cNvPicPr/>
          <p:nvPr/>
        </p:nvPicPr>
        <p:blipFill>
          <a:blip r:embed="rId1"/>
          <a:stretch/>
        </p:blipFill>
        <p:spPr>
          <a:xfrm>
            <a:off x="5257800" y="4800600"/>
            <a:ext cx="3656520" cy="637200"/>
          </a:xfrm>
          <a:prstGeom prst="rect">
            <a:avLst/>
          </a:prstGeom>
          <a:ln>
            <a:noFill/>
          </a:ln>
        </p:spPr>
      </p:pic>
      <p:sp>
        <p:nvSpPr>
          <p:cNvPr id="86" name="CustomShape 4"/>
          <p:cNvSpPr/>
          <p:nvPr/>
        </p:nvSpPr>
        <p:spPr>
          <a:xfrm>
            <a:off x="1224000" y="1398600"/>
            <a:ext cx="6847200" cy="580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1" lang="en-US" sz="3200" spc="-1" strike="noStrike">
                <a:solidFill>
                  <a:srgbClr val="f7901d"/>
                </a:solidFill>
                <a:latin typeface="Arial"/>
                <a:ea typeface="Arial"/>
              </a:rPr>
              <a:t>RHMS &amp; Firmware Upgrade</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CustomShape 1"/>
          <p:cNvSpPr/>
          <p:nvPr/>
        </p:nvSpPr>
        <p:spPr>
          <a:xfrm>
            <a:off x="1079640" y="735120"/>
            <a:ext cx="6766200" cy="1138680"/>
          </a:xfrm>
          <a:prstGeom prst="rect">
            <a:avLst/>
          </a:prstGeom>
          <a:noFill/>
          <a:ln>
            <a:noFill/>
          </a:ln>
        </p:spPr>
        <p:style>
          <a:lnRef idx="0"/>
          <a:fillRef idx="0"/>
          <a:effectRef idx="0"/>
          <a:fontRef idx="minor"/>
        </p:style>
        <p:txBody>
          <a:bodyPr lIns="90000" rIns="90000" tIns="46800" bIns="46800" anchor="ctr"/>
          <a:p>
            <a:pPr>
              <a:lnSpc>
                <a:spcPct val="100000"/>
              </a:lnSpc>
            </a:pPr>
            <a:r>
              <a:rPr b="0" lang="en-US" sz="3600" spc="-1" strike="noStrike">
                <a:solidFill>
                  <a:srgbClr val="ff8d00"/>
                </a:solidFill>
                <a:latin typeface="Times New Roman"/>
                <a:ea typeface="DejaVu Sans"/>
              </a:rPr>
              <a:t>     </a:t>
            </a:r>
            <a:r>
              <a:rPr b="0" lang="en-US" sz="4000" spc="-1" strike="noStrike">
                <a:solidFill>
                  <a:srgbClr val="ff8d00"/>
                </a:solidFill>
                <a:latin typeface="Times New Roman"/>
                <a:ea typeface="DejaVu Sans"/>
              </a:rPr>
              <a:t> </a:t>
            </a:r>
            <a:r>
              <a:rPr b="0" lang="en-US" sz="4000" spc="-1" strike="noStrike">
                <a:solidFill>
                  <a:srgbClr val="ff8d00"/>
                </a:solidFill>
                <a:latin typeface="Times New Roman"/>
                <a:ea typeface="DejaVu Sans"/>
              </a:rPr>
              <a:t>Working Functionality</a:t>
            </a:r>
            <a:r>
              <a:rPr b="0" lang="en-US" sz="3600" spc="-1" strike="noStrike">
                <a:solidFill>
                  <a:srgbClr val="ff8d00"/>
                </a:solidFill>
                <a:latin typeface="Times New Roman"/>
                <a:ea typeface="DejaVu Sans"/>
              </a:rPr>
              <a:t>      </a:t>
            </a:r>
            <a:endParaRPr b="0" lang="en-US" sz="3600" spc="-1" strike="noStrike">
              <a:latin typeface="Arial"/>
            </a:endParaRPr>
          </a:p>
        </p:txBody>
      </p:sp>
      <p:sp>
        <p:nvSpPr>
          <p:cNvPr id="120" name="CustomShape 2"/>
          <p:cNvSpPr/>
          <p:nvPr/>
        </p:nvSpPr>
        <p:spPr>
          <a:xfrm>
            <a:off x="576360" y="936360"/>
            <a:ext cx="7990200" cy="4894560"/>
          </a:xfrm>
          <a:prstGeom prst="rect">
            <a:avLst/>
          </a:prstGeom>
          <a:noFill/>
          <a:ln>
            <a:noFill/>
          </a:ln>
        </p:spPr>
        <p:style>
          <a:lnRef idx="0"/>
          <a:fillRef idx="0"/>
          <a:effectRef idx="0"/>
          <a:fontRef idx="minor"/>
        </p:style>
        <p:txBody>
          <a:bodyPr lIns="90000" rIns="90000" tIns="46800" bIns="46800"/>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42720" indent="-2833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21"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22" name="" descr=""/>
          <p:cNvPicPr/>
          <p:nvPr/>
        </p:nvPicPr>
        <p:blipFill>
          <a:blip r:embed="rId1"/>
          <a:stretch/>
        </p:blipFill>
        <p:spPr>
          <a:xfrm>
            <a:off x="7543800" y="6488280"/>
            <a:ext cx="1522800" cy="216360"/>
          </a:xfrm>
          <a:prstGeom prst="rect">
            <a:avLst/>
          </a:prstGeom>
          <a:ln>
            <a:noFill/>
          </a:ln>
        </p:spPr>
      </p:pic>
      <p:sp>
        <p:nvSpPr>
          <p:cNvPr id="123" name="CustomShape 4"/>
          <p:cNvSpPr/>
          <p:nvPr/>
        </p:nvSpPr>
        <p:spPr>
          <a:xfrm>
            <a:off x="1224000" y="1511280"/>
            <a:ext cx="7198200" cy="2518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24" name="CustomShape 5"/>
          <p:cNvSpPr/>
          <p:nvPr/>
        </p:nvSpPr>
        <p:spPr>
          <a:xfrm>
            <a:off x="431640" y="2232000"/>
            <a:ext cx="8640000" cy="3381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215640" indent="-214560">
              <a:lnSpc>
                <a:spcPct val="100000"/>
              </a:lnSpc>
            </a:pPr>
            <a:r>
              <a:rPr b="0" lang="en-US" sz="2400" spc="-1" strike="noStrike">
                <a:solidFill>
                  <a:srgbClr val="000000"/>
                </a:solidFill>
                <a:latin typeface="Times New Roman"/>
                <a:ea typeface="Arial"/>
              </a:rPr>
              <a:t>For enabling RHMS in the terminal firstly that device need to registered  with the server. This is defined as Server Registartion.</a:t>
            </a:r>
            <a:endParaRPr b="0" lang="en-US" sz="2400" spc="-1" strike="noStrike">
              <a:latin typeface="Arial"/>
            </a:endParaRPr>
          </a:p>
          <a:p>
            <a:pPr marL="215640" indent="-21456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215640" indent="-21456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The process includes entry of device details in RTM server or sending an SMS to the device through the Server.</a:t>
            </a:r>
            <a:endParaRPr b="0" lang="en-US" sz="2400" spc="-1" strike="noStrike">
              <a:latin typeface="Arial"/>
            </a:endParaRPr>
          </a:p>
          <a:p>
            <a:pPr marL="215640" indent="-21456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215640" indent="-21456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After sucessful registration, the device is ready to update the health status file to RTM server.</a:t>
            </a:r>
            <a:endParaRPr b="0" lang="en-US" sz="2400" spc="-1" strike="noStrike">
              <a:latin typeface="Arial"/>
            </a:endParaRPr>
          </a:p>
          <a:p>
            <a:pPr marL="215640" indent="-21456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CustomShape 1"/>
          <p:cNvSpPr/>
          <p:nvPr/>
        </p:nvSpPr>
        <p:spPr>
          <a:xfrm>
            <a:off x="1728720" y="817560"/>
            <a:ext cx="5399640" cy="1138680"/>
          </a:xfrm>
          <a:prstGeom prst="rect">
            <a:avLst/>
          </a:prstGeom>
          <a:noFill/>
          <a:ln>
            <a:noFill/>
          </a:ln>
        </p:spPr>
        <p:style>
          <a:lnRef idx="0"/>
          <a:fillRef idx="0"/>
          <a:effectRef idx="0"/>
          <a:fontRef idx="minor"/>
        </p:style>
        <p:txBody>
          <a:bodyPr lIns="90000" rIns="90000" tIns="46800" bIns="46800" anchor="ctr"/>
          <a:p>
            <a:pPr>
              <a:lnSpc>
                <a:spcPct val="100000"/>
              </a:lnSpc>
            </a:pPr>
            <a:r>
              <a:rPr b="0" lang="en-US" sz="3600" spc="-1" strike="noStrike">
                <a:solidFill>
                  <a:srgbClr val="ff8d00"/>
                </a:solidFill>
                <a:latin typeface="Times New Roman"/>
                <a:ea typeface="DejaVu Sans"/>
              </a:rPr>
              <a:t>      </a:t>
            </a:r>
            <a:r>
              <a:rPr b="0" lang="en-US" sz="3600" spc="-1" strike="noStrike">
                <a:solidFill>
                  <a:srgbClr val="ff8d00"/>
                </a:solidFill>
                <a:latin typeface="Times New Roman"/>
                <a:ea typeface="DejaVu Sans"/>
              </a:rPr>
              <a:t>Working Functionality    </a:t>
            </a:r>
            <a:endParaRPr b="0" lang="en-US" sz="3600" spc="-1" strike="noStrike">
              <a:latin typeface="Arial"/>
            </a:endParaRPr>
          </a:p>
        </p:txBody>
      </p:sp>
      <p:sp>
        <p:nvSpPr>
          <p:cNvPr id="126" name="CustomShape 2"/>
          <p:cNvSpPr/>
          <p:nvPr/>
        </p:nvSpPr>
        <p:spPr>
          <a:xfrm>
            <a:off x="576360" y="936360"/>
            <a:ext cx="8134920" cy="4894560"/>
          </a:xfrm>
          <a:prstGeom prst="rect">
            <a:avLst/>
          </a:prstGeom>
          <a:noFill/>
          <a:ln>
            <a:noFill/>
          </a:ln>
        </p:spPr>
        <p:style>
          <a:lnRef idx="0"/>
          <a:fillRef idx="0"/>
          <a:effectRef idx="0"/>
          <a:fontRef idx="minor"/>
        </p:style>
        <p:txBody>
          <a:bodyPr lIns="90000" rIns="90000" tIns="46800" bIns="46800"/>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42720" indent="-2833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27"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28" name="" descr=""/>
          <p:cNvPicPr/>
          <p:nvPr/>
        </p:nvPicPr>
        <p:blipFill>
          <a:blip r:embed="rId1"/>
          <a:stretch/>
        </p:blipFill>
        <p:spPr>
          <a:xfrm>
            <a:off x="7543800" y="6488280"/>
            <a:ext cx="1522800" cy="216360"/>
          </a:xfrm>
          <a:prstGeom prst="rect">
            <a:avLst/>
          </a:prstGeom>
          <a:ln>
            <a:noFill/>
          </a:ln>
        </p:spPr>
      </p:pic>
      <p:sp>
        <p:nvSpPr>
          <p:cNvPr id="129" name="CustomShape 4"/>
          <p:cNvSpPr/>
          <p:nvPr/>
        </p:nvSpPr>
        <p:spPr>
          <a:xfrm>
            <a:off x="1224000" y="1511280"/>
            <a:ext cx="7198200" cy="2518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30" name="CustomShape 5"/>
          <p:cNvSpPr/>
          <p:nvPr/>
        </p:nvSpPr>
        <p:spPr>
          <a:xfrm>
            <a:off x="792000" y="2160720"/>
            <a:ext cx="7774560" cy="417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457200" indent="-2260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Server Registration is mandatory for the device to know the status or if it needs any updates from the server.</a:t>
            </a:r>
            <a:endParaRPr b="0" lang="en-US" sz="2400" spc="-1" strike="noStrike">
              <a:latin typeface="Arial"/>
            </a:endParaRPr>
          </a:p>
          <a:p>
            <a:pPr marL="457200" indent="-2260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First server maintains the details of each and every device  in server database .</a:t>
            </a:r>
            <a:endParaRPr b="0" lang="en-US" sz="2400" spc="-1" strike="noStrike">
              <a:latin typeface="Arial"/>
            </a:endParaRPr>
          </a:p>
          <a:p>
            <a:pPr marL="457200" indent="-2260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Once the device gets registered , user can see the latest updates of health status of all the IO Modules of corresponding Device on the server GUI.</a:t>
            </a:r>
            <a:endParaRPr b="0" lang="en-US" sz="2400" spc="-1" strike="noStrike">
              <a:latin typeface="Arial"/>
            </a:endParaRPr>
          </a:p>
          <a:p>
            <a:pPr marL="457200" indent="-2260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Each device gets identified by its unique serial number.</a:t>
            </a:r>
            <a:endParaRPr b="0" lang="en-US" sz="2400" spc="-1" strike="noStrike">
              <a:latin typeface="Arial"/>
            </a:endParaRPr>
          </a:p>
          <a:p>
            <a:pPr>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CustomShape 1"/>
          <p:cNvSpPr/>
          <p:nvPr/>
        </p:nvSpPr>
        <p:spPr>
          <a:xfrm>
            <a:off x="1728720" y="817560"/>
            <a:ext cx="5399640" cy="1138680"/>
          </a:xfrm>
          <a:prstGeom prst="rect">
            <a:avLst/>
          </a:prstGeom>
          <a:noFill/>
          <a:ln>
            <a:noFill/>
          </a:ln>
        </p:spPr>
        <p:style>
          <a:lnRef idx="0"/>
          <a:fillRef idx="0"/>
          <a:effectRef idx="0"/>
          <a:fontRef idx="minor"/>
        </p:style>
        <p:txBody>
          <a:bodyPr lIns="90000" rIns="90000" tIns="46800" bIns="46800" anchor="ctr"/>
          <a:p>
            <a:pPr>
              <a:lnSpc>
                <a:spcPct val="100000"/>
              </a:lnSpc>
            </a:pPr>
            <a:r>
              <a:rPr b="0" lang="en-US" sz="3600" spc="-1" strike="noStrike">
                <a:solidFill>
                  <a:srgbClr val="ff8d00"/>
                </a:solidFill>
                <a:latin typeface="Times New Roman"/>
                <a:ea typeface="DejaVu Sans"/>
              </a:rPr>
              <a:t>      </a:t>
            </a:r>
            <a:r>
              <a:rPr b="0" lang="en-US" sz="3600" spc="-1" strike="noStrike">
                <a:solidFill>
                  <a:srgbClr val="ff8d00"/>
                </a:solidFill>
                <a:latin typeface="Times New Roman"/>
                <a:ea typeface="DejaVu Sans"/>
              </a:rPr>
              <a:t>Health Status    </a:t>
            </a:r>
            <a:endParaRPr b="0" lang="en-US" sz="3600" spc="-1" strike="noStrike">
              <a:latin typeface="Arial"/>
            </a:endParaRPr>
          </a:p>
        </p:txBody>
      </p:sp>
      <p:sp>
        <p:nvSpPr>
          <p:cNvPr id="132" name="CustomShape 2"/>
          <p:cNvSpPr/>
          <p:nvPr/>
        </p:nvSpPr>
        <p:spPr>
          <a:xfrm>
            <a:off x="576360" y="936360"/>
            <a:ext cx="8134920" cy="4894560"/>
          </a:xfrm>
          <a:prstGeom prst="rect">
            <a:avLst/>
          </a:prstGeom>
          <a:noFill/>
          <a:ln>
            <a:noFill/>
          </a:ln>
        </p:spPr>
        <p:style>
          <a:lnRef idx="0"/>
          <a:fillRef idx="0"/>
          <a:effectRef idx="0"/>
          <a:fontRef idx="minor"/>
        </p:style>
        <p:txBody>
          <a:bodyPr lIns="90000" rIns="90000" tIns="46800" bIns="46800"/>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42720" indent="-2833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33"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34" name="" descr=""/>
          <p:cNvPicPr/>
          <p:nvPr/>
        </p:nvPicPr>
        <p:blipFill>
          <a:blip r:embed="rId1"/>
          <a:stretch/>
        </p:blipFill>
        <p:spPr>
          <a:xfrm>
            <a:off x="7543800" y="6488280"/>
            <a:ext cx="1522800" cy="216360"/>
          </a:xfrm>
          <a:prstGeom prst="rect">
            <a:avLst/>
          </a:prstGeom>
          <a:ln>
            <a:noFill/>
          </a:ln>
        </p:spPr>
      </p:pic>
      <p:sp>
        <p:nvSpPr>
          <p:cNvPr id="135" name="CustomShape 4"/>
          <p:cNvSpPr/>
          <p:nvPr/>
        </p:nvSpPr>
        <p:spPr>
          <a:xfrm>
            <a:off x="1224000" y="1511280"/>
            <a:ext cx="7198200" cy="2518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36" name="CustomShape 5"/>
          <p:cNvSpPr/>
          <p:nvPr/>
        </p:nvSpPr>
        <p:spPr>
          <a:xfrm>
            <a:off x="792000" y="2160720"/>
            <a:ext cx="7774560" cy="4175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457200" indent="-22608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457200" indent="-22608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37" name="CustomShape 6"/>
          <p:cNvSpPr/>
          <p:nvPr/>
        </p:nvSpPr>
        <p:spPr>
          <a:xfrm rot="21540000">
            <a:off x="1581120" y="2086200"/>
            <a:ext cx="5974560" cy="3015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15680" indent="-22572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This device information is send to the server through the socket through GPRS communication  by specific server IP and port number.</a:t>
            </a:r>
            <a:endParaRPr b="0" lang="en-US" sz="2400" spc="-1" strike="noStrike">
              <a:latin typeface="Arial"/>
            </a:endParaRPr>
          </a:p>
          <a:p>
            <a:pPr marL="715680" indent="-22572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Examination of all the IO Modules is  performed and the status is updated to an XML file i..e . /</a:t>
            </a:r>
            <a:r>
              <a:rPr b="1" lang="en-US" sz="2400" spc="-1" strike="noStrike">
                <a:solidFill>
                  <a:srgbClr val="000000"/>
                </a:solidFill>
                <a:latin typeface="Times New Roman"/>
                <a:ea typeface="Arial"/>
              </a:rPr>
              <a:t>opt/remote_status.xml.</a:t>
            </a:r>
            <a:endParaRPr b="0" lang="en-US" sz="2400" spc="-1" strike="noStrike">
              <a:latin typeface="Arial"/>
            </a:endParaRPr>
          </a:p>
          <a:p>
            <a:pPr>
              <a:lnSpc>
                <a:spcPct val="100000"/>
              </a:lnSpc>
            </a:pPr>
            <a:r>
              <a:rPr b="1" lang="en-US" sz="2400" spc="-1" strike="noStrike">
                <a:solidFill>
                  <a:srgbClr val="000000"/>
                </a:solidFill>
                <a:latin typeface="Times New Roman"/>
                <a:ea typeface="Arial"/>
              </a:rPr>
              <a:t> </a:t>
            </a:r>
            <a:endParaRPr b="0" lang="en-US"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1728720" y="817560"/>
            <a:ext cx="5399640" cy="1138680"/>
          </a:xfrm>
          <a:prstGeom prst="rect">
            <a:avLst/>
          </a:prstGeom>
          <a:noFill/>
          <a:ln>
            <a:noFill/>
          </a:ln>
        </p:spPr>
        <p:style>
          <a:lnRef idx="0"/>
          <a:fillRef idx="0"/>
          <a:effectRef idx="0"/>
          <a:fontRef idx="minor"/>
        </p:style>
        <p:txBody>
          <a:bodyPr lIns="90000" rIns="90000" tIns="46800" bIns="46800" anchor="ctr"/>
          <a:p>
            <a:pPr>
              <a:lnSpc>
                <a:spcPct val="100000"/>
              </a:lnSpc>
            </a:pPr>
            <a:r>
              <a:rPr b="0" lang="en-US" sz="3600" spc="-1" strike="noStrike">
                <a:solidFill>
                  <a:srgbClr val="ff8d00"/>
                </a:solidFill>
                <a:latin typeface="Times New Roman"/>
                <a:ea typeface="DejaVu Sans"/>
              </a:rPr>
              <a:t>      </a:t>
            </a:r>
            <a:r>
              <a:rPr b="0" lang="en-US" sz="3600" spc="-1" strike="noStrike">
                <a:solidFill>
                  <a:srgbClr val="ff8d00"/>
                </a:solidFill>
                <a:latin typeface="Times New Roman"/>
                <a:ea typeface="DejaVu Sans"/>
              </a:rPr>
              <a:t>Working Functionality </a:t>
            </a:r>
            <a:endParaRPr b="0" lang="en-US" sz="3600" spc="-1" strike="noStrike">
              <a:latin typeface="Arial"/>
            </a:endParaRPr>
          </a:p>
        </p:txBody>
      </p:sp>
      <p:sp>
        <p:nvSpPr>
          <p:cNvPr id="139" name="CustomShape 2"/>
          <p:cNvSpPr/>
          <p:nvPr/>
        </p:nvSpPr>
        <p:spPr>
          <a:xfrm>
            <a:off x="576360" y="936360"/>
            <a:ext cx="8134920" cy="4894560"/>
          </a:xfrm>
          <a:prstGeom prst="rect">
            <a:avLst/>
          </a:prstGeom>
          <a:noFill/>
          <a:ln>
            <a:noFill/>
          </a:ln>
        </p:spPr>
        <p:style>
          <a:lnRef idx="0"/>
          <a:fillRef idx="0"/>
          <a:effectRef idx="0"/>
          <a:fontRef idx="minor"/>
        </p:style>
        <p:txBody>
          <a:bodyPr lIns="90000" rIns="90000" tIns="46800" bIns="46800"/>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42720" indent="-2833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40"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41" name="" descr=""/>
          <p:cNvPicPr/>
          <p:nvPr/>
        </p:nvPicPr>
        <p:blipFill>
          <a:blip r:embed="rId1"/>
          <a:stretch/>
        </p:blipFill>
        <p:spPr>
          <a:xfrm>
            <a:off x="7543800" y="6488280"/>
            <a:ext cx="1522800" cy="216360"/>
          </a:xfrm>
          <a:prstGeom prst="rect">
            <a:avLst/>
          </a:prstGeom>
          <a:ln>
            <a:noFill/>
          </a:ln>
        </p:spPr>
      </p:pic>
      <p:sp>
        <p:nvSpPr>
          <p:cNvPr id="142" name="CustomShape 4"/>
          <p:cNvSpPr/>
          <p:nvPr/>
        </p:nvSpPr>
        <p:spPr>
          <a:xfrm>
            <a:off x="936720" y="2016000"/>
            <a:ext cx="7198200" cy="2518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43" name="CustomShape 5"/>
          <p:cNvSpPr/>
          <p:nvPr/>
        </p:nvSpPr>
        <p:spPr>
          <a:xfrm>
            <a:off x="792000" y="2160720"/>
            <a:ext cx="7774560" cy="295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457200" indent="-22608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457200" indent="-22608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44" name="CustomShape 6"/>
          <p:cNvSpPr/>
          <p:nvPr/>
        </p:nvSpPr>
        <p:spPr>
          <a:xfrm>
            <a:off x="1008000" y="2016000"/>
            <a:ext cx="7342920" cy="365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a:lnSpc>
                <a:spcPct val="100000"/>
              </a:lnSpc>
            </a:pPr>
            <a:r>
              <a:rPr b="1" lang="en-US" sz="1500" spc="-1" strike="noStrike">
                <a:solidFill>
                  <a:srgbClr val="000000"/>
                </a:solidFill>
                <a:latin typeface="Times New Roman"/>
                <a:ea typeface="Arial"/>
              </a:rPr>
              <a:t>    </a:t>
            </a:r>
            <a:r>
              <a:rPr b="0" lang="en-US" sz="2600" spc="-1" strike="noStrike">
                <a:solidFill>
                  <a:srgbClr val="000000"/>
                </a:solidFill>
                <a:latin typeface="Times New Roman"/>
                <a:ea typeface="Arial"/>
              </a:rPr>
              <a:t>A daemon will be running in the device continuously for gprs connectivity and also for updation of health status.</a:t>
            </a:r>
            <a:endParaRPr b="0" lang="en-US" sz="2600" spc="-1" strike="noStrike">
              <a:latin typeface="Arial"/>
            </a:endParaRPr>
          </a:p>
          <a:p>
            <a:pPr>
              <a:lnSpc>
                <a:spcPct val="100000"/>
              </a:lnSpc>
            </a:pPr>
            <a:r>
              <a:rPr b="0" lang="en-US" sz="2600" spc="-1" strike="noStrike">
                <a:solidFill>
                  <a:srgbClr val="000000"/>
                </a:solidFill>
                <a:latin typeface="Times New Roman"/>
                <a:ea typeface="Arial"/>
              </a:rPr>
              <a:t> </a:t>
            </a:r>
            <a:endParaRPr b="0" lang="en-US" sz="2600" spc="-1" strike="noStrike">
              <a:latin typeface="Arial"/>
            </a:endParaRPr>
          </a:p>
          <a:p>
            <a:pPr>
              <a:lnSpc>
                <a:spcPct val="100000"/>
              </a:lnSpc>
            </a:pPr>
            <a:r>
              <a:rPr b="0" lang="en-US" sz="2600" spc="-1" strike="noStrike">
                <a:solidFill>
                  <a:srgbClr val="000000"/>
                </a:solidFill>
                <a:latin typeface="Times New Roman"/>
                <a:ea typeface="Arial"/>
              </a:rPr>
              <a:t>	</a:t>
            </a:r>
            <a:r>
              <a:rPr b="0" lang="en-US" sz="2600" spc="-1" strike="noStrike">
                <a:solidFill>
                  <a:srgbClr val="000000"/>
                </a:solidFill>
                <a:latin typeface="Times New Roman"/>
                <a:ea typeface="Arial"/>
              </a:rPr>
              <a:t>Initially this dameon checks for the current date ,if current date is equal or less than the updated date (last updated date to the server),health  status file will not be sent to  the server. Saying date is invalid because there should be only one update per day.</a:t>
            </a:r>
            <a:endParaRPr b="0" lang="en-US" sz="2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1728720" y="817560"/>
            <a:ext cx="5399640" cy="1138680"/>
          </a:xfrm>
          <a:prstGeom prst="rect">
            <a:avLst/>
          </a:prstGeom>
          <a:noFill/>
          <a:ln>
            <a:noFill/>
          </a:ln>
        </p:spPr>
        <p:style>
          <a:lnRef idx="0"/>
          <a:fillRef idx="0"/>
          <a:effectRef idx="0"/>
          <a:fontRef idx="minor"/>
        </p:style>
        <p:txBody>
          <a:bodyPr lIns="90000" rIns="90000" tIns="46800" bIns="46800" anchor="ctr"/>
          <a:p>
            <a:pPr>
              <a:lnSpc>
                <a:spcPct val="100000"/>
              </a:lnSpc>
            </a:pPr>
            <a:r>
              <a:rPr b="0" lang="en-US" sz="3600" spc="-1" strike="noStrike">
                <a:solidFill>
                  <a:srgbClr val="ff8d00"/>
                </a:solidFill>
                <a:latin typeface="Times New Roman"/>
                <a:ea typeface="DejaVu Sans"/>
              </a:rPr>
              <a:t>    </a:t>
            </a:r>
            <a:r>
              <a:rPr b="0" lang="en-US" sz="3600" spc="-1" strike="noStrike">
                <a:solidFill>
                  <a:srgbClr val="ff8d00"/>
                </a:solidFill>
                <a:latin typeface="Times New Roman"/>
                <a:ea typeface="DejaVu Sans"/>
              </a:rPr>
              <a:t>Working Functionality </a:t>
            </a:r>
            <a:endParaRPr b="0" lang="en-US" sz="3600" spc="-1" strike="noStrike">
              <a:latin typeface="Arial"/>
            </a:endParaRPr>
          </a:p>
        </p:txBody>
      </p:sp>
      <p:sp>
        <p:nvSpPr>
          <p:cNvPr id="146" name="CustomShape 2"/>
          <p:cNvSpPr/>
          <p:nvPr/>
        </p:nvSpPr>
        <p:spPr>
          <a:xfrm>
            <a:off x="576360" y="936360"/>
            <a:ext cx="8134920" cy="4894560"/>
          </a:xfrm>
          <a:prstGeom prst="rect">
            <a:avLst/>
          </a:prstGeom>
          <a:noFill/>
          <a:ln>
            <a:noFill/>
          </a:ln>
        </p:spPr>
        <p:style>
          <a:lnRef idx="0"/>
          <a:fillRef idx="0"/>
          <a:effectRef idx="0"/>
          <a:fontRef idx="minor"/>
        </p:style>
        <p:txBody>
          <a:bodyPr lIns="90000" rIns="90000" tIns="46800" bIns="46800"/>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42720" indent="-2833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47"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48" name="" descr=""/>
          <p:cNvPicPr/>
          <p:nvPr/>
        </p:nvPicPr>
        <p:blipFill>
          <a:blip r:embed="rId1"/>
          <a:stretch/>
        </p:blipFill>
        <p:spPr>
          <a:xfrm>
            <a:off x="7543800" y="6488280"/>
            <a:ext cx="1522800" cy="216360"/>
          </a:xfrm>
          <a:prstGeom prst="rect">
            <a:avLst/>
          </a:prstGeom>
          <a:ln>
            <a:noFill/>
          </a:ln>
        </p:spPr>
      </p:pic>
      <p:sp>
        <p:nvSpPr>
          <p:cNvPr id="149" name="CustomShape 4"/>
          <p:cNvSpPr/>
          <p:nvPr/>
        </p:nvSpPr>
        <p:spPr>
          <a:xfrm>
            <a:off x="936720" y="2016000"/>
            <a:ext cx="7198200" cy="2518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50" name="CustomShape 5"/>
          <p:cNvSpPr/>
          <p:nvPr/>
        </p:nvSpPr>
        <p:spPr>
          <a:xfrm>
            <a:off x="792000" y="2160720"/>
            <a:ext cx="7774560" cy="295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457200" indent="-22608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457200" indent="-22608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51" name="CustomShape 6"/>
          <p:cNvSpPr/>
          <p:nvPr/>
        </p:nvSpPr>
        <p:spPr>
          <a:xfrm>
            <a:off x="1008000" y="1873080"/>
            <a:ext cx="7631640" cy="433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n-US" sz="2200" spc="-1" strike="noStrike">
                <a:solidFill>
                  <a:srgbClr val="000000"/>
                </a:solidFill>
                <a:latin typeface="Times New Roman"/>
                <a:ea typeface="Arial"/>
              </a:rPr>
              <a:t>   </a:t>
            </a:r>
            <a:r>
              <a:rPr b="0" lang="en-US" sz="2200" spc="-1" strike="noStrike">
                <a:solidFill>
                  <a:srgbClr val="000000"/>
                </a:solidFill>
                <a:latin typeface="Times New Roman"/>
                <a:ea typeface="Arial"/>
              </a:rPr>
              <a:t>The last updated date to the server is stored in  </a:t>
            </a:r>
            <a:r>
              <a:rPr b="1" lang="en-US" sz="2200" spc="-1" strike="noStrike">
                <a:solidFill>
                  <a:srgbClr val="000000"/>
                </a:solidFill>
                <a:latin typeface="Times New Roman"/>
                <a:ea typeface="Arial"/>
              </a:rPr>
              <a:t>/opt/rhms_date_update</a:t>
            </a:r>
            <a:r>
              <a:rPr b="0" lang="en-US" sz="2200" spc="-1" strike="noStrike">
                <a:solidFill>
                  <a:srgbClr val="000000"/>
                </a:solidFill>
                <a:latin typeface="Times New Roman"/>
                <a:ea typeface="Arial"/>
              </a:rPr>
              <a:t>.(intially it is updated with 00:00:00).</a:t>
            </a:r>
            <a:endParaRPr b="0" lang="en-US" sz="2200" spc="-1" strike="noStrike">
              <a:latin typeface="Arial"/>
            </a:endParaRPr>
          </a:p>
          <a:p>
            <a:pPr marL="216000" indent="-215280">
              <a:lnSpc>
                <a:spcPct val="100000"/>
              </a:lnSpc>
              <a:buClr>
                <a:srgbClr val="000000"/>
              </a:buClr>
              <a:buSzPct val="45000"/>
              <a:buFont typeface="Wingdings" charset="2"/>
              <a:buChar char=""/>
            </a:pPr>
            <a:r>
              <a:rPr b="0" lang="en-US" sz="2200" spc="-1" strike="noStrike">
                <a:solidFill>
                  <a:srgbClr val="000000"/>
                </a:solidFill>
                <a:latin typeface="Times New Roman"/>
                <a:ea typeface="Arial"/>
              </a:rPr>
              <a:t>  </a:t>
            </a:r>
            <a:r>
              <a:rPr b="0" lang="en-US" sz="2200" spc="-1" strike="noStrike">
                <a:solidFill>
                  <a:srgbClr val="000000"/>
                </a:solidFill>
                <a:latin typeface="Times New Roman"/>
                <a:ea typeface="Arial"/>
              </a:rPr>
              <a:t>After successful date checking, a hand shaking frame is sent to the server expecting the same response from server. The sample frame for initiating the communication is as below.</a:t>
            </a:r>
            <a:endParaRPr b="0" lang="en-US" sz="2200" spc="-1" strike="noStrike">
              <a:latin typeface="Arial"/>
            </a:endParaRPr>
          </a:p>
          <a:p>
            <a:pPr>
              <a:lnSpc>
                <a:spcPct val="100000"/>
              </a:lnSpc>
            </a:pPr>
            <a:r>
              <a:rPr b="0" lang="en-US" sz="2200" spc="-1" strike="noStrike">
                <a:solidFill>
                  <a:srgbClr val="000000"/>
                </a:solidFill>
                <a:latin typeface="Times New Roman"/>
                <a:ea typeface="Arial"/>
              </a:rPr>
              <a:t>	</a:t>
            </a:r>
            <a:r>
              <a:rPr b="1" lang="en-US" sz="2200" spc="-1" strike="noStrike">
                <a:solidFill>
                  <a:srgbClr val="000000"/>
                </a:solidFill>
                <a:latin typeface="Times New Roman"/>
                <a:ea typeface="Arial"/>
              </a:rPr>
              <a:t>"Health#1234567890#ProjectName#          </a:t>
            </a:r>
            <a:endParaRPr b="0" lang="en-US" sz="2200" spc="-1" strike="noStrike">
              <a:latin typeface="Arial"/>
            </a:endParaRPr>
          </a:p>
          <a:p>
            <a:pPr lvl="1" marL="742680" indent="-284400">
              <a:lnSpc>
                <a:spcPct val="100000"/>
              </a:lnSpc>
              <a:buClr>
                <a:srgbClr val="000000"/>
              </a:buClr>
              <a:buFont typeface="Times New Roman"/>
              <a:buChar char="–"/>
            </a:pPr>
            <a:r>
              <a:rPr b="0" lang="en-US" sz="2200" spc="-1" strike="noStrike">
                <a:solidFill>
                  <a:srgbClr val="000000"/>
                </a:solidFill>
                <a:latin typeface="Times New Roman"/>
                <a:ea typeface="Arial"/>
              </a:rPr>
              <a:t>Project Name will be updated in second request </a:t>
            </a:r>
            <a:endParaRPr b="0" lang="en-US" sz="2200" spc="-1" strike="noStrike">
              <a:latin typeface="Arial"/>
            </a:endParaRPr>
          </a:p>
          <a:p>
            <a:pPr marL="741240" indent="-282960">
              <a:lnSpc>
                <a:spcPct val="100000"/>
              </a:lnSpc>
            </a:pPr>
            <a:r>
              <a:rPr b="1" lang="en-US" sz="2200" spc="-1" strike="noStrike">
                <a:solidFill>
                  <a:srgbClr val="000000"/>
                </a:solidFill>
                <a:latin typeface="Times New Roman"/>
                <a:ea typeface="Arial"/>
              </a:rPr>
              <a:t>	</a:t>
            </a:r>
            <a:r>
              <a:rPr b="0" lang="en-US" sz="2200" spc="-1" strike="noStrike">
                <a:solidFill>
                  <a:srgbClr val="000000"/>
                </a:solidFill>
                <a:latin typeface="Times New Roman"/>
                <a:ea typeface="Arial"/>
              </a:rPr>
              <a:t> </a:t>
            </a:r>
            <a:r>
              <a:rPr b="0" lang="en-US" sz="2200" spc="-1" strike="noStrike">
                <a:solidFill>
                  <a:srgbClr val="000000"/>
                </a:solidFill>
                <a:latin typeface="Times New Roman"/>
                <a:ea typeface="Arial"/>
              </a:rPr>
              <a:t>here 1234567890 is the serial number of the device</a:t>
            </a:r>
            <a:endParaRPr b="0" lang="en-US" sz="2200" spc="-1" strike="noStrike">
              <a:latin typeface="Arial"/>
            </a:endParaRPr>
          </a:p>
          <a:p>
            <a:pPr marL="741240" indent="-282960">
              <a:lnSpc>
                <a:spcPct val="100000"/>
              </a:lnSpc>
              <a:buClr>
                <a:srgbClr val="000000"/>
              </a:buClr>
              <a:buSzPct val="45000"/>
              <a:buFont typeface="Wingdings" charset="2"/>
              <a:buChar char=""/>
            </a:pPr>
            <a:r>
              <a:rPr b="1" lang="en-US" sz="2200" spc="-1" strike="noStrike">
                <a:solidFill>
                  <a:srgbClr val="000000"/>
                </a:solidFill>
                <a:latin typeface="Times New Roman"/>
                <a:ea typeface="Arial"/>
              </a:rPr>
              <a:t> </a:t>
            </a:r>
            <a:r>
              <a:rPr b="0" lang="en-US" sz="2200" spc="-1" strike="noStrike">
                <a:solidFill>
                  <a:srgbClr val="000000"/>
                </a:solidFill>
                <a:latin typeface="Times New Roman"/>
                <a:ea typeface="Arial"/>
              </a:rPr>
              <a:t>Receiving the expected response from the server ,the status XML  file formed in</a:t>
            </a:r>
            <a:r>
              <a:rPr b="1" lang="en-US" sz="2200" spc="-1" strike="noStrike">
                <a:solidFill>
                  <a:srgbClr val="000000"/>
                </a:solidFill>
                <a:latin typeface="Times New Roman"/>
                <a:ea typeface="Arial"/>
              </a:rPr>
              <a:t> /opt/remote_status.xm</a:t>
            </a:r>
            <a:r>
              <a:rPr b="0" lang="en-US" sz="2200" spc="-1" strike="noStrike">
                <a:solidFill>
                  <a:srgbClr val="000000"/>
                </a:solidFill>
                <a:latin typeface="Times New Roman"/>
                <a:ea typeface="Arial"/>
              </a:rPr>
              <a:t>l is reported to the server.</a:t>
            </a:r>
            <a:endParaRPr b="0" lang="en-US" sz="2200" spc="-1" strike="noStrike">
              <a:latin typeface="Arial"/>
            </a:endParaRPr>
          </a:p>
          <a:p>
            <a:pPr marL="741240" indent="-282960">
              <a:lnSpc>
                <a:spcPct val="100000"/>
              </a:lnSpc>
              <a:buClr>
                <a:srgbClr val="000000"/>
              </a:buClr>
              <a:buSzPct val="45000"/>
              <a:buFont typeface="Wingdings" charset="2"/>
              <a:buChar char=""/>
            </a:pPr>
            <a:r>
              <a:rPr b="0" lang="en-US" sz="2200" spc="-1" strike="noStrike">
                <a:solidFill>
                  <a:srgbClr val="000000"/>
                </a:solidFill>
                <a:latin typeface="Times New Roman"/>
                <a:ea typeface="Arial"/>
              </a:rPr>
              <a:t> </a:t>
            </a:r>
            <a:r>
              <a:rPr b="0" lang="en-US" sz="2200" spc="-1" strike="noStrike">
                <a:solidFill>
                  <a:srgbClr val="000000"/>
                </a:solidFill>
                <a:latin typeface="Times New Roman"/>
                <a:ea typeface="Arial"/>
              </a:rPr>
              <a:t>This file contains all the information about functioning of IO Modules.</a:t>
            </a:r>
            <a:endParaRPr b="0" lang="en-US" sz="2200" spc="-1" strike="noStrike">
              <a:latin typeface="Arial"/>
            </a:endParaRPr>
          </a:p>
          <a:p>
            <a:pPr marL="741240" indent="-282960">
              <a:lnSpc>
                <a:spcPct val="100000"/>
              </a:lnSpc>
            </a:pPr>
            <a:r>
              <a:rPr b="0" lang="en-US" sz="2200" spc="-1" strike="noStrike">
                <a:solidFill>
                  <a:srgbClr val="000000"/>
                </a:solidFill>
                <a:latin typeface="Times New Roman"/>
                <a:ea typeface="Arial"/>
              </a:rPr>
              <a:t> </a:t>
            </a:r>
            <a:endParaRPr b="0" lang="en-US" sz="2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1728720" y="817560"/>
            <a:ext cx="5399640" cy="1138680"/>
          </a:xfrm>
          <a:prstGeom prst="rect">
            <a:avLst/>
          </a:prstGeom>
          <a:noFill/>
          <a:ln>
            <a:noFill/>
          </a:ln>
        </p:spPr>
        <p:style>
          <a:lnRef idx="0"/>
          <a:fillRef idx="0"/>
          <a:effectRef idx="0"/>
          <a:fontRef idx="minor"/>
        </p:style>
        <p:txBody>
          <a:bodyPr lIns="90000" rIns="90000" tIns="46800" bIns="46800" anchor="ctr"/>
          <a:p>
            <a:pPr>
              <a:lnSpc>
                <a:spcPct val="100000"/>
              </a:lnSpc>
            </a:pPr>
            <a:r>
              <a:rPr b="0" lang="en-US" sz="3600" spc="-1" strike="noStrike">
                <a:solidFill>
                  <a:srgbClr val="ff8d00"/>
                </a:solidFill>
                <a:latin typeface="Times New Roman"/>
                <a:ea typeface="DejaVu Sans"/>
              </a:rPr>
              <a:t>   </a:t>
            </a:r>
            <a:r>
              <a:rPr b="0" lang="en-US" sz="3600" spc="-1" strike="noStrike">
                <a:solidFill>
                  <a:srgbClr val="ff8d00"/>
                </a:solidFill>
                <a:latin typeface="Times New Roman"/>
                <a:ea typeface="DejaVu Sans"/>
              </a:rPr>
              <a:t>Working Functionality </a:t>
            </a:r>
            <a:endParaRPr b="0" lang="en-US" sz="3600" spc="-1" strike="noStrike">
              <a:latin typeface="Arial"/>
            </a:endParaRPr>
          </a:p>
        </p:txBody>
      </p:sp>
      <p:sp>
        <p:nvSpPr>
          <p:cNvPr id="153" name="CustomShape 2"/>
          <p:cNvSpPr/>
          <p:nvPr/>
        </p:nvSpPr>
        <p:spPr>
          <a:xfrm>
            <a:off x="576360" y="936360"/>
            <a:ext cx="8134920" cy="4894560"/>
          </a:xfrm>
          <a:prstGeom prst="rect">
            <a:avLst/>
          </a:prstGeom>
          <a:noFill/>
          <a:ln>
            <a:noFill/>
          </a:ln>
        </p:spPr>
        <p:style>
          <a:lnRef idx="0"/>
          <a:fillRef idx="0"/>
          <a:effectRef idx="0"/>
          <a:fontRef idx="minor"/>
        </p:style>
        <p:txBody>
          <a:bodyPr lIns="90000" rIns="90000" tIns="46800" bIns="46800"/>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42720" indent="-2833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54"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55" name="" descr=""/>
          <p:cNvPicPr/>
          <p:nvPr/>
        </p:nvPicPr>
        <p:blipFill>
          <a:blip r:embed="rId1"/>
          <a:stretch/>
        </p:blipFill>
        <p:spPr>
          <a:xfrm>
            <a:off x="7543800" y="6488280"/>
            <a:ext cx="1522800" cy="216360"/>
          </a:xfrm>
          <a:prstGeom prst="rect">
            <a:avLst/>
          </a:prstGeom>
          <a:ln>
            <a:noFill/>
          </a:ln>
        </p:spPr>
      </p:pic>
      <p:sp>
        <p:nvSpPr>
          <p:cNvPr id="156" name="CustomShape 4"/>
          <p:cNvSpPr/>
          <p:nvPr/>
        </p:nvSpPr>
        <p:spPr>
          <a:xfrm>
            <a:off x="936720" y="2016000"/>
            <a:ext cx="7198200" cy="2518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715680" indent="-22572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57" name="CustomShape 5"/>
          <p:cNvSpPr/>
          <p:nvPr/>
        </p:nvSpPr>
        <p:spPr>
          <a:xfrm>
            <a:off x="792000" y="2160720"/>
            <a:ext cx="7774560" cy="295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457200" indent="-22608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457200" indent="-22608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158" name="CustomShape 6"/>
          <p:cNvSpPr/>
          <p:nvPr/>
        </p:nvSpPr>
        <p:spPr>
          <a:xfrm>
            <a:off x="1079640" y="2016000"/>
            <a:ext cx="7271280" cy="3105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n-US" sz="2200" spc="-1" strike="noStrike">
                <a:solidFill>
                  <a:srgbClr val="000000"/>
                </a:solidFill>
                <a:latin typeface="Times New Roman"/>
                <a:ea typeface="Arial"/>
              </a:rPr>
              <a:t>  </a:t>
            </a:r>
            <a:r>
              <a:rPr b="0" lang="en-US" sz="2200" spc="-1" strike="noStrike">
                <a:solidFill>
                  <a:srgbClr val="000000"/>
                </a:solidFill>
                <a:latin typeface="Times New Roman"/>
                <a:ea typeface="Arial"/>
              </a:rPr>
              <a:t>If the server receives this file an acknowledgment is received  from the server which is stored in /</a:t>
            </a:r>
            <a:r>
              <a:rPr b="1" lang="en-US" sz="2200" spc="-1" strike="noStrike">
                <a:solidFill>
                  <a:srgbClr val="000000"/>
                </a:solidFill>
                <a:latin typeface="Times New Roman"/>
                <a:ea typeface="Arial"/>
              </a:rPr>
              <a:t>opt/ack_from_server.xml.</a:t>
            </a:r>
            <a:r>
              <a:rPr b="1" lang="en-US" sz="2200" spc="-1" strike="noStrike">
                <a:solidFill>
                  <a:srgbClr val="000000"/>
                </a:solidFill>
                <a:latin typeface="Times New Roman"/>
                <a:ea typeface="Arial"/>
              </a:rPr>
              <a:t>	</a:t>
            </a:r>
            <a:endParaRPr b="0" lang="en-US" sz="2200" spc="-1" strike="noStrike">
              <a:latin typeface="Arial"/>
            </a:endParaRPr>
          </a:p>
          <a:p>
            <a:pPr marL="216000" indent="-215280">
              <a:lnSpc>
                <a:spcPct val="100000"/>
              </a:lnSpc>
              <a:buClr>
                <a:srgbClr val="000000"/>
              </a:buClr>
              <a:buSzPct val="45000"/>
              <a:buFont typeface="Wingdings" charset="2"/>
              <a:buChar char=""/>
            </a:pPr>
            <a:r>
              <a:rPr b="0" lang="en-US" sz="2200" spc="-1" strike="noStrike">
                <a:solidFill>
                  <a:srgbClr val="000000"/>
                </a:solidFill>
                <a:latin typeface="Times New Roman"/>
                <a:ea typeface="Arial"/>
              </a:rPr>
              <a:t>  </a:t>
            </a:r>
            <a:r>
              <a:rPr b="0" lang="en-US" sz="2200" spc="-1" strike="noStrike">
                <a:solidFill>
                  <a:srgbClr val="000000"/>
                </a:solidFill>
                <a:latin typeface="Times New Roman"/>
                <a:ea typeface="Arial"/>
              </a:rPr>
              <a:t>The response from the server has updated versions of the os  details including application version also.</a:t>
            </a:r>
            <a:endParaRPr b="0" lang="en-US" sz="2200" spc="-1" strike="noStrike">
              <a:latin typeface="Arial"/>
            </a:endParaRPr>
          </a:p>
          <a:p>
            <a:pPr>
              <a:lnSpc>
                <a:spcPct val="100000"/>
              </a:lnSpc>
            </a:pPr>
            <a:r>
              <a:rPr b="0" lang="en-US" sz="2200" spc="-1" strike="noStrike">
                <a:solidFill>
                  <a:srgbClr val="000000"/>
                </a:solidFill>
                <a:latin typeface="Times New Roman"/>
                <a:ea typeface="Arial"/>
              </a:rPr>
              <a:t> </a:t>
            </a:r>
            <a:endParaRPr b="0" lang="en-US" sz="2200" spc="-1" strike="noStrike">
              <a:latin typeface="Arial"/>
            </a:endParaRPr>
          </a:p>
          <a:p>
            <a:pPr marL="216000" indent="-215280">
              <a:lnSpc>
                <a:spcPct val="100000"/>
              </a:lnSpc>
              <a:buClr>
                <a:srgbClr val="000000"/>
              </a:buClr>
              <a:buSzPct val="45000"/>
              <a:buFont typeface="Wingdings" charset="2"/>
              <a:buChar char=""/>
            </a:pPr>
            <a:r>
              <a:rPr b="0" lang="en-US" sz="2200" spc="-1" strike="noStrike">
                <a:solidFill>
                  <a:srgbClr val="000000"/>
                </a:solidFill>
                <a:latin typeface="Times New Roman"/>
                <a:ea typeface="Arial"/>
              </a:rPr>
              <a:t> </a:t>
            </a:r>
            <a:r>
              <a:rPr b="0" lang="en-US" sz="2200" spc="-1" strike="noStrike">
                <a:solidFill>
                  <a:srgbClr val="000000"/>
                </a:solidFill>
                <a:latin typeface="Times New Roman"/>
                <a:ea typeface="Arial"/>
              </a:rPr>
              <a:t>The response from the server is parsed and updated to </a:t>
            </a:r>
            <a:r>
              <a:rPr b="1" lang="en-US" sz="2200" spc="-1" strike="noStrike">
                <a:solidFill>
                  <a:srgbClr val="000000"/>
                </a:solidFill>
                <a:latin typeface="Times New Roman"/>
                <a:ea typeface="Arial"/>
              </a:rPr>
              <a:t>/etc/rtm_response</a:t>
            </a:r>
            <a:r>
              <a:rPr b="0" lang="en-US" sz="2200" spc="-1" strike="noStrike">
                <a:solidFill>
                  <a:srgbClr val="000000"/>
                </a:solidFill>
                <a:latin typeface="Times New Roman"/>
                <a:ea typeface="Arial"/>
              </a:rPr>
              <a:t>  file which is used to check patch versions for firmware upgrade.</a:t>
            </a:r>
            <a:endParaRPr b="0" lang="en-US" sz="2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CustomShape 1"/>
          <p:cNvSpPr/>
          <p:nvPr/>
        </p:nvSpPr>
        <p:spPr>
          <a:xfrm>
            <a:off x="0" y="5562720"/>
            <a:ext cx="9142920" cy="1294200"/>
          </a:xfrm>
          <a:prstGeom prst="rect">
            <a:avLst/>
          </a:prstGeom>
          <a:solidFill>
            <a:srgbClr val="f7901d"/>
          </a:solidFill>
          <a:ln>
            <a:noFill/>
          </a:ln>
        </p:spPr>
        <p:style>
          <a:lnRef idx="0"/>
          <a:fillRef idx="0"/>
          <a:effectRef idx="0"/>
          <a:fontRef idx="minor"/>
        </p:style>
      </p:sp>
      <p:sp>
        <p:nvSpPr>
          <p:cNvPr id="160" name="CustomShape 2"/>
          <p:cNvSpPr/>
          <p:nvPr/>
        </p:nvSpPr>
        <p:spPr>
          <a:xfrm>
            <a:off x="152280" y="5791320"/>
            <a:ext cx="8838360" cy="822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1" lang="en-US" sz="800" spc="-1" strike="noStrike">
                <a:solidFill>
                  <a:srgbClr val="000000"/>
                </a:solidFill>
                <a:latin typeface="Arial"/>
                <a:ea typeface="Arial"/>
              </a:rPr>
              <a:t>Disclaimer: </a:t>
            </a:r>
            <a:r>
              <a:rPr b="0" lang="en-US" sz="800" spc="-1" strike="noStrike">
                <a:solidFill>
                  <a:srgbClr val="000000"/>
                </a:solidFill>
                <a:latin typeface="Arial"/>
                <a:ea typeface="Arial"/>
              </a:rPr>
              <a:t>VISIONTEK ® is a registered trademark owned by Linkwell Telesystems (P) Limited. Other brands and names mentioned herein may be the trademarks of their respective owners. Neither the whole nor any part of the information contained in, or the product described in, this document may be adapted or reproduced in any form without the prior written permission of the copyright holder. The product described in this document is subject to continuous developments and improvements. All particulars of the product and its use contained in this document are given by Linkwell Telesystems (P) Limited in good faith. However, all warranties implied or expressed, including but not limited to implied warranties of merchantability, or fitness for purpose, are excluded. This document is intended only to assist the reader in the use of the product. Linkwell Telesystems (P) Limited shall not be liable for any loss or damage arising from the use of any information in this document, or any error or omission in such information, or the use or inability to use the product.</a:t>
            </a:r>
            <a:endParaRPr b="0" lang="en-US" sz="800" spc="-1" strike="noStrike">
              <a:latin typeface="Arial"/>
            </a:endParaRPr>
          </a:p>
        </p:txBody>
      </p:sp>
      <p:sp>
        <p:nvSpPr>
          <p:cNvPr id="161" name="CustomShape 3"/>
          <p:cNvSpPr/>
          <p:nvPr/>
        </p:nvSpPr>
        <p:spPr>
          <a:xfrm>
            <a:off x="7772400" y="5334120"/>
            <a:ext cx="1370520" cy="214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0" lang="en-US" sz="800" spc="-1" strike="noStrike">
                <a:solidFill>
                  <a:srgbClr val="000000"/>
                </a:solidFill>
                <a:latin typeface="Arial"/>
                <a:ea typeface="DejaVu Sans"/>
              </a:rPr>
              <a:t>VISIONTEK Confidential </a:t>
            </a:r>
            <a:endParaRPr b="0" lang="en-US" sz="800" spc="-1" strike="noStrike">
              <a:latin typeface="Arial"/>
            </a:endParaRPr>
          </a:p>
        </p:txBody>
      </p:sp>
      <p:pic>
        <p:nvPicPr>
          <p:cNvPr id="162" name="" descr=""/>
          <p:cNvPicPr/>
          <p:nvPr/>
        </p:nvPicPr>
        <p:blipFill>
          <a:blip r:embed="rId1"/>
          <a:stretch/>
        </p:blipFill>
        <p:spPr>
          <a:xfrm>
            <a:off x="5257800" y="4800600"/>
            <a:ext cx="3656520" cy="637200"/>
          </a:xfrm>
          <a:prstGeom prst="rect">
            <a:avLst/>
          </a:prstGeom>
          <a:ln>
            <a:noFill/>
          </a:ln>
        </p:spPr>
      </p:pic>
      <p:sp>
        <p:nvSpPr>
          <p:cNvPr id="163" name="CustomShape 4"/>
          <p:cNvSpPr/>
          <p:nvPr/>
        </p:nvSpPr>
        <p:spPr>
          <a:xfrm>
            <a:off x="1224000" y="1398600"/>
            <a:ext cx="6847200" cy="580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pPr>
            <a:r>
              <a:rPr b="1" lang="en-US" sz="3200" spc="-1" strike="noStrike">
                <a:solidFill>
                  <a:srgbClr val="f7901d"/>
                </a:solidFill>
                <a:latin typeface="Arial"/>
                <a:ea typeface="Arial"/>
              </a:rPr>
              <a:t>   </a:t>
            </a:r>
            <a:endParaRPr b="0" lang="en-US" sz="3200" spc="-1" strike="noStrike">
              <a:latin typeface="Arial"/>
            </a:endParaRPr>
          </a:p>
        </p:txBody>
      </p:sp>
      <p:sp>
        <p:nvSpPr>
          <p:cNvPr id="164" name="CustomShape 5"/>
          <p:cNvSpPr/>
          <p:nvPr/>
        </p:nvSpPr>
        <p:spPr>
          <a:xfrm>
            <a:off x="503280" y="3887640"/>
            <a:ext cx="4320000" cy="1551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Arial"/>
                <a:ea typeface="Arial"/>
              </a:rPr>
              <a:t>S.Chandana Priya</a:t>
            </a:r>
            <a:endParaRPr b="0" lang="en-US" sz="3200" spc="-1" strike="noStrike">
              <a:latin typeface="Arial"/>
            </a:endParaRPr>
          </a:p>
          <a:p>
            <a:pPr>
              <a:lnSpc>
                <a:spcPct val="100000"/>
              </a:lnSpc>
            </a:pPr>
            <a:r>
              <a:rPr b="0" lang="en-US" sz="3200" spc="-1" strike="noStrike">
                <a:solidFill>
                  <a:srgbClr val="000000"/>
                </a:solidFill>
                <a:latin typeface="Arial"/>
                <a:ea typeface="Arial"/>
              </a:rPr>
              <a:t>   </a:t>
            </a:r>
            <a:r>
              <a:rPr b="0" lang="en-US" sz="3200" spc="-1" strike="noStrike">
                <a:solidFill>
                  <a:srgbClr val="000000"/>
                </a:solidFill>
                <a:latin typeface="Arial"/>
                <a:ea typeface="Arial"/>
              </a:rPr>
              <a:t>Assistant Engineer </a:t>
            </a:r>
            <a:endParaRPr b="0" lang="en-US" sz="3200" spc="-1" strike="noStrike">
              <a:latin typeface="Arial"/>
            </a:endParaRPr>
          </a:p>
          <a:p>
            <a:pPr marL="1141200" indent="-225720">
              <a:lnSpc>
                <a:spcPct val="100000"/>
              </a:lnSpc>
            </a:pPr>
            <a:r>
              <a:rPr b="0" lang="en-US" sz="3200" spc="-1" strike="noStrike">
                <a:solidFill>
                  <a:srgbClr val="000000"/>
                </a:solidFill>
                <a:latin typeface="Arial"/>
                <a:ea typeface="Arial"/>
              </a:rPr>
              <a:t>(R&amp;D)</a:t>
            </a:r>
            <a:endParaRPr b="0" lang="en-US"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685440" y="457200"/>
            <a:ext cx="7758720" cy="1433880"/>
          </a:xfrm>
          <a:prstGeom prst="rect">
            <a:avLst/>
          </a:prstGeom>
          <a:noFill/>
          <a:ln>
            <a:noFill/>
          </a:ln>
        </p:spPr>
        <p:style>
          <a:lnRef idx="0"/>
          <a:fillRef idx="0"/>
          <a:effectRef idx="0"/>
          <a:fontRef idx="minor"/>
        </p:style>
        <p:txBody>
          <a:bodyPr lIns="90000" rIns="90000" tIns="46800" bIns="46800" anchor="ctr"/>
          <a:p>
            <a:pPr>
              <a:lnSpc>
                <a:spcPct val="100000"/>
              </a:lnSpc>
            </a:pPr>
            <a:r>
              <a:rPr b="0" lang="en-US" sz="4400" spc="-1" strike="noStrike">
                <a:solidFill>
                  <a:srgbClr val="ff6633"/>
                </a:solidFill>
                <a:latin typeface="Times New Roman"/>
                <a:ea typeface="DejaVu Sans"/>
              </a:rPr>
              <a:t>Introduction</a:t>
            </a:r>
            <a:endParaRPr b="0" lang="en-US" sz="4400" spc="-1" strike="noStrike">
              <a:latin typeface="Arial"/>
            </a:endParaRPr>
          </a:p>
          <a:p>
            <a:pPr algn="ctr">
              <a:lnSpc>
                <a:spcPct val="100000"/>
              </a:lnSpc>
            </a:pPr>
            <a:r>
              <a:rPr b="0" lang="en-US" sz="4400" spc="-1" strike="noStrike">
                <a:solidFill>
                  <a:srgbClr val="ff6633"/>
                </a:solidFill>
                <a:latin typeface="Times New Roman"/>
                <a:ea typeface="DejaVu Sans"/>
              </a:rPr>
              <a:t> </a:t>
            </a:r>
            <a:endParaRPr b="0" lang="en-US" sz="4400" spc="-1" strike="noStrike">
              <a:latin typeface="Arial"/>
            </a:endParaRPr>
          </a:p>
        </p:txBody>
      </p:sp>
      <p:sp>
        <p:nvSpPr>
          <p:cNvPr id="88" name="CustomShape 2"/>
          <p:cNvSpPr/>
          <p:nvPr/>
        </p:nvSpPr>
        <p:spPr>
          <a:xfrm>
            <a:off x="447840" y="1800360"/>
            <a:ext cx="7758360" cy="4113720"/>
          </a:xfrm>
          <a:prstGeom prst="rect">
            <a:avLst/>
          </a:prstGeom>
          <a:noFill/>
          <a:ln>
            <a:noFill/>
          </a:ln>
        </p:spPr>
        <p:style>
          <a:lnRef idx="0"/>
          <a:fillRef idx="0"/>
          <a:effectRef idx="0"/>
          <a:fontRef idx="minor"/>
        </p:style>
        <p:txBody>
          <a:bodyPr lIns="90000" rIns="90000" tIns="46800" bIns="46800"/>
          <a:p>
            <a:pPr marL="342720">
              <a:lnSpc>
                <a:spcPct val="100000"/>
              </a:lnSpc>
            </a:pPr>
            <a:r>
              <a:rPr b="0" lang="en-US" sz="3200" spc="-1" strike="noStrike">
                <a:solidFill>
                  <a:srgbClr val="ff6666"/>
                </a:solidFill>
                <a:latin typeface="Times New Roman"/>
                <a:ea typeface="DejaVu Sans"/>
              </a:rPr>
              <a:t>FirmwareUpgrade</a:t>
            </a:r>
            <a:endParaRPr b="0" lang="en-US" sz="3200" spc="-1" strike="noStrike">
              <a:latin typeface="Arial"/>
            </a:endParaRPr>
          </a:p>
          <a:p>
            <a:pPr marL="342720">
              <a:lnSpc>
                <a:spcPct val="100000"/>
              </a:lnSpc>
            </a:pPr>
            <a:r>
              <a:rPr b="0" lang="en-US" sz="3200" spc="-1" strike="noStrike">
                <a:solidFill>
                  <a:srgbClr val="ff6666"/>
                </a:solidFill>
                <a:latin typeface="Times New Roman"/>
                <a:ea typeface="DejaVu Sans"/>
              </a:rPr>
              <a:t> </a:t>
            </a:r>
            <a:endParaRPr b="0" lang="en-US" sz="3200" spc="-1" strike="noStrike">
              <a:latin typeface="Arial"/>
            </a:endParaRPr>
          </a:p>
          <a:p>
            <a:pPr marL="342720">
              <a:lnSpc>
                <a:spcPct val="100000"/>
              </a:lnSpc>
            </a:pPr>
            <a:r>
              <a:rPr b="0" lang="en-US" sz="2800" spc="-1" strike="noStrike">
                <a:solidFill>
                  <a:srgbClr val="000000"/>
                </a:solidFill>
                <a:latin typeface="Times New Roman"/>
                <a:ea typeface="DejaVu Sans"/>
              </a:rPr>
              <a:t>Mechanism to upgrade the kernel, Uboot, application and other files related to the rootfile system(Rootfs).</a:t>
            </a:r>
            <a:endParaRPr b="0" lang="en-US" sz="2800" spc="-1" strike="noStrike">
              <a:latin typeface="Arial"/>
            </a:endParaRPr>
          </a:p>
        </p:txBody>
      </p:sp>
      <p:sp>
        <p:nvSpPr>
          <p:cNvPr id="89"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90" name="" descr=""/>
          <p:cNvPicPr/>
          <p:nvPr/>
        </p:nvPicPr>
        <p:blipFill>
          <a:blip r:embed="rId1"/>
          <a:stretch/>
        </p:blipFill>
        <p:spPr>
          <a:xfrm>
            <a:off x="7543800" y="6488280"/>
            <a:ext cx="1522800" cy="2163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685440" y="609480"/>
            <a:ext cx="7758720" cy="112932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4000" spc="-1" strike="noStrike">
                <a:solidFill>
                  <a:srgbClr val="ff6633"/>
                </a:solidFill>
                <a:latin typeface="Times New Roman"/>
                <a:ea typeface="DejaVu Sans"/>
              </a:rPr>
              <a:t>Need For Upgrade</a:t>
            </a:r>
            <a:endParaRPr b="0" lang="en-US" sz="4000" spc="-1" strike="noStrike">
              <a:latin typeface="Arial"/>
            </a:endParaRPr>
          </a:p>
        </p:txBody>
      </p:sp>
      <p:sp>
        <p:nvSpPr>
          <p:cNvPr id="92" name="CustomShape 2"/>
          <p:cNvSpPr/>
          <p:nvPr/>
        </p:nvSpPr>
        <p:spPr>
          <a:xfrm>
            <a:off x="1079640" y="1789200"/>
            <a:ext cx="7758360" cy="4113720"/>
          </a:xfrm>
          <a:prstGeom prst="rect">
            <a:avLst/>
          </a:prstGeom>
          <a:noFill/>
          <a:ln>
            <a:noFill/>
          </a:ln>
        </p:spPr>
        <p:style>
          <a:lnRef idx="0"/>
          <a:fillRef idx="0"/>
          <a:effectRef idx="0"/>
          <a:fontRef idx="minor"/>
        </p:style>
        <p:txBody>
          <a:bodyPr lIns="90000" rIns="90000" tIns="46800" bIns="46800"/>
          <a:p>
            <a:pPr marL="3427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42720" indent="-215280">
              <a:lnSpc>
                <a:spcPct val="100000"/>
              </a:lnSpc>
              <a:buClr>
                <a:srgbClr val="000000"/>
              </a:buClr>
              <a:buSzPct val="45000"/>
              <a:buFont typeface="Wingdings" charset="2"/>
              <a:buChar char=""/>
            </a:pPr>
            <a:r>
              <a:rPr b="0" lang="en-US" sz="2800" spc="-1" strike="noStrike">
                <a:solidFill>
                  <a:srgbClr val="000000"/>
                </a:solidFill>
                <a:latin typeface="Times New Roman"/>
                <a:ea typeface="DejaVu Sans"/>
              </a:rPr>
              <a:t>Enhancements</a:t>
            </a:r>
            <a:endParaRPr b="0" lang="en-US" sz="2800" spc="-1" strike="noStrike">
              <a:latin typeface="Arial"/>
            </a:endParaRPr>
          </a:p>
          <a:p>
            <a:pPr marL="342720" indent="-215280">
              <a:lnSpc>
                <a:spcPct val="100000"/>
              </a:lnSpc>
              <a:buClr>
                <a:srgbClr val="000000"/>
              </a:buClr>
              <a:buSzPct val="45000"/>
              <a:buFont typeface="Wingdings" charset="2"/>
              <a:buChar char=""/>
            </a:pPr>
            <a:r>
              <a:rPr b="0" lang="en-US" sz="2800" spc="-1" strike="noStrike">
                <a:solidFill>
                  <a:srgbClr val="000000"/>
                </a:solidFill>
                <a:latin typeface="Times New Roman"/>
                <a:ea typeface="DejaVu Sans"/>
              </a:rPr>
              <a:t>Bug fixes</a:t>
            </a:r>
            <a:endParaRPr b="0" lang="en-US" sz="2800" spc="-1" strike="noStrike">
              <a:latin typeface="Arial"/>
            </a:endParaRPr>
          </a:p>
          <a:p>
            <a:pPr marL="342720" indent="-215280">
              <a:lnSpc>
                <a:spcPct val="100000"/>
              </a:lnSpc>
              <a:buClr>
                <a:srgbClr val="000000"/>
              </a:buClr>
              <a:buSzPct val="45000"/>
              <a:buFont typeface="Wingdings" charset="2"/>
              <a:buChar char=""/>
            </a:pPr>
            <a:r>
              <a:rPr b="0" lang="en-US" sz="2800" spc="-1" strike="noStrike">
                <a:solidFill>
                  <a:srgbClr val="000000"/>
                </a:solidFill>
                <a:latin typeface="Times New Roman"/>
                <a:ea typeface="DejaVu Sans"/>
              </a:rPr>
              <a:t>Improve Product Performance</a:t>
            </a:r>
            <a:endParaRPr b="0" lang="en-US" sz="2800" spc="-1" strike="noStrike">
              <a:latin typeface="Arial"/>
            </a:endParaRPr>
          </a:p>
          <a:p>
            <a:pPr marL="342720" indent="-215280">
              <a:lnSpc>
                <a:spcPct val="100000"/>
              </a:lnSpc>
              <a:buClr>
                <a:srgbClr val="000000"/>
              </a:buClr>
              <a:buSzPct val="45000"/>
              <a:buFont typeface="Wingdings" charset="2"/>
              <a:buChar char=""/>
            </a:pPr>
            <a:r>
              <a:rPr b="0" lang="en-US" sz="2800" spc="-1" strike="noStrike">
                <a:solidFill>
                  <a:srgbClr val="000000"/>
                </a:solidFill>
                <a:latin typeface="Times New Roman"/>
                <a:ea typeface="DejaVu Sans"/>
              </a:rPr>
              <a:t>Maximum reliability</a:t>
            </a:r>
            <a:endParaRPr b="0" lang="en-US" sz="2800" spc="-1" strike="noStrike">
              <a:latin typeface="Arial"/>
            </a:endParaRPr>
          </a:p>
          <a:p>
            <a:pPr marL="3427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p:txBody>
      </p:sp>
      <p:sp>
        <p:nvSpPr>
          <p:cNvPr id="93"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94" name="" descr=""/>
          <p:cNvPicPr/>
          <p:nvPr/>
        </p:nvPicPr>
        <p:blipFill>
          <a:blip r:embed="rId1"/>
          <a:stretch/>
        </p:blipFill>
        <p:spPr>
          <a:xfrm>
            <a:off x="7543800" y="6488280"/>
            <a:ext cx="1522800" cy="2163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685440" y="609480"/>
            <a:ext cx="7758720" cy="112932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4000" spc="-1" strike="noStrike">
                <a:solidFill>
                  <a:srgbClr val="ff6633"/>
                </a:solidFill>
                <a:latin typeface="Times New Roman"/>
                <a:ea typeface="DejaVu Sans"/>
              </a:rPr>
              <a:t>Prerequisites </a:t>
            </a:r>
            <a:endParaRPr b="0" lang="en-US" sz="4000" spc="-1" strike="noStrike">
              <a:latin typeface="Arial"/>
            </a:endParaRPr>
          </a:p>
        </p:txBody>
      </p:sp>
      <p:sp>
        <p:nvSpPr>
          <p:cNvPr id="96" name="CustomShape 2"/>
          <p:cNvSpPr/>
          <p:nvPr/>
        </p:nvSpPr>
        <p:spPr>
          <a:xfrm>
            <a:off x="1079640" y="1789200"/>
            <a:ext cx="7758360" cy="4113720"/>
          </a:xfrm>
          <a:prstGeom prst="rect">
            <a:avLst/>
          </a:prstGeom>
          <a:noFill/>
          <a:ln>
            <a:noFill/>
          </a:ln>
        </p:spPr>
        <p:style>
          <a:lnRef idx="0"/>
          <a:fillRef idx="0"/>
          <a:effectRef idx="0"/>
          <a:fontRef idx="minor"/>
        </p:style>
        <p:txBody>
          <a:bodyPr lIns="90000" rIns="90000" tIns="46800" bIns="46800"/>
          <a:p>
            <a:pPr marL="3427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42720" indent="-215280">
              <a:lnSpc>
                <a:spcPct val="100000"/>
              </a:lnSpc>
              <a:buClr>
                <a:srgbClr val="000000"/>
              </a:buClr>
              <a:buSzPct val="45000"/>
              <a:buFont typeface="Wingdings" charset="2"/>
              <a:buChar char=""/>
            </a:pPr>
            <a:r>
              <a:rPr b="0" lang="en-US" sz="2800" spc="-1" strike="noStrike">
                <a:solidFill>
                  <a:srgbClr val="000000"/>
                </a:solidFill>
                <a:latin typeface="Times New Roman"/>
                <a:ea typeface="DejaVu Sans"/>
              </a:rPr>
              <a:t>Firmupgrade files should be added </a:t>
            </a:r>
            <a:endParaRPr b="0" lang="en-US" sz="2800" spc="-1" strike="noStrike">
              <a:latin typeface="Arial"/>
            </a:endParaRPr>
          </a:p>
          <a:p>
            <a:pPr marL="342720">
              <a:lnSpc>
                <a:spcPct val="100000"/>
              </a:lnSpc>
            </a:pPr>
            <a:r>
              <a:rPr b="0" lang="en-US" sz="2800" spc="-1" strike="noStrike">
                <a:solidFill>
                  <a:srgbClr val="000000"/>
                </a:solidFill>
                <a:latin typeface="Times New Roman"/>
                <a:ea typeface="DejaVu Sans"/>
              </a:rPr>
              <a:t>to rootfs.</a:t>
            </a:r>
            <a:endParaRPr b="0" lang="en-US" sz="2800" spc="-1" strike="noStrike">
              <a:latin typeface="Arial"/>
            </a:endParaRPr>
          </a:p>
          <a:p>
            <a:pPr marL="342720" indent="-215280">
              <a:lnSpc>
                <a:spcPct val="100000"/>
              </a:lnSpc>
              <a:buClr>
                <a:srgbClr val="000000"/>
              </a:buClr>
              <a:buSzPct val="45000"/>
              <a:buFont typeface="Wingdings" charset="2"/>
              <a:buChar char=""/>
            </a:pPr>
            <a:r>
              <a:rPr b="0" lang="en-US" sz="2800" spc="-1" strike="noStrike">
                <a:solidFill>
                  <a:srgbClr val="000000"/>
                </a:solidFill>
                <a:latin typeface="Times New Roman"/>
                <a:ea typeface="DejaVu Sans"/>
              </a:rPr>
              <a:t>Adequately charged Battery</a:t>
            </a:r>
            <a:endParaRPr b="0" lang="en-US" sz="2800" spc="-1" strike="noStrike">
              <a:latin typeface="Arial"/>
            </a:endParaRPr>
          </a:p>
          <a:p>
            <a:pPr marL="342720" indent="-215280">
              <a:lnSpc>
                <a:spcPct val="100000"/>
              </a:lnSpc>
              <a:buClr>
                <a:srgbClr val="000000"/>
              </a:buClr>
              <a:buSzPct val="45000"/>
              <a:buFont typeface="Wingdings" charset="2"/>
              <a:buChar char=""/>
            </a:pPr>
            <a:r>
              <a:rPr b="0" lang="en-US" sz="2800" spc="-1" strike="noStrike">
                <a:solidFill>
                  <a:srgbClr val="000000"/>
                </a:solidFill>
                <a:latin typeface="Times New Roman"/>
                <a:ea typeface="DejaVu Sans"/>
              </a:rPr>
              <a:t>Internet Connectivity or Ethernet</a:t>
            </a:r>
            <a:r>
              <a:rPr b="0" lang="en-US" sz="3200" spc="-1" strike="noStrike">
                <a:solidFill>
                  <a:srgbClr val="000000"/>
                </a:solidFill>
                <a:latin typeface="Times New Roman"/>
                <a:ea typeface="DejaVu Sans"/>
              </a:rPr>
              <a:t>	</a:t>
            </a:r>
            <a:r>
              <a:rPr b="0" lang="en-US" sz="3200" spc="-1" strike="noStrike">
                <a:solidFill>
                  <a:srgbClr val="000000"/>
                </a:solidFill>
                <a:latin typeface="Times New Roman"/>
                <a:ea typeface="DejaVu Sans"/>
              </a:rPr>
              <a:t> </a:t>
            </a:r>
            <a:endParaRPr b="0" lang="en-US" sz="3200" spc="-1" strike="noStrike">
              <a:latin typeface="Arial"/>
            </a:endParaRPr>
          </a:p>
          <a:p>
            <a:pPr marL="3427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427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CustomShape 1"/>
          <p:cNvSpPr/>
          <p:nvPr/>
        </p:nvSpPr>
        <p:spPr>
          <a:xfrm>
            <a:off x="791640" y="576000"/>
            <a:ext cx="7758720" cy="112896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4000" spc="-1" strike="noStrike">
                <a:solidFill>
                  <a:srgbClr val="ff3300"/>
                </a:solidFill>
                <a:latin typeface="Times New Roman"/>
                <a:ea typeface="DejaVu Sans"/>
              </a:rPr>
              <a:t>Working Functionality</a:t>
            </a:r>
            <a:endParaRPr b="0" lang="en-US" sz="4000" spc="-1" strike="noStrike">
              <a:latin typeface="Arial"/>
            </a:endParaRPr>
          </a:p>
        </p:txBody>
      </p:sp>
      <p:sp>
        <p:nvSpPr>
          <p:cNvPr id="98" name="CustomShape 2"/>
          <p:cNvSpPr/>
          <p:nvPr/>
        </p:nvSpPr>
        <p:spPr>
          <a:xfrm>
            <a:off x="663120" y="1800360"/>
            <a:ext cx="7758720" cy="3975480"/>
          </a:xfrm>
          <a:prstGeom prst="rect">
            <a:avLst/>
          </a:prstGeom>
          <a:noFill/>
          <a:ln>
            <a:noFill/>
          </a:ln>
        </p:spPr>
        <p:style>
          <a:lnRef idx="0"/>
          <a:fillRef idx="0"/>
          <a:effectRef idx="0"/>
          <a:fontRef idx="minor"/>
        </p:style>
        <p:txBody>
          <a:bodyPr lIns="90000" rIns="90000" tIns="46800" bIns="46800"/>
          <a:p>
            <a:pPr marL="342720" indent="-2152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Point of Sale (POS)   terminal  maintains current  firmware version in the device. After booting the device,firmware upgrade functionality checks for the updates. To enable this feature we require GPRS or Ethernet connectivity.    </a:t>
            </a:r>
            <a:endParaRPr b="0" lang="en-US" sz="2400" spc="-1" strike="noStrike">
              <a:latin typeface="Arial"/>
            </a:endParaRPr>
          </a:p>
          <a:p>
            <a:pPr marL="342720" indent="-2152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It will compare the firmware version in device with current version software in RTM server .</a:t>
            </a:r>
            <a:endParaRPr b="0" lang="en-US" sz="2400" spc="-1" strike="noStrike">
              <a:latin typeface="Arial"/>
            </a:endParaRPr>
          </a:p>
          <a:p>
            <a:pPr marL="342720" indent="-2152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After successful completion of latest firrmware download,  it will checks for the battery level for applying the updates. If the battery level is adequate, it will apply the updates.</a:t>
            </a:r>
            <a:endParaRPr b="0" lang="en-US" sz="2400" spc="-1" strike="noStrike">
              <a:latin typeface="Arial"/>
            </a:endParaRPr>
          </a:p>
          <a:p>
            <a:pPr marL="342720" indent="-2152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The new firmware will take effect from the next boot.</a:t>
            </a:r>
            <a:endParaRPr b="0" lang="en-US" sz="2400" spc="-1" strike="noStrike">
              <a:latin typeface="Arial"/>
            </a:endParaRPr>
          </a:p>
          <a:p>
            <a:pPr marL="342720">
              <a:lnSpc>
                <a:spcPct val="100000"/>
              </a:lnSpc>
            </a:pPr>
            <a:r>
              <a:rPr b="0" lang="en-US" sz="2400" spc="-1" strike="noStrike">
                <a:solidFill>
                  <a:srgbClr val="000000"/>
                </a:solidFill>
                <a:latin typeface="Times New Roman"/>
                <a:ea typeface="Arial"/>
              </a:rPr>
              <a:t> </a:t>
            </a:r>
            <a:endParaRPr b="0" lang="en-US" sz="2400" spc="-1" strike="noStrike">
              <a:latin typeface="Arial"/>
            </a:endParaRPr>
          </a:p>
          <a:p>
            <a:pPr marL="342720">
              <a:lnSpc>
                <a:spcPct val="100000"/>
              </a:lnSpc>
            </a:pPr>
            <a:r>
              <a:rPr b="0" lang="en-US" sz="2400" spc="-1" strike="noStrike">
                <a:solidFill>
                  <a:srgbClr val="000000"/>
                </a:solidFill>
                <a:latin typeface="Times New Roman"/>
                <a:ea typeface="Arial"/>
              </a:rPr>
              <a:t> </a:t>
            </a:r>
            <a:endParaRPr b="0" lang="en-US" sz="2400" spc="-1" strike="noStrike">
              <a:latin typeface="Arial"/>
            </a:endParaRPr>
          </a:p>
        </p:txBody>
      </p:sp>
      <p:sp>
        <p:nvSpPr>
          <p:cNvPr id="99"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00" name="" descr=""/>
          <p:cNvPicPr/>
          <p:nvPr/>
        </p:nvPicPr>
        <p:blipFill>
          <a:blip r:embed="rId1"/>
          <a:stretch/>
        </p:blipFill>
        <p:spPr>
          <a:xfrm>
            <a:off x="7543800" y="6488280"/>
            <a:ext cx="1522800" cy="2163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CustomShape 1"/>
          <p:cNvSpPr/>
          <p:nvPr/>
        </p:nvSpPr>
        <p:spPr>
          <a:xfrm>
            <a:off x="-1144800" y="144360"/>
            <a:ext cx="7768080" cy="113868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3600" spc="-1" strike="noStrike">
                <a:solidFill>
                  <a:srgbClr val="ff8d00"/>
                </a:solidFill>
                <a:latin typeface="Times New Roman"/>
                <a:ea typeface="DejaVu Sans"/>
              </a:rPr>
              <a:t>Working Functionality</a:t>
            </a:r>
            <a:endParaRPr b="0" lang="en-US" sz="3600" spc="-1" strike="noStrike">
              <a:latin typeface="Arial"/>
            </a:endParaRPr>
          </a:p>
        </p:txBody>
      </p:sp>
      <p:sp>
        <p:nvSpPr>
          <p:cNvPr id="102" name="CustomShape 2"/>
          <p:cNvSpPr/>
          <p:nvPr/>
        </p:nvSpPr>
        <p:spPr>
          <a:xfrm>
            <a:off x="510840" y="720720"/>
            <a:ext cx="7768080" cy="6655320"/>
          </a:xfrm>
          <a:prstGeom prst="rect">
            <a:avLst/>
          </a:prstGeom>
          <a:noFill/>
          <a:ln>
            <a:noFill/>
          </a:ln>
        </p:spPr>
        <p:style>
          <a:lnRef idx="0"/>
          <a:fillRef idx="0"/>
          <a:effectRef idx="0"/>
          <a:fontRef idx="minor"/>
        </p:style>
        <p:txBody>
          <a:bodyPr lIns="90000" rIns="90000" tIns="46800" bIns="46800"/>
          <a:p>
            <a:pPr marL="336240" indent="-33228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34800" indent="-332280">
              <a:lnSpc>
                <a:spcPct val="100000"/>
              </a:lnSpc>
              <a:buClr>
                <a:srgbClr val="000000"/>
              </a:buClr>
              <a:buSzPct val="45000"/>
              <a:buFont typeface="Wingdings" charset="2"/>
              <a:buChar char=""/>
            </a:pPr>
            <a:r>
              <a:rPr b="0" lang="en-US" sz="2400" spc="-1" strike="noStrike">
                <a:solidFill>
                  <a:srgbClr val="000000"/>
                </a:solidFill>
                <a:latin typeface="Times New Roman"/>
                <a:ea typeface="DejaVu Sans"/>
              </a:rPr>
              <a:t>If server patch version file is less than current version  on the device the respective patch files zips upto latest version are downloaded .</a:t>
            </a:r>
            <a:endParaRPr b="0" lang="en-US" sz="2400" spc="-1" strike="noStrike">
              <a:latin typeface="Arial"/>
            </a:endParaRPr>
          </a:p>
          <a:p>
            <a:pPr marL="334800" indent="-332280">
              <a:lnSpc>
                <a:spcPct val="100000"/>
              </a:lnSpc>
              <a:buClr>
                <a:srgbClr val="000000"/>
              </a:buClr>
              <a:buSzPct val="45000"/>
              <a:buFont typeface="Wingdings" charset="2"/>
              <a:buChar char=""/>
            </a:pPr>
            <a:r>
              <a:rPr b="0" lang="en-US" sz="2400" spc="-1" strike="noStrike">
                <a:solidFill>
                  <a:srgbClr val="000000"/>
                </a:solidFill>
                <a:latin typeface="Times New Roman"/>
                <a:ea typeface="DejaVu Sans"/>
              </a:rPr>
              <a:t>Ex: patch-version is 1.2 in device , it checks for this version in the server. If the server has 1.5 version latest,it downloads all the patch versions from 1.2 to 1.5 I..e..1.3 &amp; 1.4 including.</a:t>
            </a:r>
            <a:endParaRPr b="0" lang="en-US" sz="2400" spc="-1" strike="noStrike">
              <a:latin typeface="Arial"/>
            </a:endParaRPr>
          </a:p>
          <a:p>
            <a:pPr marL="334800" indent="-332280">
              <a:lnSpc>
                <a:spcPct val="100000"/>
              </a:lnSpc>
              <a:buClr>
                <a:srgbClr val="000000"/>
              </a:buClr>
              <a:buSzPct val="45000"/>
              <a:buFont typeface="Wingdings" charset="2"/>
              <a:buChar char=""/>
            </a:pPr>
            <a:r>
              <a:rPr b="0" lang="en-US" sz="2400" spc="-1" strike="noStrike">
                <a:solidFill>
                  <a:srgbClr val="000000"/>
                </a:solidFill>
                <a:latin typeface="Times New Roman"/>
                <a:ea typeface="DejaVu Sans"/>
              </a:rPr>
              <a:t>If the current version equals server patch version the user is notified with message “Already updated to the latest version”.</a:t>
            </a:r>
            <a:endParaRPr b="0" lang="en-US" sz="2400" spc="-1" strike="noStrike">
              <a:latin typeface="Arial"/>
            </a:endParaRPr>
          </a:p>
          <a:p>
            <a:pPr marL="334800" indent="-332280">
              <a:lnSpc>
                <a:spcPct val="100000"/>
              </a:lnSpc>
            </a:pPr>
            <a:r>
              <a:rPr b="0" lang="en-US" sz="2400" spc="-1" strike="noStrike">
                <a:solidFill>
                  <a:srgbClr val="000000"/>
                </a:solidFill>
                <a:latin typeface="Times New Roman"/>
                <a:ea typeface="DejaVu Sans"/>
              </a:rPr>
              <a:t> </a:t>
            </a:r>
            <a:endParaRPr b="0" lang="en-US" sz="2400" spc="-1" strike="noStrike">
              <a:latin typeface="Arial"/>
            </a:endParaRPr>
          </a:p>
          <a:p>
            <a:pPr marL="334800" indent="-33228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03"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04" name="" descr=""/>
          <p:cNvPicPr/>
          <p:nvPr/>
        </p:nvPicPr>
        <p:blipFill>
          <a:blip r:embed="rId1"/>
          <a:stretch/>
        </p:blipFill>
        <p:spPr>
          <a:xfrm>
            <a:off x="7543800" y="6488280"/>
            <a:ext cx="1522800" cy="2163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1144800" y="144360"/>
            <a:ext cx="7768080" cy="113868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3600" spc="-1" strike="noStrike">
                <a:solidFill>
                  <a:srgbClr val="ff8d00"/>
                </a:solidFill>
                <a:latin typeface="Times New Roman"/>
                <a:ea typeface="DejaVu Sans"/>
              </a:rPr>
              <a:t>Working functionality</a:t>
            </a:r>
            <a:endParaRPr b="0" lang="en-US" sz="3600" spc="-1" strike="noStrike">
              <a:latin typeface="Arial"/>
            </a:endParaRPr>
          </a:p>
        </p:txBody>
      </p:sp>
      <p:sp>
        <p:nvSpPr>
          <p:cNvPr id="106" name="CustomShape 2"/>
          <p:cNvSpPr/>
          <p:nvPr/>
        </p:nvSpPr>
        <p:spPr>
          <a:xfrm>
            <a:off x="792000" y="720720"/>
            <a:ext cx="8134920" cy="7507800"/>
          </a:xfrm>
          <a:prstGeom prst="rect">
            <a:avLst/>
          </a:prstGeom>
          <a:noFill/>
          <a:ln>
            <a:noFill/>
          </a:ln>
        </p:spPr>
        <p:style>
          <a:lnRef idx="0"/>
          <a:fillRef idx="0"/>
          <a:effectRef idx="0"/>
          <a:fontRef idx="minor"/>
        </p:style>
        <p:txBody>
          <a:bodyPr lIns="90000" rIns="90000" tIns="46800" bIns="46800"/>
          <a:p>
            <a:pPr marL="336240" indent="-33228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34800" indent="-332280">
              <a:lnSpc>
                <a:spcPct val="100000"/>
              </a:lnSpc>
              <a:buClr>
                <a:srgbClr val="000000"/>
              </a:buClr>
              <a:buSzPct val="45000"/>
              <a:buFont typeface="Wingdings" charset="2"/>
              <a:buChar char=""/>
            </a:pPr>
            <a:r>
              <a:rPr b="0" lang="en-US" sz="2400" spc="-1" strike="noStrike">
                <a:solidFill>
                  <a:srgbClr val="000000"/>
                </a:solidFill>
                <a:latin typeface="Times New Roman"/>
                <a:ea typeface="DejaVu Sans"/>
              </a:rPr>
              <a:t>In low battery condition firmware upgrade is postponed and again checks for battery. </a:t>
            </a:r>
            <a:endParaRPr b="0" lang="en-US" sz="2400" spc="-1" strike="noStrike">
              <a:latin typeface="Arial"/>
            </a:endParaRPr>
          </a:p>
          <a:p>
            <a:pPr marL="334800" indent="-332280">
              <a:lnSpc>
                <a:spcPct val="100000"/>
              </a:lnSpc>
              <a:buClr>
                <a:srgbClr val="000000"/>
              </a:buClr>
              <a:buSzPct val="45000"/>
              <a:buFont typeface="Wingdings" charset="2"/>
              <a:buChar char=""/>
            </a:pPr>
            <a:r>
              <a:rPr b="0" lang="en-US" sz="2400" spc="-1" strike="noStrike">
                <a:solidFill>
                  <a:srgbClr val="000000"/>
                </a:solidFill>
                <a:latin typeface="Times New Roman"/>
                <a:ea typeface="DejaVu Sans"/>
              </a:rPr>
              <a:t>The current patch version of the pos machine is retrieved from /etc/visiontek_release file.</a:t>
            </a:r>
            <a:endParaRPr b="0" lang="en-US" sz="2400" spc="-1" strike="noStrike">
              <a:latin typeface="Arial"/>
            </a:endParaRPr>
          </a:p>
          <a:p>
            <a:pPr marL="334800" indent="-332280">
              <a:lnSpc>
                <a:spcPct val="100000"/>
              </a:lnSpc>
              <a:buClr>
                <a:srgbClr val="000000"/>
              </a:buClr>
              <a:buSzPct val="45000"/>
              <a:buFont typeface="Wingdings" charset="2"/>
              <a:buChar char=""/>
            </a:pPr>
            <a:r>
              <a:rPr b="0" lang="en-US" sz="2400" spc="-1" strike="noStrike">
                <a:solidFill>
                  <a:srgbClr val="000000"/>
                </a:solidFill>
                <a:latin typeface="Times New Roman"/>
                <a:ea typeface="DejaVu Sans"/>
              </a:rPr>
              <a:t>After reboot operation , all the patches get applied to the device successfully and /etc/visiontek_release  file is updated with applied  latest patch version.</a:t>
            </a:r>
            <a:endParaRPr b="0" lang="en-US" sz="2400" spc="-1" strike="noStrike">
              <a:latin typeface="Arial"/>
            </a:endParaRPr>
          </a:p>
          <a:p>
            <a:pPr marL="334800" indent="-332280">
              <a:lnSpc>
                <a:spcPct val="100000"/>
              </a:lnSpc>
              <a:buClr>
                <a:srgbClr val="000000"/>
              </a:buClr>
              <a:buSzPct val="45000"/>
              <a:buFont typeface="Wingdings" charset="2"/>
              <a:buChar char=""/>
            </a:pPr>
            <a:r>
              <a:rPr b="0" lang="en-US" sz="2400" spc="-1" strike="noStrike">
                <a:solidFill>
                  <a:srgbClr val="000000"/>
                </a:solidFill>
                <a:latin typeface="Times New Roman"/>
                <a:ea typeface="DejaVu Sans"/>
              </a:rPr>
              <a:t>For each patch application the device reboots one time</a:t>
            </a:r>
            <a:endParaRPr b="0" lang="en-US" sz="2400" spc="-1" strike="noStrike">
              <a:latin typeface="Arial"/>
            </a:endParaRPr>
          </a:p>
          <a:p>
            <a:pPr marL="334800" indent="-332280">
              <a:lnSpc>
                <a:spcPct val="100000"/>
              </a:lnSpc>
              <a:buClr>
                <a:srgbClr val="000000"/>
              </a:buClr>
              <a:buSzPct val="45000"/>
              <a:buFont typeface="Wingdings" charset="2"/>
              <a:buChar char=""/>
            </a:pPr>
            <a:r>
              <a:rPr b="0" lang="en-US" sz="2400" spc="-1" strike="noStrike">
                <a:solidFill>
                  <a:srgbClr val="000000"/>
                </a:solidFill>
                <a:latin typeface="Times New Roman"/>
                <a:ea typeface="DejaVu Sans"/>
              </a:rPr>
              <a:t>Ex:If there are 5 patches downloaded the device reboots 5 times</a:t>
            </a:r>
            <a:endParaRPr b="0" lang="en-US" sz="2400" spc="-1" strike="noStrike">
              <a:latin typeface="Arial"/>
            </a:endParaRPr>
          </a:p>
          <a:p>
            <a:pPr marL="334800" indent="-332280">
              <a:lnSpc>
                <a:spcPct val="100000"/>
              </a:lnSpc>
            </a:pPr>
            <a:r>
              <a:rPr b="0" lang="en-US" sz="2400" spc="-1" strike="noStrike">
                <a:solidFill>
                  <a:srgbClr val="000000"/>
                </a:solidFill>
                <a:latin typeface="Times New Roman"/>
                <a:ea typeface="DejaVu Sans"/>
              </a:rPr>
              <a:t> </a:t>
            </a:r>
            <a:endParaRPr b="0" lang="en-US" sz="24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07"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08" name="" descr=""/>
          <p:cNvPicPr/>
          <p:nvPr/>
        </p:nvPicPr>
        <p:blipFill>
          <a:blip r:embed="rId1"/>
          <a:stretch/>
        </p:blipFill>
        <p:spPr>
          <a:xfrm>
            <a:off x="7543800" y="6488280"/>
            <a:ext cx="1522800" cy="2163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 name="CustomShape 1"/>
          <p:cNvSpPr/>
          <p:nvPr/>
        </p:nvSpPr>
        <p:spPr>
          <a:xfrm>
            <a:off x="863640" y="331920"/>
            <a:ext cx="5399640" cy="1311480"/>
          </a:xfrm>
          <a:prstGeom prst="rect">
            <a:avLst/>
          </a:prstGeom>
          <a:noFill/>
          <a:ln>
            <a:noFill/>
          </a:ln>
        </p:spPr>
        <p:style>
          <a:lnRef idx="0"/>
          <a:fillRef idx="0"/>
          <a:effectRef idx="0"/>
          <a:fontRef idx="minor"/>
        </p:style>
        <p:txBody>
          <a:bodyPr lIns="90000" rIns="90000" tIns="46800" bIns="46800" anchor="ctr"/>
          <a:p>
            <a:pPr>
              <a:lnSpc>
                <a:spcPct val="100000"/>
              </a:lnSpc>
            </a:pPr>
            <a:r>
              <a:rPr b="0" lang="en-US" sz="4000" spc="-1" strike="noStrike">
                <a:solidFill>
                  <a:srgbClr val="ff8d00"/>
                </a:solidFill>
                <a:latin typeface="Times New Roman"/>
                <a:ea typeface="DejaVu Sans"/>
              </a:rPr>
              <a:t>RHMS(Remote Health Monitering System</a:t>
            </a:r>
            <a:r>
              <a:rPr b="0" lang="en-US" sz="3600" spc="-1" strike="noStrike">
                <a:solidFill>
                  <a:srgbClr val="ff8d00"/>
                </a:solidFill>
                <a:latin typeface="Times New Roman"/>
                <a:ea typeface="DejaVu Sans"/>
              </a:rPr>
              <a:t>)</a:t>
            </a:r>
            <a:endParaRPr b="0" lang="en-US" sz="3600" spc="-1" strike="noStrike">
              <a:latin typeface="Arial"/>
            </a:endParaRPr>
          </a:p>
        </p:txBody>
      </p:sp>
      <p:sp>
        <p:nvSpPr>
          <p:cNvPr id="110" name="CustomShape 2"/>
          <p:cNvSpPr/>
          <p:nvPr/>
        </p:nvSpPr>
        <p:spPr>
          <a:xfrm>
            <a:off x="647640" y="1079280"/>
            <a:ext cx="8134920" cy="4894560"/>
          </a:xfrm>
          <a:prstGeom prst="rect">
            <a:avLst/>
          </a:prstGeom>
          <a:noFill/>
          <a:ln>
            <a:noFill/>
          </a:ln>
        </p:spPr>
        <p:style>
          <a:lnRef idx="0"/>
          <a:fillRef idx="0"/>
          <a:effectRef idx="0"/>
          <a:fontRef idx="minor"/>
        </p:style>
        <p:txBody>
          <a:bodyPr lIns="90000" rIns="90000" tIns="46800" bIns="46800"/>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42720" indent="-2833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11"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12" name="" descr=""/>
          <p:cNvPicPr/>
          <p:nvPr/>
        </p:nvPicPr>
        <p:blipFill>
          <a:blip r:embed="rId1"/>
          <a:stretch/>
        </p:blipFill>
        <p:spPr>
          <a:xfrm>
            <a:off x="7543800" y="6488280"/>
            <a:ext cx="1522800" cy="216360"/>
          </a:xfrm>
          <a:prstGeom prst="rect">
            <a:avLst/>
          </a:prstGeom>
          <a:ln>
            <a:noFill/>
          </a:ln>
        </p:spPr>
      </p:pic>
      <p:sp>
        <p:nvSpPr>
          <p:cNvPr id="113" name="CustomShape 4"/>
          <p:cNvSpPr/>
          <p:nvPr/>
        </p:nvSpPr>
        <p:spPr>
          <a:xfrm>
            <a:off x="431640" y="2375640"/>
            <a:ext cx="7198560" cy="2518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RHMS is a technique,  used to monitor the health status  of  a device remotely. It examines the device module wise performance at that instant and reports to the server.</a:t>
            </a:r>
            <a:endParaRPr b="0" lang="en-US" sz="2400" spc="-1" strike="noStrike">
              <a:latin typeface="Arial"/>
            </a:endParaRPr>
          </a:p>
          <a:p>
            <a:pPr marL="715680" indent="-225720">
              <a:lnSpc>
                <a:spcPct val="100000"/>
              </a:lnSpc>
              <a:buClr>
                <a:srgbClr val="000000"/>
              </a:buClr>
              <a:buSzPct val="45000"/>
              <a:buFont typeface="Wingdings" charset="2"/>
              <a:buChar char=""/>
            </a:pPr>
            <a:r>
              <a:rPr b="0" lang="en-US" sz="2400" spc="-1" strike="noStrike">
                <a:solidFill>
                  <a:srgbClr val="000000"/>
                </a:solidFill>
                <a:latin typeface="Times New Roman"/>
                <a:ea typeface="DejaVu Sans"/>
              </a:rPr>
              <a:t>`</a:t>
            </a:r>
            <a:endParaRPr b="0" lang="en-US"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CustomShape 1"/>
          <p:cNvSpPr/>
          <p:nvPr/>
        </p:nvSpPr>
        <p:spPr>
          <a:xfrm>
            <a:off x="1224000" y="144360"/>
            <a:ext cx="5399640" cy="1138680"/>
          </a:xfrm>
          <a:prstGeom prst="rect">
            <a:avLst/>
          </a:prstGeom>
          <a:noFill/>
          <a:ln>
            <a:noFill/>
          </a:ln>
        </p:spPr>
        <p:style>
          <a:lnRef idx="0"/>
          <a:fillRef idx="0"/>
          <a:effectRef idx="0"/>
          <a:fontRef idx="minor"/>
        </p:style>
        <p:txBody>
          <a:bodyPr lIns="90000" rIns="90000" tIns="46800" bIns="46800" anchor="ctr"/>
          <a:p>
            <a:pPr>
              <a:lnSpc>
                <a:spcPct val="100000"/>
              </a:lnSpc>
            </a:pPr>
            <a:r>
              <a:rPr b="0" lang="en-US" sz="3600" spc="-1" strike="noStrike">
                <a:solidFill>
                  <a:srgbClr val="ff8d00"/>
                </a:solidFill>
                <a:latin typeface="Times New Roman"/>
                <a:ea typeface="DejaVu Sans"/>
              </a:rPr>
              <a:t>             </a:t>
            </a:r>
            <a:r>
              <a:rPr b="0" lang="en-US" sz="3600" spc="-1" strike="noStrike">
                <a:solidFill>
                  <a:srgbClr val="ff8d00"/>
                </a:solidFill>
                <a:latin typeface="Times New Roman"/>
                <a:ea typeface="DejaVu Sans"/>
              </a:rPr>
              <a:t>Need of RHMS</a:t>
            </a:r>
            <a:endParaRPr b="0" lang="en-US" sz="3600" spc="-1" strike="noStrike">
              <a:latin typeface="Arial"/>
            </a:endParaRPr>
          </a:p>
        </p:txBody>
      </p:sp>
      <p:sp>
        <p:nvSpPr>
          <p:cNvPr id="115" name="CustomShape 2"/>
          <p:cNvSpPr/>
          <p:nvPr/>
        </p:nvSpPr>
        <p:spPr>
          <a:xfrm>
            <a:off x="647640" y="1079280"/>
            <a:ext cx="8134920" cy="4894560"/>
          </a:xfrm>
          <a:prstGeom prst="rect">
            <a:avLst/>
          </a:prstGeom>
          <a:noFill/>
          <a:ln>
            <a:noFill/>
          </a:ln>
        </p:spPr>
        <p:style>
          <a:lnRef idx="0"/>
          <a:fillRef idx="0"/>
          <a:effectRef idx="0"/>
          <a:fontRef idx="minor"/>
        </p:style>
        <p:txBody>
          <a:bodyPr lIns="90000" rIns="90000" tIns="46800" bIns="46800"/>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1484280" indent="-283320">
              <a:lnSpc>
                <a:spcPct val="100000"/>
              </a:lnSpc>
            </a:pPr>
            <a:r>
              <a:rPr b="0" lang="en-US" sz="2800" spc="-1" strike="noStrike">
                <a:solidFill>
                  <a:srgbClr val="000000"/>
                </a:solidFill>
                <a:latin typeface="Times New Roman"/>
                <a:ea typeface="DejaVu Sans"/>
              </a:rPr>
              <a:t> </a:t>
            </a:r>
            <a:endParaRPr b="0" lang="en-US" sz="2800" spc="-1" strike="noStrike">
              <a:latin typeface="Arial"/>
            </a:endParaRPr>
          </a:p>
          <a:p>
            <a:pPr marL="342720" indent="-28332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480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a:p>
            <a:pPr marL="336240" indent="-332280">
              <a:lnSpc>
                <a:spcPct val="100000"/>
              </a:lnSpc>
            </a:pPr>
            <a:r>
              <a:rPr b="0" lang="en-US" sz="3200" spc="-1" strike="noStrike">
                <a:solidFill>
                  <a:srgbClr val="000000"/>
                </a:solidFill>
                <a:latin typeface="Times New Roman"/>
                <a:ea typeface="DejaVu Sans"/>
              </a:rPr>
              <a:t> </a:t>
            </a:r>
            <a:endParaRPr b="0" lang="en-US" sz="3200" spc="-1" strike="noStrike">
              <a:latin typeface="Arial"/>
            </a:endParaRPr>
          </a:p>
        </p:txBody>
      </p:sp>
      <p:sp>
        <p:nvSpPr>
          <p:cNvPr id="116" name="CustomShape 3"/>
          <p:cNvSpPr/>
          <p:nvPr/>
        </p:nvSpPr>
        <p:spPr>
          <a:xfrm>
            <a:off x="0" y="6400800"/>
            <a:ext cx="9142920" cy="456120"/>
          </a:xfrm>
          <a:prstGeom prst="rect">
            <a:avLst/>
          </a:prstGeom>
          <a:solidFill>
            <a:srgbClr val="f7901d"/>
          </a:solidFill>
          <a:ln>
            <a:noFill/>
          </a:ln>
        </p:spPr>
        <p:style>
          <a:lnRef idx="0"/>
          <a:fillRef idx="0"/>
          <a:effectRef idx="0"/>
          <a:fontRef idx="minor"/>
        </p:style>
      </p:sp>
      <p:pic>
        <p:nvPicPr>
          <p:cNvPr id="117" name="" descr=""/>
          <p:cNvPicPr/>
          <p:nvPr/>
        </p:nvPicPr>
        <p:blipFill>
          <a:blip r:embed="rId1"/>
          <a:stretch/>
        </p:blipFill>
        <p:spPr>
          <a:xfrm>
            <a:off x="7543800" y="6488280"/>
            <a:ext cx="1522800" cy="216360"/>
          </a:xfrm>
          <a:prstGeom prst="rect">
            <a:avLst/>
          </a:prstGeom>
          <a:ln>
            <a:noFill/>
          </a:ln>
        </p:spPr>
      </p:pic>
      <p:sp>
        <p:nvSpPr>
          <p:cNvPr id="118" name="CustomShape 4"/>
          <p:cNvSpPr/>
          <p:nvPr/>
        </p:nvSpPr>
        <p:spPr>
          <a:xfrm>
            <a:off x="576360" y="1511280"/>
            <a:ext cx="7847280" cy="2518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To monitor the field devices on regular basis depends         on user requirement.</a:t>
            </a:r>
            <a:endParaRPr b="0" lang="en-US" sz="2400" spc="-1" strike="noStrike">
              <a:latin typeface="Arial"/>
            </a:endParaRPr>
          </a:p>
          <a:p>
            <a:pPr marL="457200" indent="-2260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To upgrade the devices with new softwares</a:t>
            </a:r>
            <a:r>
              <a:rPr b="0" lang="en-US" sz="2400" spc="-1" strike="noStrike">
                <a:solidFill>
                  <a:srgbClr val="000000"/>
                </a:solidFill>
                <a:latin typeface="Times New Roman"/>
                <a:ea typeface="Arial"/>
              </a:rPr>
              <a:t>	</a:t>
            </a:r>
            <a:endParaRPr b="0" lang="en-US" sz="2400" spc="-1" strike="noStrike">
              <a:latin typeface="Arial"/>
            </a:endParaRPr>
          </a:p>
          <a:p>
            <a:pPr marL="457200" indent="-226080">
              <a:lnSpc>
                <a:spcPct val="100000"/>
              </a:lnSpc>
              <a:buClr>
                <a:srgbClr val="000000"/>
              </a:buClr>
              <a:buSzPct val="45000"/>
              <a:buFont typeface="Wingdings" charset="2"/>
              <a:buChar char=""/>
            </a:pPr>
            <a:r>
              <a:rPr b="0" lang="en-US" sz="2400" spc="-1" strike="noStrike">
                <a:solidFill>
                  <a:srgbClr val="000000"/>
                </a:solidFill>
                <a:latin typeface="Times New Roman"/>
                <a:ea typeface="Arial"/>
              </a:rPr>
              <a:t> </a:t>
            </a:r>
            <a:r>
              <a:rPr b="0" lang="en-US" sz="2400" spc="-1" strike="noStrike">
                <a:solidFill>
                  <a:srgbClr val="000000"/>
                </a:solidFill>
                <a:latin typeface="Times New Roman"/>
                <a:ea typeface="Arial"/>
              </a:rPr>
              <a:t>To know the working functionality of the each and every module. </a:t>
            </a:r>
            <a:endParaRPr b="0" lang="en-US"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9065</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2006-07-20T14:14:39Z</dcterms:created>
  <dc:creator>consultant</dc:creator>
  <dc:description/>
  <dc:language>en-GB</dc:language>
  <cp:lastModifiedBy/>
  <dcterms:modified xsi:type="dcterms:W3CDTF">2020-02-20T11:14:47Z</dcterms:modified>
  <cp:revision>122</cp:revision>
  <dc:subject/>
  <dc:title>PowerPoint Presentation</dc:title>
</cp:coreProperties>
</file>