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176250" cy="10115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776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67708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5880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66776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67708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58800" y="403560"/>
            <a:ext cx="11857680" cy="782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776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67708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5880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66776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67708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58800" y="403560"/>
            <a:ext cx="11857680" cy="782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6776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67708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5880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66776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67708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58800" y="403560"/>
            <a:ext cx="11857680" cy="782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6776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67708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5880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66776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67708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58800" y="403560"/>
            <a:ext cx="11857680" cy="782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8800" y="403560"/>
            <a:ext cx="11857680" cy="782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6776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67708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5880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66776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67708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58800" y="403560"/>
            <a:ext cx="11857680" cy="782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6776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677080" y="236700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5880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66776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8677080" y="5430960"/>
            <a:ext cx="381780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734880" y="543096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734880" y="2367000"/>
            <a:ext cx="57862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8800" y="5430960"/>
            <a:ext cx="11857680" cy="279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8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5786280" cy="5866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735240" y="2367000"/>
            <a:ext cx="5786280" cy="5866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8040" cy="1688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8040" cy="586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58800" y="403560"/>
            <a:ext cx="11857680" cy="1688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58800" y="2367000"/>
            <a:ext cx="11857680" cy="5866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-330840" y="2021760"/>
            <a:ext cx="12733560" cy="40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  <a:ea typeface="DejaVu Sans"/>
              </a:rPr>
              <a:t>Device Tree</a:t>
            </a: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58800" y="40356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00000"/>
                </a:solidFill>
                <a:latin typeface="Arial"/>
              </a:rPr>
              <a:t>Device tree complier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67280" y="1961280"/>
            <a:ext cx="12313080" cy="727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Device Tree Compiler, dtc, takes as input a device-tree in a given format and outputs a device-tree in another format. Typically, the input format is "dts", a human readable source format, and creates a "dtb", or binary format as output.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currently supported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Input Formats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are: -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“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dtb": "blob" format. A flattened device-tree block with header in one binary blob.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"dts": "source" format. A text file containing a "source" for a device-tree. –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"fs" format. A representation equivalent to the output of /proc/device-tree where nodes are directories and properties are files.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currently supported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Output Formats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are: -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"dtb": "blob" format –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"dts": "source" format –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"asm": assembly language file.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58440" y="402840"/>
            <a:ext cx="11855160" cy="16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Device Tree organization: top-level nodes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23280" y="1673280"/>
            <a:ext cx="12044160" cy="73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Under the root of the Device Tree, one typically finds the following top-level nodes: </a:t>
            </a:r>
            <a:endParaRPr b="0" lang="en-US" sz="4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cpus node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, which sub-nodes describing each CPU in the system. </a:t>
            </a:r>
            <a:endParaRPr b="0" lang="en-US" sz="4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memory node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, which defines the location and size of the RAM. </a:t>
            </a:r>
            <a:endParaRPr b="0" lang="en-US" sz="4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chosen node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, which defines parameters chosen or defined by the system firmware at boot time. In practice, one of its usage is to pass the kernel command line. </a:t>
            </a:r>
            <a:endParaRPr b="0" lang="en-US" sz="4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aliases node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, to define shortcuts to certain nodes. </a:t>
            </a:r>
            <a:endParaRPr b="0" lang="en-US" sz="4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One or more nodes defining the buses in the SoC. </a:t>
            </a:r>
            <a:endParaRPr b="0" lang="en-US" sz="4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One or mode nodes defining on-board devices.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7044840" y="2491200"/>
            <a:ext cx="5888880" cy="5473440"/>
          </a:xfrm>
          <a:prstGeom prst="rect">
            <a:avLst/>
          </a:prstGeom>
          <a:solidFill>
            <a:srgbClr val="e5e5e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7044480" y="2490840"/>
            <a:ext cx="5889240" cy="5473440"/>
          </a:xfrm>
          <a:prstGeom prst="rect">
            <a:avLst/>
          </a:prstGeom>
          <a:noFill/>
          <a:ln w="12960">
            <a:solidFill>
              <a:srgbClr val="8585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Picture 81" descr=""/>
          <p:cNvPicPr/>
          <p:nvPr/>
        </p:nvPicPr>
        <p:blipFill>
          <a:blip r:embed="rId1"/>
          <a:stretch/>
        </p:blipFill>
        <p:spPr>
          <a:xfrm>
            <a:off x="8281800" y="2714400"/>
            <a:ext cx="1123560" cy="408960"/>
          </a:xfrm>
          <a:prstGeom prst="rect">
            <a:avLst/>
          </a:prstGeom>
          <a:ln>
            <a:noFill/>
          </a:ln>
        </p:spPr>
      </p:pic>
      <p:pic>
        <p:nvPicPr>
          <p:cNvPr id="256" name="Picture 80" descr=""/>
          <p:cNvPicPr/>
          <p:nvPr/>
        </p:nvPicPr>
        <p:blipFill>
          <a:blip r:embed="rId2"/>
          <a:stretch/>
        </p:blipFill>
        <p:spPr>
          <a:xfrm>
            <a:off x="9473040" y="2791440"/>
            <a:ext cx="332280" cy="241920"/>
          </a:xfrm>
          <a:prstGeom prst="rect">
            <a:avLst/>
          </a:prstGeom>
          <a:ln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9873000" y="2791440"/>
            <a:ext cx="373320" cy="246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Picture 78" descr=""/>
          <p:cNvPicPr/>
          <p:nvPr/>
        </p:nvPicPr>
        <p:blipFill>
          <a:blip r:embed="rId3"/>
          <a:stretch/>
        </p:blipFill>
        <p:spPr>
          <a:xfrm>
            <a:off x="10315080" y="2791440"/>
            <a:ext cx="189720" cy="241920"/>
          </a:xfrm>
          <a:prstGeom prst="rect">
            <a:avLst/>
          </a:prstGeom>
          <a:ln>
            <a:noFill/>
          </a:ln>
        </p:spPr>
      </p:pic>
      <p:sp>
        <p:nvSpPr>
          <p:cNvPr id="259" name="CustomShape 4"/>
          <p:cNvSpPr/>
          <p:nvPr/>
        </p:nvSpPr>
        <p:spPr>
          <a:xfrm>
            <a:off x="10569600" y="2791440"/>
            <a:ext cx="335520" cy="2469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Picture 76" descr=""/>
          <p:cNvPicPr/>
          <p:nvPr/>
        </p:nvPicPr>
        <p:blipFill>
          <a:blip r:embed="rId4"/>
          <a:stretch/>
        </p:blipFill>
        <p:spPr>
          <a:xfrm>
            <a:off x="10977480" y="2706480"/>
            <a:ext cx="189720" cy="324720"/>
          </a:xfrm>
          <a:prstGeom prst="rect">
            <a:avLst/>
          </a:prstGeom>
          <a:ln>
            <a:noFill/>
          </a:ln>
        </p:spPr>
      </p:pic>
      <p:sp>
        <p:nvSpPr>
          <p:cNvPr id="261" name="CustomShape 5"/>
          <p:cNvSpPr/>
          <p:nvPr/>
        </p:nvSpPr>
        <p:spPr>
          <a:xfrm>
            <a:off x="11251080" y="2706480"/>
            <a:ext cx="36360" cy="3247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Picture 74" descr=""/>
          <p:cNvPicPr/>
          <p:nvPr/>
        </p:nvPicPr>
        <p:blipFill>
          <a:blip r:embed="rId5"/>
          <a:stretch/>
        </p:blipFill>
        <p:spPr>
          <a:xfrm>
            <a:off x="11365920" y="2791440"/>
            <a:ext cx="203040" cy="331560"/>
          </a:xfrm>
          <a:prstGeom prst="rect">
            <a:avLst/>
          </a:prstGeom>
          <a:ln>
            <a:noFill/>
          </a:ln>
        </p:spPr>
      </p:pic>
      <p:pic>
        <p:nvPicPr>
          <p:cNvPr id="263" name="Picture 73" descr=""/>
          <p:cNvPicPr/>
          <p:nvPr/>
        </p:nvPicPr>
        <p:blipFill>
          <a:blip r:embed="rId6"/>
          <a:stretch/>
        </p:blipFill>
        <p:spPr>
          <a:xfrm>
            <a:off x="7215120" y="4622760"/>
            <a:ext cx="3647160" cy="4926960"/>
          </a:xfrm>
          <a:prstGeom prst="rect">
            <a:avLst/>
          </a:prstGeom>
          <a:ln>
            <a:noFill/>
          </a:ln>
        </p:spPr>
      </p:pic>
      <p:pic>
        <p:nvPicPr>
          <p:cNvPr id="264" name="Picture 72" descr=""/>
          <p:cNvPicPr/>
          <p:nvPr/>
        </p:nvPicPr>
        <p:blipFill>
          <a:blip r:embed="rId7"/>
          <a:stretch/>
        </p:blipFill>
        <p:spPr>
          <a:xfrm>
            <a:off x="9115920" y="3252960"/>
            <a:ext cx="3647160" cy="2579400"/>
          </a:xfrm>
          <a:prstGeom prst="rect">
            <a:avLst/>
          </a:prstGeom>
          <a:ln>
            <a:noFill/>
          </a:ln>
        </p:spPr>
      </p:pic>
      <p:pic>
        <p:nvPicPr>
          <p:cNvPr id="265" name="Picture 71" descr=""/>
          <p:cNvPicPr/>
          <p:nvPr/>
        </p:nvPicPr>
        <p:blipFill>
          <a:blip r:embed="rId8"/>
          <a:stretch/>
        </p:blipFill>
        <p:spPr>
          <a:xfrm>
            <a:off x="11014560" y="5991840"/>
            <a:ext cx="1746720" cy="3557880"/>
          </a:xfrm>
          <a:prstGeom prst="rect">
            <a:avLst/>
          </a:prstGeom>
          <a:ln>
            <a:noFill/>
          </a:ln>
        </p:spPr>
      </p:pic>
      <p:sp>
        <p:nvSpPr>
          <p:cNvPr id="266" name="CustomShape 6"/>
          <p:cNvSpPr/>
          <p:nvPr/>
        </p:nvSpPr>
        <p:spPr>
          <a:xfrm>
            <a:off x="0" y="0"/>
            <a:ext cx="13172760" cy="67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7"/>
          <p:cNvSpPr/>
          <p:nvPr/>
        </p:nvSpPr>
        <p:spPr>
          <a:xfrm>
            <a:off x="6466320" y="4212720"/>
            <a:ext cx="308520" cy="38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LM Sans 10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8" name="CustomShape 8"/>
          <p:cNvSpPr/>
          <p:nvPr/>
        </p:nvSpPr>
        <p:spPr>
          <a:xfrm>
            <a:off x="34560" y="7851600"/>
            <a:ext cx="1317240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9"/>
          <p:cNvSpPr/>
          <p:nvPr/>
        </p:nvSpPr>
        <p:spPr>
          <a:xfrm>
            <a:off x="657360" y="403920"/>
            <a:ext cx="11855160" cy="16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Top level 1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CustomShape 10"/>
          <p:cNvSpPr/>
          <p:nvPr/>
        </p:nvSpPr>
        <p:spPr>
          <a:xfrm>
            <a:off x="328680" y="1572120"/>
            <a:ext cx="6914160" cy="85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/{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#address-cells = &lt;1&gt;;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#size-cells = &lt;1&gt;;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compatible = "vendor1,board", "vendor2,soc";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cpus { ... };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memory@0 { ... };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chosen { ... };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soc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intc: interrupt-controller@f8f01000 { ... }; i2c0: i2c@e0004000 { ... };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usb0: usb@e0002000 { ... };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};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};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58800" y="405000"/>
            <a:ext cx="11855160" cy="16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"/>
          <p:cNvSpPr/>
          <p:nvPr/>
        </p:nvSpPr>
        <p:spPr>
          <a:xfrm>
            <a:off x="755640" y="1385280"/>
            <a:ext cx="12684240" cy="77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#address-cells = &lt;1&gt;;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#size-cells = &lt;0&gt;;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cpu0: cpu@0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compatible = "arm,cortex-a9"; device_type = "cpu";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reg = &lt;0&gt;;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};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cpu1: cpu@1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compatible = "arm,cortex-a9"; device_type = "cpu";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reg = &lt;1&gt;;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};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};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18520" y="403560"/>
            <a:ext cx="12295080" cy="16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Where are Device Tree Sources located?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38120" y="1572120"/>
            <a:ext cx="12074760" cy="79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Even though they are OS-agnostic, no central and OS-neutral place to host Device Tree sources and share them between projects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Often discussed, never done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 practice, the Linux kernel sources can be considered as the canonical location for Device Tree Source files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arch/&lt;ARCH&gt;/boot/dts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4700 Device Tree Source files in Linux as of 5.10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Duplicated/synced in various projects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U-Boot, Barebox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57720" y="403200"/>
            <a:ext cx="11855520" cy="16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Structure of DTB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76" name="Picture 2" descr=""/>
          <p:cNvPicPr/>
          <p:nvPr/>
        </p:nvPicPr>
        <p:blipFill>
          <a:blip r:embed="rId1"/>
          <a:stretch/>
        </p:blipFill>
        <p:spPr>
          <a:xfrm>
            <a:off x="876600" y="1347120"/>
            <a:ext cx="10318680" cy="846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57720" y="401760"/>
            <a:ext cx="11856960" cy="16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of DTB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98320" y="2367000"/>
            <a:ext cx="11857320" cy="58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Header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3" marL="1371600" indent="-216000">
              <a:lnSpc>
                <a:spcPct val="100000"/>
              </a:lnSpc>
              <a:buClr>
                <a:srgbClr val="000000"/>
              </a:buClr>
              <a:buSzPct val="75000"/>
              <a:buFont typeface="StarSymbol"/>
              <a:buChar char="l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block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contains the device tree content 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composed of a sequence of tokens with data,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Tokens are FDT_BEGIN_NODE,FDT_END_NODE,FDT_PROP, FDT_END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 rot="21596400">
            <a:off x="5616360" y="2664720"/>
            <a:ext cx="301932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magic;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uint32_t totalsize;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uint32_t off_dt_struct;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uint32_t off_dt_strings;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uint32_t off_mem_rsvmap;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uint32_t version;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uint32_t last_comp_version;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uint32_t boot_cpuid_phys;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uint32_t size_dt_strings;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uint32_t size_dt_struct;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57720" y="403560"/>
            <a:ext cx="11855160" cy="16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Exploring the DT on the target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0" y="1235160"/>
            <a:ext cx="12513960" cy="77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# ls -l /sys/firmware/devicetree/base/ total 0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 /sys/firmware/devicetree/base, there is a directory/file representation of the Device Tree contents 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If dtc is available on the target, possible to ”unpack” the Device Tree using: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dtc -I fs /sys/firmware/devicetree/base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658800" y="40356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Exploring the DT on the target</a:t>
            </a:r>
            <a:br/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659520" y="1601280"/>
            <a:ext cx="12516480" cy="670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Fdtdump utility  fdtget 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fdtdump simple_platform.dtb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$ fdtget simple_platform.dtb /chosen bootargs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root=/dev/sda2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$ fdtget -l simple_platform.dtb /cpus /soc@80000000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cpu@0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cpu@1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interrupt-controller@c00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clock@f00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serial@11100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boot loader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 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fdt addr -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select FDT to work 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fdt list -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print one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fdt print -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recursive print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fdt chosen -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fixup dynamic info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57360" y="403560"/>
            <a:ext cx="11855160" cy="16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Modifying the Device Tree at runtime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58800" y="1571760"/>
            <a:ext cx="12513960" cy="74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U-Boot automatically patches the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Device Tree Blob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passed to Linux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Sets the RAM base address and size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Sets the kernel command line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Sets MAC address for network interfaces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Device Tree Blob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patching in U-Boot can be done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Using fdt commands: fdt set, fdt mknode, fdt rm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Using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Device Tree Overlays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fdtput -ts simple_platform.dtb /chosen bootargs 'root=/dev/sda1 rw'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$ fdtget simple_platform.dtb /chosen bootargs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root=/dev/sda1 rw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Bootloader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fdt mknode - create new nodes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 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fdt set - set node properties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fdt rm - remove nodes or properties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 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fdt move - move FDT blob to new address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58800" y="403200"/>
            <a:ext cx="11855160" cy="16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57720" y="2360160"/>
            <a:ext cx="11855520" cy="66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Device booting with device tree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to write device tree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to read from device tree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Complication of device tree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Configuration in both uboot and kernel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Structure of DTB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58800" y="40356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Properties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658800" y="2367000"/>
            <a:ext cx="11857680" cy="586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Property name: compatible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Value type: &lt;stringlist&gt;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Used client program for device driver selection.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compatible = "fsl,mpc8641", "ns16550";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Driver side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58800" y="40356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rproperties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659520" y="1817280"/>
            <a:ext cx="12516480" cy="648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Property name: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Value type: &lt;string&gt;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Description: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model property value is a &lt;string&gt; that specifies the manufacturer’s model number of the device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model = "fsl,MPC8349EMITX";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Property name: phandle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Value type: &lt;u32&gt;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Description: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phandle property specifies a numerical identifier for a node that is unique within the devicetree. The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phandle property value is used by other nodes that need to refer to the node associated with the property.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See the following devicetree excerpt: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pic@10000000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phandle = &lt;1&gt;;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interrupt-controller;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phandle value of 1 is defined. Another device node could reference the pic node with a phandle value of 1: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another-device-node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interrupt-parent = &lt;1&gt;;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58800" y="40356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Properties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539280" y="1601280"/>
            <a:ext cx="13176000" cy="806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Property name: status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 type: &lt;string&gt;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Values may be okay disabled fail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Property name: #address-cells, #size-cells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 type: &lt;u32&gt;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Default  values 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 for #address-cells, value of 1 for  #size-cells.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Example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soc {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#address-cells = &lt;1&gt;;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#size-cells = &lt;1&gt;;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serial {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compatible = "ns16550";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reg = &lt;0x4600 0x100&gt;;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clock-frequency = &lt;0&gt;;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interrupts = &lt;0xA 0x8&gt;;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interrupt-parent = &lt;&amp;ipic&gt;;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58800" y="40356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58800" y="2367000"/>
            <a:ext cx="11857680" cy="586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Property name: reg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Property value: &lt;prop-encoded-array&gt;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reg = &lt;0x3000 0x20 0xFE00 0x100&gt;;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Property name: ranges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Value type: &lt;empty&gt; or &lt;prop-encoded-array&gt;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Property name: dma-ranges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Value type: &lt;empty&gt; or &lt;prop-encoded-array&gt; encoded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Property name: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Value type: &lt;string&gt;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Property name: device_type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Value type: &lt;string&gt;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58800" y="403560"/>
            <a:ext cx="11857320" cy="16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658800" y="2367000"/>
            <a:ext cx="11857680" cy="58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LM Sans 10"/>
                <a:ea typeface="DejaVu Sans"/>
              </a:rPr>
              <a:t>Getting a reference to the clock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3333b2"/>
                </a:solidFill>
                <a:latin typeface="LM Sans 10"/>
                <a:ea typeface="DejaVu Sans"/>
              </a:rPr>
              <a:t>described by the </a:t>
            </a:r>
            <a:r>
              <a:rPr b="0" lang="en-US" sz="4000" spc="-1" strike="noStrike">
                <a:solidFill>
                  <a:srgbClr val="7f7f7f"/>
                </a:solidFill>
                <a:latin typeface="LM Mono 10"/>
                <a:ea typeface="DejaVu Sans"/>
              </a:rPr>
              <a:t>clocks </a:t>
            </a:r>
            <a:r>
              <a:rPr b="0" lang="en-US" sz="4000" spc="-1" strike="noStrike">
                <a:solidFill>
                  <a:srgbClr val="7f7f7f"/>
                </a:solidFill>
                <a:latin typeface="LM Sans 10"/>
                <a:ea typeface="DejaVu Sans"/>
              </a:rPr>
              <a:t>property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7f7f7f"/>
                </a:solidFill>
                <a:latin typeface="LM Mono 8"/>
                <a:ea typeface="DejaVu Sans"/>
              </a:rPr>
              <a:t>s-&gt;clk = clk_get(&amp;pdev-&gt;dev, NULL);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7f7f7f"/>
                </a:solidFill>
                <a:latin typeface="LM Sans 10"/>
                <a:ea typeface="DejaVu Sans"/>
              </a:rPr>
              <a:t>Getting the I/O registers </a:t>
            </a:r>
            <a:r>
              <a:rPr b="0" i="1" lang="en-US" sz="4000" spc="-1" strike="noStrike">
                <a:solidFill>
                  <a:srgbClr val="7f7f7f"/>
                </a:solidFill>
                <a:latin typeface="LM Sans 10"/>
                <a:ea typeface="DejaVu Sans"/>
              </a:rPr>
              <a:t>resource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3333b2"/>
                </a:solidFill>
                <a:latin typeface="LM Sans 10"/>
                <a:ea typeface="DejaVu Sans"/>
              </a:rPr>
              <a:t>described by the </a:t>
            </a:r>
            <a:r>
              <a:rPr b="0" lang="en-US" sz="4000" spc="-1" strike="noStrike">
                <a:solidFill>
                  <a:srgbClr val="7f7f7f"/>
                </a:solidFill>
                <a:latin typeface="LM Mono 10"/>
                <a:ea typeface="DejaVu Sans"/>
              </a:rPr>
              <a:t>reg </a:t>
            </a:r>
            <a:r>
              <a:rPr b="0" lang="en-US" sz="4000" spc="-1" strike="noStrike">
                <a:solidFill>
                  <a:srgbClr val="7f7f7f"/>
                </a:solidFill>
                <a:latin typeface="LM Sans 10"/>
                <a:ea typeface="DejaVu Sans"/>
              </a:rPr>
              <a:t>property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7f7f7f"/>
                </a:solidFill>
                <a:latin typeface="LM Mono 8"/>
                <a:ea typeface="DejaVu Sans"/>
              </a:rPr>
              <a:t>r = platform_get_resource(pdev, IORESOURCE_MEM, 0);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7f7f7f"/>
                </a:solidFill>
                <a:latin typeface="LM Sans 10"/>
                <a:ea typeface="DejaVu Sans"/>
              </a:rPr>
              <a:t>Getting the interrupt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3333b2"/>
                </a:solidFill>
                <a:latin typeface="LM Sans 10"/>
                <a:ea typeface="DejaVu Sans"/>
              </a:rPr>
              <a:t>described by the </a:t>
            </a:r>
            <a:r>
              <a:rPr b="0" lang="en-US" sz="4000" spc="-1" strike="noStrike">
                <a:solidFill>
                  <a:srgbClr val="7f7f7f"/>
                </a:solidFill>
                <a:latin typeface="LM Mono 10"/>
                <a:ea typeface="DejaVu Sans"/>
              </a:rPr>
              <a:t>interrupts </a:t>
            </a:r>
            <a:r>
              <a:rPr b="0" lang="en-US" sz="4000" spc="-1" strike="noStrike">
                <a:solidFill>
                  <a:srgbClr val="7f7f7f"/>
                </a:solidFill>
                <a:latin typeface="LM Sans 10"/>
                <a:ea typeface="DejaVu Sans"/>
              </a:rPr>
              <a:t>property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7f7f7f"/>
                </a:solidFill>
                <a:latin typeface="LM Mono 8"/>
                <a:ea typeface="DejaVu Sans"/>
              </a:rPr>
              <a:t>s-&gt;irq = platform_get_irq(pdev, 0);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7f7f7f"/>
                </a:solidFill>
                <a:latin typeface="LM Sans 10"/>
                <a:ea typeface="DejaVu Sans"/>
              </a:rPr>
              <a:t>Get a DMA channel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3333b2"/>
                </a:solidFill>
                <a:latin typeface="LM Sans 10"/>
                <a:ea typeface="DejaVu Sans"/>
              </a:rPr>
              <a:t>described by the </a:t>
            </a:r>
            <a:r>
              <a:rPr b="0" lang="en-US" sz="4000" spc="-1" strike="noStrike">
                <a:solidFill>
                  <a:srgbClr val="7f7f7f"/>
                </a:solidFill>
                <a:latin typeface="LM Mono 10"/>
                <a:ea typeface="DejaVu Sans"/>
              </a:rPr>
              <a:t>dmas </a:t>
            </a:r>
            <a:r>
              <a:rPr b="0" lang="en-US" sz="4000" spc="-1" strike="noStrike">
                <a:solidFill>
                  <a:srgbClr val="7f7f7f"/>
                </a:solidFill>
                <a:latin typeface="LM Sans 10"/>
                <a:ea typeface="DejaVu Sans"/>
              </a:rPr>
              <a:t>property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7f7f7f"/>
                </a:solidFill>
                <a:latin typeface="LM Mono 8"/>
                <a:ea typeface="DejaVu Sans"/>
              </a:rPr>
              <a:t>s-&gt;rx_dma_chan = dma_request_slave_channel(s-&gt;dev, "rx");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7f7f7f"/>
                </a:solidFill>
                <a:latin typeface="LM Mono 8"/>
                <a:ea typeface="DejaVu Sans"/>
              </a:rPr>
              <a:t>s-&gt;tx_dma_chan = dma_request_slave_channel(s-&gt;dev, "tx");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7f7f7f"/>
                </a:solidFill>
                <a:latin typeface="LM Sans 10"/>
                <a:ea typeface="DejaVu Sans"/>
              </a:rPr>
              <a:t>Check some custom property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7f7f7f"/>
                </a:solidFill>
                <a:latin typeface="LM Mono 8"/>
                <a:ea typeface="DejaVu Sans"/>
              </a:rPr>
              <a:t>struct device_node *np = pdev-&gt;dev.of_node;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 baseline="13000">
                <a:solidFill>
                  <a:srgbClr val="3333b2"/>
                </a:solidFill>
                <a:latin typeface="Arial"/>
                <a:ea typeface="DejaVu Sans"/>
              </a:rPr>
              <a:t>) </a:t>
            </a:r>
            <a:r>
              <a:rPr b="0" lang="en-US" sz="4000" spc="-1" strike="noStrike">
                <a:solidFill>
                  <a:srgbClr val="7f7f7f"/>
                </a:solidFill>
                <a:latin typeface="LM Mono 8"/>
                <a:ea typeface="DejaVu Sans"/>
              </a:rPr>
              <a:t>if (of_get_property(np, "fsl,uart-has-rtscts", NULL))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658800" y="40356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Driver example </a:t>
            </a:r>
            <a:b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4"/>
          <p:cNvSpPr txBox="1"/>
          <p:nvPr/>
        </p:nvSpPr>
        <p:spPr>
          <a:xfrm>
            <a:off x="658800" y="2367000"/>
            <a:ext cx="11857680" cy="586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318320" y="491364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kernel contains the entire description of the hardware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bootloader loads a single binary, the kernel image, and executes it.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uImage or zImage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bootloader prepares some additional information, called ATAGS, which address is passed to the kernel through register r2 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Contains information such as memory size and location, kernel command line, etc.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bootloader tells the kernel on which board it is being booted through a machine type integer, passed in register r1.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U-Boot command: bootm I Barebox variable: bootm.image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755640" y="37728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00000"/>
                </a:solidFill>
                <a:latin typeface="Arial"/>
              </a:rPr>
              <a:t>Booting of device 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58800" y="40356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58800" y="403560"/>
            <a:ext cx="1185768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</a:rPr>
              <a:t>Booting with device tree</a:t>
            </a:r>
            <a:br/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58800" y="2367000"/>
            <a:ext cx="12193560" cy="67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kernel no longer contains the description of the hardware,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is located in a separate binary: the device tree blob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bootloader loads two binaries: the kernel image and the DTB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Kernel image remains uImage or zImage 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DTB located in arch/arm/boot/dts, one per board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bootloader passes the DTB address through r2.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is supposed to adjust the DTB with memory information, kernel command line, and potentially other info. 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more machine type.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U-Boot command: bootm - I Barebox variables: bootm.image, bootm.oftree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57360" y="402840"/>
            <a:ext cx="11855520" cy="16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Discoverable vs. non-discoverable hardware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57720" y="2360160"/>
            <a:ext cx="11855520" cy="66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Some hardware busses provide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discoverability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mechanisms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E.g: PCI(e), USB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One does not need to know ahead of time what will be connected on these busses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Devices can be enumerated and identified at runtime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Concept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vendor ID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product ID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device class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etc.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But many hardware busses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 not provide discoverability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mechanisms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E.g: I2C, SPI, 1-wire, memory-mapped, etc.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One needs to know what is connected on those busses, and how they are connected to the rest of the system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Embedded systems typically make extensive use of such busses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57360" y="403560"/>
            <a:ext cx="11855160" cy="16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Describing non-discoverable hardware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57720" y="2360160"/>
            <a:ext cx="11855520" cy="66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Directly in 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OS/bootloader code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using compiled data structures, typically in C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 it was done on most embedded platforms in Linux, U-Boot.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Considered not maintainable/sustainable on ARM32, which motivated the move to another solution.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Using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ACPI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x86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systems, but also on a subset of ARM64 platforms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Tables provided by the firmware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Using a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Device Tree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 most embedded-oriented CPU architectures that run Linux: ARC, ARM64, RISC-V, ARM32, PowerPC, Xtensa, MIPS, etc.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Originates from the PowerPC world, not Linux specific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Now used by Linux, U-Boot, Barebox, TF-A, FreeBSD, etc.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Writing/tweaking a DT is now always necessary when porting Linux to a new board.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topic of this talk 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57720" y="403200"/>
            <a:ext cx="11855520" cy="16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Device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57720" y="2360160"/>
            <a:ext cx="11855520" cy="66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tree data structure describing the hardware is written by a developer in a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Device Tree Source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file, .dts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Gets compiled to a more eﬀicient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Device Tree Blob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representation, .dtb by the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Device Tree Compiler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dtc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resulting .dtb accurately describes the hardware platform in an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OS-agnostic</a:t>
            </a:r>
            <a:endParaRPr b="0" lang="en-US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way and:</a:t>
            </a:r>
            <a:endParaRPr b="0" lang="en-US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linked directly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inside a bootloader binary (U-Boot, Barebox)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passed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the operating system by the bootloader (Linux)</a:t>
            </a:r>
            <a:endParaRPr b="0" lang="en-US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U-Boot: bootz &lt;kernel-addr&gt; - &lt;dtb-addr&gt;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58080" y="403200"/>
            <a:ext cx="11855520" cy="16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Basic Notation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399040" y="2848320"/>
            <a:ext cx="8687160" cy="6251760"/>
          </a:xfrm>
          <a:prstGeom prst="rect">
            <a:avLst/>
          </a:prstGeom>
          <a:solidFill>
            <a:srgbClr val="e5e5e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3486240" y="6012720"/>
            <a:ext cx="1828080" cy="459720"/>
          </a:xfrm>
          <a:prstGeom prst="rect">
            <a:avLst/>
          </a:prstGeom>
          <a:ln w="9360">
            <a:noFill/>
          </a:ln>
        </p:spPr>
      </p:pic>
      <p:pic>
        <p:nvPicPr>
          <p:cNvPr id="246" name="Picture 5" descr=""/>
          <p:cNvPicPr/>
          <p:nvPr/>
        </p:nvPicPr>
        <p:blipFill>
          <a:blip r:embed="rId2"/>
          <a:stretch/>
        </p:blipFill>
        <p:spPr>
          <a:xfrm>
            <a:off x="874440" y="2021040"/>
            <a:ext cx="10151280" cy="6534720"/>
          </a:xfrm>
          <a:prstGeom prst="rect">
            <a:avLst/>
          </a:prstGeom>
          <a:ln w="9360">
            <a:noFill/>
          </a:ln>
        </p:spPr>
      </p:pic>
      <p:pic>
        <p:nvPicPr>
          <p:cNvPr id="247" name="Picture 6" descr=""/>
          <p:cNvPicPr/>
          <p:nvPr/>
        </p:nvPicPr>
        <p:blipFill>
          <a:blip r:embed="rId3"/>
          <a:stretch/>
        </p:blipFill>
        <p:spPr>
          <a:xfrm>
            <a:off x="3486240" y="8102520"/>
            <a:ext cx="1828080" cy="459720"/>
          </a:xfrm>
          <a:prstGeom prst="rect">
            <a:avLst/>
          </a:prstGeom>
          <a:ln w="9360">
            <a:noFill/>
          </a:ln>
        </p:spPr>
      </p:pic>
      <p:sp>
        <p:nvSpPr>
          <p:cNvPr id="248" name="CustomShape 3"/>
          <p:cNvSpPr/>
          <p:nvPr/>
        </p:nvSpPr>
        <p:spPr>
          <a:xfrm>
            <a:off x="2419920" y="8635320"/>
            <a:ext cx="730440" cy="44928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LibreOffice/6.0.3.2$Linux_X86_64 LibreOffice_project/00m0$Build-2</Application>
  <Words>1585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2021-03-29T18:26:36Z</dcterms:modified>
  <cp:revision>38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