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8"/>
  </p:notesMasterIdLst>
  <p:handoutMasterIdLst>
    <p:handoutMasterId r:id="rId19"/>
  </p:handoutMasterIdLst>
  <p:sldIdLst>
    <p:sldId id="366" r:id="rId2"/>
    <p:sldId id="397" r:id="rId3"/>
    <p:sldId id="402" r:id="rId4"/>
    <p:sldId id="403" r:id="rId5"/>
    <p:sldId id="405" r:id="rId6"/>
    <p:sldId id="417" r:id="rId7"/>
    <p:sldId id="406" r:id="rId8"/>
    <p:sldId id="407" r:id="rId9"/>
    <p:sldId id="404" r:id="rId10"/>
    <p:sldId id="418" r:id="rId11"/>
    <p:sldId id="408" r:id="rId12"/>
    <p:sldId id="409" r:id="rId13"/>
    <p:sldId id="410" r:id="rId14"/>
    <p:sldId id="416" r:id="rId15"/>
    <p:sldId id="411" r:id="rId16"/>
    <p:sldId id="412" r:id="rId17"/>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7037" autoAdjust="0"/>
  </p:normalViewPr>
  <p:slideViewPr>
    <p:cSldViewPr snapToGrid="0" snapToObjects="1">
      <p:cViewPr varScale="1">
        <p:scale>
          <a:sx n="59" d="100"/>
          <a:sy n="59" d="100"/>
        </p:scale>
        <p:origin x="1483" y="53"/>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outlineViewPr>
    <p:cViewPr>
      <p:scale>
        <a:sx n="33" d="100"/>
        <a:sy n="33" d="100"/>
      </p:scale>
      <p:origin x="0" y="-12950"/>
    </p:cViewPr>
  </p:outlin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4/20/2017</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pPr/>
              <a:t>4</a:t>
            </a:fld>
            <a:endParaRPr lang="en-US" dirty="0"/>
          </a:p>
        </p:txBody>
      </p:sp>
    </p:spTree>
    <p:extLst>
      <p:ext uri="{BB962C8B-B14F-4D97-AF65-F5344CB8AC3E}">
        <p14:creationId xmlns:p14="http://schemas.microsoft.com/office/powerpoint/2010/main" val="351341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Exception</a:t>
            </a:r>
            <a:r>
              <a:rPr lang="en-US" baseline="0" dirty="0" smtClean="0"/>
              <a:t> Bit Mask Bits </a:t>
            </a:r>
            <a:r>
              <a:rPr lang="en-US" sz="1200" b="0" i="0" u="none" strike="noStrike" kern="1200" baseline="0" dirty="0" smtClean="0">
                <a:solidFill>
                  <a:schemeClr val="tx1"/>
                </a:solidFill>
                <a:latin typeface="Qualcomm Office Regular" pitchFamily="34" charset="0"/>
                <a:ea typeface="+mn-ea"/>
                <a:cs typeface="+mn-cs"/>
              </a:rPr>
              <a:t>allow the exception events to be masked. The exception is</a:t>
            </a:r>
          </a:p>
          <a:p>
            <a:r>
              <a:rPr lang="en-US" sz="1200" b="0" i="0" u="none" strike="noStrike" kern="1200" baseline="0" dirty="0" smtClean="0">
                <a:solidFill>
                  <a:schemeClr val="tx1"/>
                </a:solidFill>
                <a:latin typeface="Qualcomm Office Regular" pitchFamily="34" charset="0"/>
                <a:ea typeface="+mn-ea"/>
                <a:cs typeface="+mn-cs"/>
              </a:rPr>
              <a:t>not taken when the bit is set.</a:t>
            </a:r>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pPr/>
              <a:t>10</a:t>
            </a:fld>
            <a:endParaRPr lang="en-US" dirty="0"/>
          </a:p>
        </p:txBody>
      </p:sp>
    </p:spTree>
    <p:extLst>
      <p:ext uri="{BB962C8B-B14F-4D97-AF65-F5344CB8AC3E}">
        <p14:creationId xmlns:p14="http://schemas.microsoft.com/office/powerpoint/2010/main" val="31080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LSB 6 bits in the ESR for exceptions indicates the DFSC(Data Fault Status Code.)</a:t>
            </a:r>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pPr/>
              <a:t>13</a:t>
            </a:fld>
            <a:endParaRPr lang="en-US" dirty="0"/>
          </a:p>
        </p:txBody>
      </p:sp>
    </p:spTree>
    <p:extLst>
      <p:ext uri="{BB962C8B-B14F-4D97-AF65-F5344CB8AC3E}">
        <p14:creationId xmlns:p14="http://schemas.microsoft.com/office/powerpoint/2010/main" val="3603643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smtClean="0"/>
              <a:t>Click here to edit master</a:t>
            </a:r>
            <a:endParaRPr lang="en-US" dirty="0"/>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here to edit  name </a:t>
            </a:r>
            <a:br>
              <a:rPr lang="en-US" dirty="0" smtClean="0"/>
            </a:br>
            <a:r>
              <a:rPr lang="en-US" dirty="0" smtClean="0"/>
              <a:t>and title</a:t>
            </a:r>
            <a:endParaRPr lang="en-US" dirty="0"/>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smtClean="0"/>
              <a:t>Click to edit segue slide</a:t>
            </a:r>
            <a:endParaRPr lang="en-US" dirty="0"/>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4/20/2017</a:t>
            </a:fld>
            <a:endParaRPr lang="en-US" sz="1000" kern="1200" dirty="0" smtClean="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4/20/2017</a:t>
            </a:fld>
            <a:endParaRPr lang="en-US" sz="1000" kern="1200" dirty="0" smtClean="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smtClean="0">
                  <a:solidFill>
                    <a:schemeClr val="bg1"/>
                  </a:solidFill>
                  <a:latin typeface="Qualcomm Office Regular" pitchFamily="34" charset="0"/>
                  <a:ea typeface="+mn-ea"/>
                  <a:cs typeface="Arial" pitchFamily="34" charset="0"/>
                </a:rPr>
                <a:t>Qualcomm Technologies, Inc. </a:t>
              </a:r>
              <a:r>
                <a:rPr lang="en-US" sz="1000" kern="1200" spc="10" dirty="0" smtClean="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smtClean="0">
                  <a:solidFill>
                    <a:schemeClr val="bg1"/>
                  </a:solidFill>
                  <a:latin typeface="Qualcomm Office Regular" pitchFamily="34" charset="0"/>
                  <a:ea typeface="+mn-ea"/>
                  <a:cs typeface="Arial" pitchFamily="34" charset="0"/>
                </a:rPr>
                <a:t> Qualcomm T</a:t>
              </a:r>
              <a:r>
                <a:rPr lang="en-US" sz="1000" kern="1200" spc="10" dirty="0" smtClean="0">
                  <a:solidFill>
                    <a:schemeClr val="bg1"/>
                  </a:solidFill>
                  <a:latin typeface="Qualcomm Office Regular" pitchFamily="34" charset="0"/>
                  <a:ea typeface="+mn-ea"/>
                  <a:cs typeface="Arial" pitchFamily="34" charset="0"/>
                </a:rPr>
                <a:t>echnologies,</a:t>
              </a:r>
              <a:r>
                <a:rPr lang="en-US" sz="1000" kern="1200" spc="10" baseline="0" dirty="0" smtClean="0">
                  <a:solidFill>
                    <a:schemeClr val="bg1"/>
                  </a:solidFill>
                  <a:latin typeface="Qualcomm Office Regular" pitchFamily="34" charset="0"/>
                  <a:ea typeface="+mn-ea"/>
                  <a:cs typeface="Arial" pitchFamily="34" charset="0"/>
                </a:rPr>
                <a:t> Inc.</a:t>
              </a:r>
              <a:endParaRPr lang="en-US" sz="1000" kern="1200" spc="10" dirty="0" smtClean="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iming>
    <p:tnLst>
      <p:par>
        <p:cTn id="1" dur="indefinite" restart="never" nodeType="tmRoot"/>
      </p:par>
    </p:tnLst>
  </p:timing>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1737379"/>
            <a:ext cx="5954528" cy="1351139"/>
          </a:xfrm>
        </p:spPr>
        <p:txBody>
          <a:bodyPr/>
          <a:lstStyle/>
          <a:p>
            <a:r>
              <a:rPr lang="en-US" dirty="0" smtClean="0">
                <a:latin typeface="+mj-lt"/>
              </a:rPr>
              <a:t>EXCEPTION HANDLING </a:t>
            </a:r>
            <a:r>
              <a:rPr lang="en-US" dirty="0" smtClean="0"/>
              <a:t>IN</a:t>
            </a:r>
            <a:r>
              <a:rPr lang="en-US" dirty="0" smtClean="0">
                <a:latin typeface="+mj-lt"/>
              </a:rPr>
              <a:t> ARM64</a:t>
            </a:r>
            <a:endParaRPr lang="en-US" dirty="0">
              <a:latin typeface="+mj-lt"/>
            </a:endParaRPr>
          </a:p>
        </p:txBody>
      </p:sp>
      <p:sp>
        <p:nvSpPr>
          <p:cNvPr id="8" name="Subtitle 7"/>
          <p:cNvSpPr>
            <a:spLocks noGrp="1"/>
          </p:cNvSpPr>
          <p:nvPr>
            <p:ph type="subTitle" idx="1"/>
          </p:nvPr>
        </p:nvSpPr>
        <p:spPr>
          <a:xfrm>
            <a:off x="198934" y="484241"/>
            <a:ext cx="5954528" cy="789447"/>
          </a:xfrm>
        </p:spPr>
        <p:txBody>
          <a:bodyPr/>
          <a:lstStyle/>
          <a:p>
            <a:r>
              <a:rPr lang="en-US" dirty="0" smtClean="0"/>
              <a:t>Saranya Chidura</a:t>
            </a:r>
          </a:p>
          <a:p>
            <a:r>
              <a:rPr lang="en-US" dirty="0" smtClean="0"/>
              <a:t>21/4/2017</a:t>
            </a:r>
            <a:endParaRPr lang="en-US" dirty="0"/>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2655" y="1424965"/>
            <a:ext cx="8572500" cy="3873368"/>
          </a:xfrm>
        </p:spPr>
        <p:txBody>
          <a:bodyPr/>
          <a:lstStyle/>
          <a:p>
            <a:pPr marL="342900" indent="-342900">
              <a:buFont typeface="Arial" panose="020B0604020202020204" pitchFamily="34" charset="0"/>
              <a:buChar char="•"/>
            </a:pPr>
            <a:r>
              <a:rPr lang="en-US" sz="2400" dirty="0"/>
              <a:t>The </a:t>
            </a:r>
            <a:r>
              <a:rPr lang="en-US" sz="2400" dirty="0" smtClean="0"/>
              <a:t>Processing Element state is </a:t>
            </a:r>
            <a:r>
              <a:rPr lang="en-US" sz="2400" dirty="0"/>
              <a:t>saved in the </a:t>
            </a:r>
            <a:r>
              <a:rPr lang="en-US" sz="2400" dirty="0" err="1"/>
              <a:t>SPSR_ELx</a:t>
            </a:r>
            <a:r>
              <a:rPr lang="en-US" sz="2400" dirty="0"/>
              <a:t> at the Exception level the exception is taken to</a:t>
            </a:r>
            <a:r>
              <a:rPr lang="en-US" sz="2400" dirty="0" smtClean="0"/>
              <a:t>.</a:t>
            </a:r>
          </a:p>
          <a:p>
            <a:pPr marL="342900" indent="-342900">
              <a:buFont typeface="Arial" panose="020B0604020202020204" pitchFamily="34" charset="0"/>
              <a:buChar char="•"/>
            </a:pPr>
            <a:r>
              <a:rPr lang="en-US" sz="2400" dirty="0"/>
              <a:t>The preferred return address is saved in the </a:t>
            </a:r>
            <a:r>
              <a:rPr lang="en-US" sz="2400" dirty="0" err="1"/>
              <a:t>ELR_ELx</a:t>
            </a:r>
            <a:r>
              <a:rPr lang="en-US" sz="2400" dirty="0"/>
              <a:t> at the Exception level the exception is taken to</a:t>
            </a:r>
            <a:r>
              <a:rPr lang="en-US" sz="2400" dirty="0" smtClean="0"/>
              <a:t>.</a:t>
            </a:r>
          </a:p>
          <a:p>
            <a:pPr marL="342900" indent="-342900">
              <a:buFont typeface="Arial" panose="020B0604020202020204" pitchFamily="34" charset="0"/>
              <a:buChar char="•"/>
            </a:pPr>
            <a:r>
              <a:rPr lang="en-US" sz="2400" dirty="0"/>
              <a:t>All of PSTATE.{D, A, I, F} are set to 1</a:t>
            </a:r>
            <a:r>
              <a:rPr lang="en-US" sz="2400" dirty="0" smtClean="0"/>
              <a:t>.</a:t>
            </a:r>
          </a:p>
          <a:p>
            <a:pPr marL="342900" indent="-342900">
              <a:buFont typeface="Arial" panose="020B0604020202020204" pitchFamily="34" charset="0"/>
              <a:buChar char="•"/>
            </a:pPr>
            <a:r>
              <a:rPr lang="en-US" sz="2400" dirty="0"/>
              <a:t>If the exception is a synchronous exception or an </a:t>
            </a:r>
            <a:r>
              <a:rPr lang="en-US" sz="2400" dirty="0" err="1"/>
              <a:t>SError</a:t>
            </a:r>
            <a:r>
              <a:rPr lang="en-US" sz="2400" dirty="0"/>
              <a:t> interrupt, information characterizing the reason </a:t>
            </a:r>
            <a:r>
              <a:rPr lang="en-US" sz="2400" dirty="0" smtClean="0"/>
              <a:t>for the </a:t>
            </a:r>
            <a:r>
              <a:rPr lang="en-US" sz="2400" dirty="0"/>
              <a:t>exception is saved in the </a:t>
            </a:r>
            <a:r>
              <a:rPr lang="en-US" sz="2400" dirty="0" err="1"/>
              <a:t>ESR_ELx</a:t>
            </a:r>
            <a:r>
              <a:rPr lang="en-US" sz="2400" dirty="0"/>
              <a:t> at the Exception level the exception is taken to</a:t>
            </a:r>
            <a:r>
              <a:rPr lang="en-US" sz="2400" dirty="0" smtClean="0"/>
              <a:t>.</a:t>
            </a:r>
          </a:p>
          <a:p>
            <a:pPr marL="342900" indent="-342900">
              <a:buFont typeface="Arial" panose="020B0604020202020204" pitchFamily="34" charset="0"/>
              <a:buChar char="•"/>
            </a:pPr>
            <a:r>
              <a:rPr lang="en-US" sz="2400" dirty="0"/>
              <a:t>Execution moves to the target Exception level, and starts at the address defined by the </a:t>
            </a:r>
            <a:r>
              <a:rPr lang="en-US" sz="2400" b="1" dirty="0"/>
              <a:t>exception </a:t>
            </a:r>
            <a:r>
              <a:rPr lang="en-US" sz="2400" b="1" dirty="0" smtClean="0"/>
              <a:t>vector</a:t>
            </a:r>
            <a:r>
              <a:rPr lang="en-US" sz="2400" dirty="0" smtClean="0"/>
              <a:t>.</a:t>
            </a:r>
          </a:p>
        </p:txBody>
      </p:sp>
      <p:sp>
        <p:nvSpPr>
          <p:cNvPr id="3" name="Title 2"/>
          <p:cNvSpPr>
            <a:spLocks noGrp="1"/>
          </p:cNvSpPr>
          <p:nvPr>
            <p:ph type="title"/>
          </p:nvPr>
        </p:nvSpPr>
        <p:spPr/>
        <p:txBody>
          <a:bodyPr/>
          <a:lstStyle/>
          <a:p>
            <a:r>
              <a:rPr lang="en-US" dirty="0" smtClean="0"/>
              <a:t>Exception Entry</a:t>
            </a:r>
            <a:endParaRPr lang="en-US" dirty="0"/>
          </a:p>
        </p:txBody>
      </p:sp>
    </p:spTree>
    <p:extLst>
      <p:ext uri="{BB962C8B-B14F-4D97-AF65-F5344CB8AC3E}">
        <p14:creationId xmlns:p14="http://schemas.microsoft.com/office/powerpoint/2010/main" val="1821446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3522503"/>
          </a:xfrm>
        </p:spPr>
        <p:txBody>
          <a:bodyPr/>
          <a:lstStyle/>
          <a:p>
            <a:pPr marL="342900" indent="-342900">
              <a:buFont typeface="Arial" panose="020B0604020202020204" pitchFamily="34" charset="0"/>
              <a:buChar char="•"/>
            </a:pPr>
            <a:r>
              <a:rPr lang="en-US" sz="2400" dirty="0"/>
              <a:t>When an exception occurs, the processor must execute handler code which corresponds to </a:t>
            </a:r>
            <a:r>
              <a:rPr lang="en-US" sz="2400" dirty="0" smtClean="0"/>
              <a:t>the exception</a:t>
            </a:r>
            <a:r>
              <a:rPr lang="en-US" sz="2400" dirty="0"/>
              <a:t>. </a:t>
            </a:r>
            <a:endParaRPr lang="en-US" sz="2400" dirty="0" smtClean="0"/>
          </a:p>
          <a:p>
            <a:pPr marL="342900" indent="-342900">
              <a:buFont typeface="Arial" panose="020B0604020202020204" pitchFamily="34" charset="0"/>
              <a:buChar char="•"/>
            </a:pPr>
            <a:r>
              <a:rPr lang="en-US" sz="2400" dirty="0" smtClean="0"/>
              <a:t>The </a:t>
            </a:r>
            <a:r>
              <a:rPr lang="en-US" sz="2400" dirty="0"/>
              <a:t>location in memory where the handler is stored is called the </a:t>
            </a:r>
            <a:r>
              <a:rPr lang="en-US" sz="2400" b="1" dirty="0"/>
              <a:t>E</a:t>
            </a:r>
            <a:r>
              <a:rPr lang="en-US" sz="2400" b="1" dirty="0" smtClean="0"/>
              <a:t>xception</a:t>
            </a:r>
            <a:r>
              <a:rPr lang="en-US" sz="2400" b="1" i="1" dirty="0" smtClean="0"/>
              <a:t> </a:t>
            </a:r>
            <a:r>
              <a:rPr lang="en-US" sz="2400" b="1" dirty="0"/>
              <a:t>V</a:t>
            </a:r>
            <a:r>
              <a:rPr lang="en-US" sz="2400" b="1" dirty="0" smtClean="0"/>
              <a:t>ector</a:t>
            </a:r>
            <a:r>
              <a:rPr lang="en-US" sz="2400" dirty="0" smtClean="0"/>
              <a:t>.</a:t>
            </a:r>
          </a:p>
          <a:p>
            <a:pPr marL="342900" indent="-342900">
              <a:buFont typeface="Arial" panose="020B0604020202020204" pitchFamily="34" charset="0"/>
              <a:buChar char="•"/>
            </a:pPr>
            <a:r>
              <a:rPr lang="en-US" sz="2400" dirty="0"/>
              <a:t>E</a:t>
            </a:r>
            <a:r>
              <a:rPr lang="en-US" sz="2400" dirty="0" smtClean="0"/>
              <a:t>xception </a:t>
            </a:r>
            <a:r>
              <a:rPr lang="en-US" sz="2400" dirty="0"/>
              <a:t>vectors are stored in a table, called the</a:t>
            </a:r>
            <a:r>
              <a:rPr lang="en-US" sz="2400" b="1" dirty="0"/>
              <a:t> </a:t>
            </a:r>
            <a:r>
              <a:rPr lang="en-US" sz="2400" b="1" dirty="0" smtClean="0"/>
              <a:t>Exception </a:t>
            </a:r>
            <a:r>
              <a:rPr lang="en-US" sz="2400" b="1" dirty="0"/>
              <a:t>V</a:t>
            </a:r>
            <a:r>
              <a:rPr lang="en-US" sz="2400" b="1" dirty="0" smtClean="0"/>
              <a:t>ector </a:t>
            </a:r>
            <a:r>
              <a:rPr lang="en-US" sz="2400" b="1" dirty="0"/>
              <a:t>table</a:t>
            </a:r>
            <a:r>
              <a:rPr lang="en-US" sz="2400" dirty="0" smtClean="0"/>
              <a:t>.</a:t>
            </a:r>
          </a:p>
          <a:p>
            <a:pPr marL="342900" indent="-342900">
              <a:buFont typeface="Arial" panose="020B0604020202020204" pitchFamily="34" charset="0"/>
              <a:buChar char="•"/>
            </a:pPr>
            <a:r>
              <a:rPr lang="en-US" sz="2400" dirty="0"/>
              <a:t>Each Exception level has its own vector </a:t>
            </a:r>
            <a:r>
              <a:rPr lang="en-US" sz="2400" dirty="0" smtClean="0"/>
              <a:t>table.</a:t>
            </a:r>
          </a:p>
          <a:p>
            <a:pPr marL="342900" indent="-342900">
              <a:buFont typeface="Arial" panose="020B0604020202020204" pitchFamily="34" charset="0"/>
              <a:buChar char="•"/>
            </a:pPr>
            <a:r>
              <a:rPr lang="en-US" sz="2400" dirty="0"/>
              <a:t>The </a:t>
            </a:r>
            <a:r>
              <a:rPr lang="en-US" sz="2400" dirty="0" smtClean="0"/>
              <a:t>virtual address </a:t>
            </a:r>
            <a:r>
              <a:rPr lang="en-US" sz="2400" dirty="0"/>
              <a:t>of each table base is set by the </a:t>
            </a:r>
            <a:r>
              <a:rPr lang="en-US" sz="2400" b="1" dirty="0"/>
              <a:t>Vector </a:t>
            </a:r>
            <a:r>
              <a:rPr lang="en-US" sz="2400" b="1" dirty="0" smtClean="0"/>
              <a:t>Base Address Registers( </a:t>
            </a:r>
            <a:r>
              <a:rPr lang="en-US" sz="2400" dirty="0" err="1" smtClean="0"/>
              <a:t>VBAR_Eln</a:t>
            </a:r>
            <a:r>
              <a:rPr lang="en-US" sz="2400" dirty="0" smtClean="0"/>
              <a:t>).</a:t>
            </a:r>
            <a:endParaRPr lang="en-US" sz="2400" dirty="0">
              <a:latin typeface="+mn-lt"/>
            </a:endParaRPr>
          </a:p>
        </p:txBody>
      </p:sp>
      <p:sp>
        <p:nvSpPr>
          <p:cNvPr id="3" name="Title 2"/>
          <p:cNvSpPr>
            <a:spLocks noGrp="1"/>
          </p:cNvSpPr>
          <p:nvPr>
            <p:ph type="title"/>
          </p:nvPr>
        </p:nvSpPr>
        <p:spPr/>
        <p:txBody>
          <a:bodyPr/>
          <a:lstStyle/>
          <a:p>
            <a:r>
              <a:rPr lang="en-US" dirty="0" smtClean="0"/>
              <a:t>Aarch64 Exception Table</a:t>
            </a:r>
            <a:endParaRPr lang="en-US" dirty="0"/>
          </a:p>
        </p:txBody>
      </p:sp>
    </p:spTree>
    <p:extLst>
      <p:ext uri="{BB962C8B-B14F-4D97-AF65-F5344CB8AC3E}">
        <p14:creationId xmlns:p14="http://schemas.microsoft.com/office/powerpoint/2010/main" val="3739329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2655" y="1225288"/>
            <a:ext cx="8572500" cy="1481944"/>
          </a:xfrm>
        </p:spPr>
        <p:txBody>
          <a:bodyPr/>
          <a:lstStyle/>
          <a:p>
            <a:pPr marL="342900" indent="-342900">
              <a:buFont typeface="Arial" panose="020B0604020202020204" pitchFamily="34" charset="0"/>
              <a:buChar char="•"/>
            </a:pPr>
            <a:r>
              <a:rPr lang="en-US" sz="2400" dirty="0"/>
              <a:t>Each entry in the vector table is 16 instructions </a:t>
            </a:r>
            <a:r>
              <a:rPr lang="en-US" sz="2400" dirty="0" smtClean="0"/>
              <a:t>long.</a:t>
            </a:r>
          </a:p>
          <a:p>
            <a:pPr marL="342900" indent="-342900">
              <a:buFont typeface="Arial" panose="020B0604020202020204" pitchFamily="34" charset="0"/>
              <a:buChar char="•"/>
            </a:pPr>
            <a:r>
              <a:rPr lang="en-US" sz="2400" dirty="0" smtClean="0"/>
              <a:t>It has </a:t>
            </a:r>
            <a:r>
              <a:rPr lang="en-US" sz="2400" dirty="0"/>
              <a:t>a defined offset from this base </a:t>
            </a:r>
            <a:r>
              <a:rPr lang="en-US" sz="2400" dirty="0" smtClean="0"/>
              <a:t>address.</a:t>
            </a:r>
          </a:p>
          <a:p>
            <a:endParaRPr lang="en-US" sz="2400" dirty="0" smtClean="0"/>
          </a:p>
          <a:p>
            <a:endParaRPr lang="en-US" sz="1200" dirty="0"/>
          </a:p>
        </p:txBody>
      </p:sp>
      <p:sp>
        <p:nvSpPr>
          <p:cNvPr id="3" name="Title 2"/>
          <p:cNvSpPr>
            <a:spLocks noGrp="1"/>
          </p:cNvSpPr>
          <p:nvPr>
            <p:ph type="title"/>
          </p:nvPr>
        </p:nvSpPr>
        <p:spPr/>
        <p:txBody>
          <a:bodyPr/>
          <a:lstStyle/>
          <a:p>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14" y="2107944"/>
            <a:ext cx="6358155" cy="430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078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4059573"/>
          </a:xfrm>
        </p:spPr>
        <p:txBody>
          <a:bodyPr/>
          <a:lstStyle/>
          <a:p>
            <a:pPr marL="342900" indent="-342900">
              <a:buFont typeface="Arial" panose="020B0604020202020204" pitchFamily="34" charset="0"/>
              <a:buChar char="•"/>
            </a:pPr>
            <a:r>
              <a:rPr lang="en-US" sz="2400" dirty="0"/>
              <a:t>Which entry is used depends upon a number of </a:t>
            </a:r>
            <a:r>
              <a:rPr lang="en-US" sz="2400" dirty="0" smtClean="0"/>
              <a:t>factors:</a:t>
            </a:r>
          </a:p>
          <a:p>
            <a:pPr marL="857250" lvl="2" indent="-342900">
              <a:buFont typeface="Arial" panose="020B0604020202020204" pitchFamily="34" charset="0"/>
              <a:buChar char="•"/>
            </a:pPr>
            <a:r>
              <a:rPr lang="en-US" sz="2200" dirty="0" smtClean="0"/>
              <a:t>The </a:t>
            </a:r>
            <a:r>
              <a:rPr lang="en-US" sz="2200" dirty="0"/>
              <a:t>type of exception (</a:t>
            </a:r>
            <a:r>
              <a:rPr lang="en-US" sz="2200" dirty="0" err="1"/>
              <a:t>SError</a:t>
            </a:r>
            <a:r>
              <a:rPr lang="en-US" sz="2200" dirty="0"/>
              <a:t>, FIQ, IRQ or </a:t>
            </a:r>
            <a:r>
              <a:rPr lang="en-US" sz="2200" dirty="0" smtClean="0"/>
              <a:t>Synchronous)</a:t>
            </a:r>
          </a:p>
          <a:p>
            <a:pPr marL="857250" lvl="2" indent="-342900">
              <a:buFont typeface="Arial" panose="020B0604020202020204" pitchFamily="34" charset="0"/>
              <a:buChar char="•"/>
            </a:pPr>
            <a:r>
              <a:rPr lang="en-US" sz="2200" dirty="0" smtClean="0"/>
              <a:t>If </a:t>
            </a:r>
            <a:r>
              <a:rPr lang="en-US" sz="2200" dirty="0"/>
              <a:t>the exception is being taken at the same Exception level, the Stack Pointer to be </a:t>
            </a:r>
            <a:r>
              <a:rPr lang="en-US" sz="2200" dirty="0" smtClean="0"/>
              <a:t>used (SP0 </a:t>
            </a:r>
            <a:r>
              <a:rPr lang="en-US" sz="2200" dirty="0"/>
              <a:t>or </a:t>
            </a:r>
            <a:r>
              <a:rPr lang="en-US" sz="2200" dirty="0" err="1" smtClean="0"/>
              <a:t>SPx</a:t>
            </a:r>
            <a:r>
              <a:rPr lang="en-US" sz="2200" dirty="0" smtClean="0"/>
              <a:t>)</a:t>
            </a:r>
          </a:p>
          <a:p>
            <a:pPr marL="857250" lvl="2" indent="-342900">
              <a:buFont typeface="Arial" panose="020B0604020202020204" pitchFamily="34" charset="0"/>
              <a:buChar char="•"/>
            </a:pPr>
            <a:r>
              <a:rPr lang="en-US" sz="2200" dirty="0" smtClean="0"/>
              <a:t>If </a:t>
            </a:r>
            <a:r>
              <a:rPr lang="en-US" sz="2200" dirty="0"/>
              <a:t>the exception is being taken at a lower Exception level, the execution state of the </a:t>
            </a:r>
            <a:r>
              <a:rPr lang="en-US" sz="2200" dirty="0" smtClean="0"/>
              <a:t>next lower </a:t>
            </a:r>
            <a:r>
              <a:rPr lang="en-US" sz="2200" dirty="0"/>
              <a:t>level (AArch64 or AArch32)</a:t>
            </a:r>
          </a:p>
          <a:p>
            <a:endParaRPr lang="en-US" sz="2400" dirty="0"/>
          </a:p>
          <a:p>
            <a:pPr marL="342900" indent="-342900">
              <a:buFont typeface="Arial" panose="020B0604020202020204" pitchFamily="34" charset="0"/>
              <a:buChar char="•"/>
            </a:pPr>
            <a:r>
              <a:rPr lang="en-US" sz="2400" dirty="0" smtClean="0"/>
              <a:t>Exception </a:t>
            </a:r>
            <a:r>
              <a:rPr lang="en-US" sz="2400" dirty="0"/>
              <a:t>Vector table is defined in </a:t>
            </a:r>
            <a:r>
              <a:rPr lang="en-US" sz="2400" b="1" dirty="0"/>
              <a:t>arch/arm64/kernel/</a:t>
            </a:r>
            <a:r>
              <a:rPr lang="en-US" sz="2400" b="1" dirty="0" err="1"/>
              <a:t>entry.S</a:t>
            </a:r>
            <a:endParaRPr lang="en-US" sz="2400" b="1" dirty="0" smtClean="0"/>
          </a:p>
          <a:p>
            <a:pPr marL="342900" indent="-342900">
              <a:buFont typeface="Arial" panose="020B0604020202020204" pitchFamily="34" charset="0"/>
              <a:buChar char="•"/>
            </a:pPr>
            <a:r>
              <a:rPr lang="en-US" sz="2400" dirty="0" smtClean="0"/>
              <a:t>It is allocated during boot time </a:t>
            </a:r>
            <a:r>
              <a:rPr lang="en-US" sz="2400" dirty="0"/>
              <a:t>at  </a:t>
            </a:r>
            <a:r>
              <a:rPr lang="en-US" sz="2400" b="1" dirty="0"/>
              <a:t>arch/arm64/kernel/</a:t>
            </a:r>
            <a:r>
              <a:rPr lang="en-US" sz="2400" b="1" dirty="0" err="1"/>
              <a:t>head.S</a:t>
            </a:r>
            <a:r>
              <a:rPr lang="en-US" sz="2400" dirty="0"/>
              <a:t> </a:t>
            </a:r>
            <a:r>
              <a:rPr lang="en-US" sz="2400" dirty="0" smtClean="0"/>
              <a:t>.</a:t>
            </a:r>
          </a:p>
          <a:p>
            <a:pPr marL="342900" indent="-342900">
              <a:buFont typeface="Arial" panose="020B0604020202020204" pitchFamily="34" charset="0"/>
              <a:buChar char="•"/>
            </a:pPr>
            <a:r>
              <a:rPr lang="en-US" sz="2400" dirty="0" smtClean="0"/>
              <a:t>VBAR_EL1 contains the vector table base address.</a:t>
            </a:r>
            <a:endParaRPr lang="en-US" sz="24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90453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1269578"/>
          </a:xfrm>
        </p:spPr>
        <p:txBody>
          <a:bodyPr/>
          <a:lstStyle/>
          <a:p>
            <a:pPr marL="342900" indent="-342900">
              <a:buFont typeface="Arial" panose="020B0604020202020204" pitchFamily="34" charset="0"/>
              <a:buChar char="•"/>
            </a:pPr>
            <a:r>
              <a:rPr lang="en-US" sz="2400" dirty="0" smtClean="0"/>
              <a:t>Examples:</a:t>
            </a:r>
          </a:p>
          <a:p>
            <a:pPr marL="342900" indent="-342900">
              <a:buFont typeface="Arial" panose="020B0604020202020204" pitchFamily="34" charset="0"/>
              <a:buChar char="•"/>
            </a:pPr>
            <a:r>
              <a:rPr lang="en-US" sz="2400" dirty="0" smtClean="0"/>
              <a:t>Segmentation fault by a user </a:t>
            </a:r>
            <a:r>
              <a:rPr lang="en-US" sz="2400" dirty="0" smtClean="0"/>
              <a:t>application.</a:t>
            </a:r>
            <a:endParaRPr lang="en-US" sz="2200" dirty="0"/>
          </a:p>
          <a:p>
            <a:pPr marL="342900" indent="-342900">
              <a:buFont typeface="Arial" panose="020B0604020202020204" pitchFamily="34" charset="0"/>
              <a:buChar char="•"/>
            </a:pPr>
            <a:r>
              <a:rPr lang="en-US" sz="2200" dirty="0" smtClean="0"/>
              <a:t>Segmentation fault by a kernel </a:t>
            </a:r>
            <a:r>
              <a:rPr lang="en-US" sz="2200" dirty="0" smtClean="0"/>
              <a:t>module.</a:t>
            </a:r>
            <a:endParaRPr lang="en-US" sz="2400" dirty="0" smtClean="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11001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3283976"/>
          </a:xfrm>
        </p:spPr>
        <p:txBody>
          <a:bodyPr/>
          <a:lstStyle/>
          <a:p>
            <a:pPr marL="342900" indent="-342900">
              <a:buFont typeface="Arial" panose="020B0604020202020204" pitchFamily="34" charset="0"/>
              <a:buChar char="•"/>
            </a:pPr>
            <a:r>
              <a:rPr lang="en-US" sz="2400" dirty="0"/>
              <a:t>Exceptions are never taken to EL0</a:t>
            </a:r>
          </a:p>
          <a:p>
            <a:pPr marL="342900" indent="-342900">
              <a:buFont typeface="Arial" panose="020B0604020202020204" pitchFamily="34" charset="0"/>
              <a:buChar char="•"/>
            </a:pPr>
            <a:r>
              <a:rPr lang="en-US" sz="2400" dirty="0"/>
              <a:t>On taking an exception the EL can stay the same OR get higher.</a:t>
            </a:r>
          </a:p>
          <a:p>
            <a:pPr marL="342900" indent="-342900">
              <a:buFont typeface="Arial" panose="020B0604020202020204" pitchFamily="34" charset="0"/>
              <a:buChar char="•"/>
            </a:pPr>
            <a:r>
              <a:rPr lang="en-US" sz="2400" dirty="0"/>
              <a:t>Asynchronous exceptions can be routed to higher </a:t>
            </a:r>
            <a:r>
              <a:rPr lang="en-US" sz="2400" dirty="0" smtClean="0"/>
              <a:t>ELs.</a:t>
            </a:r>
          </a:p>
          <a:p>
            <a:pPr marL="857250" lvl="2" indent="-342900">
              <a:buFont typeface="Arial" panose="020B0604020202020204" pitchFamily="34" charset="0"/>
              <a:buChar char="•"/>
            </a:pPr>
            <a:r>
              <a:rPr lang="en-US" sz="2200" dirty="0" smtClean="0"/>
              <a:t>SCR_EL3 </a:t>
            </a:r>
            <a:r>
              <a:rPr lang="en-US" sz="2200" dirty="0"/>
              <a:t>– specifies exceptions to be routed to </a:t>
            </a:r>
            <a:r>
              <a:rPr lang="en-US" sz="2200" dirty="0" smtClean="0"/>
              <a:t>EL3</a:t>
            </a:r>
          </a:p>
          <a:p>
            <a:pPr marL="857250" lvl="2" indent="-342900">
              <a:buFont typeface="Arial" panose="020B0604020202020204" pitchFamily="34" charset="0"/>
              <a:buChar char="•"/>
            </a:pPr>
            <a:r>
              <a:rPr lang="en-US" sz="2200" dirty="0" smtClean="0"/>
              <a:t>HCR_EL2 </a:t>
            </a:r>
            <a:r>
              <a:rPr lang="en-US" sz="2200" dirty="0"/>
              <a:t>– specifies exceptions to be routed to EL2</a:t>
            </a:r>
            <a:r>
              <a:rPr lang="en-US" sz="2200" dirty="0" smtClean="0"/>
              <a:t>.</a:t>
            </a:r>
            <a:endParaRPr lang="en-US" sz="2200" dirty="0"/>
          </a:p>
          <a:p>
            <a:pPr marL="342900" indent="-342900">
              <a:buFont typeface="Arial" panose="020B0604020202020204" pitchFamily="34" charset="0"/>
              <a:buChar char="•"/>
            </a:pPr>
            <a:r>
              <a:rPr lang="en-US" sz="2400" dirty="0"/>
              <a:t>For asynchronous exceptions, the </a:t>
            </a:r>
            <a:r>
              <a:rPr lang="en-US" sz="2400" dirty="0" err="1"/>
              <a:t>ELR_EL</a:t>
            </a:r>
            <a:r>
              <a:rPr lang="en-US" sz="2400" i="1" dirty="0" err="1"/>
              <a:t>n</a:t>
            </a:r>
            <a:r>
              <a:rPr lang="en-US" sz="2400" i="1" dirty="0"/>
              <a:t> </a:t>
            </a:r>
            <a:r>
              <a:rPr lang="en-US" sz="2400" dirty="0"/>
              <a:t>points to the address of the first instruction that </a:t>
            </a:r>
            <a:r>
              <a:rPr lang="en-US" sz="2400" dirty="0" smtClean="0"/>
              <a:t>has not </a:t>
            </a:r>
            <a:r>
              <a:rPr lang="en-US" sz="2400" dirty="0"/>
              <a:t>been executed, or executed fully, as a result of taking the interrupt</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204386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492" y="899152"/>
            <a:ext cx="8727508" cy="7640553"/>
          </a:xfrm>
        </p:spPr>
        <p:txBody>
          <a:bodyPr/>
          <a:lstStyle/>
          <a:p>
            <a:endParaRPr lang="en-US" sz="2400" dirty="0"/>
          </a:p>
          <a:p>
            <a:endParaRPr lang="en-US" sz="2400" dirty="0" smtClean="0"/>
          </a:p>
          <a:p>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endParaRPr lang="en-US" sz="2400" dirty="0" smtClean="0"/>
          </a:p>
          <a:p>
            <a:pPr marL="342900" indent="-342900">
              <a:buFont typeface="Arial" panose="020B0604020202020204" pitchFamily="34" charset="0"/>
              <a:buChar char="•"/>
            </a:pPr>
            <a:r>
              <a:rPr lang="en-US" sz="2400" dirty="0" smtClean="0"/>
              <a:t>The </a:t>
            </a:r>
            <a:r>
              <a:rPr lang="en-US" sz="2400" b="1" dirty="0" err="1" smtClean="0"/>
              <a:t>adr_l</a:t>
            </a:r>
            <a:r>
              <a:rPr lang="en-US" sz="2400" dirty="0" smtClean="0"/>
              <a:t> loads program relative address into register</a:t>
            </a:r>
          </a:p>
          <a:p>
            <a:pPr marL="342900" indent="-342900">
              <a:buFont typeface="Arial" panose="020B0604020202020204" pitchFamily="34" charset="0"/>
              <a:buChar char="•"/>
            </a:pPr>
            <a:r>
              <a:rPr lang="en-US" sz="2400" dirty="0" smtClean="0"/>
              <a:t>The </a:t>
            </a:r>
            <a:r>
              <a:rPr lang="en-US" sz="2400" b="1" dirty="0" err="1"/>
              <a:t>m</a:t>
            </a:r>
            <a:r>
              <a:rPr lang="en-US" sz="2400" b="1" dirty="0" err="1" smtClean="0"/>
              <a:t>sr</a:t>
            </a:r>
            <a:r>
              <a:rPr lang="en-US" sz="2400" dirty="0" smtClean="0"/>
              <a:t> move arm register value into system register</a:t>
            </a:r>
          </a:p>
          <a:p>
            <a:pPr marL="342900" indent="-342900">
              <a:buFont typeface="Arial" panose="020B0604020202020204" pitchFamily="34" charset="0"/>
              <a:buChar char="•"/>
            </a:pPr>
            <a:r>
              <a:rPr lang="en-US" sz="2400" dirty="0" smtClean="0"/>
              <a:t>The </a:t>
            </a:r>
            <a:r>
              <a:rPr lang="en-US" sz="2400" b="1" dirty="0" smtClean="0"/>
              <a:t>b</a:t>
            </a:r>
            <a:r>
              <a:rPr lang="en-US" sz="2400" dirty="0" smtClean="0"/>
              <a:t> branch to the label</a:t>
            </a:r>
          </a:p>
          <a:p>
            <a:pPr marL="342900" indent="-342900">
              <a:buFont typeface="Arial" panose="020B0604020202020204" pitchFamily="34" charset="0"/>
              <a:buChar char="•"/>
            </a:pPr>
            <a:r>
              <a:rPr lang="en-US" sz="2400" dirty="0" smtClean="0"/>
              <a:t>The </a:t>
            </a:r>
            <a:r>
              <a:rPr lang="en-US" sz="2400" b="1" dirty="0" err="1" smtClean="0"/>
              <a:t>stp</a:t>
            </a:r>
            <a:r>
              <a:rPr lang="en-US" sz="2400" dirty="0" smtClean="0"/>
              <a:t> store pair of registers</a:t>
            </a:r>
          </a:p>
          <a:p>
            <a:pPr marL="342900" indent="-342900">
              <a:buFont typeface="Arial" panose="020B0604020202020204" pitchFamily="34" charset="0"/>
              <a:buChar char="•"/>
            </a:pPr>
            <a:r>
              <a:rPr lang="en-US" sz="2400" dirty="0" smtClean="0"/>
              <a:t>The </a:t>
            </a:r>
            <a:r>
              <a:rPr lang="en-US" sz="2400" b="1" dirty="0" err="1" smtClean="0"/>
              <a:t>ldp</a:t>
            </a:r>
            <a:r>
              <a:rPr lang="en-US" sz="2400" dirty="0" smtClean="0"/>
              <a:t> load pair of </a:t>
            </a:r>
            <a:r>
              <a:rPr lang="en-US" sz="2400" dirty="0" smtClean="0"/>
              <a:t>registers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p:txBody>
      </p:sp>
      <p:sp>
        <p:nvSpPr>
          <p:cNvPr id="3" name="Title 2"/>
          <p:cNvSpPr>
            <a:spLocks noGrp="1"/>
          </p:cNvSpPr>
          <p:nvPr>
            <p:ph type="title"/>
          </p:nvPr>
        </p:nvSpPr>
        <p:spPr>
          <a:xfrm>
            <a:off x="212655" y="532792"/>
            <a:ext cx="8574733" cy="900246"/>
          </a:xfrm>
        </p:spPr>
        <p:txBody>
          <a:bodyPr/>
          <a:lstStyle/>
          <a:p>
            <a:r>
              <a:rPr lang="en-US" dirty="0" smtClean="0"/>
              <a:t>Reference for assembly code:</a:t>
            </a:r>
            <a:r>
              <a:rPr lang="en-US" dirty="0"/>
              <a:t/>
            </a:r>
            <a:br>
              <a:rPr lang="en-US" dirty="0"/>
            </a:br>
            <a:endParaRPr lang="en-US" dirty="0"/>
          </a:p>
        </p:txBody>
      </p:sp>
      <p:sp>
        <p:nvSpPr>
          <p:cNvPr id="5" name="Rectangle 2"/>
          <p:cNvSpPr>
            <a:spLocks noChangeArrowheads="1"/>
          </p:cNvSpPr>
          <p:nvPr/>
        </p:nvSpPr>
        <p:spPr bwMode="auto">
          <a:xfrm>
            <a:off x="609600" y="1159774"/>
            <a:ext cx="3447393" cy="203132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858C93"/>
                </a:solidFill>
                <a:effectLst/>
                <a:latin typeface="Qualcomm Office Regular" panose="020B0503030202060203" pitchFamily="34" charset="0"/>
                <a:cs typeface="Consolas" panose="020B0609020204030204" pitchFamily="49" charset="0"/>
              </a:rPr>
              <a:t>#</a:t>
            </a:r>
            <a:r>
              <a:rPr kumimoji="0" lang="en-US" altLang="en-US" sz="2200" b="0" i="0" u="none" strike="noStrike" cap="none" normalizeH="0" baseline="0" dirty="0" err="1" smtClean="0">
                <a:ln>
                  <a:noFill/>
                </a:ln>
                <a:solidFill>
                  <a:srgbClr val="858C93"/>
                </a:solidFill>
                <a:effectLst/>
                <a:latin typeface="Qualcomm Office Regular" panose="020B0503030202060203" pitchFamily="34" charset="0"/>
                <a:cs typeface="Consolas" panose="020B0609020204030204" pitchFamily="49" charset="0"/>
              </a:rPr>
              <a:t>ifndef</a:t>
            </a:r>
            <a:r>
              <a:rPr kumimoji="0" lang="en-US" altLang="en-US" sz="2200" b="0" i="0" u="none" strike="noStrike" cap="none" normalizeH="0" baseline="0" dirty="0" smtClean="0">
                <a:ln>
                  <a:noFill/>
                </a:ln>
                <a:solidFill>
                  <a:srgbClr val="303336"/>
                </a:solidFill>
                <a:effectLst/>
                <a:latin typeface="Qualcomm Office Regular" panose="020B0503030202060203" pitchFamily="34" charset="0"/>
                <a:cs typeface="Consolas" panose="020B0609020204030204" pitchFamily="49" charset="0"/>
              </a:rPr>
              <a:t>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03336"/>
                </a:solidFill>
                <a:effectLst/>
                <a:latin typeface="Qualcomm Office Regular" panose="020B0503030202060203" pitchFamily="34" charset="0"/>
                <a:cs typeface="Consolas" panose="020B0609020204030204" pitchFamily="49" charset="0"/>
              </a:rPr>
              <a:t> </a:t>
            </a:r>
            <a:r>
              <a:rPr kumimoji="0" lang="en-US" altLang="en-US" sz="2200" b="0" i="0" u="none" strike="noStrike" cap="none" normalizeH="0" baseline="0" dirty="0" smtClean="0">
                <a:ln>
                  <a:noFill/>
                </a:ln>
                <a:solidFill>
                  <a:srgbClr val="858C93"/>
                </a:solidFill>
                <a:effectLst/>
                <a:latin typeface="Qualcomm Office Regular" panose="020B0503030202060203" pitchFamily="34" charset="0"/>
                <a:cs typeface="Consolas" panose="020B0609020204030204" pitchFamily="49" charset="0"/>
              </a:rPr>
              <a:t>#define</a:t>
            </a:r>
            <a:r>
              <a:rPr kumimoji="0" lang="en-US" altLang="en-US" sz="2200" b="0" i="0" u="none" strike="noStrike" cap="none" normalizeH="0" baseline="0" dirty="0" smtClean="0">
                <a:ln>
                  <a:noFill/>
                </a:ln>
                <a:solidFill>
                  <a:srgbClr val="303336"/>
                </a:solidFill>
                <a:effectLst/>
                <a:latin typeface="Qualcomm Office Regular" panose="020B0503030202060203" pitchFamily="34" charset="0"/>
                <a:cs typeface="Consolas" panose="020B0609020204030204" pitchFamily="49" charset="0"/>
              </a:rPr>
              <a:t> ENTRY(name)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03336"/>
                </a:solidFill>
                <a:latin typeface="Qualcomm Office Regular" panose="020B0503030202060203" pitchFamily="34" charset="0"/>
                <a:cs typeface="Consolas" panose="020B0609020204030204" pitchFamily="49" charset="0"/>
              </a:rPr>
              <a:t>	</a:t>
            </a:r>
            <a:r>
              <a:rPr kumimoji="0" lang="en-US" altLang="en-US" sz="2200" b="0" i="0" u="none" strike="noStrike" cap="none" normalizeH="0" baseline="0" dirty="0" smtClean="0">
                <a:ln>
                  <a:noFill/>
                </a:ln>
                <a:solidFill>
                  <a:srgbClr val="303336"/>
                </a:solidFill>
                <a:effectLst/>
                <a:latin typeface="Qualcomm Office Regular" panose="020B0503030202060203" pitchFamily="34" charset="0"/>
                <a:cs typeface="Consolas" panose="020B0609020204030204" pitchFamily="49" charset="0"/>
              </a:rPr>
              <a:t>.</a:t>
            </a:r>
            <a:r>
              <a:rPr kumimoji="0" lang="en-US" altLang="en-US" sz="2200" b="0" i="0" u="none" strike="noStrike" cap="none" normalizeH="0" baseline="0" dirty="0" err="1" smtClean="0">
                <a:ln>
                  <a:noFill/>
                </a:ln>
                <a:solidFill>
                  <a:srgbClr val="303336"/>
                </a:solidFill>
                <a:effectLst/>
                <a:latin typeface="Qualcomm Office Regular" panose="020B0503030202060203" pitchFamily="34" charset="0"/>
                <a:cs typeface="Consolas" panose="020B0609020204030204" pitchFamily="49" charset="0"/>
              </a:rPr>
              <a:t>globl</a:t>
            </a:r>
            <a:r>
              <a:rPr kumimoji="0" lang="en-US" altLang="en-US" sz="2200" b="0" i="0" u="none" strike="noStrike" cap="none" normalizeH="0" baseline="0" dirty="0" smtClean="0">
                <a:ln>
                  <a:noFill/>
                </a:ln>
                <a:solidFill>
                  <a:srgbClr val="303336"/>
                </a:solidFill>
                <a:effectLst/>
                <a:latin typeface="Qualcomm Office Regular" panose="020B0503030202060203" pitchFamily="34" charset="0"/>
                <a:cs typeface="Consolas" panose="020B0609020204030204" pitchFamily="49" charset="0"/>
              </a:rPr>
              <a:t> name ASM_NL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03336"/>
                </a:solidFill>
                <a:latin typeface="Qualcomm Office Regular" panose="020B0503030202060203" pitchFamily="34" charset="0"/>
                <a:cs typeface="Consolas" panose="020B0609020204030204" pitchFamily="49" charset="0"/>
              </a:rPr>
              <a:t>	</a:t>
            </a:r>
            <a:r>
              <a:rPr kumimoji="0" lang="en-US" altLang="en-US" sz="2200" b="0" i="0" u="none" strike="noStrike" cap="none" normalizeH="0" baseline="0" dirty="0" smtClean="0">
                <a:ln>
                  <a:noFill/>
                </a:ln>
                <a:solidFill>
                  <a:srgbClr val="303336"/>
                </a:solidFill>
                <a:effectLst/>
                <a:latin typeface="Qualcomm Office Regular" panose="020B0503030202060203" pitchFamily="34" charset="0"/>
                <a:cs typeface="Consolas" panose="020B0609020204030204" pitchFamily="49" charset="0"/>
              </a:rPr>
              <a:t>ALIGN ASM_NL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03336"/>
                </a:solidFill>
                <a:latin typeface="Qualcomm Office Regular" panose="020B0503030202060203" pitchFamily="34" charset="0"/>
                <a:cs typeface="Consolas" panose="020B0609020204030204" pitchFamily="49" charset="0"/>
              </a:rPr>
              <a:t>	</a:t>
            </a:r>
            <a:r>
              <a:rPr kumimoji="0" lang="en-US" altLang="en-US" sz="2200" b="0" i="0" u="none" strike="noStrike" cap="none" normalizeH="0" baseline="0" dirty="0" smtClean="0">
                <a:ln>
                  <a:noFill/>
                </a:ln>
                <a:solidFill>
                  <a:srgbClr val="303336"/>
                </a:solidFill>
                <a:effectLst/>
                <a:latin typeface="Qualcomm Office Regular" panose="020B0503030202060203" pitchFamily="34" charset="0"/>
                <a:cs typeface="Consolas" panose="020B0609020204030204" pitchFamily="49" charset="0"/>
              </a:rPr>
              <a:t>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03336"/>
                </a:solidFill>
                <a:effectLst/>
                <a:latin typeface="Qualcomm Office Regular" panose="020B0503030202060203" pitchFamily="34" charset="0"/>
                <a:cs typeface="Consolas" panose="020B0609020204030204" pitchFamily="49" charset="0"/>
              </a:rPr>
              <a:t> </a:t>
            </a:r>
            <a:r>
              <a:rPr kumimoji="0" lang="en-US" altLang="en-US" sz="2200" b="0" i="0" u="none" strike="noStrike" cap="none" normalizeH="0" baseline="0" dirty="0" smtClean="0">
                <a:ln>
                  <a:noFill/>
                </a:ln>
                <a:solidFill>
                  <a:srgbClr val="858C93"/>
                </a:solidFill>
                <a:effectLst/>
                <a:latin typeface="Qualcomm Office Regular" panose="020B0503030202060203" pitchFamily="34" charset="0"/>
                <a:cs typeface="Consolas" panose="020B0609020204030204" pitchFamily="49" charset="0"/>
              </a:rPr>
              <a:t>#</a:t>
            </a:r>
            <a:r>
              <a:rPr kumimoji="0" lang="en-US" altLang="en-US" sz="2200" b="0" i="0" u="none" strike="noStrike" cap="none" normalizeH="0" baseline="0" dirty="0" err="1" smtClean="0">
                <a:ln>
                  <a:noFill/>
                </a:ln>
                <a:solidFill>
                  <a:srgbClr val="858C93"/>
                </a:solidFill>
                <a:effectLst/>
                <a:latin typeface="Qualcomm Office Regular" panose="020B0503030202060203" pitchFamily="34" charset="0"/>
                <a:cs typeface="Consolas" panose="020B0609020204030204" pitchFamily="49" charset="0"/>
              </a:rPr>
              <a:t>endif</a:t>
            </a:r>
            <a:r>
              <a:rPr kumimoji="0" lang="en-US" altLang="en-US" sz="2200" b="0" i="0" u="none" strike="noStrike" cap="none" normalizeH="0" baseline="0" dirty="0" smtClean="0">
                <a:ln>
                  <a:noFill/>
                </a:ln>
                <a:solidFill>
                  <a:schemeClr val="tx1"/>
                </a:solidFill>
                <a:effectLst/>
                <a:latin typeface="Qualcomm Office Regular" panose="020B0503030202060203" pitchFamily="34" charset="0"/>
              </a:rPr>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21" y="1159774"/>
            <a:ext cx="3472337" cy="1709458"/>
          </a:xfrm>
          <a:prstGeom prst="rect">
            <a:avLst/>
          </a:prstGeom>
        </p:spPr>
      </p:pic>
    </p:spTree>
    <p:extLst>
      <p:ext uri="{BB962C8B-B14F-4D97-AF65-F5344CB8AC3E}">
        <p14:creationId xmlns:p14="http://schemas.microsoft.com/office/powerpoint/2010/main" val="2986206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328495"/>
            <a:ext cx="8572500" cy="5549211"/>
          </a:xfrm>
        </p:spPr>
        <p:txBody>
          <a:bodyPr/>
          <a:lstStyle/>
          <a:p>
            <a:pPr marL="342900" indent="-342900">
              <a:buFont typeface="Arial" panose="020B0604020202020204" pitchFamily="34" charset="0"/>
              <a:buChar char="•"/>
            </a:pPr>
            <a:r>
              <a:rPr lang="en-US" sz="2400" dirty="0"/>
              <a:t>Exceptions are conditions </a:t>
            </a:r>
            <a:r>
              <a:rPr lang="en-US" sz="2400" dirty="0" smtClean="0"/>
              <a:t>or system </a:t>
            </a:r>
            <a:r>
              <a:rPr lang="en-US" sz="2400" dirty="0"/>
              <a:t>events that require some action by privileged software </a:t>
            </a:r>
            <a:r>
              <a:rPr lang="en-US" sz="2400" dirty="0" smtClean="0"/>
              <a:t>to ensure smooth </a:t>
            </a:r>
            <a:r>
              <a:rPr lang="en-US" sz="2400" dirty="0"/>
              <a:t>functioning of the system</a:t>
            </a:r>
            <a:r>
              <a:rPr lang="en-US" sz="2400" dirty="0" smtClean="0"/>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Different Type of exceptions are</a:t>
            </a:r>
          </a:p>
          <a:p>
            <a:pPr marL="1071563" lvl="3" indent="-342900">
              <a:buFont typeface="Arial" panose="020B0604020202020204" pitchFamily="34" charset="0"/>
              <a:buChar char="•"/>
            </a:pPr>
            <a:r>
              <a:rPr lang="en-US" sz="2200" dirty="0"/>
              <a:t>Interrupts</a:t>
            </a:r>
          </a:p>
          <a:p>
            <a:pPr marL="1071563" lvl="3" indent="-342900">
              <a:buFont typeface="Arial" panose="020B0604020202020204" pitchFamily="34" charset="0"/>
              <a:buChar char="•"/>
            </a:pPr>
            <a:r>
              <a:rPr lang="en-US" sz="2200" dirty="0"/>
              <a:t>Aborts</a:t>
            </a:r>
          </a:p>
          <a:p>
            <a:pPr marL="1071563" lvl="3" indent="-342900">
              <a:buFont typeface="Arial" panose="020B0604020202020204" pitchFamily="34" charset="0"/>
              <a:buChar char="•"/>
            </a:pPr>
            <a:r>
              <a:rPr lang="en-US" sz="2200" dirty="0" smtClean="0"/>
              <a:t>Reset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In Aarch64, Exceptions may be synchronous or asynchronous.</a:t>
            </a:r>
          </a:p>
          <a:p>
            <a:pPr marL="857250" lvl="2" indent="-342900">
              <a:buFont typeface="Arial" panose="020B0604020202020204" pitchFamily="34" charset="0"/>
              <a:buChar char="•"/>
            </a:pPr>
            <a:endParaRPr lang="en-US" sz="2800" dirty="0" smtClean="0"/>
          </a:p>
          <a:p>
            <a:pPr marL="342900" indent="-342900">
              <a:buFont typeface="Arial" panose="020B0604020202020204" pitchFamily="34" charset="0"/>
              <a:buChar char="•"/>
            </a:pPr>
            <a:endParaRPr lang="en-US" sz="2400" dirty="0" smtClean="0"/>
          </a:p>
          <a:p>
            <a:pPr lvl="3"/>
            <a:endParaRPr lang="en-US" sz="2600" dirty="0" smtClean="0"/>
          </a:p>
          <a:p>
            <a:pPr marL="642938" lvl="1" indent="-342900">
              <a:buFont typeface="Arial" panose="020B0604020202020204" pitchFamily="34" charset="0"/>
              <a:buChar char="•"/>
            </a:pPr>
            <a:endParaRPr lang="en-US" sz="3000" dirty="0" smtClean="0"/>
          </a:p>
        </p:txBody>
      </p:sp>
      <p:sp>
        <p:nvSpPr>
          <p:cNvPr id="3" name="Title 2"/>
          <p:cNvSpPr>
            <a:spLocks noGrp="1"/>
          </p:cNvSpPr>
          <p:nvPr>
            <p:ph type="title"/>
          </p:nvPr>
        </p:nvSpPr>
        <p:spPr/>
        <p:txBody>
          <a:bodyPr/>
          <a:lstStyle/>
          <a:p>
            <a:r>
              <a:rPr lang="en-US" smtClean="0"/>
              <a:t>Exceptions</a:t>
            </a:r>
            <a:endParaRPr lang="en-US" dirty="0"/>
          </a:p>
        </p:txBody>
      </p:sp>
    </p:spTree>
    <p:extLst>
      <p:ext uri="{BB962C8B-B14F-4D97-AF65-F5344CB8AC3E}">
        <p14:creationId xmlns:p14="http://schemas.microsoft.com/office/powerpoint/2010/main" val="469371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3097771"/>
          </a:xfrm>
        </p:spPr>
        <p:txBody>
          <a:bodyPr/>
          <a:lstStyle/>
          <a:p>
            <a:pPr marL="342900" indent="-342900">
              <a:buFont typeface="Arial" panose="020B0604020202020204" pitchFamily="34" charset="0"/>
              <a:buChar char="•"/>
            </a:pPr>
            <a:r>
              <a:rPr lang="en-US" sz="2400" dirty="0"/>
              <a:t>An exception is </a:t>
            </a:r>
            <a:r>
              <a:rPr lang="en-US" sz="2400" dirty="0" smtClean="0"/>
              <a:t>described as </a:t>
            </a:r>
            <a:r>
              <a:rPr lang="en-US" sz="2400" b="1" dirty="0"/>
              <a:t>synchronous</a:t>
            </a:r>
            <a:r>
              <a:rPr lang="en-US" sz="2400" b="1" i="1" dirty="0"/>
              <a:t> </a:t>
            </a:r>
            <a:r>
              <a:rPr lang="en-US" sz="2400" dirty="0"/>
              <a:t>if it is generated as a result of execution or attempted execution of the </a:t>
            </a:r>
            <a:r>
              <a:rPr lang="en-US" sz="2400" dirty="0" smtClean="0"/>
              <a:t>instruction stream</a:t>
            </a:r>
            <a:r>
              <a:rPr lang="en-US" sz="2400" dirty="0"/>
              <a:t>, and where the return address provides details of the instruction that caused it</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An </a:t>
            </a:r>
            <a:r>
              <a:rPr lang="en-US" sz="2400" b="1" dirty="0" smtClean="0"/>
              <a:t>asynchronous</a:t>
            </a:r>
            <a:r>
              <a:rPr lang="en-US" sz="2400" b="1" i="1" dirty="0" smtClean="0"/>
              <a:t> </a:t>
            </a:r>
            <a:r>
              <a:rPr lang="en-US" sz="2400" b="1" dirty="0"/>
              <a:t>exception </a:t>
            </a:r>
            <a:r>
              <a:rPr lang="en-US" sz="2400" dirty="0"/>
              <a:t>is not generated by executing instructions, while the return </a:t>
            </a:r>
            <a:r>
              <a:rPr lang="en-US" sz="2400" dirty="0" smtClean="0"/>
              <a:t>address might </a:t>
            </a:r>
            <a:r>
              <a:rPr lang="en-US" sz="2400" dirty="0"/>
              <a:t>not always provide details of what caused the exception.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45514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4623573"/>
          </a:xfrm>
        </p:spPr>
        <p:txBody>
          <a:bodyPr/>
          <a:lstStyle/>
          <a:p>
            <a:pPr marL="285750" indent="-285750">
              <a:buFont typeface="Arial" panose="020B0604020202020204" pitchFamily="34" charset="0"/>
              <a:buChar char="•"/>
            </a:pPr>
            <a:r>
              <a:rPr lang="en-US" sz="2400" dirty="0" smtClean="0"/>
              <a:t>Some of exceptions are</a:t>
            </a:r>
            <a:endParaRPr lang="en-US" sz="2100" dirty="0"/>
          </a:p>
          <a:p>
            <a:pPr marL="585788" lvl="1" indent="-285750">
              <a:buFont typeface="Arial" panose="020B0604020202020204" pitchFamily="34" charset="0"/>
              <a:buChar char="•"/>
            </a:pPr>
            <a:r>
              <a:rPr lang="en-US" sz="2400" dirty="0"/>
              <a:t>FIQ – fast external interrupt </a:t>
            </a:r>
            <a:r>
              <a:rPr lang="en-US" sz="2400" dirty="0" smtClean="0"/>
              <a:t>request</a:t>
            </a:r>
          </a:p>
          <a:p>
            <a:pPr marL="800100" lvl="2" indent="-285750">
              <a:buFont typeface="Arial" panose="020B0604020202020204" pitchFamily="34" charset="0"/>
              <a:buChar char="•"/>
            </a:pPr>
            <a:r>
              <a:rPr lang="en-US" sz="2200" dirty="0"/>
              <a:t>FIQ are higher priority than IRQ.</a:t>
            </a:r>
          </a:p>
          <a:p>
            <a:pPr marL="585788" lvl="1" indent="-285750">
              <a:buFont typeface="Arial" panose="020B0604020202020204" pitchFamily="34" charset="0"/>
              <a:buChar char="•"/>
            </a:pPr>
            <a:r>
              <a:rPr lang="en-US" sz="2400" dirty="0"/>
              <a:t>IRQ - external interrupt request</a:t>
            </a:r>
          </a:p>
          <a:p>
            <a:pPr marL="800100" lvl="2" indent="-285750">
              <a:buFont typeface="Arial" panose="020B0604020202020204" pitchFamily="34" charset="0"/>
              <a:buChar char="•"/>
            </a:pPr>
            <a:r>
              <a:rPr lang="en-US" sz="2200" dirty="0"/>
              <a:t>Both FIQ ,IRQ are physical signals to the core. External hardware asserts an interrupt request line and the corresponding exception type is raised when the current instruction finishes executing.</a:t>
            </a:r>
          </a:p>
          <a:p>
            <a:pPr marL="800100" lvl="2" indent="-285750">
              <a:buFont typeface="Arial" panose="020B0604020202020204" pitchFamily="34" charset="0"/>
              <a:buChar char="•"/>
            </a:pPr>
            <a:r>
              <a:rPr lang="en-US" sz="2200" dirty="0"/>
              <a:t>Both are </a:t>
            </a:r>
            <a:r>
              <a:rPr lang="en-US" sz="2200" b="1" dirty="0"/>
              <a:t>Asynchronous Exceptions </a:t>
            </a:r>
            <a:r>
              <a:rPr lang="en-US" sz="2200" dirty="0"/>
              <a:t>as they are not directly related to the software being executed by the core at any given time.</a:t>
            </a:r>
          </a:p>
          <a:p>
            <a:pPr marL="585788" lvl="1" indent="-285750">
              <a:buFont typeface="Arial" panose="020B0604020202020204" pitchFamily="34" charset="0"/>
              <a:buChar char="•"/>
            </a:pPr>
            <a:endParaRPr lang="en-US" sz="2400" dirty="0" smtClean="0"/>
          </a:p>
          <a:p>
            <a:pPr marL="585788" lvl="1" indent="-285750">
              <a:buFont typeface="Arial" panose="020B0604020202020204" pitchFamily="34" charset="0"/>
              <a:buChar char="•"/>
            </a:pPr>
            <a:endParaRPr lang="en-US" sz="2400" dirty="0"/>
          </a:p>
          <a:p>
            <a:pPr marL="1485900" lvl="4" indent="-285750">
              <a:buFont typeface="Arial" panose="020B0604020202020204" pitchFamily="34" charset="0"/>
              <a:buChar char="•"/>
            </a:pPr>
            <a:endParaRPr lang="en-US" sz="2100" dirty="0" smtClean="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79942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4281172"/>
          </a:xfrm>
        </p:spPr>
        <p:txBody>
          <a:bodyPr/>
          <a:lstStyle/>
          <a:p>
            <a:pPr marL="342900" indent="-342900">
              <a:buFont typeface="Arial" panose="020B0604020202020204" pitchFamily="34" charset="0"/>
              <a:buChar char="•"/>
            </a:pPr>
            <a:r>
              <a:rPr lang="en-US" sz="2400" dirty="0"/>
              <a:t>Instruction Aborts</a:t>
            </a:r>
          </a:p>
          <a:p>
            <a:pPr marL="642938" lvl="1" indent="-342900">
              <a:buFont typeface="Arial" panose="020B0604020202020204" pitchFamily="34" charset="0"/>
              <a:buChar char="•"/>
            </a:pPr>
            <a:r>
              <a:rPr lang="en-US" sz="2200" dirty="0"/>
              <a:t>Sometimes instruction is aborted while in pipeline itself. The execution of instruction by core results in abort.</a:t>
            </a:r>
          </a:p>
          <a:p>
            <a:pPr marL="642938" lvl="1" indent="-342900">
              <a:buFont typeface="Arial" panose="020B0604020202020204" pitchFamily="34" charset="0"/>
              <a:buChar char="•"/>
            </a:pPr>
            <a:r>
              <a:rPr lang="en-US" sz="2200" dirty="0"/>
              <a:t>Failed instruction fetch results in exception.</a:t>
            </a:r>
          </a:p>
          <a:p>
            <a:pPr marL="642938" lvl="1" indent="-342900">
              <a:buFont typeface="Arial" panose="020B0604020202020204" pitchFamily="34" charset="0"/>
              <a:buChar char="•"/>
            </a:pPr>
            <a:r>
              <a:rPr lang="en-US" sz="2200" dirty="0"/>
              <a:t>If the pipeline is flushed before the aborted instruction reaches the execute stage of the pipeline, the abort exception will not occur.</a:t>
            </a:r>
          </a:p>
          <a:p>
            <a:pPr marL="342900" indent="-342900">
              <a:buFont typeface="Arial" panose="020B0604020202020204" pitchFamily="34" charset="0"/>
              <a:buChar char="•"/>
            </a:pPr>
            <a:r>
              <a:rPr lang="en-US" sz="2400" dirty="0"/>
              <a:t>Data Aborts</a:t>
            </a:r>
          </a:p>
          <a:p>
            <a:pPr marL="642938" lvl="1" indent="-342900">
              <a:buFont typeface="Arial" panose="020B0604020202020204" pitchFamily="34" charset="0"/>
              <a:buChar char="•"/>
            </a:pPr>
            <a:r>
              <a:rPr lang="en-US" sz="2400" dirty="0"/>
              <a:t>A data transfer instruction attempts to load or store data at an illegal address</a:t>
            </a:r>
            <a:r>
              <a:rPr lang="en-US" sz="22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72253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2749984"/>
          </a:xfrm>
        </p:spPr>
        <p:txBody>
          <a:bodyPr/>
          <a:lstStyle/>
          <a:p>
            <a:pPr marL="342900" indent="-342900">
              <a:buFont typeface="Arial" panose="020B0604020202020204" pitchFamily="34" charset="0"/>
              <a:buChar char="•"/>
            </a:pPr>
            <a:r>
              <a:rPr lang="en-US" sz="2400" dirty="0"/>
              <a:t>System </a:t>
            </a:r>
            <a:r>
              <a:rPr lang="en-US" sz="2400" dirty="0" smtClean="0"/>
              <a:t>errors</a:t>
            </a:r>
          </a:p>
          <a:p>
            <a:pPr marL="642938" lvl="1" indent="-342900">
              <a:buFont typeface="Arial" panose="020B0604020202020204" pitchFamily="34" charset="0"/>
              <a:buChar char="•"/>
            </a:pPr>
            <a:r>
              <a:rPr lang="en-US" sz="2200" dirty="0" smtClean="0"/>
              <a:t>Physical interrupts</a:t>
            </a:r>
          </a:p>
          <a:p>
            <a:pPr marL="642938" lvl="1" indent="-342900">
              <a:buFont typeface="Arial" panose="020B0604020202020204" pitchFamily="34" charset="0"/>
              <a:buChar char="•"/>
            </a:pPr>
            <a:r>
              <a:rPr lang="en-US" sz="2200" dirty="0" smtClean="0"/>
              <a:t>Asynchronous exceptions</a:t>
            </a:r>
          </a:p>
          <a:p>
            <a:pPr marL="342900" indent="-342900">
              <a:buFont typeface="Arial" panose="020B0604020202020204" pitchFamily="34" charset="0"/>
              <a:buChar char="•"/>
            </a:pPr>
            <a:r>
              <a:rPr lang="en-US" sz="2400" dirty="0" smtClean="0"/>
              <a:t>Instruction and Data aborts are synchronous exceptions while external aborts generated by the memory system might be taken asynchronously using </a:t>
            </a:r>
            <a:r>
              <a:rPr lang="en-US" sz="2400" dirty="0" err="1" smtClean="0"/>
              <a:t>Serror</a:t>
            </a:r>
            <a:r>
              <a:rPr lang="en-US" sz="2400" dirty="0" smtClean="0"/>
              <a:t> Interrupts</a:t>
            </a:r>
            <a:endParaRPr lang="en-US" sz="2400" dirty="0"/>
          </a:p>
          <a:p>
            <a:endParaRPr lang="en-US" sz="24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31403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3717941"/>
          </a:xfrm>
        </p:spPr>
        <p:txBody>
          <a:bodyPr/>
          <a:lstStyle/>
          <a:p>
            <a:pPr marL="1071563" lvl="3" indent="-342900">
              <a:buFont typeface="Arial" panose="020B0604020202020204" pitchFamily="34" charset="0"/>
              <a:buChar char="•"/>
            </a:pPr>
            <a:r>
              <a:rPr lang="en-US" sz="2400" dirty="0" smtClean="0"/>
              <a:t>Reset</a:t>
            </a:r>
          </a:p>
          <a:p>
            <a:pPr marL="1543050" lvl="4" indent="-342900">
              <a:buFont typeface="Arial" panose="020B0604020202020204" pitchFamily="34" charset="0"/>
              <a:buChar char="•"/>
            </a:pPr>
            <a:r>
              <a:rPr lang="en-US" sz="2200" dirty="0" smtClean="0">
                <a:latin typeface="Qualcomm Office Regular" panose="020B0503030202060203" pitchFamily="34" charset="0"/>
              </a:rPr>
              <a:t>Reset is </a:t>
            </a:r>
            <a:r>
              <a:rPr lang="en-US" sz="2200" dirty="0" smtClean="0">
                <a:latin typeface="Qualcomm Office Regular" panose="020B0503030202060203" pitchFamily="34" charset="0"/>
              </a:rPr>
              <a:t>treated as a </a:t>
            </a:r>
            <a:r>
              <a:rPr lang="en-US" sz="2200" dirty="0" smtClean="0">
                <a:latin typeface="Qualcomm Office Regular" panose="020B0503030202060203" pitchFamily="34" charset="0"/>
              </a:rPr>
              <a:t>special vector for the highest implemented Exception level.</a:t>
            </a:r>
          </a:p>
          <a:p>
            <a:pPr marL="1543050" lvl="4" indent="-342900">
              <a:buFont typeface="Arial" panose="020B0604020202020204" pitchFamily="34" charset="0"/>
              <a:buChar char="•"/>
            </a:pPr>
            <a:r>
              <a:rPr lang="en-US" sz="2200" dirty="0" smtClean="0">
                <a:latin typeface="Qualcomm Office Regular" panose="020B0503030202060203" pitchFamily="34" charset="0"/>
              </a:rPr>
              <a:t>This vector uses an IMPLEMENTATION DEFINED address.</a:t>
            </a:r>
          </a:p>
          <a:p>
            <a:pPr marL="1543050" lvl="4" indent="-342900">
              <a:buFont typeface="Arial" panose="020B0604020202020204" pitchFamily="34" charset="0"/>
              <a:buChar char="•"/>
            </a:pPr>
            <a:r>
              <a:rPr lang="en-US" sz="2200" dirty="0" err="1" smtClean="0">
                <a:latin typeface="Qualcomm Office Regular" panose="020B0503030202060203" pitchFamily="34" charset="0"/>
              </a:rPr>
              <a:t>RVBAR_ELn</a:t>
            </a:r>
            <a:r>
              <a:rPr lang="en-US" sz="2200" dirty="0" smtClean="0">
                <a:latin typeface="Qualcomm Office Regular" panose="020B0503030202060203" pitchFamily="34" charset="0"/>
              </a:rPr>
              <a:t> contains this reset vector </a:t>
            </a:r>
            <a:r>
              <a:rPr lang="en-US" sz="2200" dirty="0" smtClean="0">
                <a:latin typeface="Qualcomm Office Regular" panose="020B0503030202060203" pitchFamily="34" charset="0"/>
              </a:rPr>
              <a:t>address,</a:t>
            </a:r>
          </a:p>
          <a:p>
            <a:pPr marL="1543050" lvl="4" indent="-342900">
              <a:buFont typeface="Arial" panose="020B0604020202020204" pitchFamily="34" charset="0"/>
              <a:buChar char="•"/>
            </a:pPr>
            <a:r>
              <a:rPr lang="en-US" sz="2200" dirty="0">
                <a:latin typeface="Qualcomm Office Regular" panose="020B0503030202060203" pitchFamily="34" charset="0"/>
              </a:rPr>
              <a:t>All cores have a reset input and take the reset exception immediately after </a:t>
            </a:r>
            <a:r>
              <a:rPr lang="en-US" sz="2200" dirty="0" smtClean="0">
                <a:latin typeface="Qualcomm Office Regular" panose="020B0503030202060203" pitchFamily="34" charset="0"/>
              </a:rPr>
              <a:t>they have </a:t>
            </a:r>
            <a:r>
              <a:rPr lang="en-US" sz="2200" dirty="0">
                <a:latin typeface="Qualcomm Office Regular" panose="020B0503030202060203" pitchFamily="34" charset="0"/>
              </a:rPr>
              <a:t>been reset.</a:t>
            </a:r>
          </a:p>
          <a:p>
            <a:pPr marL="1543050" lvl="4" indent="-342900">
              <a:buFont typeface="Arial" panose="020B0604020202020204" pitchFamily="34" charset="0"/>
              <a:buChar char="•"/>
            </a:pPr>
            <a:r>
              <a:rPr lang="en-US" sz="2200" dirty="0" smtClean="0">
                <a:latin typeface="Qualcomm Office Regular" panose="020B0503030202060203" pitchFamily="34" charset="0"/>
              </a:rPr>
              <a:t>used </a:t>
            </a:r>
            <a:r>
              <a:rPr lang="en-US" sz="2200" dirty="0" smtClean="0">
                <a:latin typeface="Qualcomm Office Regular" panose="020B0503030202060203" pitchFamily="34" charset="0"/>
              </a:rPr>
              <a:t>to execute code on the core to initialize it, after power-up.</a:t>
            </a:r>
          </a:p>
          <a:p>
            <a:pPr marL="1071563" lvl="3" indent="-342900">
              <a:buFont typeface="Arial" panose="020B0604020202020204" pitchFamily="34" charset="0"/>
              <a:buChar char="•"/>
            </a:pPr>
            <a:endParaRPr lang="en-US" sz="2000" dirty="0" smtClean="0"/>
          </a:p>
          <a:p>
            <a:pPr marL="1071563" lvl="3" indent="-342900">
              <a:buFont typeface="Arial" panose="020B0604020202020204" pitchFamily="34" charset="0"/>
              <a:buChar char="•"/>
            </a:pPr>
            <a:endParaRPr lang="en-US" sz="20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6145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795" y="1426466"/>
            <a:ext cx="8572500" cy="4478149"/>
          </a:xfrm>
        </p:spPr>
        <p:txBody>
          <a:bodyPr/>
          <a:lstStyle/>
          <a:p>
            <a:pPr marL="342900" indent="-342900">
              <a:buFont typeface="Arial" panose="020B0604020202020204" pitchFamily="34" charset="0"/>
              <a:buChar char="•"/>
            </a:pPr>
            <a:r>
              <a:rPr lang="en-US" sz="2600" dirty="0" smtClean="0"/>
              <a:t>Exception Handling Registers</a:t>
            </a:r>
          </a:p>
          <a:p>
            <a:pPr marL="642938" lvl="1" indent="-342900">
              <a:buFont typeface="Arial" panose="020B0604020202020204" pitchFamily="34" charset="0"/>
              <a:buChar char="•"/>
            </a:pPr>
            <a:r>
              <a:rPr lang="en-US" sz="2400" dirty="0"/>
              <a:t>Saved Program Status </a:t>
            </a:r>
            <a:r>
              <a:rPr lang="en-US" sz="2400" dirty="0" smtClean="0"/>
              <a:t>Register(</a:t>
            </a:r>
            <a:r>
              <a:rPr lang="en-US" sz="2400" dirty="0" err="1" smtClean="0"/>
              <a:t>SPSR_ELn</a:t>
            </a:r>
            <a:r>
              <a:rPr lang="en-US" sz="2400" dirty="0" smtClean="0"/>
              <a:t>)</a:t>
            </a:r>
          </a:p>
          <a:p>
            <a:pPr marL="1071563" lvl="3" indent="-342900">
              <a:buFont typeface="Arial" panose="020B0604020202020204" pitchFamily="34" charset="0"/>
              <a:buChar char="•"/>
            </a:pPr>
            <a:r>
              <a:rPr lang="en-US" sz="2200" dirty="0"/>
              <a:t>It stores the PSTATE Information (Current state of </a:t>
            </a:r>
            <a:r>
              <a:rPr lang="en-US" sz="2200" dirty="0" smtClean="0"/>
              <a:t>processor)</a:t>
            </a:r>
          </a:p>
          <a:p>
            <a:pPr marL="1071563" lvl="3" indent="-342900">
              <a:buFont typeface="Arial" panose="020B0604020202020204" pitchFamily="34" charset="0"/>
              <a:buChar char="•"/>
            </a:pPr>
            <a:r>
              <a:rPr lang="en-US" sz="2400" dirty="0" smtClean="0"/>
              <a:t>Processing Element </a:t>
            </a:r>
            <a:r>
              <a:rPr lang="en-US" sz="2400" dirty="0"/>
              <a:t>state is saved in the </a:t>
            </a:r>
            <a:r>
              <a:rPr lang="en-US" sz="2400" b="1" dirty="0"/>
              <a:t>SPSR at the Exception level the exception is taken to</a:t>
            </a:r>
            <a:r>
              <a:rPr lang="en-US" sz="2400" dirty="0"/>
              <a:t>.</a:t>
            </a:r>
            <a:endParaRPr lang="en-US" sz="2200" dirty="0" smtClean="0"/>
          </a:p>
          <a:p>
            <a:pPr lvl="3"/>
            <a:endParaRPr lang="en-US" sz="2200" dirty="0" smtClean="0"/>
          </a:p>
          <a:p>
            <a:pPr marL="642938" lvl="1" indent="-342900">
              <a:buFont typeface="Arial" panose="020B0604020202020204" pitchFamily="34" charset="0"/>
              <a:buChar char="•"/>
            </a:pPr>
            <a:r>
              <a:rPr lang="en-US" sz="2400" dirty="0"/>
              <a:t>Exception Link Register (</a:t>
            </a:r>
            <a:r>
              <a:rPr lang="en-US" sz="2400" dirty="0" err="1"/>
              <a:t>ELR_ELn</a:t>
            </a:r>
            <a:r>
              <a:rPr lang="en-US" sz="2400" dirty="0" smtClean="0"/>
              <a:t>)</a:t>
            </a:r>
          </a:p>
          <a:p>
            <a:pPr marL="1071563" lvl="3" indent="-342900">
              <a:buFont typeface="Arial" panose="020B0604020202020204" pitchFamily="34" charset="0"/>
              <a:buChar char="•"/>
            </a:pPr>
            <a:r>
              <a:rPr lang="en-US" sz="2400" dirty="0" smtClean="0"/>
              <a:t>It stores </a:t>
            </a:r>
            <a:r>
              <a:rPr lang="en-US" sz="2400" dirty="0"/>
              <a:t>the return address from an </a:t>
            </a:r>
            <a:r>
              <a:rPr lang="en-US" sz="2400" dirty="0" smtClean="0"/>
              <a:t>exception</a:t>
            </a:r>
            <a:r>
              <a:rPr lang="en-US" sz="2400" dirty="0" smtClean="0"/>
              <a:t>.</a:t>
            </a:r>
          </a:p>
          <a:p>
            <a:pPr marL="1071563" lvl="3" indent="-342900">
              <a:buFont typeface="Arial" panose="020B0604020202020204" pitchFamily="34" charset="0"/>
              <a:buChar char="•"/>
            </a:pPr>
            <a:r>
              <a:rPr lang="en-US" sz="2400" dirty="0" smtClean="0"/>
              <a:t>The return address is </a:t>
            </a:r>
            <a:r>
              <a:rPr lang="en-US" sz="2400" dirty="0"/>
              <a:t>saved in the</a:t>
            </a:r>
            <a:r>
              <a:rPr lang="en-US" sz="2400" b="1" dirty="0"/>
              <a:t> ELR at the Exception level </a:t>
            </a:r>
            <a:r>
              <a:rPr lang="en-US" sz="2400" b="1" dirty="0" smtClean="0"/>
              <a:t>the exception </a:t>
            </a:r>
            <a:r>
              <a:rPr lang="en-US" sz="2400" b="1" dirty="0"/>
              <a:t>is taken to</a:t>
            </a:r>
            <a:r>
              <a:rPr lang="en-US" sz="2400" b="1" dirty="0" smtClean="0"/>
              <a:t>.</a:t>
            </a:r>
          </a:p>
          <a:p>
            <a:pPr marL="1071563" lvl="3" indent="-342900">
              <a:buFont typeface="Arial" panose="020B0604020202020204" pitchFamily="34" charset="0"/>
              <a:buChar char="•"/>
            </a:pPr>
            <a:r>
              <a:rPr lang="en-US" sz="2400" dirty="0"/>
              <a:t>On </a:t>
            </a:r>
            <a:r>
              <a:rPr lang="en-US" sz="2400" dirty="0" smtClean="0"/>
              <a:t> </a:t>
            </a:r>
            <a:r>
              <a:rPr lang="en-US" sz="2400" dirty="0"/>
              <a:t>return, the PC is restored to the address stored in the ELR</a:t>
            </a:r>
            <a:endParaRPr lang="en-US" sz="2400" dirty="0" smtClean="0"/>
          </a:p>
        </p:txBody>
      </p:sp>
      <p:sp>
        <p:nvSpPr>
          <p:cNvPr id="3" name="Title 2"/>
          <p:cNvSpPr>
            <a:spLocks noGrp="1"/>
          </p:cNvSpPr>
          <p:nvPr>
            <p:ph type="title"/>
          </p:nvPr>
        </p:nvSpPr>
        <p:spPr>
          <a:xfrm>
            <a:off x="212655" y="740540"/>
            <a:ext cx="8574733" cy="484748"/>
          </a:xfrm>
        </p:spPr>
        <p:txBody>
          <a:bodyPr/>
          <a:lstStyle/>
          <a:p>
            <a:r>
              <a:rPr lang="en-US" dirty="0"/>
              <a:t>Exception Handling </a:t>
            </a:r>
            <a:r>
              <a:rPr lang="en-US" dirty="0" smtClean="0"/>
              <a:t>Registers</a:t>
            </a:r>
            <a:endParaRPr lang="en-US" dirty="0"/>
          </a:p>
        </p:txBody>
      </p:sp>
    </p:spTree>
    <p:extLst>
      <p:ext uri="{BB962C8B-B14F-4D97-AF65-F5344CB8AC3E}">
        <p14:creationId xmlns:p14="http://schemas.microsoft.com/office/powerpoint/2010/main" val="3248111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1671" y="1116965"/>
            <a:ext cx="8570593" cy="5062924"/>
          </a:xfrm>
        </p:spPr>
        <p:txBody>
          <a:bodyPr/>
          <a:lstStyle/>
          <a:p>
            <a:pPr marL="642938" lvl="1" indent="-342900">
              <a:buFont typeface="Arial" panose="020B0604020202020204" pitchFamily="34" charset="0"/>
              <a:buChar char="•"/>
            </a:pPr>
            <a:endParaRPr lang="en-US" sz="2400" dirty="0" smtClean="0"/>
          </a:p>
          <a:p>
            <a:pPr marL="642938" lvl="1" indent="-342900">
              <a:buFont typeface="Arial" panose="020B0604020202020204" pitchFamily="34" charset="0"/>
              <a:buChar char="•"/>
            </a:pPr>
            <a:r>
              <a:rPr lang="en-US" sz="2400" dirty="0" smtClean="0"/>
              <a:t>Exception </a:t>
            </a:r>
            <a:r>
              <a:rPr lang="en-US" sz="2400" dirty="0"/>
              <a:t>Syndrome Register (</a:t>
            </a:r>
            <a:r>
              <a:rPr lang="en-US" sz="2400" dirty="0" err="1"/>
              <a:t>ESR_ELn</a:t>
            </a:r>
            <a:r>
              <a:rPr lang="en-US" sz="2400" dirty="0"/>
              <a:t>)</a:t>
            </a:r>
          </a:p>
          <a:p>
            <a:pPr marL="1071563" lvl="3" indent="-342900">
              <a:buFont typeface="Arial" panose="020B0604020202020204" pitchFamily="34" charset="0"/>
              <a:buChar char="•"/>
            </a:pPr>
            <a:r>
              <a:rPr lang="en-US" sz="2200" dirty="0"/>
              <a:t>gives information about the reasons for the synchronous exception.</a:t>
            </a:r>
          </a:p>
          <a:p>
            <a:pPr marL="1071563" lvl="3" indent="-342900">
              <a:buFont typeface="Arial" panose="020B0604020202020204" pitchFamily="34" charset="0"/>
              <a:buChar char="•"/>
            </a:pPr>
            <a:r>
              <a:rPr lang="en-US" sz="2200" dirty="0"/>
              <a:t>IRQ or FIQ as these interrupt handlers typically obtain status information from registers in the Generic Interrupt </a:t>
            </a:r>
            <a:r>
              <a:rPr lang="en-US" sz="2200" dirty="0" smtClean="0"/>
              <a:t>Controller</a:t>
            </a:r>
            <a:endParaRPr lang="en-US" sz="2400" dirty="0" smtClean="0"/>
          </a:p>
          <a:p>
            <a:pPr lvl="1"/>
            <a:endParaRPr lang="en-US" sz="2400" dirty="0" smtClean="0"/>
          </a:p>
          <a:p>
            <a:pPr marL="642938" lvl="1" indent="-342900">
              <a:buFont typeface="Arial" panose="020B0604020202020204" pitchFamily="34" charset="0"/>
              <a:buChar char="•"/>
            </a:pPr>
            <a:r>
              <a:rPr lang="en-US" sz="2400" dirty="0" smtClean="0"/>
              <a:t>Fault </a:t>
            </a:r>
            <a:r>
              <a:rPr lang="en-US" sz="2400" dirty="0"/>
              <a:t>Address Register (</a:t>
            </a:r>
            <a:r>
              <a:rPr lang="en-US" sz="2400" dirty="0" err="1"/>
              <a:t>FAR_ELn</a:t>
            </a:r>
            <a:r>
              <a:rPr lang="en-US" sz="2400" dirty="0"/>
              <a:t>)</a:t>
            </a:r>
          </a:p>
          <a:p>
            <a:pPr marL="1071563" lvl="3" indent="-342900">
              <a:buFont typeface="Arial" panose="020B0604020202020204" pitchFamily="34" charset="0"/>
              <a:buChar char="•"/>
            </a:pPr>
            <a:r>
              <a:rPr lang="en-US" sz="2200" dirty="0"/>
              <a:t>holds the faulting virtual address for all synchronous instruction and Data Aborts and alignment faults</a:t>
            </a:r>
            <a:r>
              <a:rPr lang="en-US" sz="2200" dirty="0" smtClean="0"/>
              <a:t>.</a:t>
            </a:r>
            <a:endParaRPr lang="en-US" sz="2200" dirty="0"/>
          </a:p>
          <a:p>
            <a:pPr marL="642938" lvl="1" indent="-342900">
              <a:buFont typeface="Arial" panose="020B0604020202020204" pitchFamily="34" charset="0"/>
              <a:buChar char="•"/>
            </a:pPr>
            <a:endParaRPr lang="en-US" sz="2400" dirty="0"/>
          </a:p>
          <a:p>
            <a:pPr marL="642938" lvl="1" indent="-342900">
              <a:buFont typeface="Arial" panose="020B0604020202020204" pitchFamily="34" charset="0"/>
              <a:buChar char="•"/>
            </a:pPr>
            <a:endParaRPr lang="en-US" dirty="0"/>
          </a:p>
          <a:p>
            <a:pPr marL="642938" lvl="1" indent="-342900">
              <a:buFont typeface="Arial" panose="020B0604020202020204" pitchFamily="34" charset="0"/>
              <a:buChar char="•"/>
            </a:pPr>
            <a:endParaRPr lang="en-US" sz="3000"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74299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KW6YFZEPM4SM-597527684-3</_dlc_DocId>
    <_dlc_DocIdUrl xmlns="ae06dcfa-e548-4483-9593-111a6d076980">
      <Url>https://projects.qualcomm.com/sites/Linux_Kernel/_layouts/15/DocIdRedir.aspx?ID=KW6YFZEPM4SM-597527684-3</Url>
      <Description>KW6YFZEPM4SM-597527684-3</Description>
    </_dlc_DocIdUrl>
  </documentManagement>
</p:properties>
</file>

<file path=customXml/itemProps1.xml><?xml version="1.0" encoding="utf-8"?>
<ds:datastoreItem xmlns:ds="http://schemas.openxmlformats.org/officeDocument/2006/customXml" ds:itemID="{AD08F86C-A2FC-4337-B4A8-EF50F64BAC9A}"/>
</file>

<file path=customXml/itemProps2.xml><?xml version="1.0" encoding="utf-8"?>
<ds:datastoreItem xmlns:ds="http://schemas.openxmlformats.org/officeDocument/2006/customXml" ds:itemID="{E43B5F12-CEDB-4A60-BD6A-56DF2739F66F}"/>
</file>

<file path=customXml/itemProps3.xml><?xml version="1.0" encoding="utf-8"?>
<ds:datastoreItem xmlns:ds="http://schemas.openxmlformats.org/officeDocument/2006/customXml" ds:itemID="{70B52B14-44E6-4F1E-A3FE-994FDC4C4691}"/>
</file>

<file path=customXml/itemProps4.xml><?xml version="1.0" encoding="utf-8"?>
<ds:datastoreItem xmlns:ds="http://schemas.openxmlformats.org/officeDocument/2006/customXml" ds:itemID="{F1435429-F6A9-4D2B-81DA-CA44A8C4C99D}"/>
</file>

<file path=docProps/app.xml><?xml version="1.0" encoding="utf-8"?>
<Properties xmlns="http://schemas.openxmlformats.org/officeDocument/2006/extended-properties" xmlns:vt="http://schemas.openxmlformats.org/officeDocument/2006/docPropsVTypes">
  <Template>blank</Template>
  <TotalTime>6335</TotalTime>
  <Words>975</Words>
  <Application>Microsoft Office PowerPoint</Application>
  <PresentationFormat>On-screen Show (4:3)</PresentationFormat>
  <Paragraphs>119</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Calibre Regular</vt:lpstr>
      <vt:lpstr>Consolas</vt:lpstr>
      <vt:lpstr>Courier New</vt:lpstr>
      <vt:lpstr>Qualcomm Office Bold</vt:lpstr>
      <vt:lpstr>Qualcomm Office Regular</vt:lpstr>
      <vt:lpstr>Qualcomm Regular</vt:lpstr>
      <vt:lpstr>QualcommPPT_temp_internalonly_100713</vt:lpstr>
      <vt:lpstr>EXCEPTION HANDLING IN ARM64</vt:lpstr>
      <vt:lpstr>Exceptions</vt:lpstr>
      <vt:lpstr>PowerPoint Presentation</vt:lpstr>
      <vt:lpstr>PowerPoint Presentation</vt:lpstr>
      <vt:lpstr>PowerPoint Presentation</vt:lpstr>
      <vt:lpstr>PowerPoint Presentation</vt:lpstr>
      <vt:lpstr>PowerPoint Presentation</vt:lpstr>
      <vt:lpstr>Exception Handling Registers</vt:lpstr>
      <vt:lpstr>PowerPoint Presentation</vt:lpstr>
      <vt:lpstr>Exception Entry</vt:lpstr>
      <vt:lpstr>Aarch64 Exception Table</vt:lpstr>
      <vt:lpstr>PowerPoint Presentation</vt:lpstr>
      <vt:lpstr>PowerPoint Presentation</vt:lpstr>
      <vt:lpstr>PowerPoint Presentation</vt:lpstr>
      <vt:lpstr>PowerPoint Presentation</vt:lpstr>
      <vt:lpstr>Reference for assembly code: </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usage information</dc:title>
  <dc:creator>Qualcomm User</dc:creator>
  <cp:lastModifiedBy>Qualcomm User</cp:lastModifiedBy>
  <cp:revision>54</cp:revision>
  <dcterms:created xsi:type="dcterms:W3CDTF">2017-03-15T06:54:18Z</dcterms:created>
  <dcterms:modified xsi:type="dcterms:W3CDTF">2017-04-21T05:26:34Z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0x0101008C06A3B03EA22F4A866EE04210E1312C</vt:lpwstr>
  </property>
  <property fmtid="{D5CDD505-2E9C-101B-9397-08002B2CF9AE}" pid="3" name="_dlc_DocIdItemGuid">
    <vt:lpwstr>2bc72503-70d6-494e-ad4a-1570a66b12a1</vt:lpwstr>
  </property>
</Properties>
</file>