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2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charts/chart1.xml" ContentType="application/vnd.openxmlformats-officedocument.drawingml.chart+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6"/>
  </p:notesMasterIdLst>
  <p:handoutMasterIdLst>
    <p:handoutMasterId r:id="rId47"/>
  </p:handoutMasterIdLst>
  <p:sldIdLst>
    <p:sldId id="366" r:id="rId2"/>
    <p:sldId id="462" r:id="rId3"/>
    <p:sldId id="415" r:id="rId4"/>
    <p:sldId id="416" r:id="rId5"/>
    <p:sldId id="417" r:id="rId6"/>
    <p:sldId id="418" r:id="rId7"/>
    <p:sldId id="419" r:id="rId8"/>
    <p:sldId id="420" r:id="rId9"/>
    <p:sldId id="421" r:id="rId10"/>
    <p:sldId id="422" r:id="rId11"/>
    <p:sldId id="423" r:id="rId12"/>
    <p:sldId id="424" r:id="rId13"/>
    <p:sldId id="425" r:id="rId14"/>
    <p:sldId id="427" r:id="rId15"/>
    <p:sldId id="428" r:id="rId16"/>
    <p:sldId id="429" r:id="rId17"/>
    <p:sldId id="430" r:id="rId18"/>
    <p:sldId id="431" r:id="rId19"/>
    <p:sldId id="432" r:id="rId20"/>
    <p:sldId id="433" r:id="rId21"/>
    <p:sldId id="434" r:id="rId22"/>
    <p:sldId id="440" r:id="rId23"/>
    <p:sldId id="441" r:id="rId24"/>
    <p:sldId id="456" r:id="rId25"/>
    <p:sldId id="442" r:id="rId26"/>
    <p:sldId id="443" r:id="rId27"/>
    <p:sldId id="458" r:id="rId28"/>
    <p:sldId id="465" r:id="rId29"/>
    <p:sldId id="444" r:id="rId30"/>
    <p:sldId id="445" r:id="rId31"/>
    <p:sldId id="446" r:id="rId32"/>
    <p:sldId id="463" r:id="rId33"/>
    <p:sldId id="464" r:id="rId34"/>
    <p:sldId id="447" r:id="rId35"/>
    <p:sldId id="452" r:id="rId36"/>
    <p:sldId id="453" r:id="rId37"/>
    <p:sldId id="455" r:id="rId38"/>
    <p:sldId id="454" r:id="rId39"/>
    <p:sldId id="449" r:id="rId40"/>
    <p:sldId id="457" r:id="rId41"/>
    <p:sldId id="450" r:id="rId42"/>
    <p:sldId id="451" r:id="rId43"/>
    <p:sldId id="461" r:id="rId44"/>
    <p:sldId id="401" r:id="rId45"/>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7057" autoAdjust="0"/>
  </p:normalViewPr>
  <p:slideViewPr>
    <p:cSldViewPr snapToGrid="0" snapToObjects="1">
      <p:cViewPr varScale="1">
        <p:scale>
          <a:sx n="70" d="100"/>
          <a:sy n="70" d="100"/>
        </p:scale>
        <p:origin x="524" y="48"/>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55" Type="http://schemas.openxmlformats.org/officeDocument/2006/relationships/customXml" Target="../customXml/item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cked"/>
        <c:varyColors val="0"/>
        <c:ser>
          <c:idx val="0"/>
          <c:order val="0"/>
          <c:tx>
            <c:strRef>
              <c:f>Sheet1!$B$1</c:f>
              <c:strCache>
                <c:ptCount val="1"/>
                <c:pt idx="0">
                  <c:v>CMA Allocation</c:v>
                </c:pt>
              </c:strCache>
            </c:strRef>
          </c:tx>
          <c:cat>
            <c:strRef>
              <c:f>Sheet1!$A$2:$A$10</c:f>
              <c:strCache>
                <c:ptCount val="9"/>
                <c:pt idx="0">
                  <c:v>1 MB</c:v>
                </c:pt>
                <c:pt idx="1">
                  <c:v>10 MB</c:v>
                </c:pt>
                <c:pt idx="2">
                  <c:v>20 MB</c:v>
                </c:pt>
                <c:pt idx="3">
                  <c:v>30 MB</c:v>
                </c:pt>
                <c:pt idx="4">
                  <c:v>40 MB</c:v>
                </c:pt>
                <c:pt idx="5">
                  <c:v>50 MB</c:v>
                </c:pt>
                <c:pt idx="6">
                  <c:v>60 MB</c:v>
                </c:pt>
                <c:pt idx="7">
                  <c:v>70 MB</c:v>
                </c:pt>
                <c:pt idx="8">
                  <c:v>80 MB</c:v>
                </c:pt>
              </c:strCache>
            </c:strRef>
          </c:cat>
          <c:val>
            <c:numRef>
              <c:f>Sheet1!$B$2:$B$10</c:f>
              <c:numCache>
                <c:formatCode>General</c:formatCode>
                <c:ptCount val="9"/>
                <c:pt idx="0">
                  <c:v>3.125</c:v>
                </c:pt>
                <c:pt idx="1">
                  <c:v>31.25</c:v>
                </c:pt>
                <c:pt idx="2">
                  <c:v>62.5</c:v>
                </c:pt>
                <c:pt idx="3">
                  <c:v>93.75</c:v>
                </c:pt>
                <c:pt idx="4">
                  <c:v>125</c:v>
                </c:pt>
                <c:pt idx="5">
                  <c:v>156.25</c:v>
                </c:pt>
                <c:pt idx="6">
                  <c:v>187.5</c:v>
                </c:pt>
                <c:pt idx="7">
                  <c:v>218.75</c:v>
                </c:pt>
                <c:pt idx="8">
                  <c:v>250</c:v>
                </c:pt>
              </c:numCache>
            </c:numRef>
          </c:val>
          <c:smooth val="0"/>
          <c:extLst>
            <c:ext xmlns:c16="http://schemas.microsoft.com/office/drawing/2014/chart" uri="{C3380CC4-5D6E-409C-BE32-E72D297353CC}">
              <c16:uniqueId val="{00000000-54AB-4470-8AD3-4BDB35194D8A}"/>
            </c:ext>
          </c:extLst>
        </c:ser>
        <c:dLbls>
          <c:showLegendKey val="0"/>
          <c:showVal val="0"/>
          <c:showCatName val="0"/>
          <c:showSerName val="0"/>
          <c:showPercent val="0"/>
          <c:showBubbleSize val="0"/>
        </c:dLbls>
        <c:marker val="1"/>
        <c:smooth val="0"/>
        <c:axId val="62535936"/>
        <c:axId val="62539648"/>
      </c:lineChart>
      <c:catAx>
        <c:axId val="62535936"/>
        <c:scaling>
          <c:orientation val="minMax"/>
        </c:scaling>
        <c:delete val="0"/>
        <c:axPos val="b"/>
        <c:numFmt formatCode="General" sourceLinked="0"/>
        <c:majorTickMark val="none"/>
        <c:minorTickMark val="none"/>
        <c:tickLblPos val="nextTo"/>
        <c:crossAx val="62539648"/>
        <c:crosses val="autoZero"/>
        <c:auto val="1"/>
        <c:lblAlgn val="ctr"/>
        <c:lblOffset val="100"/>
        <c:noMultiLvlLbl val="0"/>
      </c:catAx>
      <c:valAx>
        <c:axId val="62539648"/>
        <c:scaling>
          <c:orientation val="minMax"/>
          <c:max val="300"/>
        </c:scaling>
        <c:delete val="0"/>
        <c:axPos val="l"/>
        <c:majorGridlines/>
        <c:title>
          <c:tx>
            <c:rich>
              <a:bodyPr/>
              <a:lstStyle/>
              <a:p>
                <a:pPr>
                  <a:defRPr/>
                </a:pPr>
                <a:r>
                  <a:rPr lang="en-US" dirty="0"/>
                  <a:t>Time (</a:t>
                </a:r>
                <a:r>
                  <a:rPr lang="en-US" dirty="0" err="1"/>
                  <a:t>ms</a:t>
                </a:r>
                <a:r>
                  <a:rPr lang="en-US" dirty="0"/>
                  <a:t>)</a:t>
                </a:r>
              </a:p>
            </c:rich>
          </c:tx>
          <c:overlay val="0"/>
        </c:title>
        <c:numFmt formatCode="General" sourceLinked="0"/>
        <c:majorTickMark val="none"/>
        <c:minorTickMark val="none"/>
        <c:tickLblPos val="nextTo"/>
        <c:crossAx val="62535936"/>
        <c:crosses val="autoZero"/>
        <c:crossBetween val="between"/>
        <c:majorUnit val="50"/>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7/19/2017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3</a:t>
            </a:fld>
            <a:endParaRPr lang="en-US" dirty="0"/>
          </a:p>
        </p:txBody>
      </p:sp>
    </p:spTree>
    <p:extLst>
      <p:ext uri="{BB962C8B-B14F-4D97-AF65-F5344CB8AC3E}">
        <p14:creationId xmlns:p14="http://schemas.microsoft.com/office/powerpoint/2010/main" val="143613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12</a:t>
            </a:fld>
            <a:endParaRPr lang="en-US" dirty="0"/>
          </a:p>
        </p:txBody>
      </p:sp>
    </p:spTree>
    <p:extLst>
      <p:ext uri="{BB962C8B-B14F-4D97-AF65-F5344CB8AC3E}">
        <p14:creationId xmlns:p14="http://schemas.microsoft.com/office/powerpoint/2010/main" val="223400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13</a:t>
            </a:fld>
            <a:endParaRPr lang="en-US" dirty="0"/>
          </a:p>
        </p:txBody>
      </p:sp>
    </p:spTree>
    <p:extLst>
      <p:ext uri="{BB962C8B-B14F-4D97-AF65-F5344CB8AC3E}">
        <p14:creationId xmlns:p14="http://schemas.microsoft.com/office/powerpoint/2010/main" val="55883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14</a:t>
            </a:fld>
            <a:endParaRPr lang="en-US" dirty="0"/>
          </a:p>
        </p:txBody>
      </p:sp>
    </p:spTree>
    <p:extLst>
      <p:ext uri="{BB962C8B-B14F-4D97-AF65-F5344CB8AC3E}">
        <p14:creationId xmlns:p14="http://schemas.microsoft.com/office/powerpoint/2010/main" val="65474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15</a:t>
            </a:fld>
            <a:endParaRPr lang="en-US" dirty="0"/>
          </a:p>
        </p:txBody>
      </p:sp>
    </p:spTree>
    <p:extLst>
      <p:ext uri="{BB962C8B-B14F-4D97-AF65-F5344CB8AC3E}">
        <p14:creationId xmlns:p14="http://schemas.microsoft.com/office/powerpoint/2010/main" val="278784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16</a:t>
            </a:fld>
            <a:endParaRPr lang="en-US" dirty="0"/>
          </a:p>
        </p:txBody>
      </p:sp>
    </p:spTree>
    <p:extLst>
      <p:ext uri="{BB962C8B-B14F-4D97-AF65-F5344CB8AC3E}">
        <p14:creationId xmlns:p14="http://schemas.microsoft.com/office/powerpoint/2010/main" val="461270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17</a:t>
            </a:fld>
            <a:endParaRPr lang="en-US" dirty="0"/>
          </a:p>
        </p:txBody>
      </p:sp>
    </p:spTree>
    <p:extLst>
      <p:ext uri="{BB962C8B-B14F-4D97-AF65-F5344CB8AC3E}">
        <p14:creationId xmlns:p14="http://schemas.microsoft.com/office/powerpoint/2010/main" val="2984627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18</a:t>
            </a:fld>
            <a:endParaRPr lang="en-US" dirty="0"/>
          </a:p>
        </p:txBody>
      </p:sp>
    </p:spTree>
    <p:extLst>
      <p:ext uri="{BB962C8B-B14F-4D97-AF65-F5344CB8AC3E}">
        <p14:creationId xmlns:p14="http://schemas.microsoft.com/office/powerpoint/2010/main" val="1738168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19</a:t>
            </a:fld>
            <a:endParaRPr lang="en-US" dirty="0"/>
          </a:p>
        </p:txBody>
      </p:sp>
    </p:spTree>
    <p:extLst>
      <p:ext uri="{BB962C8B-B14F-4D97-AF65-F5344CB8AC3E}">
        <p14:creationId xmlns:p14="http://schemas.microsoft.com/office/powerpoint/2010/main" val="1384659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20</a:t>
            </a:fld>
            <a:endParaRPr lang="en-US" dirty="0"/>
          </a:p>
        </p:txBody>
      </p:sp>
    </p:spTree>
    <p:extLst>
      <p:ext uri="{BB962C8B-B14F-4D97-AF65-F5344CB8AC3E}">
        <p14:creationId xmlns:p14="http://schemas.microsoft.com/office/powerpoint/2010/main" val="3867732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21</a:t>
            </a:fld>
            <a:endParaRPr lang="en-US" dirty="0"/>
          </a:p>
        </p:txBody>
      </p:sp>
    </p:spTree>
    <p:extLst>
      <p:ext uri="{BB962C8B-B14F-4D97-AF65-F5344CB8AC3E}">
        <p14:creationId xmlns:p14="http://schemas.microsoft.com/office/powerpoint/2010/main" val="14737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4</a:t>
            </a:fld>
            <a:endParaRPr lang="en-US" dirty="0"/>
          </a:p>
        </p:txBody>
      </p:sp>
    </p:spTree>
    <p:extLst>
      <p:ext uri="{BB962C8B-B14F-4D97-AF65-F5344CB8AC3E}">
        <p14:creationId xmlns:p14="http://schemas.microsoft.com/office/powerpoint/2010/main" val="3083926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5</a:t>
            </a:fld>
            <a:endParaRPr lang="en-US" dirty="0"/>
          </a:p>
        </p:txBody>
      </p:sp>
    </p:spTree>
    <p:extLst>
      <p:ext uri="{BB962C8B-B14F-4D97-AF65-F5344CB8AC3E}">
        <p14:creationId xmlns:p14="http://schemas.microsoft.com/office/powerpoint/2010/main" val="316919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6</a:t>
            </a:fld>
            <a:endParaRPr lang="en-US" dirty="0"/>
          </a:p>
        </p:txBody>
      </p:sp>
    </p:spTree>
    <p:extLst>
      <p:ext uri="{BB962C8B-B14F-4D97-AF65-F5344CB8AC3E}">
        <p14:creationId xmlns:p14="http://schemas.microsoft.com/office/powerpoint/2010/main" val="235573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7</a:t>
            </a:fld>
            <a:endParaRPr lang="en-US" dirty="0"/>
          </a:p>
        </p:txBody>
      </p:sp>
    </p:spTree>
    <p:extLst>
      <p:ext uri="{BB962C8B-B14F-4D97-AF65-F5344CB8AC3E}">
        <p14:creationId xmlns:p14="http://schemas.microsoft.com/office/powerpoint/2010/main" val="214757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8</a:t>
            </a:fld>
            <a:endParaRPr lang="en-US" dirty="0"/>
          </a:p>
        </p:txBody>
      </p:sp>
    </p:spTree>
    <p:extLst>
      <p:ext uri="{BB962C8B-B14F-4D97-AF65-F5344CB8AC3E}">
        <p14:creationId xmlns:p14="http://schemas.microsoft.com/office/powerpoint/2010/main" val="417816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9</a:t>
            </a:fld>
            <a:endParaRPr lang="en-US" dirty="0"/>
          </a:p>
        </p:txBody>
      </p:sp>
    </p:spTree>
    <p:extLst>
      <p:ext uri="{BB962C8B-B14F-4D97-AF65-F5344CB8AC3E}">
        <p14:creationId xmlns:p14="http://schemas.microsoft.com/office/powerpoint/2010/main" val="3062528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10</a:t>
            </a:fld>
            <a:endParaRPr lang="en-US" dirty="0"/>
          </a:p>
        </p:txBody>
      </p:sp>
    </p:spTree>
    <p:extLst>
      <p:ext uri="{BB962C8B-B14F-4D97-AF65-F5344CB8AC3E}">
        <p14:creationId xmlns:p14="http://schemas.microsoft.com/office/powerpoint/2010/main" val="3609738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9525" y="357188"/>
            <a:ext cx="4175125" cy="3130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91298E-09D2-4F98-B954-86421036320A}" type="slidenum">
              <a:rPr lang="en-US" smtClean="0"/>
              <a:pPr/>
              <a:t>11</a:t>
            </a:fld>
            <a:endParaRPr lang="en-US" dirty="0"/>
          </a:p>
        </p:txBody>
      </p:sp>
    </p:spTree>
    <p:extLst>
      <p:ext uri="{BB962C8B-B14F-4D97-AF65-F5344CB8AC3E}">
        <p14:creationId xmlns:p14="http://schemas.microsoft.com/office/powerpoint/2010/main" val="277218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7/19/2017</a:t>
            </a:fld>
            <a:endParaRPr lang="en-US" sz="1000" kern="1200" dirty="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7/19/2017</a:t>
            </a:fld>
            <a:endParaRPr lang="en-US" sz="1000" kern="1200" dirty="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a:solidFill>
                    <a:schemeClr val="bg1"/>
                  </a:solidFill>
                  <a:latin typeface="Qualcomm Office Regular" pitchFamily="34" charset="0"/>
                  <a:ea typeface="+mn-ea"/>
                  <a:cs typeface="Arial" pitchFamily="34" charset="0"/>
                </a:rPr>
                <a:t>Qualcomm Technologies, Inc. </a:t>
              </a:r>
              <a:r>
                <a:rPr lang="en-US" sz="1000" kern="1200" spc="10" dirty="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a:solidFill>
                    <a:schemeClr val="bg1"/>
                  </a:solidFill>
                  <a:latin typeface="Qualcomm Office Regular" pitchFamily="34" charset="0"/>
                  <a:ea typeface="+mn-ea"/>
                  <a:cs typeface="Arial" pitchFamily="34" charset="0"/>
                </a:rPr>
                <a:t> Qualcomm T</a:t>
              </a:r>
              <a:r>
                <a:rPr lang="en-US" sz="1000" kern="1200" spc="10" dirty="0">
                  <a:solidFill>
                    <a:schemeClr val="bg1"/>
                  </a:solidFill>
                  <a:latin typeface="Qualcomm Office Regular" pitchFamily="34" charset="0"/>
                  <a:ea typeface="+mn-ea"/>
                  <a:cs typeface="Arial" pitchFamily="34" charset="0"/>
                </a:rPr>
                <a:t>echnologies,</a:t>
              </a:r>
              <a:r>
                <a:rPr lang="en-US" sz="1000" kern="1200" spc="10" baseline="0" dirty="0">
                  <a:solidFill>
                    <a:schemeClr val="bg1"/>
                  </a:solidFill>
                  <a:latin typeface="Qualcomm Office Regular" pitchFamily="34" charset="0"/>
                  <a:ea typeface="+mn-ea"/>
                  <a:cs typeface="Arial" pitchFamily="34" charset="0"/>
                </a:rPr>
                <a:t> Inc.</a:t>
              </a:r>
              <a:endParaRPr lang="en-US" sz="1000" kern="1200" spc="10" dirty="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167824" y="32273"/>
            <a:ext cx="8760276" cy="778691"/>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828991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 id="2147483756" r:id="rId7"/>
  </p:sldLayoutIdLst>
  <p:hf hdr="0" ftr="0" dt="0"/>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9"/>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linux.md.team@qualcomm.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qwiki.qualcomm.com/quic/CMA#What_it_is"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lwn.net/Articles/468044/"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1737379"/>
            <a:ext cx="5954528" cy="1351139"/>
          </a:xfrm>
        </p:spPr>
        <p:txBody>
          <a:bodyPr/>
          <a:lstStyle/>
          <a:p>
            <a:r>
              <a:rPr lang="en-US" dirty="0"/>
              <a:t>Contiguous Memory Allocator (CMA)</a:t>
            </a:r>
            <a:endParaRPr lang="en-US" dirty="0">
              <a:latin typeface="+mj-lt"/>
            </a:endParaRPr>
          </a:p>
        </p:txBody>
      </p:sp>
      <p:sp>
        <p:nvSpPr>
          <p:cNvPr id="8" name="Subtitle 7"/>
          <p:cNvSpPr>
            <a:spLocks noGrp="1"/>
          </p:cNvSpPr>
          <p:nvPr>
            <p:ph type="subTitle" idx="1"/>
          </p:nvPr>
        </p:nvSpPr>
        <p:spPr>
          <a:xfrm>
            <a:off x="198934" y="484241"/>
            <a:ext cx="5954528" cy="796115"/>
          </a:xfrm>
        </p:spPr>
        <p:txBody>
          <a:bodyPr/>
          <a:lstStyle/>
          <a:p>
            <a:r>
              <a:rPr lang="en-US" dirty="0"/>
              <a:t>Prakash Gupta</a:t>
            </a:r>
          </a:p>
          <a:p>
            <a:r>
              <a:rPr lang="en-US" b="1" dirty="0"/>
              <a:t>19/07/2017</a:t>
            </a:r>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CMA Usage</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296345"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6" name="Rectangle 5"/>
          <p:cNvSpPr/>
          <p:nvPr/>
        </p:nvSpPr>
        <p:spPr>
          <a:xfrm>
            <a:off x="207248" y="1808832"/>
            <a:ext cx="8449733" cy="3323987"/>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r>
              <a:rPr lang="en-US" sz="2400" dirty="0"/>
              <a:t>When allocated through contiguous APIs, call into the standard page allocator through a separate API to get a chunk from a pre-reserved region</a:t>
            </a:r>
          </a:p>
          <a:p>
            <a:pPr marL="742950" lvl="1" indent="-285750">
              <a:buFont typeface="Arial" pitchFamily="34" charset="0"/>
              <a:buChar char="•"/>
            </a:pPr>
            <a:r>
              <a:rPr lang="en-US" sz="2400" dirty="0"/>
              <a:t>If the memory is free, just allocate it</a:t>
            </a:r>
          </a:p>
          <a:p>
            <a:pPr marL="742950" lvl="1" indent="-285750">
              <a:buFont typeface="Arial" pitchFamily="34" charset="0"/>
              <a:buChar char="•"/>
            </a:pPr>
            <a:r>
              <a:rPr lang="en-US" sz="2400" dirty="0"/>
              <a:t>If the memory is in use, migrate the data from a CMA page to another free page in the system</a:t>
            </a:r>
          </a:p>
          <a:p>
            <a:pPr marL="1200150" lvl="2" indent="-285750">
              <a:buFont typeface="Arial" pitchFamily="34" charset="0"/>
              <a:buChar char="•"/>
            </a:pPr>
            <a:r>
              <a:rPr lang="en-US" sz="2400" dirty="0"/>
              <a:t>Migration is where the allocation penalty comes in</a:t>
            </a:r>
          </a:p>
          <a:p>
            <a:pPr marL="1200150" lvl="2" indent="-285750">
              <a:buFont typeface="Arial" pitchFamily="34" charset="0"/>
              <a:buChar char="•"/>
            </a:pPr>
            <a:endParaRPr lang="en-US" sz="2400" dirty="0"/>
          </a:p>
        </p:txBody>
      </p:sp>
    </p:spTree>
    <p:extLst>
      <p:ext uri="{BB962C8B-B14F-4D97-AF65-F5344CB8AC3E}">
        <p14:creationId xmlns:p14="http://schemas.microsoft.com/office/powerpoint/2010/main" val="361492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CMA Usage</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296345"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6" name="Rectangle 5"/>
          <p:cNvSpPr/>
          <p:nvPr/>
        </p:nvSpPr>
        <p:spPr>
          <a:xfrm>
            <a:off x="212655" y="1700387"/>
            <a:ext cx="8449733" cy="3323987"/>
          </a:xfrm>
          <a:prstGeom prst="rect">
            <a:avLst/>
          </a:prstGeom>
        </p:spPr>
        <p:txBody>
          <a:bodyPr wrap="square">
            <a:spAutoFit/>
          </a:bodyPr>
          <a:lstStyle/>
          <a:p>
            <a:r>
              <a:rPr lang="en-US" sz="3200" dirty="0"/>
              <a:t>Current CMA heaps 8998</a:t>
            </a:r>
          </a:p>
          <a:p>
            <a:endParaRPr lang="en-US" dirty="0"/>
          </a:p>
          <a:p>
            <a:pPr marL="285750" indent="-285750">
              <a:buFont typeface="Arial" pitchFamily="34" charset="0"/>
              <a:buChar char="•"/>
            </a:pPr>
            <a:r>
              <a:rPr lang="en-US" sz="2800" dirty="0"/>
              <a:t>Secure Content  92 MB</a:t>
            </a:r>
          </a:p>
          <a:p>
            <a:pPr marL="285750" indent="-285750">
              <a:buFont typeface="Arial" pitchFamily="34" charset="0"/>
              <a:buChar char="•"/>
            </a:pPr>
            <a:r>
              <a:rPr lang="en-US" sz="2800" dirty="0" err="1"/>
              <a:t>adsp_region</a:t>
            </a:r>
            <a:r>
              <a:rPr lang="en-US" sz="2800" dirty="0"/>
              <a:t> 8 MB</a:t>
            </a:r>
          </a:p>
          <a:p>
            <a:pPr marL="285750" indent="-285750">
              <a:buFont typeface="Arial" pitchFamily="34" charset="0"/>
              <a:buChar char="•"/>
            </a:pPr>
            <a:r>
              <a:rPr lang="en-US" sz="2800" dirty="0"/>
              <a:t>QSEECOM 20 MB</a:t>
            </a:r>
          </a:p>
          <a:p>
            <a:pPr marL="285750" indent="-285750">
              <a:buFont typeface="Arial" pitchFamily="34" charset="0"/>
              <a:buChar char="•"/>
            </a:pPr>
            <a:r>
              <a:rPr lang="en-US" sz="2800" dirty="0"/>
              <a:t>Default Region ~32 MB</a:t>
            </a:r>
          </a:p>
          <a:p>
            <a:pPr marL="285750" indent="-285750">
              <a:buFont typeface="Arial" pitchFamily="34" charset="0"/>
              <a:buChar char="•"/>
            </a:pPr>
            <a:endParaRPr lang="en-US" sz="2400" dirty="0"/>
          </a:p>
          <a:p>
            <a:pPr marL="1200150" lvl="2" indent="-285750">
              <a:buFont typeface="Arial" pitchFamily="34" charset="0"/>
              <a:buChar char="•"/>
            </a:pPr>
            <a:endParaRPr lang="en-US" sz="2400" dirty="0"/>
          </a:p>
        </p:txBody>
      </p:sp>
    </p:spTree>
    <p:extLst>
      <p:ext uri="{BB962C8B-B14F-4D97-AF65-F5344CB8AC3E}">
        <p14:creationId xmlns:p14="http://schemas.microsoft.com/office/powerpoint/2010/main" val="321812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Advantages of CMA</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26670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12655" y="1882714"/>
            <a:ext cx="8449733" cy="3662541"/>
          </a:xfrm>
          <a:prstGeom prst="rect">
            <a:avLst/>
          </a:prstGeom>
        </p:spPr>
        <p:txBody>
          <a:bodyPr wrap="square">
            <a:spAutoFit/>
          </a:bodyPr>
          <a:lstStyle/>
          <a:p>
            <a:pPr marL="285750" indent="-285750">
              <a:buFont typeface="Arial" pitchFamily="34" charset="0"/>
              <a:buChar char="•"/>
            </a:pPr>
            <a:r>
              <a:rPr lang="en-US" sz="2800" b="1" dirty="0"/>
              <a:t>Achieve more features with the same memory</a:t>
            </a:r>
          </a:p>
          <a:p>
            <a:pPr marL="742950" lvl="1" indent="-285750">
              <a:buFont typeface="Arial" pitchFamily="34" charset="0"/>
              <a:buChar char="•"/>
            </a:pPr>
            <a:r>
              <a:rPr lang="en-US" sz="2800" dirty="0"/>
              <a:t>Even if the feature is used sparingly, can still get the memory for it without penalty</a:t>
            </a:r>
          </a:p>
          <a:p>
            <a:pPr marL="1200150" lvl="2" indent="-285750">
              <a:buFont typeface="Arial" pitchFamily="34" charset="0"/>
              <a:buChar char="•"/>
            </a:pPr>
            <a:r>
              <a:rPr lang="en-US" sz="2800" dirty="0"/>
              <a:t>e.g. 98% of the time feature X requires 5MB, 2% of the time feature X requires 18MB</a:t>
            </a:r>
          </a:p>
          <a:p>
            <a:pPr marL="742950" lvl="1" indent="-285750">
              <a:buFont typeface="Arial" pitchFamily="34" charset="0"/>
              <a:buChar char="•"/>
            </a:pPr>
            <a:r>
              <a:rPr lang="en-US" sz="2800" dirty="0"/>
              <a:t>Still need to worry about the concurrent use case</a:t>
            </a:r>
          </a:p>
          <a:p>
            <a:pPr marL="742950" lvl="1"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44771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Advantages of CMA</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26670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18319" y="1973878"/>
            <a:ext cx="8449733" cy="2215991"/>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r>
              <a:rPr lang="en-US" sz="2800" dirty="0"/>
              <a:t>The memory footprint is smaller</a:t>
            </a:r>
          </a:p>
          <a:p>
            <a:pPr marL="742950" lvl="1" indent="-285750">
              <a:buFont typeface="Arial" pitchFamily="34" charset="0"/>
              <a:buChar char="•"/>
            </a:pPr>
            <a:r>
              <a:rPr lang="en-US" sz="2800" dirty="0"/>
              <a:t>Free memory is higher at </a:t>
            </a:r>
            <a:r>
              <a:rPr lang="en-US" sz="2800" dirty="0" err="1"/>
              <a:t>bootup</a:t>
            </a:r>
            <a:r>
              <a:rPr lang="en-US" sz="2800" dirty="0"/>
              <a:t> -- this is an important metric for customers!</a:t>
            </a:r>
          </a:p>
          <a:p>
            <a:pPr marL="742950" lvl="1"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273327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Trade offs involved</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31803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12655" y="1902043"/>
            <a:ext cx="8449733" cy="3847207"/>
          </a:xfrm>
          <a:prstGeom prst="rect">
            <a:avLst/>
          </a:prstGeom>
        </p:spPr>
        <p:txBody>
          <a:bodyPr wrap="square">
            <a:spAutoFit/>
          </a:bodyPr>
          <a:lstStyle/>
          <a:p>
            <a:r>
              <a:rPr lang="en-US" sz="2800" dirty="0"/>
              <a:t>Performance</a:t>
            </a:r>
          </a:p>
          <a:p>
            <a:endParaRPr lang="en-US" sz="2400" dirty="0"/>
          </a:p>
          <a:p>
            <a:pPr marL="285750" indent="-285750">
              <a:buFont typeface="Arial" pitchFamily="34" charset="0"/>
              <a:buChar char="•"/>
            </a:pPr>
            <a:r>
              <a:rPr lang="en-US" sz="2400" dirty="0"/>
              <a:t>Allocating memory from CMA is much slower than standard reserved region</a:t>
            </a:r>
          </a:p>
          <a:p>
            <a:pPr marL="742950" lvl="1" indent="-285750">
              <a:buFont typeface="Arial" pitchFamily="34" charset="0"/>
              <a:buChar char="•"/>
            </a:pPr>
            <a:r>
              <a:rPr lang="en-US" sz="2400" dirty="0" err="1"/>
              <a:t>carveout</a:t>
            </a:r>
            <a:r>
              <a:rPr lang="en-US" sz="2400" dirty="0"/>
              <a:t> region allocation is flipping a few bits in a bitmap allocator</a:t>
            </a:r>
          </a:p>
          <a:p>
            <a:pPr marL="742950" lvl="1" indent="-285750">
              <a:buFont typeface="Arial" pitchFamily="34" charset="0"/>
              <a:buChar char="•"/>
            </a:pPr>
            <a:r>
              <a:rPr lang="en-US" sz="2400" dirty="0"/>
              <a:t>CMA has to update tables and potentially migrate pages </a:t>
            </a:r>
            <a:endParaRPr lang="en-US" dirty="0"/>
          </a:p>
          <a:p>
            <a:pPr marL="742950" lvl="1" indent="-285750">
              <a:buFont typeface="Arial" pitchFamily="34" charset="0"/>
              <a:buChar char="•"/>
            </a:pPr>
            <a:r>
              <a:rPr lang="en-US" sz="2400" dirty="0"/>
              <a:t>Heavy memory pressure can further slow down migration</a:t>
            </a:r>
          </a:p>
        </p:txBody>
      </p:sp>
    </p:spTree>
    <p:extLst>
      <p:ext uri="{BB962C8B-B14F-4D97-AF65-F5344CB8AC3E}">
        <p14:creationId xmlns:p14="http://schemas.microsoft.com/office/powerpoint/2010/main" val="38909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 Performance 8974</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Title 1"/>
          <p:cNvSpPr txBox="1">
            <a:spLocks/>
          </p:cNvSpPr>
          <p:nvPr/>
        </p:nvSpPr>
        <p:spPr>
          <a:xfrm>
            <a:off x="80210" y="909638"/>
            <a:ext cx="8862177" cy="5565775"/>
          </a:xfrm>
          <a:prstGeom prst="rect">
            <a:avLst/>
          </a:prstGeom>
          <a:ln w="12700">
            <a:noFill/>
          </a:ln>
        </p:spPr>
        <p:txBody>
          <a:bodyPr vert="horz" lIns="91440" tIns="45720" rIns="91440" bIns="45720" rtlCol="0" anchor="ctr">
            <a:normAutofit/>
          </a:bodyPr>
          <a:lstStyle>
            <a:lvl1pPr algn="l" defTabSz="914400" rtl="0" eaLnBrk="1" latinLnBrk="0" hangingPunct="1">
              <a:lnSpc>
                <a:spcPts val="2100"/>
              </a:lnSpc>
              <a:spcBef>
                <a:spcPts val="0"/>
              </a:spcBef>
              <a:buNone/>
              <a:defRPr sz="2200" b="1" kern="1200">
                <a:solidFill>
                  <a:srgbClr val="000000"/>
                </a:solidFill>
                <a:latin typeface="Arial" pitchFamily="34" charset="0"/>
                <a:ea typeface="+mj-ea"/>
                <a:cs typeface="Arial" pitchFamily="34" charset="0"/>
              </a:defRPr>
            </a:lvl1pPr>
          </a:lstStyle>
          <a:p>
            <a:pPr fontAlgn="auto">
              <a:spcAft>
                <a:spcPts val="0"/>
              </a:spcAft>
            </a:pPr>
            <a:endParaRPr lang="en-US" dirty="0"/>
          </a:p>
        </p:txBody>
      </p:sp>
      <p:sp>
        <p:nvSpPr>
          <p:cNvPr id="6" name="Rectangle 5"/>
          <p:cNvSpPr/>
          <p:nvPr/>
        </p:nvSpPr>
        <p:spPr>
          <a:xfrm>
            <a:off x="296345" y="1210080"/>
            <a:ext cx="8449733" cy="2431435"/>
          </a:xfrm>
          <a:prstGeom prst="rect">
            <a:avLst/>
          </a:prstGeom>
        </p:spPr>
        <p:txBody>
          <a:bodyPr wrap="square">
            <a:spAutoFit/>
          </a:bodyPr>
          <a:lstStyle/>
          <a:p>
            <a:pPr marL="285750" indent="-285750">
              <a:buFont typeface="Arial" pitchFamily="34" charset="0"/>
              <a:buChar char="•"/>
            </a:pPr>
            <a:r>
              <a:rPr lang="en-US" sz="2800" dirty="0"/>
              <a:t>Tested</a:t>
            </a:r>
          </a:p>
          <a:p>
            <a:pPr marL="742950" lvl="1" indent="-285750">
              <a:buFont typeface="Arial" pitchFamily="34" charset="0"/>
              <a:buChar char="•"/>
            </a:pPr>
            <a:r>
              <a:rPr lang="en-US" sz="2000" dirty="0"/>
              <a:t>Under normal memory conditions</a:t>
            </a:r>
          </a:p>
          <a:p>
            <a:pPr marL="742950" lvl="1" indent="-285750">
              <a:buFont typeface="Arial" pitchFamily="34" charset="0"/>
              <a:buChar char="•"/>
            </a:pPr>
            <a:r>
              <a:rPr lang="en-US" sz="2000" dirty="0"/>
              <a:t>With full migration of CMA region</a:t>
            </a:r>
          </a:p>
          <a:p>
            <a:pPr marL="742950" lvl="1" indent="-285750">
              <a:buFont typeface="Arial" pitchFamily="34" charset="0"/>
              <a:buChar char="•"/>
            </a:pPr>
            <a:r>
              <a:rPr lang="en-US" sz="2000" dirty="0"/>
              <a:t>80MB CMA allocation takes 250ms</a:t>
            </a:r>
          </a:p>
          <a:p>
            <a:pPr marL="285750" indent="-285750">
              <a:buFont typeface="Arial" pitchFamily="34" charset="0"/>
              <a:buChar char="•"/>
            </a:pPr>
            <a:endParaRPr lang="en-US" sz="2800" dirty="0"/>
          </a:p>
          <a:p>
            <a:pPr marL="742950" lvl="1" indent="-285750">
              <a:buFont typeface="Arial" pitchFamily="34" charset="0"/>
              <a:buChar char="•"/>
            </a:pPr>
            <a:endParaRPr lang="en-US" dirty="0"/>
          </a:p>
          <a:p>
            <a:pPr marL="742950" lvl="1" indent="-285750">
              <a:buFont typeface="Arial" pitchFamily="34" charset="0"/>
              <a:buChar char="•"/>
            </a:pPr>
            <a:endParaRPr lang="en-US" dirty="0"/>
          </a:p>
        </p:txBody>
      </p:sp>
      <p:graphicFrame>
        <p:nvGraphicFramePr>
          <p:cNvPr id="4" name="Chart 3"/>
          <p:cNvGraphicFramePr/>
          <p:nvPr>
            <p:extLst>
              <p:ext uri="{D42A27DB-BD31-4B8C-83A1-F6EECF244321}">
                <p14:modId xmlns:p14="http://schemas.microsoft.com/office/powerpoint/2010/main" val="3742638193"/>
              </p:ext>
            </p:extLst>
          </p:nvPr>
        </p:nvGraphicFramePr>
        <p:xfrm>
          <a:off x="1473211" y="2502853"/>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677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offs involved</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31803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96345" y="1286592"/>
            <a:ext cx="8449733" cy="6032421"/>
          </a:xfrm>
          <a:prstGeom prst="rect">
            <a:avLst/>
          </a:prstGeom>
        </p:spPr>
        <p:txBody>
          <a:bodyPr wrap="square">
            <a:spAutoFit/>
          </a:bodyPr>
          <a:lstStyle/>
          <a:p>
            <a:r>
              <a:rPr lang="en-US" sz="3200" dirty="0"/>
              <a:t>Only satisfy movable pages</a:t>
            </a:r>
          </a:p>
          <a:p>
            <a:pPr marL="285750" indent="-285750">
              <a:buFont typeface="Arial" pitchFamily="34" charset="0"/>
              <a:buChar char="•"/>
            </a:pPr>
            <a:endParaRPr lang="en-US" sz="2800" dirty="0"/>
          </a:p>
          <a:p>
            <a:pPr marL="285750" indent="-285750">
              <a:buFont typeface="Arial" pitchFamily="34" charset="0"/>
              <a:buChar char="•"/>
            </a:pPr>
            <a:r>
              <a:rPr lang="en-US" sz="2800" dirty="0"/>
              <a:t>CMA changes the balance of pages in the system</a:t>
            </a:r>
          </a:p>
          <a:p>
            <a:pPr marL="742950" lvl="1" indent="-285750">
              <a:buFont typeface="Arial" pitchFamily="34" charset="0"/>
              <a:buChar char="•"/>
            </a:pPr>
            <a:r>
              <a:rPr lang="en-US" sz="2800" dirty="0"/>
              <a:t>Patches have been given to adjust watermarks in the system to account for this</a:t>
            </a:r>
          </a:p>
          <a:p>
            <a:pPr marL="742950" lvl="1" indent="-285750">
              <a:buFont typeface="Arial" pitchFamily="34" charset="0"/>
              <a:buChar char="•"/>
            </a:pPr>
            <a:r>
              <a:rPr lang="en-US" sz="2800" dirty="0"/>
              <a:t>CMA pages aren’t always utilized</a:t>
            </a:r>
          </a:p>
          <a:p>
            <a:pPr marL="742950" lvl="1" indent="-285750">
              <a:buFont typeface="Arial" pitchFamily="34" charset="0"/>
              <a:buChar char="•"/>
            </a:pPr>
            <a:r>
              <a:rPr lang="en-US" sz="2800" dirty="0"/>
              <a:t>Large number of non-movable allocations may trigger page reclaim or LMK more frequently (delay in allocation times)</a:t>
            </a:r>
          </a:p>
          <a:p>
            <a:pPr marL="285750" indent="-285750">
              <a:buFont typeface="Arial" pitchFamily="34" charset="0"/>
              <a:buChar char="•"/>
            </a:pPr>
            <a:r>
              <a:rPr lang="en-US" sz="2800" dirty="0"/>
              <a:t>Graphics is a large user of unmovable pages</a:t>
            </a:r>
          </a:p>
          <a:p>
            <a:pPr marL="285750" indent="-285750">
              <a:buFont typeface="Arial" pitchFamily="34" charset="0"/>
              <a:buChar char="•"/>
            </a:pPr>
            <a:r>
              <a:rPr lang="en-US" sz="2800" dirty="0"/>
              <a:t>We don’t want to restrict too much of the memory to only being able to satisfy Movable page requests</a:t>
            </a: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51973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offs involved</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31803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12655" y="1172523"/>
            <a:ext cx="8449733" cy="4462760"/>
          </a:xfrm>
          <a:prstGeom prst="rect">
            <a:avLst/>
          </a:prstGeom>
        </p:spPr>
        <p:txBody>
          <a:bodyPr wrap="square">
            <a:spAutoFit/>
          </a:bodyPr>
          <a:lstStyle/>
          <a:p>
            <a:r>
              <a:rPr lang="en-US" sz="3200" dirty="0"/>
              <a:t>Stuck pages</a:t>
            </a:r>
          </a:p>
          <a:p>
            <a:pPr marL="285750" indent="-285750">
              <a:buFont typeface="Arial" pitchFamily="34" charset="0"/>
              <a:buChar char="•"/>
            </a:pPr>
            <a:endParaRPr lang="en-US" sz="2800" dirty="0"/>
          </a:p>
          <a:p>
            <a:pPr marL="285750" indent="-285750">
              <a:buFont typeface="Arial" pitchFamily="34" charset="0"/>
              <a:buChar char="•"/>
            </a:pPr>
            <a:r>
              <a:rPr lang="en-US" sz="2800" dirty="0"/>
              <a:t>Even though Movable pages are supposed to be able to Migrate we have seen rare cases where Movable pages have failed to migrate.</a:t>
            </a:r>
          </a:p>
          <a:p>
            <a:pPr marL="285750" indent="-285750">
              <a:buFont typeface="Arial" pitchFamily="34" charset="0"/>
              <a:buChar char="•"/>
            </a:pPr>
            <a:r>
              <a:rPr lang="en-US" sz="2800" dirty="0"/>
              <a:t>All it takes is for one page to fail to migrate for the CMA allocation to fail</a:t>
            </a:r>
          </a:p>
          <a:p>
            <a:pPr marL="285750" indent="-285750">
              <a:buFont typeface="Arial" pitchFamily="34" charset="0"/>
              <a:buChar char="•"/>
            </a:pPr>
            <a:r>
              <a:rPr lang="en-US" sz="2800" dirty="0"/>
              <a:t>If SVM gets supported it will potentially ‘pin’ pages</a:t>
            </a:r>
          </a:p>
          <a:p>
            <a:pPr marL="285750" indent="-285750">
              <a:buFont typeface="Arial" pitchFamily="34" charset="0"/>
              <a:buChar char="•"/>
            </a:pPr>
            <a:r>
              <a:rPr lang="en-US" sz="2800" b="1" dirty="0"/>
              <a:t>You can’t be sure that CMA allocations will succeed 100% of the time.</a:t>
            </a:r>
          </a:p>
        </p:txBody>
      </p:sp>
    </p:spTree>
    <p:extLst>
      <p:ext uri="{BB962C8B-B14F-4D97-AF65-F5344CB8AC3E}">
        <p14:creationId xmlns:p14="http://schemas.microsoft.com/office/powerpoint/2010/main" val="196388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offs involved</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31803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12655" y="1882714"/>
            <a:ext cx="8449733" cy="3016210"/>
          </a:xfrm>
          <a:prstGeom prst="rect">
            <a:avLst/>
          </a:prstGeom>
        </p:spPr>
        <p:txBody>
          <a:bodyPr wrap="square">
            <a:spAutoFit/>
          </a:bodyPr>
          <a:lstStyle/>
          <a:p>
            <a:r>
              <a:rPr lang="en-US" sz="3200" dirty="0"/>
              <a:t>Sharing CMA</a:t>
            </a:r>
          </a:p>
          <a:p>
            <a:endParaRPr lang="en-US" sz="2800" dirty="0"/>
          </a:p>
          <a:p>
            <a:pPr marL="285750" indent="-285750">
              <a:buFont typeface="Arial" pitchFamily="34" charset="0"/>
              <a:buChar char="•"/>
            </a:pPr>
            <a:r>
              <a:rPr lang="en-US" sz="2800" dirty="0"/>
              <a:t>A CMA heap can be shared between different clients</a:t>
            </a:r>
          </a:p>
          <a:p>
            <a:pPr marL="285750" indent="-285750">
              <a:buFont typeface="Arial" pitchFamily="34" charset="0"/>
              <a:buChar char="•"/>
            </a:pPr>
            <a:r>
              <a:rPr lang="en-US" sz="2800" dirty="0"/>
              <a:t>But have to be aware of fragmentation if clients will try to use the heaps concurrently</a:t>
            </a: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213120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Trade offs involved</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31803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96345" y="915441"/>
            <a:ext cx="8449733" cy="6032421"/>
          </a:xfrm>
          <a:prstGeom prst="rect">
            <a:avLst/>
          </a:prstGeom>
        </p:spPr>
        <p:txBody>
          <a:bodyPr wrap="square">
            <a:spAutoFit/>
          </a:bodyPr>
          <a:lstStyle/>
          <a:p>
            <a:r>
              <a:rPr lang="en-US" sz="3200" dirty="0"/>
              <a:t>Optimizations</a:t>
            </a:r>
          </a:p>
          <a:p>
            <a:pPr marL="285750" indent="-285750">
              <a:buFont typeface="Arial" pitchFamily="34" charset="0"/>
              <a:buChar char="•"/>
            </a:pPr>
            <a:endParaRPr lang="en-US" sz="2800" dirty="0"/>
          </a:p>
          <a:p>
            <a:pPr marL="285750" indent="-285750">
              <a:buFont typeface="Arial" pitchFamily="34" charset="0"/>
              <a:buChar char="•"/>
            </a:pPr>
            <a:r>
              <a:rPr lang="en-US" sz="2800" dirty="0"/>
              <a:t>Page pooling</a:t>
            </a:r>
          </a:p>
          <a:p>
            <a:pPr marL="742950" lvl="1" indent="-285750">
              <a:buFont typeface="Arial" pitchFamily="34" charset="0"/>
              <a:buChar char="•"/>
            </a:pPr>
            <a:r>
              <a:rPr lang="en-US" sz="2800" dirty="0"/>
              <a:t>When CMA allocations are freed they will be kept in a pool to quickly satisfy subsequent allocations</a:t>
            </a:r>
          </a:p>
          <a:p>
            <a:pPr marL="742950" lvl="1" indent="-285750">
              <a:buFont typeface="Arial" pitchFamily="34" charset="0"/>
              <a:buChar char="•"/>
            </a:pPr>
            <a:r>
              <a:rPr lang="en-US" sz="2800" dirty="0"/>
              <a:t>Pool is drained when system is under memory pressure</a:t>
            </a:r>
          </a:p>
          <a:p>
            <a:pPr marL="742950" lvl="1" indent="-285750">
              <a:buFont typeface="Arial" pitchFamily="34" charset="0"/>
              <a:buChar char="•"/>
            </a:pPr>
            <a:endParaRPr lang="en-US" sz="2800" dirty="0"/>
          </a:p>
          <a:p>
            <a:pPr marL="285750" indent="-285750">
              <a:buFont typeface="Arial" pitchFamily="34" charset="0"/>
              <a:buChar char="•"/>
            </a:pPr>
            <a:r>
              <a:rPr lang="en-US" sz="2800" dirty="0"/>
              <a:t>CMA hint</a:t>
            </a:r>
          </a:p>
          <a:p>
            <a:pPr marL="742950" lvl="1" indent="-285750">
              <a:buFont typeface="Arial" pitchFamily="34" charset="0"/>
              <a:buChar char="•"/>
            </a:pPr>
            <a:r>
              <a:rPr lang="en-US" sz="2800" dirty="0"/>
              <a:t>App can hint that is will soon be making a CMA allocation so that system can pre-migrate the pages</a:t>
            </a: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0688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2543773"/>
          </a:xfrm>
        </p:spPr>
        <p:txBody>
          <a:bodyPr/>
          <a:lstStyle/>
          <a:p>
            <a:pPr marL="285750" indent="-285750">
              <a:buFont typeface="Arial" pitchFamily="34" charset="0"/>
              <a:buChar char="•"/>
            </a:pPr>
            <a:r>
              <a:rPr lang="en-US" dirty="0"/>
              <a:t>What is CMA? </a:t>
            </a:r>
          </a:p>
          <a:p>
            <a:pPr marL="285750" indent="-285750">
              <a:buFont typeface="Arial" pitchFamily="34" charset="0"/>
              <a:buChar char="•"/>
            </a:pPr>
            <a:r>
              <a:rPr lang="en-US" dirty="0"/>
              <a:t>Why do we need a feature such as CMA?</a:t>
            </a:r>
          </a:p>
          <a:p>
            <a:pPr marL="285750" indent="-285750">
              <a:buFont typeface="Arial" pitchFamily="34" charset="0"/>
              <a:buChar char="•"/>
            </a:pPr>
            <a:r>
              <a:rPr lang="en-US" dirty="0"/>
              <a:t>How does it work? </a:t>
            </a:r>
          </a:p>
          <a:p>
            <a:pPr marL="285750" indent="-285750">
              <a:buFont typeface="Arial" pitchFamily="34" charset="0"/>
              <a:buChar char="•"/>
            </a:pPr>
            <a:r>
              <a:rPr lang="en-US" dirty="0"/>
              <a:t>What are the tradeoffs involved? </a:t>
            </a:r>
          </a:p>
          <a:p>
            <a:pPr marL="285750" indent="-285750">
              <a:buFont typeface="Arial" pitchFamily="34" charset="0"/>
              <a:buChar char="•"/>
            </a:pPr>
            <a:r>
              <a:rPr lang="en-US" dirty="0"/>
              <a:t>Debugging CMA issues</a:t>
            </a:r>
          </a:p>
          <a:p>
            <a:pPr marL="285750" indent="-285750">
              <a:buFont typeface="Arial" pitchFamily="34" charset="0"/>
              <a:buChar char="•"/>
            </a:pPr>
            <a:r>
              <a:rPr lang="en-US" dirty="0" err="1">
                <a:hlinkClick r:id="rId2"/>
              </a:rPr>
              <a:t>linux.md.team</a:t>
            </a:r>
            <a:r>
              <a:rPr lang="en-US" dirty="0"/>
              <a:t> for questions regarding CMA</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77357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Trade offs summary</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26670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96345" y="915441"/>
            <a:ext cx="8449733" cy="2308324"/>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a:p>
            <a:pPr marL="742950" lvl="1" indent="-285750">
              <a:buFont typeface="Arial" pitchFamily="34" charset="0"/>
              <a:buChar char="•"/>
            </a:pPr>
            <a:endParaRPr lang="en-US" dirty="0"/>
          </a:p>
          <a:p>
            <a:pPr marL="285750" indent="-285750">
              <a:buFont typeface="Arial" pitchFamily="34" charset="0"/>
              <a:buChar char="•"/>
            </a:pPr>
            <a:endParaRPr lang="en-US" dirty="0"/>
          </a:p>
        </p:txBody>
      </p:sp>
      <p:graphicFrame>
        <p:nvGraphicFramePr>
          <p:cNvPr id="4" name="Table 3"/>
          <p:cNvGraphicFramePr>
            <a:graphicFrameLocks noGrp="1"/>
          </p:cNvGraphicFramePr>
          <p:nvPr>
            <p:extLst/>
          </p:nvPr>
        </p:nvGraphicFramePr>
        <p:xfrm>
          <a:off x="457200" y="1727200"/>
          <a:ext cx="8191500" cy="3154272"/>
        </p:xfrm>
        <a:graphic>
          <a:graphicData uri="http://schemas.openxmlformats.org/drawingml/2006/table">
            <a:tbl>
              <a:tblPr firstRow="1" firstCol="1" bandRow="1">
                <a:tableStyleId>{5940675A-B579-460E-94D1-54222C63F5DA}</a:tableStyleId>
              </a:tblPr>
              <a:tblGrid>
                <a:gridCol w="27559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2044700">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tblGrid>
              <a:tr h="419032">
                <a:tc>
                  <a:txBody>
                    <a:bodyPr/>
                    <a:lstStyle/>
                    <a:p>
                      <a:endParaRPr lang="en-US" sz="1800" dirty="0">
                        <a:effectLst/>
                        <a:latin typeface="Times New Roman"/>
                      </a:endParaRPr>
                    </a:p>
                  </a:txBody>
                  <a:tcPr/>
                </a:tc>
                <a:tc>
                  <a:txBody>
                    <a:bodyPr/>
                    <a:lstStyle/>
                    <a:p>
                      <a:pPr marL="0" marR="0">
                        <a:spcBef>
                          <a:spcPts val="0"/>
                        </a:spcBef>
                        <a:spcAft>
                          <a:spcPts val="0"/>
                        </a:spcAft>
                      </a:pPr>
                      <a:r>
                        <a:rPr lang="en-US" sz="1800" b="1" dirty="0">
                          <a:effectLst/>
                        </a:rPr>
                        <a:t>Carve-out</a:t>
                      </a:r>
                      <a:endParaRPr lang="en-US" sz="1800" b="1" dirty="0">
                        <a:effectLst/>
                        <a:latin typeface="Calibri"/>
                        <a:ea typeface="Calibri"/>
                        <a:cs typeface="Times New Roman"/>
                      </a:endParaRPr>
                    </a:p>
                  </a:txBody>
                  <a:tcPr/>
                </a:tc>
                <a:tc>
                  <a:txBody>
                    <a:bodyPr/>
                    <a:lstStyle/>
                    <a:p>
                      <a:pPr marL="0" marR="0">
                        <a:spcBef>
                          <a:spcPts val="0"/>
                        </a:spcBef>
                        <a:spcAft>
                          <a:spcPts val="0"/>
                        </a:spcAft>
                      </a:pPr>
                      <a:r>
                        <a:rPr lang="en-US" sz="1800" b="1" dirty="0">
                          <a:effectLst/>
                        </a:rPr>
                        <a:t>IO-MMU</a:t>
                      </a:r>
                      <a:endParaRPr lang="en-US" sz="1800" b="1" dirty="0">
                        <a:effectLst/>
                        <a:latin typeface="Calibri"/>
                        <a:ea typeface="Calibri"/>
                        <a:cs typeface="Times New Roman"/>
                      </a:endParaRPr>
                    </a:p>
                  </a:txBody>
                  <a:tcPr/>
                </a:tc>
                <a:tc>
                  <a:txBody>
                    <a:bodyPr/>
                    <a:lstStyle/>
                    <a:p>
                      <a:pPr marL="0" marR="0">
                        <a:spcBef>
                          <a:spcPts val="0"/>
                        </a:spcBef>
                        <a:spcAft>
                          <a:spcPts val="0"/>
                        </a:spcAft>
                      </a:pPr>
                      <a:r>
                        <a:rPr lang="en-US" sz="1800" b="1" dirty="0">
                          <a:effectLst/>
                        </a:rPr>
                        <a:t>CMA</a:t>
                      </a:r>
                      <a:endParaRPr lang="en-US" sz="1800" b="1" dirty="0">
                        <a:effectLst/>
                        <a:latin typeface="Calibri"/>
                        <a:ea typeface="Calibri"/>
                        <a:cs typeface="Times New Roman"/>
                      </a:endParaRPr>
                    </a:p>
                  </a:txBody>
                  <a:tcPr/>
                </a:tc>
                <a:extLst>
                  <a:ext uri="{0D108BD9-81ED-4DB2-BD59-A6C34878D82A}">
                    <a16:rowId xmlns:a16="http://schemas.microsoft.com/office/drawing/2014/main" val="10000"/>
                  </a:ext>
                </a:extLst>
              </a:tr>
              <a:tr h="419032">
                <a:tc>
                  <a:txBody>
                    <a:bodyPr/>
                    <a:lstStyle/>
                    <a:p>
                      <a:pPr marL="0" marR="0">
                        <a:spcBef>
                          <a:spcPts val="0"/>
                        </a:spcBef>
                        <a:spcAft>
                          <a:spcPts val="0"/>
                        </a:spcAft>
                      </a:pPr>
                      <a:r>
                        <a:rPr lang="en-US" sz="1800">
                          <a:effectLst/>
                        </a:rPr>
                        <a:t>Contiguous on RAM?</a:t>
                      </a:r>
                      <a:endParaRPr lang="en-US" sz="1800">
                        <a:effectLst/>
                        <a:latin typeface="Calibri"/>
                        <a:ea typeface="Calibri"/>
                        <a:cs typeface="Times New Roman"/>
                      </a:endParaRPr>
                    </a:p>
                  </a:txBody>
                  <a:tcPr/>
                </a:tc>
                <a:tc>
                  <a:txBody>
                    <a:bodyPr/>
                    <a:lstStyle/>
                    <a:p>
                      <a:pPr marL="0" marR="0">
                        <a:spcBef>
                          <a:spcPts val="0"/>
                        </a:spcBef>
                        <a:spcAft>
                          <a:spcPts val="0"/>
                        </a:spcAft>
                      </a:pPr>
                      <a:r>
                        <a:rPr lang="en-US" sz="1800" dirty="0">
                          <a:effectLst/>
                        </a:rPr>
                        <a:t>Yes</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Not really</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Yes</a:t>
                      </a:r>
                      <a:endParaRPr lang="en-US" sz="1800" dirty="0">
                        <a:effectLst/>
                        <a:latin typeface="Calibri"/>
                        <a:ea typeface="Calibri"/>
                        <a:cs typeface="Times New Roman"/>
                      </a:endParaRPr>
                    </a:p>
                  </a:txBody>
                  <a:tcPr>
                    <a:solidFill>
                      <a:srgbClr val="92D050"/>
                    </a:solidFill>
                  </a:tcPr>
                </a:tc>
                <a:extLst>
                  <a:ext uri="{0D108BD9-81ED-4DB2-BD59-A6C34878D82A}">
                    <a16:rowId xmlns:a16="http://schemas.microsoft.com/office/drawing/2014/main" val="10001"/>
                  </a:ext>
                </a:extLst>
              </a:tr>
              <a:tr h="419032">
                <a:tc>
                  <a:txBody>
                    <a:bodyPr/>
                    <a:lstStyle/>
                    <a:p>
                      <a:pPr marL="0" marR="0">
                        <a:spcBef>
                          <a:spcPts val="0"/>
                        </a:spcBef>
                        <a:spcAft>
                          <a:spcPts val="0"/>
                        </a:spcAft>
                      </a:pPr>
                      <a:r>
                        <a:rPr lang="en-US" sz="1800">
                          <a:effectLst/>
                        </a:rPr>
                        <a:t>Re-use of memory ?</a:t>
                      </a:r>
                      <a:endParaRPr lang="en-US" sz="1800">
                        <a:effectLst/>
                        <a:latin typeface="Calibri"/>
                        <a:ea typeface="Calibri"/>
                        <a:cs typeface="Times New Roman"/>
                      </a:endParaRPr>
                    </a:p>
                  </a:txBody>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FF0000"/>
                    </a:solidFill>
                  </a:tcPr>
                </a:tc>
                <a:tc>
                  <a:txBody>
                    <a:bodyPr/>
                    <a:lstStyle/>
                    <a:p>
                      <a:pPr marL="0" marR="0">
                        <a:spcBef>
                          <a:spcPts val="0"/>
                        </a:spcBef>
                        <a:spcAft>
                          <a:spcPts val="0"/>
                        </a:spcAft>
                      </a:pPr>
                      <a:r>
                        <a:rPr lang="en-US" sz="1800" dirty="0">
                          <a:effectLst/>
                        </a:rPr>
                        <a:t>Yes</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Yes</a:t>
                      </a:r>
                      <a:endParaRPr lang="en-US" sz="1800" dirty="0">
                        <a:effectLst/>
                        <a:latin typeface="Calibri"/>
                        <a:ea typeface="Calibri"/>
                        <a:cs typeface="Times New Roman"/>
                      </a:endParaRPr>
                    </a:p>
                  </a:txBody>
                  <a:tcPr>
                    <a:solidFill>
                      <a:srgbClr val="92D050"/>
                    </a:solidFill>
                  </a:tcPr>
                </a:tc>
                <a:extLst>
                  <a:ext uri="{0D108BD9-81ED-4DB2-BD59-A6C34878D82A}">
                    <a16:rowId xmlns:a16="http://schemas.microsoft.com/office/drawing/2014/main" val="10002"/>
                  </a:ext>
                </a:extLst>
              </a:tr>
              <a:tr h="419032">
                <a:tc>
                  <a:txBody>
                    <a:bodyPr/>
                    <a:lstStyle/>
                    <a:p>
                      <a:pPr marL="0" marR="0">
                        <a:spcBef>
                          <a:spcPts val="0"/>
                        </a:spcBef>
                        <a:spcAft>
                          <a:spcPts val="0"/>
                        </a:spcAft>
                      </a:pPr>
                      <a:r>
                        <a:rPr lang="en-US" sz="1800">
                          <a:effectLst/>
                        </a:rPr>
                        <a:t>Allocation time delay ?</a:t>
                      </a:r>
                      <a:endParaRPr lang="en-US" sz="1800">
                        <a:effectLst/>
                        <a:latin typeface="Calibri"/>
                        <a:ea typeface="Calibri"/>
                        <a:cs typeface="Times New Roman"/>
                      </a:endParaRPr>
                    </a:p>
                  </a:txBody>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Not significant</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May be significant</a:t>
                      </a:r>
                      <a:endParaRPr lang="en-US" sz="1800" dirty="0">
                        <a:effectLst/>
                        <a:latin typeface="Calibri"/>
                        <a:ea typeface="Calibri"/>
                        <a:cs typeface="Times New Roman"/>
                      </a:endParaRPr>
                    </a:p>
                  </a:txBody>
                  <a:tcPr>
                    <a:solidFill>
                      <a:srgbClr val="FF0000"/>
                    </a:solidFill>
                  </a:tcPr>
                </a:tc>
                <a:extLst>
                  <a:ext uri="{0D108BD9-81ED-4DB2-BD59-A6C34878D82A}">
                    <a16:rowId xmlns:a16="http://schemas.microsoft.com/office/drawing/2014/main" val="10003"/>
                  </a:ext>
                </a:extLst>
              </a:tr>
              <a:tr h="419032">
                <a:tc>
                  <a:txBody>
                    <a:bodyPr/>
                    <a:lstStyle/>
                    <a:p>
                      <a:pPr marL="0" marR="0">
                        <a:spcBef>
                          <a:spcPts val="0"/>
                        </a:spcBef>
                        <a:spcAft>
                          <a:spcPts val="0"/>
                        </a:spcAft>
                      </a:pPr>
                      <a:r>
                        <a:rPr lang="en-US" sz="1800">
                          <a:effectLst/>
                        </a:rPr>
                        <a:t>Run-time delay ?</a:t>
                      </a:r>
                      <a:endParaRPr lang="en-US" sz="1800">
                        <a:effectLst/>
                        <a:latin typeface="Calibri"/>
                        <a:ea typeface="Calibri"/>
                        <a:cs typeface="Times New Roman"/>
                      </a:endParaRPr>
                    </a:p>
                  </a:txBody>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Translation cost</a:t>
                      </a:r>
                      <a:endParaRPr lang="en-US" sz="1800" dirty="0">
                        <a:effectLst/>
                        <a:latin typeface="Calibri"/>
                        <a:ea typeface="Calibri"/>
                        <a:cs typeface="Times New Roman"/>
                      </a:endParaRPr>
                    </a:p>
                  </a:txBody>
                  <a:tcPr>
                    <a:solidFill>
                      <a:srgbClr val="FFFF00"/>
                    </a:solidFill>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92D050"/>
                    </a:solidFill>
                  </a:tcPr>
                </a:tc>
                <a:extLst>
                  <a:ext uri="{0D108BD9-81ED-4DB2-BD59-A6C34878D82A}">
                    <a16:rowId xmlns:a16="http://schemas.microsoft.com/office/drawing/2014/main" val="10004"/>
                  </a:ext>
                </a:extLst>
              </a:tr>
              <a:tr h="419032">
                <a:tc>
                  <a:txBody>
                    <a:bodyPr/>
                    <a:lstStyle/>
                    <a:p>
                      <a:pPr marL="0" marR="0">
                        <a:spcBef>
                          <a:spcPts val="0"/>
                        </a:spcBef>
                        <a:spcAft>
                          <a:spcPts val="0"/>
                        </a:spcAft>
                      </a:pPr>
                      <a:r>
                        <a:rPr lang="en-US" sz="1800">
                          <a:effectLst/>
                        </a:rPr>
                        <a:t>Power hit ?</a:t>
                      </a:r>
                      <a:endParaRPr lang="en-US" sz="1800">
                        <a:effectLst/>
                        <a:latin typeface="Calibri"/>
                        <a:ea typeface="Calibri"/>
                        <a:cs typeface="Times New Roman"/>
                      </a:endParaRPr>
                    </a:p>
                  </a:txBody>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Yes</a:t>
                      </a:r>
                      <a:endParaRPr lang="en-US" sz="1800" dirty="0">
                        <a:effectLst/>
                        <a:latin typeface="Calibri"/>
                        <a:ea typeface="Calibri"/>
                        <a:cs typeface="Times New Roman"/>
                      </a:endParaRPr>
                    </a:p>
                  </a:txBody>
                  <a:tcPr>
                    <a:solidFill>
                      <a:srgbClr val="FF0000"/>
                    </a:solidFill>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92D050"/>
                    </a:solidFill>
                  </a:tcPr>
                </a:tc>
                <a:extLst>
                  <a:ext uri="{0D108BD9-81ED-4DB2-BD59-A6C34878D82A}">
                    <a16:rowId xmlns:a16="http://schemas.microsoft.com/office/drawing/2014/main" val="10005"/>
                  </a:ext>
                </a:extLst>
              </a:tr>
              <a:tr h="419032">
                <a:tc>
                  <a:txBody>
                    <a:bodyPr/>
                    <a:lstStyle/>
                    <a:p>
                      <a:pPr marL="0" marR="0">
                        <a:spcBef>
                          <a:spcPts val="0"/>
                        </a:spcBef>
                        <a:spcAft>
                          <a:spcPts val="0"/>
                        </a:spcAft>
                      </a:pPr>
                      <a:r>
                        <a:rPr lang="en-US" sz="1800">
                          <a:effectLst/>
                        </a:rPr>
                        <a:t>Cost ?</a:t>
                      </a:r>
                      <a:endParaRPr lang="en-US" sz="1800">
                        <a:effectLst/>
                        <a:latin typeface="Calibri"/>
                        <a:ea typeface="Calibri"/>
                        <a:cs typeface="Times New Roman"/>
                      </a:endParaRPr>
                    </a:p>
                  </a:txBody>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92D050"/>
                    </a:solidFill>
                  </a:tcPr>
                </a:tc>
                <a:tc>
                  <a:txBody>
                    <a:bodyPr/>
                    <a:lstStyle/>
                    <a:p>
                      <a:pPr marL="0" marR="0">
                        <a:spcBef>
                          <a:spcPts val="0"/>
                        </a:spcBef>
                        <a:spcAft>
                          <a:spcPts val="0"/>
                        </a:spcAft>
                      </a:pPr>
                      <a:r>
                        <a:rPr lang="en-US" sz="1800" dirty="0">
                          <a:effectLst/>
                        </a:rPr>
                        <a:t>Yes (Hardware block)</a:t>
                      </a:r>
                      <a:endParaRPr lang="en-US" sz="1800" dirty="0">
                        <a:effectLst/>
                        <a:latin typeface="Calibri"/>
                        <a:ea typeface="Calibri"/>
                        <a:cs typeface="Times New Roman"/>
                      </a:endParaRPr>
                    </a:p>
                  </a:txBody>
                  <a:tcPr>
                    <a:solidFill>
                      <a:srgbClr val="FF0000"/>
                    </a:solidFill>
                  </a:tcPr>
                </a:tc>
                <a:tc>
                  <a:txBody>
                    <a:bodyPr/>
                    <a:lstStyle/>
                    <a:p>
                      <a:pPr marL="0" marR="0">
                        <a:spcBef>
                          <a:spcPts val="0"/>
                        </a:spcBef>
                        <a:spcAft>
                          <a:spcPts val="0"/>
                        </a:spcAft>
                      </a:pPr>
                      <a:r>
                        <a:rPr lang="en-US" sz="1800" dirty="0">
                          <a:effectLst/>
                        </a:rPr>
                        <a:t>No</a:t>
                      </a:r>
                      <a:endParaRPr lang="en-US" sz="1800" dirty="0">
                        <a:effectLst/>
                        <a:latin typeface="Calibri"/>
                        <a:ea typeface="Calibri"/>
                        <a:cs typeface="Times New Roman"/>
                      </a:endParaRPr>
                    </a:p>
                  </a:txBody>
                  <a:tcPr>
                    <a:solidFill>
                      <a:srgbClr val="92D05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2113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sz="2400" dirty="0"/>
              <a:t>Conclusions</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318030"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96345" y="1363497"/>
            <a:ext cx="8449733" cy="3816429"/>
          </a:xfrm>
          <a:prstGeom prst="rect">
            <a:avLst/>
          </a:prstGeom>
        </p:spPr>
        <p:txBody>
          <a:bodyPr wrap="square">
            <a:spAutoFit/>
          </a:bodyPr>
          <a:lstStyle/>
          <a:p>
            <a:pPr marL="285750" indent="-285750">
              <a:buFont typeface="Arial" pitchFamily="34" charset="0"/>
              <a:buChar char="•"/>
            </a:pPr>
            <a:endParaRPr lang="en-US" sz="2800" dirty="0"/>
          </a:p>
          <a:p>
            <a:pPr marL="285750" indent="-285750">
              <a:buFont typeface="Arial" pitchFamily="34" charset="0"/>
              <a:buChar char="•"/>
            </a:pPr>
            <a:r>
              <a:rPr lang="en-US" sz="2800" dirty="0"/>
              <a:t>We have come a long way since memory </a:t>
            </a:r>
            <a:r>
              <a:rPr lang="en-US" sz="2800" dirty="0" err="1"/>
              <a:t>carveouts</a:t>
            </a:r>
            <a:endParaRPr lang="en-US" sz="2800" dirty="0"/>
          </a:p>
          <a:p>
            <a:pPr marL="285750" indent="-285750">
              <a:buFont typeface="Arial" pitchFamily="34" charset="0"/>
              <a:buChar char="•"/>
            </a:pPr>
            <a:r>
              <a:rPr lang="en-US" sz="2800" dirty="0"/>
              <a:t>CMA is now mature</a:t>
            </a:r>
          </a:p>
          <a:p>
            <a:pPr marL="285750" indent="-285750">
              <a:buFont typeface="Arial" pitchFamily="34" charset="0"/>
              <a:buChar char="•"/>
            </a:pPr>
            <a:r>
              <a:rPr lang="en-US" sz="2800" dirty="0"/>
              <a:t>We are continuing to improve CMA and its performance</a:t>
            </a:r>
          </a:p>
          <a:p>
            <a:pPr marL="285750" indent="-285750">
              <a:buFont typeface="Arial" pitchFamily="34" charset="0"/>
              <a:buChar char="•"/>
            </a:pPr>
            <a:r>
              <a:rPr lang="en-US" sz="2800" dirty="0"/>
              <a:t>But will never be able to eliminate all CMA disadvantages</a:t>
            </a:r>
          </a:p>
          <a:p>
            <a:pPr marL="285750" indent="-285750">
              <a:buFont typeface="Arial" pitchFamily="34" charset="0"/>
              <a:buChar char="•"/>
            </a:pPr>
            <a:endParaRPr lang="en-US" dirty="0"/>
          </a:p>
        </p:txBody>
      </p:sp>
    </p:spTree>
    <p:extLst>
      <p:ext uri="{BB962C8B-B14F-4D97-AF65-F5344CB8AC3E}">
        <p14:creationId xmlns:p14="http://schemas.microsoft.com/office/powerpoint/2010/main" val="292792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1897443"/>
          </a:xfrm>
        </p:spPr>
        <p:txBody>
          <a:bodyPr/>
          <a:lstStyle/>
          <a:p>
            <a:r>
              <a:rPr lang="en-US" dirty="0"/>
              <a:t>The </a:t>
            </a:r>
            <a:r>
              <a:rPr lang="en-US" dirty="0">
                <a:hlinkClick r:id="rId2" tooltip="CMA"/>
              </a:rPr>
              <a:t>Contiguous Memory Allocator</a:t>
            </a:r>
            <a:r>
              <a:rPr lang="en-US" dirty="0"/>
              <a:t> is a framework, which allows setting up a machine-specific configuration for physically-contiguous memory management. Large physically contiguous memory for devices is then allocated according to that configuration.</a:t>
            </a:r>
          </a:p>
          <a:p>
            <a:endParaRPr lang="en-US" dirty="0"/>
          </a:p>
        </p:txBody>
      </p:sp>
      <p:sp>
        <p:nvSpPr>
          <p:cNvPr id="3" name="Title 2"/>
          <p:cNvSpPr>
            <a:spLocks noGrp="1"/>
          </p:cNvSpPr>
          <p:nvPr>
            <p:ph type="title"/>
          </p:nvPr>
        </p:nvSpPr>
        <p:spPr/>
        <p:txBody>
          <a:bodyPr/>
          <a:lstStyle/>
          <a:p>
            <a:r>
              <a:rPr lang="en-US" dirty="0"/>
              <a:t>CMA</a:t>
            </a:r>
          </a:p>
        </p:txBody>
      </p:sp>
      <p:sp>
        <p:nvSpPr>
          <p:cNvPr id="4" name="Text Placeholder 3"/>
          <p:cNvSpPr>
            <a:spLocks noGrp="1"/>
          </p:cNvSpPr>
          <p:nvPr>
            <p:ph type="body" idx="13"/>
          </p:nvPr>
        </p:nvSpPr>
        <p:spPr/>
        <p:txBody>
          <a:bodyPr/>
          <a:lstStyle/>
          <a:p>
            <a:r>
              <a:rPr lang="en-US" b="1" dirty="0"/>
              <a:t>What is CMA</a:t>
            </a:r>
            <a:endParaRPr lang="en-US" dirty="0"/>
          </a:p>
        </p:txBody>
      </p:sp>
    </p:spTree>
    <p:extLst>
      <p:ext uri="{BB962C8B-B14F-4D97-AF65-F5344CB8AC3E}">
        <p14:creationId xmlns:p14="http://schemas.microsoft.com/office/powerpoint/2010/main" val="421452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4162678"/>
          </a:xfrm>
        </p:spPr>
        <p:txBody>
          <a:bodyPr/>
          <a:lstStyle/>
          <a:p>
            <a:r>
              <a:rPr lang="en-US" sz="2000" dirty="0"/>
              <a:t>Various devices on embedded systems have no scatter-getter and/or IO map support and as such require contiguous blocks of memory to operate. They include devices such as cameras, hardware video decoders and encoders, etc. Such devices often require big memory buffers (a full HD frame is, for instance, more then 2 mega pixels large, i.e. more than 6 MB of memory), which makes mechanisms such as </a:t>
            </a:r>
            <a:r>
              <a:rPr lang="en-US" sz="2000" dirty="0" err="1"/>
              <a:t>kmalloc</a:t>
            </a:r>
            <a:r>
              <a:rPr lang="en-US" sz="2000" dirty="0"/>
              <a:t>() ineffective. Some embedded devices impose additional requirements on the buffers, e.g. they can operate only on buffers allocated in particular location/memory bank (if system has more than one memory bank) or buffers aligned to a particular memory boundary. Development of embedded devices have seen a big rise recently (especially in the V4L area) and many such drivers include their own memory allocation code. Most of them use </a:t>
            </a:r>
            <a:r>
              <a:rPr lang="en-US" sz="2000" dirty="0" err="1"/>
              <a:t>bootmem</a:t>
            </a:r>
            <a:r>
              <a:rPr lang="en-US" sz="2000" dirty="0"/>
              <a:t>-based methods. CMA framework is an attempt to unify contiguous memory allocation mechanisms and provide a simple API for device drivers, while staying as </a:t>
            </a:r>
            <a:r>
              <a:rPr lang="en-US" sz="2000" dirty="0" err="1"/>
              <a:t>customisable</a:t>
            </a:r>
            <a:r>
              <a:rPr lang="en-US" sz="2000" dirty="0"/>
              <a:t> and modular as possible.</a:t>
            </a:r>
          </a:p>
        </p:txBody>
      </p:sp>
      <p:sp>
        <p:nvSpPr>
          <p:cNvPr id="3" name="Title 2"/>
          <p:cNvSpPr>
            <a:spLocks noGrp="1"/>
          </p:cNvSpPr>
          <p:nvPr>
            <p:ph type="title"/>
          </p:nvPr>
        </p:nvSpPr>
        <p:spPr/>
        <p:txBody>
          <a:bodyPr/>
          <a:lstStyle/>
          <a:p>
            <a:r>
              <a:rPr lang="en-US" dirty="0"/>
              <a:t>CMA</a:t>
            </a:r>
          </a:p>
        </p:txBody>
      </p:sp>
      <p:sp>
        <p:nvSpPr>
          <p:cNvPr id="4" name="Text Placeholder 3"/>
          <p:cNvSpPr>
            <a:spLocks noGrp="1"/>
          </p:cNvSpPr>
          <p:nvPr>
            <p:ph type="body" idx="13"/>
          </p:nvPr>
        </p:nvSpPr>
        <p:spPr/>
        <p:txBody>
          <a:bodyPr/>
          <a:lstStyle/>
          <a:p>
            <a:r>
              <a:rPr lang="en-US" b="1" dirty="0"/>
              <a:t>Why is CMA needed</a:t>
            </a:r>
          </a:p>
        </p:txBody>
      </p:sp>
    </p:spTree>
    <p:extLst>
      <p:ext uri="{BB962C8B-B14F-4D97-AF65-F5344CB8AC3E}">
        <p14:creationId xmlns:p14="http://schemas.microsoft.com/office/powerpoint/2010/main" val="368586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2820772"/>
          </a:xfrm>
        </p:spPr>
        <p:txBody>
          <a:bodyPr/>
          <a:lstStyle/>
          <a:p>
            <a:r>
              <a:rPr lang="en-US" dirty="0"/>
              <a:t>To summarize:</a:t>
            </a:r>
          </a:p>
          <a:p>
            <a:r>
              <a:rPr lang="en-US" dirty="0"/>
              <a:t>CPU gets around this by having an MMU, thus providing a virtual contiguous memory to work upon</a:t>
            </a:r>
          </a:p>
          <a:p>
            <a:r>
              <a:rPr lang="en-US" dirty="0"/>
              <a:t>Devices can have an MMU as well : Expensive hardware cost!</a:t>
            </a:r>
          </a:p>
          <a:p>
            <a:r>
              <a:rPr lang="en-US" dirty="0"/>
              <a:t>Sometimes the system really needs actual physically contiguous memory.</a:t>
            </a:r>
          </a:p>
          <a:p>
            <a:pPr marL="0" indent="0">
              <a:buNone/>
            </a:pPr>
            <a:endParaRPr lang="en-US" dirty="0"/>
          </a:p>
        </p:txBody>
      </p:sp>
      <p:sp>
        <p:nvSpPr>
          <p:cNvPr id="3" name="Title 2"/>
          <p:cNvSpPr>
            <a:spLocks noGrp="1"/>
          </p:cNvSpPr>
          <p:nvPr>
            <p:ph type="title"/>
          </p:nvPr>
        </p:nvSpPr>
        <p:spPr/>
        <p:txBody>
          <a:bodyPr/>
          <a:lstStyle/>
          <a:p>
            <a:r>
              <a:rPr lang="en-US" dirty="0"/>
              <a:t>CMA</a:t>
            </a:r>
          </a:p>
        </p:txBody>
      </p:sp>
      <p:sp>
        <p:nvSpPr>
          <p:cNvPr id="4" name="Text Placeholder 3"/>
          <p:cNvSpPr>
            <a:spLocks noGrp="1"/>
          </p:cNvSpPr>
          <p:nvPr>
            <p:ph type="body" idx="13"/>
          </p:nvPr>
        </p:nvSpPr>
        <p:spPr/>
        <p:txBody>
          <a:bodyPr/>
          <a:lstStyle/>
          <a:p>
            <a:r>
              <a:rPr lang="en-US" b="1" dirty="0"/>
              <a:t>Why is CMA needed</a:t>
            </a:r>
          </a:p>
        </p:txBody>
      </p:sp>
    </p:spTree>
    <p:extLst>
      <p:ext uri="{BB962C8B-B14F-4D97-AF65-F5344CB8AC3E}">
        <p14:creationId xmlns:p14="http://schemas.microsoft.com/office/powerpoint/2010/main" val="268259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2663806"/>
          </a:xfrm>
        </p:spPr>
        <p:txBody>
          <a:bodyPr/>
          <a:lstStyle/>
          <a:p>
            <a:pPr lvl="1"/>
            <a:r>
              <a:rPr lang="en-US" dirty="0"/>
              <a:t>It first defines pages of a particular physical region as CMA pages, on very early boot</a:t>
            </a:r>
          </a:p>
          <a:p>
            <a:pPr lvl="1"/>
            <a:r>
              <a:rPr lang="en-US" dirty="0"/>
              <a:t>These CMA pages can be used for user space movable allocations when they are free</a:t>
            </a:r>
          </a:p>
          <a:p>
            <a:pPr lvl="1"/>
            <a:r>
              <a:rPr lang="en-US" dirty="0"/>
              <a:t>When real client asks for CMA pages (through </a:t>
            </a:r>
            <a:r>
              <a:rPr lang="en-US" dirty="0" err="1"/>
              <a:t>cma</a:t>
            </a:r>
            <a:r>
              <a:rPr lang="en-US" dirty="0"/>
              <a:t> </a:t>
            </a:r>
            <a:r>
              <a:rPr lang="en-US" dirty="0" err="1"/>
              <a:t>alloc</a:t>
            </a:r>
            <a:r>
              <a:rPr lang="en-US" dirty="0"/>
              <a:t> API, actually which is </a:t>
            </a:r>
            <a:r>
              <a:rPr lang="en-US" dirty="0" err="1"/>
              <a:t>abstraced</a:t>
            </a:r>
            <a:r>
              <a:rPr lang="en-US" dirty="0"/>
              <a:t> under DMA API) , it migrates the allocated </a:t>
            </a:r>
            <a:r>
              <a:rPr lang="en-US" dirty="0" err="1"/>
              <a:t>cma</a:t>
            </a:r>
            <a:r>
              <a:rPr lang="en-US" dirty="0"/>
              <a:t> pages, thus freeing them and finally allocating them for the </a:t>
            </a:r>
            <a:r>
              <a:rPr lang="en-US" dirty="0" err="1"/>
              <a:t>cma</a:t>
            </a:r>
            <a:r>
              <a:rPr lang="en-US" dirty="0"/>
              <a:t> client.</a:t>
            </a:r>
          </a:p>
          <a:p>
            <a:endParaRPr lang="en-US" dirty="0"/>
          </a:p>
        </p:txBody>
      </p:sp>
      <p:sp>
        <p:nvSpPr>
          <p:cNvPr id="3" name="Title 2"/>
          <p:cNvSpPr>
            <a:spLocks noGrp="1"/>
          </p:cNvSpPr>
          <p:nvPr>
            <p:ph type="title"/>
          </p:nvPr>
        </p:nvSpPr>
        <p:spPr/>
        <p:txBody>
          <a:bodyPr/>
          <a:lstStyle/>
          <a:p>
            <a:r>
              <a:rPr lang="en-US" dirty="0"/>
              <a:t>CMA</a:t>
            </a:r>
          </a:p>
        </p:txBody>
      </p:sp>
      <p:sp>
        <p:nvSpPr>
          <p:cNvPr id="4" name="Text Placeholder 3"/>
          <p:cNvSpPr>
            <a:spLocks noGrp="1"/>
          </p:cNvSpPr>
          <p:nvPr>
            <p:ph type="body" idx="13"/>
          </p:nvPr>
        </p:nvSpPr>
        <p:spPr/>
        <p:txBody>
          <a:bodyPr/>
          <a:lstStyle/>
          <a:p>
            <a:r>
              <a:rPr lang="en-US" b="1" dirty="0"/>
              <a:t>How does CMA work</a:t>
            </a:r>
          </a:p>
        </p:txBody>
      </p:sp>
    </p:spTree>
    <p:extLst>
      <p:ext uri="{BB962C8B-B14F-4D97-AF65-F5344CB8AC3E}">
        <p14:creationId xmlns:p14="http://schemas.microsoft.com/office/powerpoint/2010/main" val="214411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2722284"/>
          </a:xfrm>
        </p:spPr>
        <p:txBody>
          <a:bodyPr/>
          <a:lstStyle/>
          <a:p>
            <a:r>
              <a:rPr lang="en-US" dirty="0"/>
              <a:t>There are couple of other things that </a:t>
            </a:r>
            <a:r>
              <a:rPr lang="en-US" dirty="0" err="1"/>
              <a:t>cma</a:t>
            </a:r>
            <a:r>
              <a:rPr lang="en-US" dirty="0"/>
              <a:t> client need to be aware of.</a:t>
            </a:r>
          </a:p>
          <a:p>
            <a:pPr lvl="1"/>
            <a:r>
              <a:rPr lang="en-US" b="1" dirty="0"/>
              <a:t>CMA allocation </a:t>
            </a:r>
            <a:r>
              <a:rPr lang="en-US" dirty="0"/>
              <a:t>in general may take more time due to </a:t>
            </a:r>
            <a:r>
              <a:rPr lang="en-US" b="1" dirty="0"/>
              <a:t>migration of pages</a:t>
            </a:r>
            <a:r>
              <a:rPr lang="en-US" dirty="0"/>
              <a:t>. And </a:t>
            </a:r>
            <a:r>
              <a:rPr lang="en-US" b="1" dirty="0"/>
              <a:t>the latency </a:t>
            </a:r>
            <a:r>
              <a:rPr lang="en-US" dirty="0"/>
              <a:t>would depend on how many pages it had to migrate and how hard it had to work migrating them.</a:t>
            </a:r>
          </a:p>
          <a:p>
            <a:pPr lvl="1"/>
            <a:r>
              <a:rPr lang="en-US" dirty="0"/>
              <a:t>user space or kernel may some time pin the CMA page, hence preventing migration. This would result in </a:t>
            </a:r>
            <a:r>
              <a:rPr lang="en-US" b="1" dirty="0"/>
              <a:t>CMA allocation </a:t>
            </a:r>
            <a:r>
              <a:rPr lang="en-US" dirty="0"/>
              <a:t>failure. So CMA allocations are </a:t>
            </a:r>
            <a:r>
              <a:rPr lang="en-US" b="1" dirty="0"/>
              <a:t>never guaranteed</a:t>
            </a:r>
            <a:r>
              <a:rPr lang="en-US" dirty="0"/>
              <a:t>.</a:t>
            </a:r>
          </a:p>
          <a:p>
            <a:pPr marL="0" indent="0">
              <a:buNone/>
            </a:pPr>
            <a:endParaRPr lang="en-US" dirty="0"/>
          </a:p>
        </p:txBody>
      </p:sp>
      <p:sp>
        <p:nvSpPr>
          <p:cNvPr id="3" name="Title 2"/>
          <p:cNvSpPr>
            <a:spLocks noGrp="1"/>
          </p:cNvSpPr>
          <p:nvPr>
            <p:ph type="title"/>
          </p:nvPr>
        </p:nvSpPr>
        <p:spPr/>
        <p:txBody>
          <a:bodyPr/>
          <a:lstStyle/>
          <a:p>
            <a:r>
              <a:rPr lang="en-US" dirty="0"/>
              <a:t>CMA</a:t>
            </a:r>
          </a:p>
        </p:txBody>
      </p:sp>
      <p:sp>
        <p:nvSpPr>
          <p:cNvPr id="4" name="Text Placeholder 3"/>
          <p:cNvSpPr>
            <a:spLocks noGrp="1"/>
          </p:cNvSpPr>
          <p:nvPr>
            <p:ph type="body" idx="13"/>
          </p:nvPr>
        </p:nvSpPr>
        <p:spPr>
          <a:xfrm>
            <a:off x="212655" y="1426466"/>
            <a:ext cx="8574733" cy="350865"/>
          </a:xfrm>
        </p:spPr>
        <p:txBody>
          <a:bodyPr/>
          <a:lstStyle/>
          <a:p>
            <a:r>
              <a:rPr lang="en-US" b="1" dirty="0"/>
              <a:t>side effects of using CMA</a:t>
            </a:r>
            <a:endParaRPr lang="en-US" dirty="0"/>
          </a:p>
        </p:txBody>
      </p:sp>
    </p:spTree>
    <p:extLst>
      <p:ext uri="{BB962C8B-B14F-4D97-AF65-F5344CB8AC3E}">
        <p14:creationId xmlns:p14="http://schemas.microsoft.com/office/powerpoint/2010/main" val="4111231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2655" y="1225289"/>
            <a:ext cx="8572500" cy="3815916"/>
          </a:xfrm>
        </p:spPr>
        <p:txBody>
          <a:bodyPr/>
          <a:lstStyle/>
          <a:p>
            <a:pPr marL="342900" indent="-342900">
              <a:lnSpc>
                <a:spcPct val="90000"/>
              </a:lnSpc>
              <a:spcAft>
                <a:spcPts val="225"/>
              </a:spcAft>
              <a:buAutoNum type="arabicParenR"/>
            </a:pPr>
            <a:r>
              <a:rPr lang="en-US" sz="1600" b="1" dirty="0">
                <a:solidFill>
                  <a:schemeClr val="tx1">
                    <a:lumMod val="75000"/>
                    <a:lumOff val="25000"/>
                  </a:schemeClr>
                </a:solidFill>
                <a:latin typeface="Calibre Semibold" pitchFamily="34" charset="0"/>
              </a:rPr>
              <a:t>Utilization problem </a:t>
            </a:r>
            <a:r>
              <a:rPr lang="en-US" sz="1400" dirty="0">
                <a:solidFill>
                  <a:schemeClr val="tx1">
                    <a:lumMod val="75000"/>
                    <a:lumOff val="25000"/>
                  </a:schemeClr>
                </a:solidFill>
                <a:latin typeface="Calibre Semibold" pitchFamily="34" charset="0"/>
              </a:rPr>
              <a:t>We can't utilize full memory capacity due to the limitation of </a:t>
            </a:r>
            <a:r>
              <a:rPr lang="en-US" sz="1400" dirty="0" err="1">
                <a:solidFill>
                  <a:schemeClr val="tx1">
                    <a:lumMod val="75000"/>
                    <a:lumOff val="25000"/>
                  </a:schemeClr>
                </a:solidFill>
                <a:latin typeface="Calibre Semibold" pitchFamily="34" charset="0"/>
              </a:rPr>
              <a:t>freepage</a:t>
            </a:r>
            <a:r>
              <a:rPr lang="en-US" sz="1400" dirty="0">
                <a:solidFill>
                  <a:schemeClr val="tx1">
                    <a:lumMod val="75000"/>
                    <a:lumOff val="25000"/>
                  </a:schemeClr>
                </a:solidFill>
                <a:latin typeface="Calibre Semibold" pitchFamily="34" charset="0"/>
              </a:rPr>
              <a:t> calculation. Please note in QC tree, allocation of </a:t>
            </a:r>
            <a:r>
              <a:rPr lang="en-US" sz="1400" dirty="0" err="1">
                <a:solidFill>
                  <a:schemeClr val="tx1">
                    <a:lumMod val="75000"/>
                    <a:lumOff val="25000"/>
                  </a:schemeClr>
                </a:solidFill>
                <a:latin typeface="Calibre Semibold" pitchFamily="34" charset="0"/>
              </a:rPr>
              <a:t>page_cache</a:t>
            </a:r>
            <a:r>
              <a:rPr lang="en-US" sz="1400" dirty="0">
                <a:solidFill>
                  <a:schemeClr val="tx1">
                    <a:lumMod val="75000"/>
                    <a:lumOff val="25000"/>
                  </a:schemeClr>
                </a:solidFill>
                <a:latin typeface="Calibre Semibold" pitchFamily="34" charset="0"/>
              </a:rPr>
              <a:t> from ZONE_CMA is disabled, which leaves only anonymous pages.</a:t>
            </a:r>
          </a:p>
          <a:p>
            <a:pPr marL="342900" indent="-342900">
              <a:lnSpc>
                <a:spcPct val="90000"/>
              </a:lnSpc>
              <a:spcAft>
                <a:spcPts val="225"/>
              </a:spcAft>
              <a:buAutoNum type="arabicParenR"/>
            </a:pPr>
            <a:endParaRPr lang="en-US" sz="1400" dirty="0">
              <a:solidFill>
                <a:schemeClr val="tx1">
                  <a:lumMod val="75000"/>
                  <a:lumOff val="25000"/>
                </a:schemeClr>
              </a:solidFill>
              <a:latin typeface="Calibre Semibold" pitchFamily="34" charset="0"/>
            </a:endParaRPr>
          </a:p>
          <a:p>
            <a:pPr marL="342900" indent="-342900">
              <a:lnSpc>
                <a:spcPct val="90000"/>
              </a:lnSpc>
              <a:spcAft>
                <a:spcPts val="225"/>
              </a:spcAft>
              <a:buAutoNum type="arabicParenR"/>
            </a:pPr>
            <a:r>
              <a:rPr lang="en-US" sz="1600" b="1" dirty="0">
                <a:solidFill>
                  <a:schemeClr val="tx1">
                    <a:lumMod val="75000"/>
                    <a:lumOff val="25000"/>
                  </a:schemeClr>
                </a:solidFill>
                <a:latin typeface="Calibre Semibold" pitchFamily="34" charset="0"/>
              </a:rPr>
              <a:t>Reclaim problem </a:t>
            </a:r>
            <a:r>
              <a:rPr lang="en-US" sz="1400" dirty="0">
                <a:solidFill>
                  <a:schemeClr val="tx1">
                    <a:lumMod val="75000"/>
                    <a:lumOff val="25000"/>
                  </a:schemeClr>
                </a:solidFill>
                <a:latin typeface="Calibre Semibold" pitchFamily="34" charset="0"/>
              </a:rPr>
              <a:t>Currently, there is no logic to distinguish CMA pages in reclaim path. If reclaim is initiated for unmovable and reclaimable allocation, reclaiming CMA pages doesn't help to satisfy the request and reclaiming CMA page is just waste. </a:t>
            </a:r>
          </a:p>
          <a:p>
            <a:pPr marL="342900" indent="-342900">
              <a:lnSpc>
                <a:spcPct val="90000"/>
              </a:lnSpc>
              <a:spcAft>
                <a:spcPts val="225"/>
              </a:spcAft>
              <a:buAutoNum type="arabicParenR"/>
            </a:pPr>
            <a:endParaRPr lang="en-US" sz="1400" dirty="0">
              <a:solidFill>
                <a:schemeClr val="tx1">
                  <a:lumMod val="75000"/>
                  <a:lumOff val="25000"/>
                </a:schemeClr>
              </a:solidFill>
              <a:latin typeface="Calibre Semibold" pitchFamily="34" charset="0"/>
            </a:endParaRPr>
          </a:p>
          <a:p>
            <a:pPr marL="342900" indent="-342900">
              <a:lnSpc>
                <a:spcPct val="90000"/>
              </a:lnSpc>
              <a:spcAft>
                <a:spcPts val="225"/>
              </a:spcAft>
              <a:buAutoNum type="arabicParenR"/>
            </a:pPr>
            <a:r>
              <a:rPr lang="en-US" sz="1600" b="1" dirty="0">
                <a:solidFill>
                  <a:schemeClr val="tx1">
                    <a:lumMod val="75000"/>
                    <a:lumOff val="25000"/>
                  </a:schemeClr>
                </a:solidFill>
                <a:latin typeface="Calibre Semibold" pitchFamily="34" charset="0"/>
              </a:rPr>
              <a:t>Incorrect watermark check problem</a:t>
            </a:r>
            <a:r>
              <a:rPr lang="en-US" sz="1600" dirty="0">
                <a:solidFill>
                  <a:schemeClr val="tx1">
                    <a:lumMod val="75000"/>
                    <a:lumOff val="25000"/>
                  </a:schemeClr>
                </a:solidFill>
                <a:latin typeface="Calibre Semibold" pitchFamily="34" charset="0"/>
              </a:rPr>
              <a:t> </a:t>
            </a:r>
            <a:r>
              <a:rPr lang="en-US" sz="1400" dirty="0">
                <a:solidFill>
                  <a:schemeClr val="tx1">
                    <a:lumMod val="75000"/>
                    <a:lumOff val="25000"/>
                  </a:schemeClr>
                </a:solidFill>
                <a:latin typeface="Calibre Semibold" pitchFamily="34" charset="0"/>
              </a:rPr>
              <a:t>Currently, although we have statistics for number of </a:t>
            </a:r>
            <a:r>
              <a:rPr lang="en-US" sz="1400" dirty="0" err="1">
                <a:solidFill>
                  <a:schemeClr val="tx1">
                    <a:lumMod val="75000"/>
                    <a:lumOff val="25000"/>
                  </a:schemeClr>
                </a:solidFill>
                <a:latin typeface="Calibre Semibold" pitchFamily="34" charset="0"/>
              </a:rPr>
              <a:t>freepage</a:t>
            </a:r>
            <a:r>
              <a:rPr lang="en-US" sz="1400" dirty="0">
                <a:solidFill>
                  <a:schemeClr val="tx1">
                    <a:lumMod val="75000"/>
                    <a:lumOff val="25000"/>
                  </a:schemeClr>
                </a:solidFill>
                <a:latin typeface="Calibre Semibold" pitchFamily="34" charset="0"/>
              </a:rPr>
              <a:t> per order in the zone, there is no statistics for number of CMA </a:t>
            </a:r>
            <a:r>
              <a:rPr lang="en-US" sz="1400" dirty="0" err="1">
                <a:solidFill>
                  <a:schemeClr val="tx1">
                    <a:lumMod val="75000"/>
                    <a:lumOff val="25000"/>
                  </a:schemeClr>
                </a:solidFill>
                <a:latin typeface="Calibre Semibold" pitchFamily="34" charset="0"/>
              </a:rPr>
              <a:t>freepage</a:t>
            </a:r>
            <a:r>
              <a:rPr lang="en-US" sz="1400" dirty="0">
                <a:solidFill>
                  <a:schemeClr val="tx1">
                    <a:lumMod val="75000"/>
                    <a:lumOff val="25000"/>
                  </a:schemeClr>
                </a:solidFill>
                <a:latin typeface="Calibre Semibold" pitchFamily="34" charset="0"/>
              </a:rPr>
              <a:t> per order. This causes incorrect </a:t>
            </a:r>
            <a:r>
              <a:rPr lang="en-US" sz="1400" dirty="0" err="1">
                <a:solidFill>
                  <a:schemeClr val="tx1">
                    <a:lumMod val="75000"/>
                    <a:lumOff val="25000"/>
                  </a:schemeClr>
                </a:solidFill>
                <a:latin typeface="Calibre Semibold" pitchFamily="34" charset="0"/>
              </a:rPr>
              <a:t>freepage</a:t>
            </a:r>
            <a:r>
              <a:rPr lang="en-US" sz="1400" dirty="0">
                <a:solidFill>
                  <a:schemeClr val="tx1">
                    <a:lumMod val="75000"/>
                    <a:lumOff val="25000"/>
                  </a:schemeClr>
                </a:solidFill>
                <a:latin typeface="Calibre Semibold" pitchFamily="34" charset="0"/>
              </a:rPr>
              <a:t> calculation on high order allocation request. For unmovable  and reclaimable allocation request, we can't use CMA </a:t>
            </a:r>
            <a:r>
              <a:rPr lang="en-US" sz="1400" dirty="0" err="1">
                <a:solidFill>
                  <a:schemeClr val="tx1">
                    <a:lumMod val="75000"/>
                    <a:lumOff val="25000"/>
                  </a:schemeClr>
                </a:solidFill>
                <a:latin typeface="Calibre Semibold" pitchFamily="34" charset="0"/>
              </a:rPr>
              <a:t>freepage</a:t>
            </a:r>
            <a:r>
              <a:rPr lang="en-US" sz="1400" dirty="0">
                <a:solidFill>
                  <a:schemeClr val="tx1">
                    <a:lumMod val="75000"/>
                    <a:lumOff val="25000"/>
                  </a:schemeClr>
                </a:solidFill>
                <a:latin typeface="Calibre Semibold" pitchFamily="34" charset="0"/>
              </a:rPr>
              <a:t> so we should subtract it's number on </a:t>
            </a:r>
            <a:r>
              <a:rPr lang="en-US" sz="1400" dirty="0" err="1">
                <a:solidFill>
                  <a:schemeClr val="tx1">
                    <a:lumMod val="75000"/>
                    <a:lumOff val="25000"/>
                  </a:schemeClr>
                </a:solidFill>
                <a:latin typeface="Calibre Semibold" pitchFamily="34" charset="0"/>
              </a:rPr>
              <a:t>freepage</a:t>
            </a:r>
            <a:r>
              <a:rPr lang="en-US" sz="1400" dirty="0">
                <a:solidFill>
                  <a:schemeClr val="tx1">
                    <a:lumMod val="75000"/>
                    <a:lumOff val="25000"/>
                  </a:schemeClr>
                </a:solidFill>
                <a:latin typeface="Calibre Semibold" pitchFamily="34" charset="0"/>
              </a:rPr>
              <a:t> calculation. But, because we don't have such value per order, we will do incorrect calculation. </a:t>
            </a:r>
          </a:p>
          <a:p>
            <a:pPr marL="0" indent="0">
              <a:lnSpc>
                <a:spcPct val="90000"/>
              </a:lnSpc>
              <a:spcAft>
                <a:spcPts val="225"/>
              </a:spcAft>
              <a:buNone/>
            </a:pPr>
            <a:endParaRPr lang="en-US" sz="1600" dirty="0">
              <a:solidFill>
                <a:schemeClr val="tx1">
                  <a:lumMod val="75000"/>
                  <a:lumOff val="25000"/>
                </a:schemeClr>
              </a:solidFill>
              <a:latin typeface="Calibre Semibold" pitchFamily="34" charset="0"/>
            </a:endParaRPr>
          </a:p>
          <a:p>
            <a:pPr marL="0" indent="0">
              <a:lnSpc>
                <a:spcPct val="90000"/>
              </a:lnSpc>
              <a:spcAft>
                <a:spcPts val="225"/>
              </a:spcAft>
              <a:buNone/>
            </a:pPr>
            <a:endParaRPr lang="en-US" sz="1600" dirty="0">
              <a:solidFill>
                <a:schemeClr val="tx1">
                  <a:lumMod val="75000"/>
                  <a:lumOff val="25000"/>
                </a:schemeClr>
              </a:solidFill>
              <a:latin typeface="Calibre Semibold" pitchFamily="34" charset="0"/>
            </a:endParaRPr>
          </a:p>
          <a:p>
            <a:pPr marL="0" indent="0">
              <a:lnSpc>
                <a:spcPct val="90000"/>
              </a:lnSpc>
              <a:spcAft>
                <a:spcPts val="225"/>
              </a:spcAft>
              <a:buNone/>
            </a:pPr>
            <a:endParaRPr lang="en-US" sz="1400" i="1" dirty="0">
              <a:solidFill>
                <a:schemeClr val="tx1">
                  <a:lumMod val="75000"/>
                  <a:lumOff val="25000"/>
                </a:schemeClr>
              </a:solidFill>
              <a:latin typeface="Calibre Semibold" pitchFamily="34" charset="0"/>
            </a:endParaRPr>
          </a:p>
        </p:txBody>
      </p:sp>
      <p:sp>
        <p:nvSpPr>
          <p:cNvPr id="3" name="Title 2"/>
          <p:cNvSpPr>
            <a:spLocks noGrp="1"/>
          </p:cNvSpPr>
          <p:nvPr>
            <p:ph type="title"/>
          </p:nvPr>
        </p:nvSpPr>
        <p:spPr>
          <a:xfrm>
            <a:off x="212655" y="740540"/>
            <a:ext cx="8574733" cy="484748"/>
          </a:xfrm>
        </p:spPr>
        <p:txBody>
          <a:bodyPr/>
          <a:lstStyle/>
          <a:p>
            <a:r>
              <a:rPr lang="en-US" dirty="0"/>
              <a:t>CMA –Issues</a:t>
            </a:r>
          </a:p>
        </p:txBody>
      </p:sp>
    </p:spTree>
    <p:extLst>
      <p:ext uri="{BB962C8B-B14F-4D97-AF65-F5344CB8AC3E}">
        <p14:creationId xmlns:p14="http://schemas.microsoft.com/office/powerpoint/2010/main" val="274923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1665" y="3125721"/>
            <a:ext cx="5717190" cy="749436"/>
          </a:xfrm>
        </p:spPr>
        <p:txBody>
          <a:bodyPr/>
          <a:lstStyle/>
          <a:p>
            <a:r>
              <a:rPr lang="en-US" dirty="0"/>
              <a:t>CMA Usage</a:t>
            </a:r>
          </a:p>
        </p:txBody>
      </p:sp>
    </p:spTree>
    <p:extLst>
      <p:ext uri="{BB962C8B-B14F-4D97-AF65-F5344CB8AC3E}">
        <p14:creationId xmlns:p14="http://schemas.microsoft.com/office/powerpoint/2010/main" val="541355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3882601"/>
          </a:xfrm>
        </p:spPr>
        <p:txBody>
          <a:bodyPr/>
          <a:lstStyle/>
          <a:p>
            <a:r>
              <a:rPr lang="en-US" dirty="0"/>
              <a:t>CMA regions are added under reserved-memory node.</a:t>
            </a:r>
          </a:p>
          <a:p>
            <a:r>
              <a:rPr lang="en-US" dirty="0"/>
              <a:t>The reserved-memory node is parsed during early boot by kernel and based upon compatibility and other DT attributes kernel acts accordingly for the defined regions.</a:t>
            </a:r>
          </a:p>
          <a:p>
            <a:r>
              <a:rPr lang="en-US" dirty="0"/>
              <a:t>Typically a </a:t>
            </a:r>
            <a:r>
              <a:rPr lang="en-US" dirty="0" err="1"/>
              <a:t>cma</a:t>
            </a:r>
            <a:r>
              <a:rPr lang="en-US" dirty="0"/>
              <a:t> pool is defined with following attributes</a:t>
            </a:r>
          </a:p>
          <a:p>
            <a:pPr lvl="1"/>
            <a:r>
              <a:rPr lang="en-US" dirty="0"/>
              <a:t>compatible=shared-</a:t>
            </a:r>
            <a:r>
              <a:rPr lang="en-US" dirty="0" err="1"/>
              <a:t>dma</a:t>
            </a:r>
            <a:r>
              <a:rPr lang="en-US" dirty="0"/>
              <a:t>-pool OR removed-</a:t>
            </a:r>
            <a:r>
              <a:rPr lang="en-US" dirty="0" err="1"/>
              <a:t>dma</a:t>
            </a:r>
            <a:r>
              <a:rPr lang="en-US" dirty="0"/>
              <a:t>-pool</a:t>
            </a:r>
          </a:p>
          <a:p>
            <a:pPr lvl="1"/>
            <a:r>
              <a:rPr lang="en-US" dirty="0"/>
              <a:t>reusable; OR no-map;</a:t>
            </a:r>
          </a:p>
          <a:p>
            <a:pPr lvl="1"/>
            <a:r>
              <a:rPr lang="en-US" dirty="0"/>
              <a:t>alignment = &lt;0 0x400000&gt;;</a:t>
            </a:r>
          </a:p>
          <a:p>
            <a:pPr lvl="1"/>
            <a:r>
              <a:rPr lang="en-US" dirty="0"/>
              <a:t>size = &lt;0 xxx&gt;;</a:t>
            </a:r>
          </a:p>
          <a:p>
            <a:pPr marL="0" indent="0">
              <a:buNone/>
            </a:pPr>
            <a:endParaRPr lang="en-US" dirty="0"/>
          </a:p>
        </p:txBody>
      </p:sp>
      <p:sp>
        <p:nvSpPr>
          <p:cNvPr id="3" name="Title 2"/>
          <p:cNvSpPr>
            <a:spLocks noGrp="1"/>
          </p:cNvSpPr>
          <p:nvPr>
            <p:ph type="title"/>
          </p:nvPr>
        </p:nvSpPr>
        <p:spPr/>
        <p:txBody>
          <a:bodyPr/>
          <a:lstStyle/>
          <a:p>
            <a:r>
              <a:rPr lang="en-US" dirty="0"/>
              <a:t>CMA Usage</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How to add a new CMA region</a:t>
            </a:r>
          </a:p>
        </p:txBody>
      </p:sp>
    </p:spTree>
    <p:extLst>
      <p:ext uri="{BB962C8B-B14F-4D97-AF65-F5344CB8AC3E}">
        <p14:creationId xmlns:p14="http://schemas.microsoft.com/office/powerpoint/2010/main" val="250993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Title 1"/>
          <p:cNvSpPr txBox="1">
            <a:spLocks/>
          </p:cNvSpPr>
          <p:nvPr/>
        </p:nvSpPr>
        <p:spPr>
          <a:xfrm>
            <a:off x="80210" y="909638"/>
            <a:ext cx="8862177" cy="5565775"/>
          </a:xfrm>
          <a:prstGeom prst="rect">
            <a:avLst/>
          </a:prstGeom>
          <a:ln w="12700">
            <a:noFill/>
          </a:ln>
        </p:spPr>
        <p:txBody>
          <a:bodyPr vert="horz" lIns="91440" tIns="45720" rIns="91440" bIns="45720" rtlCol="0" anchor="ctr">
            <a:normAutofit/>
          </a:bodyPr>
          <a:lstStyle>
            <a:lvl1pPr algn="l" defTabSz="914400" rtl="0" eaLnBrk="1" latinLnBrk="0" hangingPunct="1">
              <a:lnSpc>
                <a:spcPts val="2100"/>
              </a:lnSpc>
              <a:spcBef>
                <a:spcPts val="0"/>
              </a:spcBef>
              <a:buNone/>
              <a:defRPr sz="2200" b="1" kern="1200">
                <a:solidFill>
                  <a:srgbClr val="000000"/>
                </a:solidFill>
                <a:latin typeface="Arial" pitchFamily="34" charset="0"/>
                <a:ea typeface="+mj-ea"/>
                <a:cs typeface="Arial" pitchFamily="34" charset="0"/>
              </a:defRPr>
            </a:lvl1pPr>
          </a:lstStyle>
          <a:p>
            <a:pPr fontAlgn="auto">
              <a:spcAft>
                <a:spcPts val="0"/>
              </a:spcAft>
            </a:pPr>
            <a:endParaRPr lang="en-US" dirty="0"/>
          </a:p>
        </p:txBody>
      </p:sp>
      <p:sp>
        <p:nvSpPr>
          <p:cNvPr id="6" name="Rectangle 5"/>
          <p:cNvSpPr/>
          <p:nvPr/>
        </p:nvSpPr>
        <p:spPr>
          <a:xfrm>
            <a:off x="296345" y="1880679"/>
            <a:ext cx="8449733" cy="3508653"/>
          </a:xfrm>
          <a:prstGeom prst="rect">
            <a:avLst/>
          </a:prstGeom>
        </p:spPr>
        <p:txBody>
          <a:bodyPr wrap="square">
            <a:spAutoFit/>
          </a:bodyPr>
          <a:lstStyle/>
          <a:p>
            <a:pPr marL="285750" indent="-285750">
              <a:buFont typeface="Arial" pitchFamily="34" charset="0"/>
              <a:buChar char="•"/>
            </a:pPr>
            <a:r>
              <a:rPr lang="en-US" sz="2800" dirty="0"/>
              <a:t>Systems need physically contiguous memory</a:t>
            </a:r>
          </a:p>
          <a:p>
            <a:pPr marL="742950" lvl="1" indent="-285750">
              <a:buFont typeface="Arial" pitchFamily="34" charset="0"/>
              <a:buChar char="•"/>
            </a:pPr>
            <a:r>
              <a:rPr lang="en-US" sz="2800" dirty="0"/>
              <a:t>CPU gets around this by having an MMU</a:t>
            </a:r>
          </a:p>
          <a:p>
            <a:pPr marL="742950" lvl="1" indent="-285750">
              <a:buFont typeface="Arial" pitchFamily="34" charset="0"/>
              <a:buChar char="•"/>
            </a:pPr>
            <a:r>
              <a:rPr lang="en-US" sz="2800" dirty="0"/>
              <a:t>Devices can have an MMU as well</a:t>
            </a:r>
          </a:p>
          <a:p>
            <a:pPr marL="1200150" lvl="2" indent="-285750">
              <a:buFont typeface="Arial" pitchFamily="34" charset="0"/>
              <a:buChar char="•"/>
            </a:pPr>
            <a:r>
              <a:rPr lang="en-US" sz="2800" dirty="0"/>
              <a:t>Expensive hardware cost!</a:t>
            </a:r>
          </a:p>
          <a:p>
            <a:pPr marL="742950" lvl="1" indent="-285750">
              <a:buFont typeface="Arial" pitchFamily="34" charset="0"/>
              <a:buChar char="•"/>
            </a:pPr>
            <a:r>
              <a:rPr lang="en-US" sz="2800" dirty="0"/>
              <a:t>Sometimes the system really needs actual physically contiguous memory</a:t>
            </a:r>
          </a:p>
          <a:p>
            <a:pPr lvl="1"/>
            <a:endParaRPr lang="en-US" dirty="0"/>
          </a:p>
          <a:p>
            <a:pPr marL="742950" lvl="1" indent="-285750">
              <a:buFont typeface="Arial" pitchFamily="34" charset="0"/>
              <a:buChar char="•"/>
            </a:pPr>
            <a:endParaRPr lang="en-US" dirty="0"/>
          </a:p>
          <a:p>
            <a:pPr marL="742950" lvl="1" indent="-285750">
              <a:buFont typeface="Arial" pitchFamily="34" charset="0"/>
              <a:buChar char="•"/>
            </a:pPr>
            <a:endParaRPr lang="en-US" dirty="0"/>
          </a:p>
        </p:txBody>
      </p:sp>
    </p:spTree>
    <p:extLst>
      <p:ext uri="{BB962C8B-B14F-4D97-AF65-F5344CB8AC3E}">
        <p14:creationId xmlns:p14="http://schemas.microsoft.com/office/powerpoint/2010/main" val="4043856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3990323"/>
          </a:xfrm>
        </p:spPr>
        <p:txBody>
          <a:bodyPr/>
          <a:lstStyle/>
          <a:p>
            <a:r>
              <a:rPr lang="en-US" sz="1400" dirty="0"/>
              <a:t> reserved-memory {</a:t>
            </a:r>
          </a:p>
          <a:p>
            <a:r>
              <a:rPr lang="en-US" sz="1400" dirty="0"/>
              <a:t>               #address-cells = &lt;2&gt;;</a:t>
            </a:r>
          </a:p>
          <a:p>
            <a:r>
              <a:rPr lang="en-US" sz="1400" dirty="0"/>
              <a:t>               #size-cells = &lt;2&gt;;</a:t>
            </a:r>
          </a:p>
          <a:p>
            <a:r>
              <a:rPr lang="en-US" sz="1400" dirty="0"/>
              <a:t>               ranges;</a:t>
            </a:r>
          </a:p>
          <a:p>
            <a:r>
              <a:rPr lang="en-US" sz="1400" dirty="0"/>
              <a:t>               . . .</a:t>
            </a:r>
          </a:p>
          <a:p>
            <a:r>
              <a:rPr lang="en-US" sz="1400" dirty="0"/>
              <a:t>               . . .</a:t>
            </a:r>
          </a:p>
          <a:p>
            <a:r>
              <a:rPr lang="en-US" sz="1400" dirty="0"/>
              <a:t>               /* global autoconfigured region for contiguous allocations */</a:t>
            </a:r>
          </a:p>
          <a:p>
            <a:r>
              <a:rPr lang="en-US" sz="1400" dirty="0"/>
              <a:t>               </a:t>
            </a:r>
            <a:r>
              <a:rPr lang="en-US" sz="1400" dirty="0" err="1"/>
              <a:t>linux,cma</a:t>
            </a:r>
            <a:r>
              <a:rPr lang="en-US" sz="1400" dirty="0"/>
              <a:t> {</a:t>
            </a:r>
          </a:p>
          <a:p>
            <a:r>
              <a:rPr lang="en-US" sz="1400" dirty="0"/>
              <a:t>                       compatible = "shared-</a:t>
            </a:r>
            <a:r>
              <a:rPr lang="en-US" sz="1400" dirty="0" err="1"/>
              <a:t>dma</a:t>
            </a:r>
            <a:r>
              <a:rPr lang="en-US" sz="1400" dirty="0"/>
              <a:t>-pool";</a:t>
            </a:r>
          </a:p>
          <a:p>
            <a:r>
              <a:rPr lang="en-US" sz="1400" dirty="0"/>
              <a:t>                       </a:t>
            </a:r>
            <a:r>
              <a:rPr lang="en-US" sz="1400" dirty="0" err="1"/>
              <a:t>alloc</a:t>
            </a:r>
            <a:r>
              <a:rPr lang="en-US" sz="1400" dirty="0"/>
              <a:t>-ranges = &lt;0 0x00000000 0 0xffffffff&gt;;</a:t>
            </a:r>
          </a:p>
          <a:p>
            <a:r>
              <a:rPr lang="en-US" sz="1400" dirty="0"/>
              <a:t>                       reusable;</a:t>
            </a:r>
          </a:p>
          <a:p>
            <a:r>
              <a:rPr lang="en-US" sz="1400" dirty="0"/>
              <a:t>                       alignment = &lt;0 0x400000&gt;;</a:t>
            </a:r>
          </a:p>
          <a:p>
            <a:r>
              <a:rPr lang="en-US" sz="1400" dirty="0"/>
              <a:t>                       size = &lt;0 0x2000000&gt;;</a:t>
            </a:r>
          </a:p>
          <a:p>
            <a:r>
              <a:rPr lang="en-US" sz="1400" dirty="0"/>
              <a:t>                       </a:t>
            </a:r>
            <a:r>
              <a:rPr lang="en-US" sz="1400" dirty="0" err="1"/>
              <a:t>linux,cma</a:t>
            </a:r>
            <a:r>
              <a:rPr lang="en-US" sz="1400" dirty="0"/>
              <a:t>-default;</a:t>
            </a:r>
          </a:p>
          <a:p>
            <a:r>
              <a:rPr lang="en-US" sz="1400" dirty="0"/>
              <a:t>               };</a:t>
            </a:r>
          </a:p>
          <a:p>
            <a:r>
              <a:rPr lang="en-US" sz="1400" dirty="0"/>
              <a:t>   };</a:t>
            </a:r>
          </a:p>
        </p:txBody>
      </p:sp>
      <p:sp>
        <p:nvSpPr>
          <p:cNvPr id="3" name="Title 2"/>
          <p:cNvSpPr>
            <a:spLocks noGrp="1"/>
          </p:cNvSpPr>
          <p:nvPr>
            <p:ph type="title"/>
          </p:nvPr>
        </p:nvSpPr>
        <p:spPr/>
        <p:txBody>
          <a:bodyPr/>
          <a:lstStyle/>
          <a:p>
            <a:r>
              <a:rPr lang="en-US" dirty="0"/>
              <a:t>CMA Usage</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Common CMA region</a:t>
            </a:r>
          </a:p>
        </p:txBody>
      </p:sp>
    </p:spTree>
    <p:extLst>
      <p:ext uri="{BB962C8B-B14F-4D97-AF65-F5344CB8AC3E}">
        <p14:creationId xmlns:p14="http://schemas.microsoft.com/office/powerpoint/2010/main" val="2210455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3494803"/>
          </a:xfrm>
        </p:spPr>
        <p:txBody>
          <a:bodyPr/>
          <a:lstStyle/>
          <a:p>
            <a:pPr marL="0" indent="0">
              <a:buNone/>
            </a:pPr>
            <a:r>
              <a:rPr lang="en-US" sz="1400" dirty="0"/>
              <a:t>/**</a:t>
            </a:r>
          </a:p>
          <a:p>
            <a:pPr marL="0" indent="0">
              <a:buNone/>
            </a:pPr>
            <a:r>
              <a:rPr lang="en-US" sz="1400" dirty="0"/>
              <a:t> * Get 6MB of contiguous, </a:t>
            </a:r>
            <a:r>
              <a:rPr lang="en-US" sz="1400" dirty="0" err="1"/>
              <a:t>uncached</a:t>
            </a:r>
            <a:r>
              <a:rPr lang="en-US" sz="1400" dirty="0"/>
              <a:t> memory from CMA and do some work</a:t>
            </a:r>
          </a:p>
          <a:p>
            <a:pPr marL="0" indent="0">
              <a:buNone/>
            </a:pPr>
            <a:r>
              <a:rPr lang="en-US" sz="1400" dirty="0"/>
              <a:t> * with it</a:t>
            </a:r>
          </a:p>
          <a:p>
            <a:pPr marL="0" indent="0">
              <a:buNone/>
            </a:pPr>
            <a:r>
              <a:rPr lang="en-US" sz="1400" dirty="0"/>
              <a:t> */</a:t>
            </a:r>
          </a:p>
          <a:p>
            <a:pPr marL="0" indent="0">
              <a:buNone/>
            </a:pPr>
            <a:r>
              <a:rPr lang="en-US" sz="1400" dirty="0"/>
              <a:t>static void </a:t>
            </a:r>
            <a:r>
              <a:rPr lang="en-US" sz="1400" dirty="0" err="1"/>
              <a:t>do_some_work</a:t>
            </a:r>
            <a:r>
              <a:rPr lang="en-US" sz="1400" dirty="0"/>
              <a:t>(void)</a:t>
            </a:r>
          </a:p>
          <a:p>
            <a:pPr marL="0" indent="0">
              <a:buNone/>
            </a:pPr>
            <a:r>
              <a:rPr lang="en-US" sz="1400" dirty="0"/>
              <a:t>{</a:t>
            </a:r>
          </a:p>
          <a:p>
            <a:pPr marL="0" indent="0">
              <a:buNone/>
            </a:pPr>
            <a:r>
              <a:rPr lang="en-US" sz="1400" dirty="0"/>
              <a:t>    </a:t>
            </a:r>
            <a:r>
              <a:rPr lang="en-US" sz="1400" dirty="0" err="1"/>
              <a:t>dma_addr_t</a:t>
            </a:r>
            <a:r>
              <a:rPr lang="en-US" sz="1400" dirty="0"/>
              <a:t> </a:t>
            </a:r>
            <a:r>
              <a:rPr lang="en-US" sz="1400" dirty="0" err="1"/>
              <a:t>dma_handle</a:t>
            </a:r>
            <a:r>
              <a:rPr lang="en-US" sz="1400" dirty="0"/>
              <a:t>;</a:t>
            </a:r>
          </a:p>
          <a:p>
            <a:pPr marL="0" indent="0">
              <a:buNone/>
            </a:pPr>
            <a:r>
              <a:rPr lang="en-US" sz="1400" dirty="0"/>
              <a:t>    </a:t>
            </a:r>
            <a:r>
              <a:rPr lang="en-US" sz="1400" dirty="0" err="1"/>
              <a:t>size_t</a:t>
            </a:r>
            <a:r>
              <a:rPr lang="en-US" sz="1400" dirty="0"/>
              <a:t> </a:t>
            </a:r>
            <a:r>
              <a:rPr lang="en-US" sz="1400" dirty="0" err="1"/>
              <a:t>buf_size</a:t>
            </a:r>
            <a:r>
              <a:rPr lang="en-US" sz="1400" dirty="0"/>
              <a:t> = 0x600000;</a:t>
            </a:r>
          </a:p>
          <a:p>
            <a:pPr marL="0" indent="0">
              <a:buNone/>
            </a:pPr>
            <a:r>
              <a:rPr lang="en-US" sz="1400" dirty="0"/>
              <a:t>    void *</a:t>
            </a:r>
            <a:r>
              <a:rPr lang="en-US" sz="1400" dirty="0" err="1"/>
              <a:t>ptr</a:t>
            </a:r>
            <a:r>
              <a:rPr lang="en-US" sz="1400" dirty="0"/>
              <a:t> = </a:t>
            </a:r>
            <a:r>
              <a:rPr lang="en-US" sz="1400" dirty="0" err="1"/>
              <a:t>dma_alloc_coherent</a:t>
            </a:r>
            <a:r>
              <a:rPr lang="en-US" sz="1400" dirty="0"/>
              <a:t>(dev, </a:t>
            </a:r>
            <a:r>
              <a:rPr lang="en-US" sz="1400" dirty="0" err="1"/>
              <a:t>buf_size</a:t>
            </a:r>
            <a:r>
              <a:rPr lang="en-US" sz="1400" dirty="0"/>
              <a:t>, &amp;</a:t>
            </a:r>
            <a:r>
              <a:rPr lang="en-US" sz="1400" dirty="0" err="1"/>
              <a:t>dma_handle</a:t>
            </a:r>
            <a:r>
              <a:rPr lang="en-US" sz="1400" dirty="0"/>
              <a:t>, GFP_KERNEL);</a:t>
            </a:r>
          </a:p>
          <a:p>
            <a:pPr marL="0" indent="0">
              <a:buNone/>
            </a:pPr>
            <a:r>
              <a:rPr lang="en-US" sz="1400" dirty="0"/>
              <a:t>    /* TODO: error checking... ;) */</a:t>
            </a:r>
          </a:p>
          <a:p>
            <a:pPr marL="0" indent="0">
              <a:buNone/>
            </a:pPr>
            <a:r>
              <a:rPr lang="en-US" sz="1400" dirty="0"/>
              <a:t>    </a:t>
            </a:r>
            <a:r>
              <a:rPr lang="en-US" sz="1400" dirty="0" err="1"/>
              <a:t>memset</a:t>
            </a:r>
            <a:r>
              <a:rPr lang="en-US" sz="1400" dirty="0"/>
              <a:t>(</a:t>
            </a:r>
            <a:r>
              <a:rPr lang="en-US" sz="1400" dirty="0" err="1"/>
              <a:t>ptr</a:t>
            </a:r>
            <a:r>
              <a:rPr lang="en-US" sz="1400" dirty="0"/>
              <a:t>, 0x5A, </a:t>
            </a:r>
            <a:r>
              <a:rPr lang="en-US" sz="1400" dirty="0" err="1"/>
              <a:t>buf_size</a:t>
            </a:r>
            <a:r>
              <a:rPr lang="en-US" sz="1400" dirty="0"/>
              <a:t>);</a:t>
            </a:r>
          </a:p>
          <a:p>
            <a:pPr marL="0" indent="0">
              <a:buNone/>
            </a:pPr>
            <a:r>
              <a:rPr lang="en-US" sz="1400" dirty="0"/>
              <a:t>    </a:t>
            </a:r>
            <a:r>
              <a:rPr lang="en-US" sz="1400" dirty="0" err="1"/>
              <a:t>do_other_work</a:t>
            </a:r>
            <a:r>
              <a:rPr lang="en-US" sz="1400" dirty="0"/>
              <a:t>(</a:t>
            </a:r>
            <a:r>
              <a:rPr lang="en-US" sz="1400" dirty="0" err="1"/>
              <a:t>ptr</a:t>
            </a:r>
            <a:r>
              <a:rPr lang="en-US" sz="1400" dirty="0"/>
              <a:t>);</a:t>
            </a:r>
          </a:p>
          <a:p>
            <a:pPr marL="0" indent="0">
              <a:buNone/>
            </a:pPr>
            <a:r>
              <a:rPr lang="en-US" sz="1400" dirty="0"/>
              <a:t>    </a:t>
            </a:r>
            <a:r>
              <a:rPr lang="en-US" sz="1400" dirty="0" err="1"/>
              <a:t>dma_free_coherent</a:t>
            </a:r>
            <a:r>
              <a:rPr lang="en-US" sz="1400" dirty="0"/>
              <a:t>(dev, </a:t>
            </a:r>
            <a:r>
              <a:rPr lang="en-US" sz="1400" dirty="0" err="1"/>
              <a:t>buf_size</a:t>
            </a:r>
            <a:r>
              <a:rPr lang="en-US" sz="1400" dirty="0"/>
              <a:t>, </a:t>
            </a:r>
            <a:r>
              <a:rPr lang="en-US" sz="1400" dirty="0" err="1"/>
              <a:t>ptr</a:t>
            </a:r>
            <a:r>
              <a:rPr lang="en-US" sz="1400" dirty="0"/>
              <a:t>, </a:t>
            </a:r>
            <a:r>
              <a:rPr lang="en-US" sz="1400" dirty="0" err="1"/>
              <a:t>dma_handle</a:t>
            </a:r>
            <a:r>
              <a:rPr lang="en-US" sz="1400" dirty="0"/>
              <a:t>);</a:t>
            </a:r>
          </a:p>
          <a:p>
            <a:pPr marL="0" indent="0">
              <a:buNone/>
            </a:pPr>
            <a:r>
              <a:rPr lang="en-US" sz="1400" dirty="0"/>
              <a:t>}</a:t>
            </a:r>
          </a:p>
        </p:txBody>
      </p:sp>
      <p:sp>
        <p:nvSpPr>
          <p:cNvPr id="3" name="Title 2"/>
          <p:cNvSpPr>
            <a:spLocks noGrp="1"/>
          </p:cNvSpPr>
          <p:nvPr>
            <p:ph type="title"/>
          </p:nvPr>
        </p:nvSpPr>
        <p:spPr/>
        <p:txBody>
          <a:bodyPr/>
          <a:lstStyle/>
          <a:p>
            <a:r>
              <a:rPr lang="en-US" dirty="0"/>
              <a:t>CMA Usage</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How to use a CMA region</a:t>
            </a:r>
          </a:p>
        </p:txBody>
      </p:sp>
    </p:spTree>
    <p:extLst>
      <p:ext uri="{BB962C8B-B14F-4D97-AF65-F5344CB8AC3E}">
        <p14:creationId xmlns:p14="http://schemas.microsoft.com/office/powerpoint/2010/main" val="3389869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98026" y="1382908"/>
            <a:ext cx="1710466" cy="580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err="1"/>
              <a:t>dma_alloc_coherent</a:t>
            </a:r>
            <a:r>
              <a:rPr lang="en-US" sz="1050" dirty="0"/>
              <a:t> </a:t>
            </a:r>
          </a:p>
        </p:txBody>
      </p:sp>
      <p:sp>
        <p:nvSpPr>
          <p:cNvPr id="7" name="Rectangle 6"/>
          <p:cNvSpPr/>
          <p:nvPr/>
        </p:nvSpPr>
        <p:spPr>
          <a:xfrm>
            <a:off x="3343876" y="2262345"/>
            <a:ext cx="2218764" cy="855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If (</a:t>
            </a:r>
            <a:r>
              <a:rPr lang="en-US" sz="1050" dirty="0" err="1"/>
              <a:t>dev_get_cma_area</a:t>
            </a:r>
            <a:r>
              <a:rPr lang="en-US" sz="1050" dirty="0"/>
              <a:t>(dev))</a:t>
            </a:r>
          </a:p>
          <a:p>
            <a:pPr algn="ctr"/>
            <a:endParaRPr lang="en-US" sz="1050" dirty="0"/>
          </a:p>
          <a:p>
            <a:pPr algn="ctr"/>
            <a:r>
              <a:rPr lang="en-US" sz="1050" dirty="0"/>
              <a:t>(device specific/default)</a:t>
            </a:r>
          </a:p>
        </p:txBody>
      </p:sp>
      <p:sp>
        <p:nvSpPr>
          <p:cNvPr id="11" name="Rectangle 10"/>
          <p:cNvSpPr/>
          <p:nvPr/>
        </p:nvSpPr>
        <p:spPr>
          <a:xfrm>
            <a:off x="3549615" y="3464512"/>
            <a:ext cx="1807285" cy="451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err="1"/>
              <a:t>cma_allocator</a:t>
            </a:r>
            <a:r>
              <a:rPr lang="en-US" sz="1050" dirty="0"/>
              <a:t> </a:t>
            </a:r>
          </a:p>
        </p:txBody>
      </p:sp>
      <p:sp>
        <p:nvSpPr>
          <p:cNvPr id="12" name="Rectangle 11"/>
          <p:cNvSpPr/>
          <p:nvPr/>
        </p:nvSpPr>
        <p:spPr>
          <a:xfrm>
            <a:off x="3343876" y="4239064"/>
            <a:ext cx="2355926" cy="653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a:t>dma_alloc_from_contiguous</a:t>
            </a:r>
          </a:p>
        </p:txBody>
      </p:sp>
      <p:cxnSp>
        <p:nvCxnSpPr>
          <p:cNvPr id="14" name="Straight Arrow Connector 13"/>
          <p:cNvCxnSpPr>
            <a:endCxn id="7" idx="0"/>
          </p:cNvCxnSpPr>
          <p:nvPr/>
        </p:nvCxnSpPr>
        <p:spPr>
          <a:xfrm>
            <a:off x="4453258" y="2020298"/>
            <a:ext cx="0" cy="2420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2"/>
            <a:endCxn id="11" idx="0"/>
          </p:cNvCxnSpPr>
          <p:nvPr/>
        </p:nvCxnSpPr>
        <p:spPr>
          <a:xfrm>
            <a:off x="4453258" y="3117578"/>
            <a:ext cx="0" cy="3469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4453257" y="3916334"/>
            <a:ext cx="0" cy="3227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Title 4"/>
          <p:cNvSpPr>
            <a:spLocks noGrp="1"/>
          </p:cNvSpPr>
          <p:nvPr>
            <p:ph type="title"/>
          </p:nvPr>
        </p:nvSpPr>
        <p:spPr/>
        <p:txBody>
          <a:bodyPr/>
          <a:lstStyle/>
          <a:p>
            <a:r>
              <a:rPr lang="en-US" dirty="0"/>
              <a:t>CMA Usage</a:t>
            </a:r>
            <a:endParaRPr lang="en-US" dirty="0"/>
          </a:p>
        </p:txBody>
      </p:sp>
      <p:sp>
        <p:nvSpPr>
          <p:cNvPr id="2" name="Slide Number Placeholder 1"/>
          <p:cNvSpPr>
            <a:spLocks noGrp="1"/>
          </p:cNvSpPr>
          <p:nvPr>
            <p:ph type="sldNum" sz="quarter" idx="4294967295"/>
          </p:nvPr>
        </p:nvSpPr>
        <p:spPr/>
        <p:txBody>
          <a:bodyPr/>
          <a:lstStyle/>
          <a:p>
            <a:fld id="{92448E17-1EED-4943-BA4E-0EC17BC02F71}" type="slidenum">
              <a:rPr lang="en-US" smtClean="0"/>
              <a:pPr/>
              <a:t>32</a:t>
            </a:fld>
            <a:endParaRPr lang="en-US"/>
          </a:p>
        </p:txBody>
      </p:sp>
    </p:spTree>
    <p:extLst>
      <p:ext uri="{BB962C8B-B14F-4D97-AF65-F5344CB8AC3E}">
        <p14:creationId xmlns:p14="http://schemas.microsoft.com/office/powerpoint/2010/main" val="1401262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1665" y="3125721"/>
            <a:ext cx="5717190" cy="749436"/>
          </a:xfrm>
        </p:spPr>
        <p:txBody>
          <a:bodyPr/>
          <a:lstStyle/>
          <a:p>
            <a:r>
              <a:rPr lang="en-US" dirty="0"/>
              <a:t>CMA DEBUG</a:t>
            </a:r>
          </a:p>
        </p:txBody>
      </p:sp>
    </p:spTree>
    <p:extLst>
      <p:ext uri="{BB962C8B-B14F-4D97-AF65-F5344CB8AC3E}">
        <p14:creationId xmlns:p14="http://schemas.microsoft.com/office/powerpoint/2010/main" val="3473103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3742563"/>
          </a:xfrm>
        </p:spPr>
        <p:txBody>
          <a:bodyPr/>
          <a:lstStyle/>
          <a:p>
            <a:pPr marL="0" indent="0">
              <a:buNone/>
            </a:pPr>
            <a:r>
              <a:rPr lang="en-US" sz="1400" dirty="0"/>
              <a:t>Reserved memory: allocated memory for '</a:t>
            </a:r>
            <a:r>
              <a:rPr lang="en-US" sz="1400" dirty="0" err="1"/>
              <a:t>adsp_region</a:t>
            </a:r>
            <a:r>
              <a:rPr lang="en-US" sz="1400" dirty="0"/>
              <a:t>' node: base 0x00000000ff400000, size 8 </a:t>
            </a:r>
            <a:r>
              <a:rPr lang="en-US" sz="1400" dirty="0" err="1"/>
              <a:t>MiB</a:t>
            </a:r>
            <a:endParaRPr lang="en-US" sz="1400" dirty="0"/>
          </a:p>
          <a:p>
            <a:pPr marL="0" indent="0">
              <a:buNone/>
            </a:pPr>
            <a:r>
              <a:rPr lang="en-US" sz="1400" dirty="0"/>
              <a:t>Reserved memory: created CMA memory pool at 0x00000000ff400000, size 8 </a:t>
            </a:r>
            <a:r>
              <a:rPr lang="en-US" sz="1400" dirty="0" err="1"/>
              <a:t>MiB</a:t>
            </a:r>
            <a:endParaRPr lang="en-US" sz="1400" dirty="0"/>
          </a:p>
          <a:p>
            <a:pPr marL="0" indent="0">
              <a:buNone/>
            </a:pPr>
            <a:r>
              <a:rPr lang="en-US" sz="1400" dirty="0"/>
              <a:t>Reserved memory: initialized node </a:t>
            </a:r>
            <a:r>
              <a:rPr lang="en-US" sz="1400" dirty="0" err="1"/>
              <a:t>adsp_region</a:t>
            </a:r>
            <a:r>
              <a:rPr lang="en-US" sz="1400" dirty="0"/>
              <a:t>, compatible id shared-</a:t>
            </a:r>
            <a:r>
              <a:rPr lang="en-US" sz="1400" dirty="0" err="1"/>
              <a:t>dma</a:t>
            </a:r>
            <a:r>
              <a:rPr lang="en-US" sz="1400" dirty="0"/>
              <a:t>-pool</a:t>
            </a:r>
          </a:p>
          <a:p>
            <a:pPr marL="0" indent="0">
              <a:buNone/>
            </a:pPr>
            <a:r>
              <a:rPr lang="en-US" sz="1400" dirty="0"/>
              <a:t>Reserved memory: allocated memory for '</a:t>
            </a:r>
            <a:r>
              <a:rPr lang="en-US" sz="1400" dirty="0" err="1"/>
              <a:t>secure_region</a:t>
            </a:r>
            <a:r>
              <a:rPr lang="en-US" sz="1400" dirty="0"/>
              <a:t>' node: base 0x00000000f9800000, size 92 </a:t>
            </a:r>
            <a:r>
              <a:rPr lang="en-US" sz="1400" dirty="0" err="1"/>
              <a:t>MiB</a:t>
            </a:r>
            <a:endParaRPr lang="en-US" sz="1400" dirty="0"/>
          </a:p>
          <a:p>
            <a:pPr marL="0" indent="0">
              <a:buNone/>
            </a:pPr>
            <a:r>
              <a:rPr lang="en-US" sz="1400" dirty="0"/>
              <a:t>Reserved memory: created CMA memory pool at 0x00000000f9800000, size 92 </a:t>
            </a:r>
            <a:r>
              <a:rPr lang="en-US" sz="1400" dirty="0" err="1"/>
              <a:t>MiB</a:t>
            </a:r>
            <a:endParaRPr lang="en-US" sz="1400" dirty="0"/>
          </a:p>
          <a:p>
            <a:pPr marL="0" indent="0">
              <a:buNone/>
            </a:pPr>
            <a:r>
              <a:rPr lang="en-US" sz="1400" dirty="0"/>
              <a:t>Reserved memory: initialized node </a:t>
            </a:r>
            <a:r>
              <a:rPr lang="en-US" sz="1400" dirty="0" err="1"/>
              <a:t>secure_region</a:t>
            </a:r>
            <a:r>
              <a:rPr lang="en-US" sz="1400" dirty="0"/>
              <a:t>, compatible id shared-</a:t>
            </a:r>
            <a:r>
              <a:rPr lang="en-US" sz="1400" dirty="0" err="1"/>
              <a:t>dma</a:t>
            </a:r>
            <a:r>
              <a:rPr lang="en-US" sz="1400" dirty="0"/>
              <a:t>-pool</a:t>
            </a:r>
          </a:p>
          <a:p>
            <a:pPr marL="0" indent="0">
              <a:buNone/>
            </a:pPr>
            <a:r>
              <a:rPr lang="en-US" sz="1400" dirty="0"/>
              <a:t>Reserved memory: allocated memory for '</a:t>
            </a:r>
            <a:r>
              <a:rPr lang="en-US" sz="1400" dirty="0" err="1"/>
              <a:t>qseecom_region</a:t>
            </a:r>
            <a:r>
              <a:rPr lang="en-US" sz="1400" dirty="0"/>
              <a:t>' node: base 0x00000000f8400000, size 20 </a:t>
            </a:r>
            <a:r>
              <a:rPr lang="en-US" sz="1400" dirty="0" err="1"/>
              <a:t>MiB</a:t>
            </a:r>
            <a:endParaRPr lang="en-US" sz="1400" dirty="0"/>
          </a:p>
          <a:p>
            <a:pPr marL="0" indent="0">
              <a:buNone/>
            </a:pPr>
            <a:r>
              <a:rPr lang="en-US" sz="1400" dirty="0"/>
              <a:t>Reserved memory: created CMA memory pool at 0x00000000f8400000, size 20 </a:t>
            </a:r>
            <a:r>
              <a:rPr lang="en-US" sz="1400" dirty="0" err="1"/>
              <a:t>MiB</a:t>
            </a:r>
            <a:endParaRPr lang="en-US" sz="1400" dirty="0"/>
          </a:p>
          <a:p>
            <a:pPr marL="0" indent="0">
              <a:buNone/>
            </a:pPr>
            <a:r>
              <a:rPr lang="en-US" sz="1400" dirty="0"/>
              <a:t>Reserved memory: initialized node </a:t>
            </a:r>
            <a:r>
              <a:rPr lang="en-US" sz="1400" dirty="0" err="1"/>
              <a:t>qseecom_region</a:t>
            </a:r>
            <a:r>
              <a:rPr lang="en-US" sz="1400" dirty="0"/>
              <a:t>, compatible id shared-</a:t>
            </a:r>
            <a:r>
              <a:rPr lang="en-US" sz="1400" dirty="0" err="1"/>
              <a:t>dma</a:t>
            </a:r>
            <a:r>
              <a:rPr lang="en-US" sz="1400" dirty="0"/>
              <a:t>-pool</a:t>
            </a:r>
          </a:p>
          <a:p>
            <a:pPr marL="0" indent="0">
              <a:buNone/>
            </a:pPr>
            <a:r>
              <a:rPr lang="en-US" sz="1400" dirty="0"/>
              <a:t>Reserved memory: allocated memory for '</a:t>
            </a:r>
            <a:r>
              <a:rPr lang="en-US" sz="1400" dirty="0" err="1"/>
              <a:t>linux,cma</a:t>
            </a:r>
            <a:r>
              <a:rPr lang="en-US" sz="1400" dirty="0"/>
              <a:t>' node: base 0x00000000f5800000, size 44 </a:t>
            </a:r>
            <a:r>
              <a:rPr lang="en-US" sz="1400" dirty="0" err="1"/>
              <a:t>MiB</a:t>
            </a:r>
            <a:endParaRPr lang="en-US" sz="1400" dirty="0"/>
          </a:p>
          <a:p>
            <a:pPr marL="0" indent="0">
              <a:buNone/>
            </a:pPr>
            <a:r>
              <a:rPr lang="en-US" sz="1400" dirty="0"/>
              <a:t>Reserved memory: created CMA memory pool at 0x00000000f5800000, size 44 </a:t>
            </a:r>
            <a:r>
              <a:rPr lang="en-US" sz="1400" dirty="0" err="1"/>
              <a:t>MiB</a:t>
            </a:r>
            <a:endParaRPr lang="en-US" sz="1400" dirty="0"/>
          </a:p>
          <a:p>
            <a:pPr marL="0" indent="0">
              <a:buNone/>
            </a:pPr>
            <a:r>
              <a:rPr lang="en-US" sz="1400" dirty="0"/>
              <a:t>Reserved memory: initialized node </a:t>
            </a:r>
            <a:r>
              <a:rPr lang="en-US" sz="1400" dirty="0" err="1"/>
              <a:t>linux,cma</a:t>
            </a:r>
            <a:r>
              <a:rPr lang="en-US" sz="1400" dirty="0"/>
              <a:t>, compatible id shared-</a:t>
            </a:r>
            <a:r>
              <a:rPr lang="en-US" sz="1400" dirty="0" err="1"/>
              <a:t>dma</a:t>
            </a:r>
            <a:r>
              <a:rPr lang="en-US" sz="1400" dirty="0"/>
              <a:t>-pool</a:t>
            </a:r>
          </a:p>
          <a:p>
            <a:pPr marL="0" indent="0">
              <a:buNone/>
            </a:pPr>
            <a:r>
              <a:rPr lang="en-US" sz="1400" dirty="0"/>
              <a:t>Reserved memory: allocated memory for '</a:t>
            </a:r>
            <a:r>
              <a:rPr lang="en-US" sz="1400" dirty="0" err="1"/>
              <a:t>venus_fw_region</a:t>
            </a:r>
            <a:r>
              <a:rPr lang="en-US" sz="1400" dirty="0"/>
              <a:t>' node: base 0x000000009f800000, size 8 </a:t>
            </a:r>
            <a:r>
              <a:rPr lang="en-US" sz="1400" dirty="0" err="1"/>
              <a:t>MiB</a:t>
            </a:r>
            <a:endParaRPr lang="en-US" sz="1400" dirty="0"/>
          </a:p>
          <a:p>
            <a:pPr marL="0" indent="0">
              <a:buNone/>
            </a:pPr>
            <a:r>
              <a:rPr lang="en-US" sz="1400" dirty="0"/>
              <a:t>Reserved memory: created CMA memory pool at 0x000000009f800000, size 8 </a:t>
            </a:r>
            <a:r>
              <a:rPr lang="en-US" sz="1400" dirty="0" err="1"/>
              <a:t>MiB</a:t>
            </a:r>
            <a:endParaRPr lang="en-US" sz="1400" dirty="0"/>
          </a:p>
          <a:p>
            <a:pPr marL="0" indent="0">
              <a:buNone/>
            </a:pPr>
            <a:r>
              <a:rPr lang="en-US" sz="1400" dirty="0"/>
              <a:t>Reserved memory: initialized node </a:t>
            </a:r>
            <a:r>
              <a:rPr lang="en-US" sz="1400" dirty="0" err="1"/>
              <a:t>venus_fw_region</a:t>
            </a:r>
            <a:r>
              <a:rPr lang="en-US" sz="1400" dirty="0"/>
              <a:t>, compatible id shared-</a:t>
            </a:r>
            <a:r>
              <a:rPr lang="en-US" sz="1400" dirty="0" err="1"/>
              <a:t>dma</a:t>
            </a:r>
            <a:r>
              <a:rPr lang="en-US" sz="1400" dirty="0"/>
              <a:t>-pool</a:t>
            </a:r>
          </a:p>
        </p:txBody>
      </p:sp>
      <p:sp>
        <p:nvSpPr>
          <p:cNvPr id="3" name="Title 2"/>
          <p:cNvSpPr>
            <a:spLocks noGrp="1"/>
          </p:cNvSpPr>
          <p:nvPr>
            <p:ph type="title"/>
          </p:nvPr>
        </p:nvSpPr>
        <p:spPr>
          <a:xfrm>
            <a:off x="212655" y="532791"/>
            <a:ext cx="8574733" cy="900246"/>
          </a:xfrm>
        </p:spPr>
        <p:txBody>
          <a:bodyPr/>
          <a:lstStyle/>
          <a:p>
            <a:r>
              <a:rPr lang="en-US" b="1" dirty="0"/>
              <a:t>How to verify if CMA region configured properly</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DEBUG LOGS</a:t>
            </a:r>
          </a:p>
        </p:txBody>
      </p:sp>
    </p:spTree>
    <p:extLst>
      <p:ext uri="{BB962C8B-B14F-4D97-AF65-F5344CB8AC3E}">
        <p14:creationId xmlns:p14="http://schemas.microsoft.com/office/powerpoint/2010/main" val="1026610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2580706"/>
          </a:xfrm>
        </p:spPr>
        <p:txBody>
          <a:bodyPr/>
          <a:lstStyle/>
          <a:p>
            <a:pPr marL="0" indent="0">
              <a:buNone/>
            </a:pPr>
            <a:r>
              <a:rPr lang="en-US" sz="1200" b="1" dirty="0"/>
              <a:t>_cma_report_simple.txt</a:t>
            </a:r>
          </a:p>
          <a:p>
            <a:pPr marL="0" indent="0">
              <a:buNone/>
            </a:pPr>
            <a:r>
              <a:rPr lang="en-US" sz="1200" dirty="0" err="1"/>
              <a:t>cma</a:t>
            </a:r>
            <a:r>
              <a:rPr lang="en-US" sz="1200" dirty="0"/>
              <a:t> : 0x0FFFFFF8009BD6DD0 </a:t>
            </a:r>
            <a:r>
              <a:rPr lang="en-US" sz="1200" dirty="0" err="1"/>
              <a:t>cma_base_pfn</a:t>
            </a:r>
            <a:r>
              <a:rPr lang="en-US" sz="1200" dirty="0"/>
              <a:t> : 0x000FF400 size : 0x00800 pages (8192 KB)</a:t>
            </a:r>
          </a:p>
          <a:p>
            <a:pPr marL="0" indent="0">
              <a:buNone/>
            </a:pPr>
            <a:r>
              <a:rPr lang="en-US" sz="1200" dirty="0"/>
              <a:t> name : </a:t>
            </a:r>
            <a:r>
              <a:rPr lang="en-US" sz="1200" dirty="0" err="1"/>
              <a:t>adsp_region</a:t>
            </a:r>
            <a:endParaRPr lang="en-US" sz="1200" dirty="0"/>
          </a:p>
          <a:p>
            <a:pPr marL="0" indent="0">
              <a:buNone/>
            </a:pPr>
            <a:r>
              <a:rPr lang="en-US" sz="1200" dirty="0" err="1"/>
              <a:t>cma</a:t>
            </a:r>
            <a:r>
              <a:rPr lang="en-US" sz="1200" dirty="0"/>
              <a:t> : 0x0FFFFFF8009BD6E50 </a:t>
            </a:r>
            <a:r>
              <a:rPr lang="en-US" sz="1200" dirty="0" err="1"/>
              <a:t>cma_base_pfn</a:t>
            </a:r>
            <a:r>
              <a:rPr lang="en-US" sz="1200" dirty="0"/>
              <a:t> : 0x000FE000 size : 0x01400 pages (20480 KB)</a:t>
            </a:r>
          </a:p>
          <a:p>
            <a:pPr marL="0" indent="0">
              <a:buNone/>
            </a:pPr>
            <a:r>
              <a:rPr lang="en-US" sz="1200" dirty="0"/>
              <a:t> name : </a:t>
            </a:r>
            <a:r>
              <a:rPr lang="en-US" sz="1200" dirty="0" err="1"/>
              <a:t>qseecom_region</a:t>
            </a:r>
            <a:endParaRPr lang="en-US" sz="1200" dirty="0"/>
          </a:p>
          <a:p>
            <a:pPr marL="0" indent="0">
              <a:buNone/>
            </a:pPr>
            <a:r>
              <a:rPr lang="en-US" sz="1200" dirty="0" err="1"/>
              <a:t>cma</a:t>
            </a:r>
            <a:r>
              <a:rPr lang="en-US" sz="1200" dirty="0"/>
              <a:t> : 0x0FFFFFF8009BD6ED0 </a:t>
            </a:r>
            <a:r>
              <a:rPr lang="en-US" sz="1200" dirty="0" err="1"/>
              <a:t>cma_base_pfn</a:t>
            </a:r>
            <a:r>
              <a:rPr lang="en-US" sz="1200" dirty="0"/>
              <a:t> : 0x000FD800 size : 0x00800 pages (8192 KB)</a:t>
            </a:r>
          </a:p>
          <a:p>
            <a:pPr marL="0" indent="0">
              <a:buNone/>
            </a:pPr>
            <a:r>
              <a:rPr lang="en-US" sz="1200" dirty="0"/>
              <a:t> name : </a:t>
            </a:r>
            <a:r>
              <a:rPr lang="en-US" sz="1200" dirty="0" err="1"/>
              <a:t>sp_region</a:t>
            </a:r>
            <a:endParaRPr lang="en-US" sz="1200" dirty="0"/>
          </a:p>
          <a:p>
            <a:pPr marL="0" indent="0">
              <a:buNone/>
            </a:pPr>
            <a:r>
              <a:rPr lang="en-US" sz="1200" dirty="0" err="1"/>
              <a:t>cma</a:t>
            </a:r>
            <a:r>
              <a:rPr lang="en-US" sz="1200" dirty="0"/>
              <a:t> : 0x0FFFFFF8009BD6F50 </a:t>
            </a:r>
            <a:r>
              <a:rPr lang="en-US" sz="1200" dirty="0" err="1"/>
              <a:t>cma_base_pfn</a:t>
            </a:r>
            <a:r>
              <a:rPr lang="en-US" sz="1200" dirty="0"/>
              <a:t> : 0x000F7C00 size : 0x05C00 pages (94208 KB)</a:t>
            </a:r>
          </a:p>
          <a:p>
            <a:pPr marL="0" indent="0">
              <a:buNone/>
            </a:pPr>
            <a:r>
              <a:rPr lang="en-US" sz="1200" dirty="0"/>
              <a:t> name : </a:t>
            </a:r>
            <a:r>
              <a:rPr lang="en-US" sz="1200" dirty="0" err="1"/>
              <a:t>secure_region</a:t>
            </a:r>
            <a:endParaRPr lang="en-US" sz="1200" dirty="0"/>
          </a:p>
          <a:p>
            <a:pPr marL="0" indent="0">
              <a:buNone/>
            </a:pPr>
            <a:r>
              <a:rPr lang="en-US" sz="1200" dirty="0" err="1"/>
              <a:t>cma</a:t>
            </a:r>
            <a:r>
              <a:rPr lang="en-US" sz="1200" dirty="0"/>
              <a:t> : 0x0FFFFFF8009BD6FD0 </a:t>
            </a:r>
            <a:r>
              <a:rPr lang="en-US" sz="1200" dirty="0" err="1"/>
              <a:t>cma_base_pfn</a:t>
            </a:r>
            <a:r>
              <a:rPr lang="en-US" sz="1200" dirty="0"/>
              <a:t> : 0x000F5C00 size : 0x02000 pages (32768 KB)</a:t>
            </a:r>
          </a:p>
          <a:p>
            <a:pPr marL="0" indent="0">
              <a:buNone/>
            </a:pPr>
            <a:r>
              <a:rPr lang="en-US" sz="1200" dirty="0"/>
              <a:t> name : </a:t>
            </a:r>
            <a:r>
              <a:rPr lang="en-US" sz="1200" dirty="0" err="1"/>
              <a:t>dma_contiguous_default_area</a:t>
            </a:r>
            <a:endParaRPr lang="en-US" sz="1200" dirty="0"/>
          </a:p>
          <a:p>
            <a:pPr marL="0" indent="0">
              <a:buNone/>
            </a:pPr>
            <a:endParaRPr lang="en-US" sz="1200" dirty="0" err="1"/>
          </a:p>
        </p:txBody>
      </p:sp>
      <p:sp>
        <p:nvSpPr>
          <p:cNvPr id="3" name="Title 2"/>
          <p:cNvSpPr>
            <a:spLocks noGrp="1"/>
          </p:cNvSpPr>
          <p:nvPr>
            <p:ph type="title"/>
          </p:nvPr>
        </p:nvSpPr>
        <p:spPr>
          <a:xfrm>
            <a:off x="212655" y="532791"/>
            <a:ext cx="8574733" cy="900246"/>
          </a:xfrm>
        </p:spPr>
        <p:txBody>
          <a:bodyPr/>
          <a:lstStyle/>
          <a:p>
            <a:r>
              <a:rPr lang="en-US" b="1" dirty="0"/>
              <a:t>How to verify if CMA region configured properly</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CLARA (</a:t>
            </a:r>
            <a:r>
              <a:rPr lang="en-US" dirty="0"/>
              <a:t>go/</a:t>
            </a:r>
            <a:r>
              <a:rPr lang="en-US" dirty="0" err="1"/>
              <a:t>clara</a:t>
            </a:r>
            <a:r>
              <a:rPr lang="en-US" b="1" dirty="0"/>
              <a:t>)</a:t>
            </a:r>
            <a:endParaRPr lang="en-US" dirty="0"/>
          </a:p>
        </p:txBody>
      </p:sp>
    </p:spTree>
    <p:extLst>
      <p:ext uri="{BB962C8B-B14F-4D97-AF65-F5344CB8AC3E}">
        <p14:creationId xmlns:p14="http://schemas.microsoft.com/office/powerpoint/2010/main" val="311320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2999283"/>
          </a:xfrm>
        </p:spPr>
        <p:txBody>
          <a:bodyPr/>
          <a:lstStyle/>
          <a:p>
            <a:pPr marL="0" indent="0">
              <a:buNone/>
            </a:pPr>
            <a:r>
              <a:rPr lang="en-US" sz="1400" dirty="0"/>
              <a:t>crash&gt; </a:t>
            </a:r>
            <a:r>
              <a:rPr lang="en-US" sz="1400" dirty="0" err="1"/>
              <a:t>px</a:t>
            </a:r>
            <a:r>
              <a:rPr lang="en-US" sz="1400" dirty="0"/>
              <a:t> </a:t>
            </a:r>
            <a:r>
              <a:rPr lang="en-US" sz="1400" dirty="0" err="1"/>
              <a:t>cma_areas</a:t>
            </a:r>
            <a:r>
              <a:rPr lang="en-US" sz="1400" dirty="0"/>
              <a:t> </a:t>
            </a:r>
          </a:p>
          <a:p>
            <a:pPr marL="0" indent="0">
              <a:buNone/>
            </a:pPr>
            <a:r>
              <a:rPr lang="en-US" sz="1400" dirty="0" err="1"/>
              <a:t>cma_areas</a:t>
            </a:r>
            <a:r>
              <a:rPr lang="en-US" sz="1400" dirty="0"/>
              <a:t> = $6 = </a:t>
            </a:r>
          </a:p>
          <a:p>
            <a:pPr marL="0" indent="0">
              <a:buNone/>
            </a:pPr>
            <a:r>
              <a:rPr lang="en-US" sz="1400" dirty="0"/>
              <a:t> {</a:t>
            </a:r>
          </a:p>
          <a:p>
            <a:pPr marL="0" indent="0">
              <a:buNone/>
            </a:pPr>
            <a:r>
              <a:rPr lang="en-US" sz="1400" dirty="0" err="1"/>
              <a:t>base_pfn</a:t>
            </a:r>
            <a:r>
              <a:rPr lang="en-US" sz="1400" dirty="0"/>
              <a:t> = 0xf5800,</a:t>
            </a:r>
          </a:p>
          <a:p>
            <a:pPr marL="0" indent="0">
              <a:buNone/>
            </a:pPr>
            <a:r>
              <a:rPr lang="en-US" sz="1400" dirty="0"/>
              <a:t>count = 0x2c00,</a:t>
            </a:r>
          </a:p>
          <a:p>
            <a:pPr marL="0" indent="0">
              <a:buNone/>
            </a:pPr>
            <a:r>
              <a:rPr lang="en-US" sz="1400" dirty="0"/>
              <a:t>bitmap = </a:t>
            </a:r>
            <a:r>
              <a:rPr lang="en-US" sz="1400" b="1" dirty="0"/>
              <a:t>0xffffffc9f4d60000</a:t>
            </a:r>
            <a:r>
              <a:rPr lang="en-US" sz="1400" dirty="0"/>
              <a:t>,</a:t>
            </a:r>
          </a:p>
          <a:p>
            <a:pPr marL="0" indent="0">
              <a:buNone/>
            </a:pPr>
            <a:r>
              <a:rPr lang="en-US" sz="1400" dirty="0" err="1"/>
              <a:t>order_per_bit</a:t>
            </a:r>
            <a:r>
              <a:rPr lang="en-US" sz="1400" dirty="0"/>
              <a:t> = 0x0,</a:t>
            </a:r>
          </a:p>
          <a:p>
            <a:pPr marL="0" indent="0">
              <a:buNone/>
            </a:pPr>
            <a:r>
              <a:rPr lang="en-US" sz="1400" dirty="0"/>
              <a:t>lock = {</a:t>
            </a:r>
          </a:p>
          <a:p>
            <a:pPr marL="0" indent="0">
              <a:buNone/>
            </a:pPr>
            <a:r>
              <a:rPr lang="en-US" sz="1400" dirty="0"/>
              <a:t>  count = {</a:t>
            </a:r>
          </a:p>
          <a:p>
            <a:pPr marL="0" indent="0">
              <a:buNone/>
            </a:pPr>
            <a:r>
              <a:rPr lang="en-US" sz="1400" dirty="0"/>
              <a:t>    counter = 0x1</a:t>
            </a:r>
          </a:p>
          <a:p>
            <a:pPr marL="0" indent="0">
              <a:buNone/>
            </a:pPr>
            <a:r>
              <a:rPr lang="en-US" sz="1400" dirty="0"/>
              <a:t>  },</a:t>
            </a:r>
          </a:p>
          <a:p>
            <a:pPr marL="0" indent="0">
              <a:buNone/>
            </a:pPr>
            <a:r>
              <a:rPr lang="en-US" sz="1400" dirty="0"/>
              <a:t>…</a:t>
            </a:r>
          </a:p>
        </p:txBody>
      </p:sp>
      <p:sp>
        <p:nvSpPr>
          <p:cNvPr id="3" name="Title 2"/>
          <p:cNvSpPr>
            <a:spLocks noGrp="1"/>
          </p:cNvSpPr>
          <p:nvPr>
            <p:ph type="title"/>
          </p:nvPr>
        </p:nvSpPr>
        <p:spPr>
          <a:xfrm>
            <a:off x="212655" y="532791"/>
            <a:ext cx="8574733" cy="900246"/>
          </a:xfrm>
        </p:spPr>
        <p:txBody>
          <a:bodyPr/>
          <a:lstStyle/>
          <a:p>
            <a:r>
              <a:rPr lang="en-US" b="1" dirty="0"/>
              <a:t>How to verify if CMA region configured properly</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Crash </a:t>
            </a:r>
            <a:r>
              <a:rPr lang="en-US" b="1" dirty="0" err="1"/>
              <a:t>util</a:t>
            </a:r>
            <a:endParaRPr lang="en-US" b="1" dirty="0"/>
          </a:p>
        </p:txBody>
      </p:sp>
      <p:graphicFrame>
        <p:nvGraphicFramePr>
          <p:cNvPr id="5" name="Object 4"/>
          <p:cNvGraphicFramePr>
            <a:graphicFrameLocks noChangeAspect="1"/>
          </p:cNvGraphicFramePr>
          <p:nvPr>
            <p:extLst>
              <p:ext uri="{D42A27DB-BD31-4B8C-83A1-F6EECF244321}">
                <p14:modId xmlns:p14="http://schemas.microsoft.com/office/powerpoint/2010/main" val="3507182148"/>
              </p:ext>
            </p:extLst>
          </p:nvPr>
        </p:nvGraphicFramePr>
        <p:xfrm>
          <a:off x="1946275" y="1929643"/>
          <a:ext cx="1181100" cy="741363"/>
        </p:xfrm>
        <a:graphic>
          <a:graphicData uri="http://schemas.openxmlformats.org/presentationml/2006/ole">
            <mc:AlternateContent xmlns:mc="http://schemas.openxmlformats.org/markup-compatibility/2006">
              <mc:Choice xmlns:v="urn:schemas-microsoft-com:vml" Requires="v">
                <p:oleObj spid="_x0000_s4131" name="Packager Shell Object" showAsIcon="1" r:id="rId3" imgW="1180440" imgH="741600" progId="Package">
                  <p:embed/>
                </p:oleObj>
              </mc:Choice>
              <mc:Fallback>
                <p:oleObj name="Packager Shell Object" showAsIcon="1" r:id="rId3" imgW="1180440" imgH="741600" progId="Package">
                  <p:embed/>
                  <p:pic>
                    <p:nvPicPr>
                      <p:cNvPr id="0" name=""/>
                      <p:cNvPicPr/>
                      <p:nvPr/>
                    </p:nvPicPr>
                    <p:blipFill>
                      <a:blip r:embed="rId4"/>
                      <a:stretch>
                        <a:fillRect/>
                      </a:stretch>
                    </p:blipFill>
                    <p:spPr>
                      <a:xfrm>
                        <a:off x="1946275" y="1929643"/>
                        <a:ext cx="1181100" cy="741363"/>
                      </a:xfrm>
                      <a:prstGeom prst="rect">
                        <a:avLst/>
                      </a:prstGeom>
                    </p:spPr>
                  </p:pic>
                </p:oleObj>
              </mc:Fallback>
            </mc:AlternateContent>
          </a:graphicData>
        </a:graphic>
      </p:graphicFrame>
    </p:spTree>
    <p:extLst>
      <p:ext uri="{BB962C8B-B14F-4D97-AF65-F5344CB8AC3E}">
        <p14:creationId xmlns:p14="http://schemas.microsoft.com/office/powerpoint/2010/main" val="554244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3247043"/>
          </a:xfrm>
        </p:spPr>
        <p:txBody>
          <a:bodyPr/>
          <a:lstStyle/>
          <a:p>
            <a:r>
              <a:rPr lang="en-US" sz="1400" dirty="0"/>
              <a:t>crash&gt; p </a:t>
            </a:r>
            <a:r>
              <a:rPr lang="en-US" sz="1400" dirty="0" err="1"/>
              <a:t>reserved_mem</a:t>
            </a:r>
            <a:endParaRPr lang="en-US" sz="1400" dirty="0"/>
          </a:p>
          <a:p>
            <a:pPr marL="0" indent="0">
              <a:buNone/>
            </a:pPr>
            <a:r>
              <a:rPr lang="en-US" sz="1400" dirty="0"/>
              <a:t>…</a:t>
            </a:r>
          </a:p>
          <a:p>
            <a:pPr marL="0" indent="0">
              <a:buNone/>
            </a:pPr>
            <a:r>
              <a:rPr lang="en-US" sz="1400" dirty="0"/>
              <a:t>{</a:t>
            </a:r>
          </a:p>
          <a:p>
            <a:pPr marL="0" indent="0">
              <a:buNone/>
            </a:pPr>
            <a:r>
              <a:rPr lang="en-US" sz="1400" dirty="0"/>
              <a:t>    name = 0xffffffbffe846f10 "</a:t>
            </a:r>
            <a:r>
              <a:rPr lang="en-US" sz="1400" dirty="0" err="1"/>
              <a:t>linux,cma</a:t>
            </a:r>
            <a:r>
              <a:rPr lang="en-US" sz="1400" dirty="0"/>
              <a:t>", </a:t>
            </a:r>
          </a:p>
          <a:p>
            <a:pPr marL="0" indent="0">
              <a:buNone/>
            </a:pPr>
            <a:r>
              <a:rPr lang="en-US" sz="1400" dirty="0"/>
              <a:t>    </a:t>
            </a:r>
            <a:r>
              <a:rPr lang="en-US" sz="1400" dirty="0" err="1"/>
              <a:t>fdt_node</a:t>
            </a:r>
            <a:r>
              <a:rPr lang="en-US" sz="1400" dirty="0"/>
              <a:t> = 0x46ed4, </a:t>
            </a:r>
          </a:p>
          <a:p>
            <a:pPr marL="0" indent="0">
              <a:buNone/>
            </a:pPr>
            <a:r>
              <a:rPr lang="en-US" sz="1400" dirty="0"/>
              <a:t>    </a:t>
            </a:r>
            <a:r>
              <a:rPr lang="en-US" sz="1400" dirty="0" err="1"/>
              <a:t>phandle</a:t>
            </a:r>
            <a:r>
              <a:rPr lang="en-US" sz="1400" dirty="0"/>
              <a:t> = 0x0, </a:t>
            </a:r>
          </a:p>
          <a:p>
            <a:pPr marL="0" indent="0">
              <a:buNone/>
            </a:pPr>
            <a:r>
              <a:rPr lang="en-US" sz="1400" dirty="0"/>
              <a:t>    ops = 0xffffff9e52c6ff50, </a:t>
            </a:r>
          </a:p>
          <a:p>
            <a:pPr marL="0" indent="0">
              <a:buNone/>
            </a:pPr>
            <a:r>
              <a:rPr lang="en-US" sz="1400" dirty="0"/>
              <a:t>    base = 0xf5800000, </a:t>
            </a:r>
          </a:p>
          <a:p>
            <a:pPr marL="0" indent="0">
              <a:buNone/>
            </a:pPr>
            <a:r>
              <a:rPr lang="en-US" sz="1400" dirty="0"/>
              <a:t>    size = 0x2c00000, </a:t>
            </a:r>
          </a:p>
          <a:p>
            <a:pPr marL="0" indent="0">
              <a:buNone/>
            </a:pPr>
            <a:r>
              <a:rPr lang="en-US" sz="1400" dirty="0"/>
              <a:t>    </a:t>
            </a:r>
            <a:r>
              <a:rPr lang="en-US" sz="1400" dirty="0" err="1"/>
              <a:t>priv</a:t>
            </a:r>
            <a:r>
              <a:rPr lang="en-US" sz="1400" dirty="0"/>
              <a:t> = 0xffffff9e54331f98, </a:t>
            </a:r>
          </a:p>
          <a:p>
            <a:pPr marL="0" indent="0">
              <a:buNone/>
            </a:pPr>
            <a:r>
              <a:rPr lang="en-US" sz="1400" dirty="0"/>
              <a:t>    fixup = 0x0</a:t>
            </a:r>
          </a:p>
          <a:p>
            <a:pPr marL="0" indent="0">
              <a:buNone/>
            </a:pPr>
            <a:r>
              <a:rPr lang="en-US" sz="1400" dirty="0"/>
              <a:t>  },</a:t>
            </a:r>
          </a:p>
          <a:p>
            <a:pPr marL="0" indent="0">
              <a:buNone/>
            </a:pPr>
            <a:r>
              <a:rPr lang="en-US" sz="1400" dirty="0"/>
              <a:t>…</a:t>
            </a:r>
          </a:p>
        </p:txBody>
      </p:sp>
      <p:sp>
        <p:nvSpPr>
          <p:cNvPr id="3" name="Title 2"/>
          <p:cNvSpPr>
            <a:spLocks noGrp="1"/>
          </p:cNvSpPr>
          <p:nvPr>
            <p:ph type="title"/>
          </p:nvPr>
        </p:nvSpPr>
        <p:spPr>
          <a:xfrm>
            <a:off x="212655" y="532791"/>
            <a:ext cx="8574733" cy="900246"/>
          </a:xfrm>
        </p:spPr>
        <p:txBody>
          <a:bodyPr/>
          <a:lstStyle/>
          <a:p>
            <a:r>
              <a:rPr lang="en-US" b="1" dirty="0"/>
              <a:t>How to verify if CMA region configured properly</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Crash </a:t>
            </a:r>
            <a:r>
              <a:rPr lang="en-US" b="1" dirty="0" err="1"/>
              <a:t>util</a:t>
            </a:r>
            <a:endParaRPr lang="en-US" b="1" dirty="0"/>
          </a:p>
        </p:txBody>
      </p:sp>
      <p:graphicFrame>
        <p:nvGraphicFramePr>
          <p:cNvPr id="5" name="Object 4"/>
          <p:cNvGraphicFramePr>
            <a:graphicFrameLocks noChangeAspect="1"/>
          </p:cNvGraphicFramePr>
          <p:nvPr>
            <p:extLst>
              <p:ext uri="{D42A27DB-BD31-4B8C-83A1-F6EECF244321}">
                <p14:modId xmlns:p14="http://schemas.microsoft.com/office/powerpoint/2010/main" val="3944644927"/>
              </p:ext>
            </p:extLst>
          </p:nvPr>
        </p:nvGraphicFramePr>
        <p:xfrm>
          <a:off x="3463989" y="1978509"/>
          <a:ext cx="1565275" cy="741363"/>
        </p:xfrm>
        <a:graphic>
          <a:graphicData uri="http://schemas.openxmlformats.org/presentationml/2006/ole">
            <mc:AlternateContent xmlns:mc="http://schemas.openxmlformats.org/markup-compatibility/2006">
              <mc:Choice xmlns:v="urn:schemas-microsoft-com:vml" Requires="v">
                <p:oleObj spid="_x0000_s5153" name="Packager Shell Object" showAsIcon="1" r:id="rId3" imgW="1565280" imgH="741600" progId="Package">
                  <p:embed/>
                </p:oleObj>
              </mc:Choice>
              <mc:Fallback>
                <p:oleObj name="Packager Shell Object" showAsIcon="1" r:id="rId3" imgW="1565280" imgH="741600" progId="Package">
                  <p:embed/>
                  <p:pic>
                    <p:nvPicPr>
                      <p:cNvPr id="0" name=""/>
                      <p:cNvPicPr/>
                      <p:nvPr/>
                    </p:nvPicPr>
                    <p:blipFill>
                      <a:blip r:embed="rId4"/>
                      <a:stretch>
                        <a:fillRect/>
                      </a:stretch>
                    </p:blipFill>
                    <p:spPr>
                      <a:xfrm>
                        <a:off x="3463989" y="1978509"/>
                        <a:ext cx="1565275" cy="741363"/>
                      </a:xfrm>
                      <a:prstGeom prst="rect">
                        <a:avLst/>
                      </a:prstGeom>
                    </p:spPr>
                  </p:pic>
                </p:oleObj>
              </mc:Fallback>
            </mc:AlternateContent>
          </a:graphicData>
        </a:graphic>
      </p:graphicFrame>
    </p:spTree>
    <p:extLst>
      <p:ext uri="{BB962C8B-B14F-4D97-AF65-F5344CB8AC3E}">
        <p14:creationId xmlns:p14="http://schemas.microsoft.com/office/powerpoint/2010/main" val="839046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4065728"/>
          </a:xfrm>
        </p:spPr>
        <p:txBody>
          <a:bodyPr/>
          <a:lstStyle/>
          <a:p>
            <a:pPr marL="0" indent="0">
              <a:buNone/>
            </a:pPr>
            <a:r>
              <a:rPr lang="en-US" sz="1400" dirty="0"/>
              <a:t>sdm660_64:/sys/kernel/debug/</a:t>
            </a:r>
            <a:r>
              <a:rPr lang="en-US" sz="1400" dirty="0" err="1"/>
              <a:t>cma</a:t>
            </a:r>
            <a:r>
              <a:rPr lang="en-US" sz="1400" dirty="0"/>
              <a:t> # ls</a:t>
            </a:r>
          </a:p>
          <a:p>
            <a:pPr marL="0" indent="0">
              <a:buNone/>
            </a:pPr>
            <a:r>
              <a:rPr lang="en-US" sz="1400" dirty="0"/>
              <a:t>cma-0 cma-1 cma-2 cma-3 cma-4</a:t>
            </a:r>
          </a:p>
          <a:p>
            <a:pPr marL="0" indent="0">
              <a:buNone/>
            </a:pPr>
            <a:endParaRPr lang="en-US" sz="1400" dirty="0"/>
          </a:p>
          <a:p>
            <a:pPr marL="0" indent="0">
              <a:buNone/>
            </a:pPr>
            <a:r>
              <a:rPr lang="en-US" sz="1400" dirty="0"/>
              <a:t>sdm660_64:/sys/kernel/debug/</a:t>
            </a:r>
            <a:r>
              <a:rPr lang="en-US" sz="1400" dirty="0" err="1"/>
              <a:t>cma</a:t>
            </a:r>
            <a:r>
              <a:rPr lang="en-US" sz="1400" dirty="0"/>
              <a:t> # grep . cma-4/*</a:t>
            </a:r>
          </a:p>
          <a:p>
            <a:pPr marL="0" indent="0">
              <a:buNone/>
            </a:pPr>
            <a:r>
              <a:rPr lang="en-US" sz="1400" dirty="0"/>
              <a:t>grep: cma-4/</a:t>
            </a:r>
            <a:r>
              <a:rPr lang="en-US" sz="1400" dirty="0" err="1"/>
              <a:t>alloc</a:t>
            </a:r>
            <a:r>
              <a:rPr lang="en-US" sz="1400" dirty="0"/>
              <a:t>: Permission denied // Command line allocation</a:t>
            </a:r>
          </a:p>
          <a:p>
            <a:pPr marL="0" indent="0">
              <a:buNone/>
            </a:pPr>
            <a:r>
              <a:rPr lang="en-US" sz="1400" b="1" dirty="0"/>
              <a:t>cma-4/base_pfn</a:t>
            </a:r>
            <a:r>
              <a:rPr lang="en-US" sz="1400" dirty="0"/>
              <a:t>:653312</a:t>
            </a:r>
          </a:p>
          <a:p>
            <a:pPr marL="0" indent="0">
              <a:buNone/>
            </a:pPr>
            <a:r>
              <a:rPr lang="en-US" sz="1400" b="1" dirty="0"/>
              <a:t>cma-4/bitmap</a:t>
            </a:r>
            <a:r>
              <a:rPr lang="en-US" sz="1400" dirty="0"/>
              <a:t>:4294967295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4294967295 0 0 0 0 0 0 0 0 0 0 0 0 0 0 0 0 0 0 0 0 0 0 0 0</a:t>
            </a:r>
          </a:p>
          <a:p>
            <a:pPr marL="0" indent="0">
              <a:buNone/>
            </a:pPr>
            <a:r>
              <a:rPr lang="en-US" sz="1400" b="1" dirty="0"/>
              <a:t>cma-4/count</a:t>
            </a:r>
            <a:r>
              <a:rPr lang="en-US" sz="1400" dirty="0"/>
              <a:t>:2048</a:t>
            </a:r>
          </a:p>
          <a:p>
            <a:pPr marL="0" indent="0">
              <a:buNone/>
            </a:pPr>
            <a:r>
              <a:rPr lang="en-US" sz="1400" b="1" dirty="0"/>
              <a:t>grep: cma-4/free</a:t>
            </a:r>
            <a:r>
              <a:rPr lang="en-US" sz="1400" dirty="0"/>
              <a:t>: Permission denied   //Command line allocation</a:t>
            </a:r>
          </a:p>
          <a:p>
            <a:pPr marL="0" indent="0">
              <a:buNone/>
            </a:pPr>
            <a:r>
              <a:rPr lang="en-US" sz="1400" b="1" dirty="0"/>
              <a:t>cma-4/maxchunk</a:t>
            </a:r>
            <a:r>
              <a:rPr lang="en-US" sz="1400" dirty="0"/>
              <a:t>:768</a:t>
            </a:r>
          </a:p>
          <a:p>
            <a:pPr marL="0" indent="0">
              <a:buNone/>
            </a:pPr>
            <a:r>
              <a:rPr lang="en-US" sz="1400" b="1" dirty="0"/>
              <a:t>cma-4/order_per_bit</a:t>
            </a:r>
            <a:r>
              <a:rPr lang="en-US" sz="1400" dirty="0"/>
              <a:t>:0</a:t>
            </a:r>
          </a:p>
          <a:p>
            <a:pPr marL="0" indent="0">
              <a:buNone/>
            </a:pPr>
            <a:r>
              <a:rPr lang="en-US" sz="1400" b="1" dirty="0"/>
              <a:t>cma-4/used</a:t>
            </a:r>
            <a:r>
              <a:rPr lang="en-US" sz="1400" dirty="0"/>
              <a:t>:1280</a:t>
            </a:r>
          </a:p>
          <a:p>
            <a:pPr marL="0" indent="0">
              <a:buNone/>
            </a:pPr>
            <a:endParaRPr lang="en-US" sz="1400" dirty="0"/>
          </a:p>
        </p:txBody>
      </p:sp>
      <p:sp>
        <p:nvSpPr>
          <p:cNvPr id="3" name="Title 2"/>
          <p:cNvSpPr>
            <a:spLocks noGrp="1"/>
          </p:cNvSpPr>
          <p:nvPr>
            <p:ph type="title"/>
          </p:nvPr>
        </p:nvSpPr>
        <p:spPr>
          <a:xfrm>
            <a:off x="212655" y="532791"/>
            <a:ext cx="8574733" cy="900246"/>
          </a:xfrm>
        </p:spPr>
        <p:txBody>
          <a:bodyPr/>
          <a:lstStyle/>
          <a:p>
            <a:r>
              <a:rPr lang="en-US" b="1" dirty="0"/>
              <a:t>How to verify if CMA region configured properly</a:t>
            </a:r>
            <a:endParaRPr lang="en-US" dirty="0"/>
          </a:p>
        </p:txBody>
      </p:sp>
      <p:sp>
        <p:nvSpPr>
          <p:cNvPr id="4" name="Text Placeholder 3"/>
          <p:cNvSpPr>
            <a:spLocks noGrp="1"/>
          </p:cNvSpPr>
          <p:nvPr>
            <p:ph type="body" idx="13"/>
          </p:nvPr>
        </p:nvSpPr>
        <p:spPr>
          <a:xfrm>
            <a:off x="212655" y="1426466"/>
            <a:ext cx="8574733" cy="350865"/>
          </a:xfrm>
        </p:spPr>
        <p:txBody>
          <a:bodyPr/>
          <a:lstStyle/>
          <a:p>
            <a:r>
              <a:rPr lang="en-US" b="1" dirty="0"/>
              <a:t>Live target</a:t>
            </a:r>
          </a:p>
        </p:txBody>
      </p:sp>
    </p:spTree>
    <p:extLst>
      <p:ext uri="{BB962C8B-B14F-4D97-AF65-F5344CB8AC3E}">
        <p14:creationId xmlns:p14="http://schemas.microsoft.com/office/powerpoint/2010/main" val="1888441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4238083"/>
          </a:xfrm>
        </p:spPr>
        <p:txBody>
          <a:bodyPr/>
          <a:lstStyle/>
          <a:p>
            <a:pPr marL="0" indent="0">
              <a:buNone/>
            </a:pPr>
            <a:r>
              <a:rPr lang="en-US" sz="1400" dirty="0"/>
              <a:t>crash&gt; </a:t>
            </a:r>
            <a:r>
              <a:rPr lang="en-US" sz="1400" dirty="0" err="1"/>
              <a:t>px</a:t>
            </a:r>
            <a:r>
              <a:rPr lang="en-US" sz="1400" dirty="0"/>
              <a:t> </a:t>
            </a:r>
            <a:r>
              <a:rPr lang="en-US" sz="1400" dirty="0" err="1"/>
              <a:t>cma_areas</a:t>
            </a:r>
            <a:r>
              <a:rPr lang="en-US" sz="1400" dirty="0"/>
              <a:t> </a:t>
            </a:r>
          </a:p>
          <a:p>
            <a:pPr marL="0" indent="0">
              <a:buNone/>
            </a:pPr>
            <a:r>
              <a:rPr lang="en-US" sz="1400" dirty="0" err="1"/>
              <a:t>cma_areas</a:t>
            </a:r>
            <a:r>
              <a:rPr lang="en-US" sz="1400" dirty="0"/>
              <a:t> = $6 = </a:t>
            </a:r>
          </a:p>
          <a:p>
            <a:pPr marL="0" indent="0">
              <a:buNone/>
            </a:pPr>
            <a:r>
              <a:rPr lang="en-US" sz="1400" dirty="0"/>
              <a:t> {</a:t>
            </a:r>
          </a:p>
          <a:p>
            <a:pPr marL="0" indent="0">
              <a:buNone/>
            </a:pPr>
            <a:r>
              <a:rPr lang="en-US" sz="1400" dirty="0" err="1"/>
              <a:t>base_pfn</a:t>
            </a:r>
            <a:r>
              <a:rPr lang="en-US" sz="1400" dirty="0"/>
              <a:t> = 0xf5800,</a:t>
            </a:r>
          </a:p>
          <a:p>
            <a:pPr marL="0" indent="0">
              <a:buNone/>
            </a:pPr>
            <a:r>
              <a:rPr lang="en-US" sz="1400" dirty="0"/>
              <a:t>count = 0x2c00,</a:t>
            </a:r>
          </a:p>
          <a:p>
            <a:pPr marL="0" indent="0">
              <a:buNone/>
            </a:pPr>
            <a:r>
              <a:rPr lang="en-US" sz="1400" dirty="0"/>
              <a:t>bitmap = </a:t>
            </a:r>
            <a:r>
              <a:rPr lang="en-US" sz="1400" b="1" dirty="0"/>
              <a:t>0xffffffc9f4d60000</a:t>
            </a:r>
            <a:r>
              <a:rPr lang="en-US" sz="1400" dirty="0"/>
              <a:t>,</a:t>
            </a:r>
          </a:p>
          <a:p>
            <a:pPr marL="0" indent="0">
              <a:buNone/>
            </a:pPr>
            <a:r>
              <a:rPr lang="en-US" sz="1400" dirty="0" err="1"/>
              <a:t>order_per_bit</a:t>
            </a:r>
            <a:r>
              <a:rPr lang="en-US" sz="1400" dirty="0"/>
              <a:t> = 0x0,</a:t>
            </a:r>
          </a:p>
          <a:p>
            <a:pPr marL="0" indent="0">
              <a:buNone/>
            </a:pPr>
            <a:endParaRPr lang="en-US" sz="1400" dirty="0"/>
          </a:p>
          <a:p>
            <a:pPr marL="0" indent="0">
              <a:buNone/>
            </a:pPr>
            <a:r>
              <a:rPr lang="en-US" sz="1400" dirty="0"/>
              <a:t>crash&gt; </a:t>
            </a:r>
            <a:r>
              <a:rPr lang="en-US" sz="1400" dirty="0" err="1"/>
              <a:t>rd</a:t>
            </a:r>
            <a:r>
              <a:rPr lang="en-US" sz="1400" dirty="0"/>
              <a:t> </a:t>
            </a:r>
            <a:r>
              <a:rPr lang="en-US" sz="1400" b="1" dirty="0"/>
              <a:t>0xffffffc9f4d60000</a:t>
            </a:r>
            <a:r>
              <a:rPr lang="en-US" sz="1400" dirty="0"/>
              <a:t> 100</a:t>
            </a:r>
          </a:p>
          <a:p>
            <a:pPr marL="0" indent="0">
              <a:buNone/>
            </a:pPr>
            <a:r>
              <a:rPr lang="en-US" sz="1400" dirty="0"/>
              <a:t>ffffffc9f4d60000:  </a:t>
            </a:r>
            <a:r>
              <a:rPr lang="en-US" sz="1400" dirty="0" err="1"/>
              <a:t>ffffffffffffffff</a:t>
            </a:r>
            <a:r>
              <a:rPr lang="en-US" sz="1400" dirty="0"/>
              <a:t> </a:t>
            </a:r>
            <a:r>
              <a:rPr lang="en-US" sz="1400" dirty="0" err="1"/>
              <a:t>ffffffffffffffff</a:t>
            </a:r>
            <a:endParaRPr lang="en-US" sz="1400" dirty="0"/>
          </a:p>
          <a:p>
            <a:pPr marL="0" indent="0">
              <a:buNone/>
            </a:pPr>
            <a:r>
              <a:rPr lang="en-US" sz="1400" dirty="0"/>
              <a:t>ffffffc9f4d60010:  1f03ffffffffffff 1f03ffff1f03ffff</a:t>
            </a:r>
          </a:p>
          <a:p>
            <a:pPr marL="0" indent="0">
              <a:buNone/>
            </a:pPr>
            <a:r>
              <a:rPr lang="en-US" sz="1400" dirty="0"/>
              <a:t>ffffffc9f4d60020:  03ff03ff03ff03ff 0003ffff0003ffff</a:t>
            </a:r>
          </a:p>
          <a:p>
            <a:pPr marL="0" indent="0">
              <a:buNone/>
            </a:pPr>
            <a:r>
              <a:rPr lang="en-US" sz="1400" dirty="0"/>
              <a:t>ffffffc9f4d60030:  0003ffff0003ffff 01ff01ff01ff01ff</a:t>
            </a:r>
          </a:p>
          <a:p>
            <a:pPr marL="0" indent="0">
              <a:buNone/>
            </a:pPr>
            <a:r>
              <a:rPr lang="en-US" sz="1400" dirty="0"/>
              <a:t>ffffffc9f4d60040:  </a:t>
            </a:r>
            <a:r>
              <a:rPr lang="en-US" sz="1400" dirty="0" err="1"/>
              <a:t>ffffffffffffffff</a:t>
            </a:r>
            <a:r>
              <a:rPr lang="en-US" sz="1400" dirty="0"/>
              <a:t> </a:t>
            </a:r>
            <a:r>
              <a:rPr lang="en-US" sz="1400" dirty="0" err="1"/>
              <a:t>ffffffffffffffff</a:t>
            </a:r>
            <a:endParaRPr lang="en-US" sz="1400" dirty="0"/>
          </a:p>
          <a:p>
            <a:pPr marL="0" indent="0">
              <a:buNone/>
            </a:pPr>
            <a:r>
              <a:rPr lang="en-US" sz="1400" dirty="0"/>
              <a:t>ffffffc9f4d60050:  </a:t>
            </a:r>
            <a:r>
              <a:rPr lang="en-US" sz="1400" dirty="0" err="1"/>
              <a:t>ffffffffffffffff</a:t>
            </a:r>
            <a:r>
              <a:rPr lang="en-US" sz="1400" dirty="0"/>
              <a:t> </a:t>
            </a:r>
            <a:r>
              <a:rPr lang="en-US" sz="1400" dirty="0" err="1"/>
              <a:t>ffffffffffffffff</a:t>
            </a:r>
            <a:endParaRPr lang="en-US" sz="1400" dirty="0"/>
          </a:p>
          <a:p>
            <a:pPr marL="0" indent="0">
              <a:buNone/>
            </a:pPr>
            <a:r>
              <a:rPr lang="en-US" sz="1400" dirty="0"/>
              <a:t>ffffffc9f4d60060:  </a:t>
            </a:r>
            <a:r>
              <a:rPr lang="en-US" sz="1400" dirty="0" err="1"/>
              <a:t>ffffffffffffffff</a:t>
            </a:r>
            <a:r>
              <a:rPr lang="en-US" sz="1400" dirty="0"/>
              <a:t> </a:t>
            </a:r>
            <a:r>
              <a:rPr lang="en-US" sz="1400" dirty="0" err="1"/>
              <a:t>ffffffffffffffff</a:t>
            </a:r>
            <a:endParaRPr lang="en-US" sz="1400" dirty="0"/>
          </a:p>
          <a:p>
            <a:pPr marL="0" indent="0">
              <a:buNone/>
            </a:pPr>
            <a:r>
              <a:rPr lang="en-US" sz="1400" dirty="0"/>
              <a:t>ffffffc9f4d60070:  </a:t>
            </a:r>
            <a:r>
              <a:rPr lang="en-US" sz="1400" dirty="0" err="1"/>
              <a:t>ffffffffffffffff</a:t>
            </a:r>
            <a:r>
              <a:rPr lang="en-US" sz="1400" dirty="0"/>
              <a:t> </a:t>
            </a:r>
            <a:r>
              <a:rPr lang="en-US" sz="1400" dirty="0" err="1"/>
              <a:t>ffffffffffffffff</a:t>
            </a:r>
            <a:endParaRPr lang="en-US" sz="1400" dirty="0"/>
          </a:p>
        </p:txBody>
      </p:sp>
      <p:sp>
        <p:nvSpPr>
          <p:cNvPr id="3" name="Title 2"/>
          <p:cNvSpPr>
            <a:spLocks noGrp="1"/>
          </p:cNvSpPr>
          <p:nvPr>
            <p:ph type="title"/>
          </p:nvPr>
        </p:nvSpPr>
        <p:spPr/>
        <p:txBody>
          <a:bodyPr/>
          <a:lstStyle/>
          <a:p>
            <a:r>
              <a:rPr lang="en-US" dirty="0"/>
              <a:t>Check </a:t>
            </a:r>
            <a:r>
              <a:rPr lang="en-US" dirty="0" err="1"/>
              <a:t>cma</a:t>
            </a:r>
            <a:r>
              <a:rPr lang="en-US" dirty="0"/>
              <a:t> region state</a:t>
            </a:r>
          </a:p>
        </p:txBody>
      </p:sp>
      <p:sp>
        <p:nvSpPr>
          <p:cNvPr id="4" name="Text Placeholder 3"/>
          <p:cNvSpPr>
            <a:spLocks noGrp="1"/>
          </p:cNvSpPr>
          <p:nvPr>
            <p:ph type="body" idx="13"/>
          </p:nvPr>
        </p:nvSpPr>
        <p:spPr/>
        <p:txBody>
          <a:bodyPr/>
          <a:lstStyle/>
          <a:p>
            <a:r>
              <a:rPr lang="en-US" dirty="0" err="1"/>
              <a:t>crashutil</a:t>
            </a:r>
            <a:endParaRPr lang="en-US" dirty="0"/>
          </a:p>
        </p:txBody>
      </p:sp>
    </p:spTree>
    <p:extLst>
      <p:ext uri="{BB962C8B-B14F-4D97-AF65-F5344CB8AC3E}">
        <p14:creationId xmlns:p14="http://schemas.microsoft.com/office/powerpoint/2010/main" val="403393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Title 1"/>
          <p:cNvSpPr txBox="1">
            <a:spLocks/>
          </p:cNvSpPr>
          <p:nvPr/>
        </p:nvSpPr>
        <p:spPr>
          <a:xfrm>
            <a:off x="80210" y="909638"/>
            <a:ext cx="8862177" cy="5565775"/>
          </a:xfrm>
          <a:prstGeom prst="rect">
            <a:avLst/>
          </a:prstGeom>
          <a:ln w="12700">
            <a:noFill/>
          </a:ln>
        </p:spPr>
        <p:txBody>
          <a:bodyPr vert="horz" lIns="91440" tIns="45720" rIns="91440" bIns="45720" rtlCol="0" anchor="ctr">
            <a:normAutofit/>
          </a:bodyPr>
          <a:lstStyle>
            <a:lvl1pPr algn="l" defTabSz="914400" rtl="0" eaLnBrk="1" latinLnBrk="0" hangingPunct="1">
              <a:lnSpc>
                <a:spcPts val="2100"/>
              </a:lnSpc>
              <a:spcBef>
                <a:spcPts val="0"/>
              </a:spcBef>
              <a:buNone/>
              <a:defRPr sz="2200" b="1" kern="1200">
                <a:solidFill>
                  <a:srgbClr val="000000"/>
                </a:solidFill>
                <a:latin typeface="Arial" pitchFamily="34" charset="0"/>
                <a:ea typeface="+mj-ea"/>
                <a:cs typeface="Arial" pitchFamily="34" charset="0"/>
              </a:defRPr>
            </a:lvl1pPr>
          </a:lstStyle>
          <a:p>
            <a:pPr fontAlgn="auto">
              <a:spcAft>
                <a:spcPts val="0"/>
              </a:spcAft>
            </a:pPr>
            <a:endParaRPr lang="en-US" dirty="0"/>
          </a:p>
        </p:txBody>
      </p:sp>
      <p:sp>
        <p:nvSpPr>
          <p:cNvPr id="6" name="Rectangle 5"/>
          <p:cNvSpPr/>
          <p:nvPr/>
        </p:nvSpPr>
        <p:spPr>
          <a:xfrm>
            <a:off x="355614" y="1482730"/>
            <a:ext cx="8449733" cy="3508653"/>
          </a:xfrm>
          <a:prstGeom prst="rect">
            <a:avLst/>
          </a:prstGeom>
        </p:spPr>
        <p:txBody>
          <a:bodyPr wrap="square">
            <a:spAutoFit/>
          </a:bodyPr>
          <a:lstStyle/>
          <a:p>
            <a:pPr lvl="1"/>
            <a:endParaRPr lang="en-US" dirty="0"/>
          </a:p>
          <a:p>
            <a:r>
              <a:rPr lang="en-US" sz="2800" dirty="0"/>
              <a:t>In the Past</a:t>
            </a:r>
          </a:p>
          <a:p>
            <a:pPr marL="285750" indent="-285750">
              <a:buFont typeface="Arial" pitchFamily="34" charset="0"/>
              <a:buChar char="•"/>
            </a:pPr>
            <a:endParaRPr lang="en-US" sz="2800" dirty="0"/>
          </a:p>
          <a:p>
            <a:pPr marL="285750" indent="-285750">
              <a:buFont typeface="Arial" pitchFamily="34" charset="0"/>
              <a:buChar char="•"/>
            </a:pPr>
            <a:r>
              <a:rPr lang="en-US" sz="2800" dirty="0"/>
              <a:t>Getting PAGE_SIZE (4K) memory is easy!</a:t>
            </a:r>
          </a:p>
          <a:p>
            <a:pPr marL="742950" lvl="1" indent="-285750">
              <a:buFont typeface="Arial" pitchFamily="34" charset="0"/>
              <a:buChar char="•"/>
            </a:pPr>
            <a:r>
              <a:rPr lang="en-US" sz="2800" dirty="0"/>
              <a:t>Getting 16K gets more difficult</a:t>
            </a:r>
          </a:p>
          <a:p>
            <a:pPr marL="742950" lvl="1" indent="-285750">
              <a:buFont typeface="Arial" pitchFamily="34" charset="0"/>
              <a:buChar char="•"/>
            </a:pPr>
            <a:r>
              <a:rPr lang="en-US" sz="2800" dirty="0"/>
              <a:t>Getting 1M gets really hard </a:t>
            </a:r>
          </a:p>
          <a:p>
            <a:pPr marL="742950" lvl="1" indent="-285750">
              <a:buFont typeface="Arial" pitchFamily="34" charset="0"/>
              <a:buChar char="•"/>
            </a:pPr>
            <a:r>
              <a:rPr lang="en-US" sz="2800" dirty="0"/>
              <a:t>Maximum buddy allocation size is 4M</a:t>
            </a:r>
          </a:p>
          <a:p>
            <a:pPr marL="742950" lvl="1" indent="-285750">
              <a:buFont typeface="Arial" pitchFamily="34" charset="0"/>
              <a:buChar char="•"/>
            </a:pPr>
            <a:endParaRPr lang="en-US" dirty="0"/>
          </a:p>
          <a:p>
            <a:pPr marL="742950" lvl="1" indent="-285750">
              <a:buFont typeface="Arial" pitchFamily="34" charset="0"/>
              <a:buChar char="•"/>
            </a:pPr>
            <a:endParaRPr lang="en-US" dirty="0"/>
          </a:p>
        </p:txBody>
      </p:sp>
    </p:spTree>
    <p:extLst>
      <p:ext uri="{BB962C8B-B14F-4D97-AF65-F5344CB8AC3E}">
        <p14:creationId xmlns:p14="http://schemas.microsoft.com/office/powerpoint/2010/main" val="2823509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4593565"/>
          </a:xfrm>
        </p:spPr>
        <p:txBody>
          <a:bodyPr/>
          <a:lstStyle/>
          <a:p>
            <a:pPr marL="0" indent="0">
              <a:buNone/>
            </a:pPr>
            <a:r>
              <a:rPr lang="en-US" sz="1200" b="1" dirty="0"/>
              <a:t>_cma_report_simple.txt</a:t>
            </a:r>
          </a:p>
          <a:p>
            <a:pPr marL="0" indent="0">
              <a:buNone/>
            </a:pPr>
            <a:r>
              <a:rPr lang="en-US" sz="1200" dirty="0" err="1"/>
              <a:t>cma</a:t>
            </a:r>
            <a:r>
              <a:rPr lang="en-US" sz="1200" dirty="0"/>
              <a:t> : 0x0FFFFFF8009BD6DD0 </a:t>
            </a:r>
            <a:r>
              <a:rPr lang="en-US" sz="1200" dirty="0" err="1"/>
              <a:t>cma_base_pfn</a:t>
            </a:r>
            <a:r>
              <a:rPr lang="en-US" sz="1200" dirty="0"/>
              <a:t> : 0x000FF400 size : 0x00800 pages (8192 KB)</a:t>
            </a:r>
          </a:p>
          <a:p>
            <a:pPr marL="0" indent="0">
              <a:buNone/>
            </a:pPr>
            <a:r>
              <a:rPr lang="en-US" sz="1200" dirty="0"/>
              <a:t> name : </a:t>
            </a:r>
            <a:r>
              <a:rPr lang="en-US" sz="1200" dirty="0" err="1"/>
              <a:t>adsp_region</a:t>
            </a:r>
            <a:endParaRPr lang="en-US" sz="1200" dirty="0"/>
          </a:p>
          <a:p>
            <a:pPr marL="0" indent="0">
              <a:buNone/>
            </a:pPr>
            <a:r>
              <a:rPr lang="en-US" sz="1200" dirty="0"/>
              <a:t>…</a:t>
            </a:r>
          </a:p>
          <a:p>
            <a:pPr marL="0" indent="0">
              <a:buNone/>
            </a:pPr>
            <a:r>
              <a:rPr lang="en-US" sz="1200" dirty="0" err="1"/>
              <a:t>cma</a:t>
            </a:r>
            <a:r>
              <a:rPr lang="en-US" sz="1200" dirty="0"/>
              <a:t> : 0x0FFFFFF8009BD6FD0 </a:t>
            </a:r>
            <a:r>
              <a:rPr lang="en-US" sz="1200" dirty="0" err="1"/>
              <a:t>cma_base_pfn</a:t>
            </a:r>
            <a:r>
              <a:rPr lang="en-US" sz="1200" dirty="0"/>
              <a:t> : 0x000F5C00 size : 0x02000 pages (32768 KB)</a:t>
            </a:r>
          </a:p>
          <a:p>
            <a:pPr marL="0" indent="0">
              <a:buNone/>
            </a:pPr>
            <a:r>
              <a:rPr lang="en-US" sz="1200" dirty="0"/>
              <a:t> name : </a:t>
            </a:r>
            <a:r>
              <a:rPr lang="en-US" sz="1200" dirty="0" err="1"/>
              <a:t>dma_contiguous_default_area</a:t>
            </a:r>
            <a:endParaRPr lang="en-US" sz="1200" dirty="0"/>
          </a:p>
          <a:p>
            <a:pPr marL="0" indent="0">
              <a:buNone/>
            </a:pPr>
            <a:endParaRPr lang="en-US" sz="1200" dirty="0"/>
          </a:p>
          <a:p>
            <a:pPr marL="0" indent="0">
              <a:buNone/>
            </a:pPr>
            <a:r>
              <a:rPr lang="en-US" sz="1200" b="1" dirty="0"/>
              <a:t>_cma_report_dma_contiguous_default_area.txt</a:t>
            </a:r>
          </a:p>
          <a:p>
            <a:pPr marL="0" indent="0">
              <a:buNone/>
            </a:pPr>
            <a:r>
              <a:rPr lang="en-US" sz="1200" dirty="0"/>
              <a:t>CMA report</a:t>
            </a:r>
          </a:p>
          <a:p>
            <a:pPr marL="0" indent="0">
              <a:buNone/>
            </a:pPr>
            <a:r>
              <a:rPr lang="en-US" sz="1200" dirty="0"/>
              <a:t> - name : </a:t>
            </a:r>
            <a:r>
              <a:rPr lang="en-US" sz="1200" dirty="0" err="1"/>
              <a:t>dma_contiguous_default_area</a:t>
            </a:r>
            <a:endParaRPr lang="en-US" sz="1200" dirty="0"/>
          </a:p>
          <a:p>
            <a:pPr marL="0" indent="0">
              <a:buNone/>
            </a:pPr>
            <a:r>
              <a:rPr lang="en-US" sz="1200" dirty="0"/>
              <a:t> - </a:t>
            </a:r>
            <a:r>
              <a:rPr lang="en-US" sz="1200" dirty="0" err="1"/>
              <a:t>base_pfn</a:t>
            </a:r>
            <a:r>
              <a:rPr lang="en-US" sz="1200" dirty="0"/>
              <a:t>      : 0x00000000000F5C00</a:t>
            </a:r>
          </a:p>
          <a:p>
            <a:pPr marL="0" indent="0">
              <a:buNone/>
            </a:pPr>
            <a:r>
              <a:rPr lang="en-US" sz="1200" dirty="0"/>
              <a:t> - </a:t>
            </a:r>
            <a:r>
              <a:rPr lang="en-US" sz="1200" dirty="0" err="1"/>
              <a:t>end_pfn</a:t>
            </a:r>
            <a:r>
              <a:rPr lang="en-US" sz="1200" dirty="0"/>
              <a:t>       : 0x00000000000F7C00</a:t>
            </a:r>
          </a:p>
          <a:p>
            <a:pPr marL="0" indent="0">
              <a:buNone/>
            </a:pPr>
            <a:r>
              <a:rPr lang="en-US" sz="1200" dirty="0"/>
              <a:t> - count         : 0x0000000000002000</a:t>
            </a:r>
          </a:p>
          <a:p>
            <a:pPr marL="0" indent="0">
              <a:buNone/>
            </a:pPr>
            <a:r>
              <a:rPr lang="en-US" sz="1200" dirty="0"/>
              <a:t> - size          : 32768 KB</a:t>
            </a:r>
          </a:p>
          <a:p>
            <a:pPr marL="0" indent="0">
              <a:buNone/>
            </a:pPr>
            <a:r>
              <a:rPr lang="en-US" sz="1200" dirty="0"/>
              <a:t> - </a:t>
            </a:r>
            <a:r>
              <a:rPr lang="en-US" sz="1200" dirty="0" err="1"/>
              <a:t>bitmap_start</a:t>
            </a:r>
            <a:r>
              <a:rPr lang="en-US" sz="1200" dirty="0"/>
              <a:t>  : 0xFFFFFFC0F219C780</a:t>
            </a:r>
          </a:p>
          <a:p>
            <a:pPr marL="0" indent="0">
              <a:buNone/>
            </a:pPr>
            <a:r>
              <a:rPr lang="en-US" sz="1200" dirty="0"/>
              <a:t> - </a:t>
            </a:r>
            <a:r>
              <a:rPr lang="en-US" sz="1200" dirty="0" err="1"/>
              <a:t>bitmap_end</a:t>
            </a:r>
            <a:r>
              <a:rPr lang="en-US" sz="1200" dirty="0"/>
              <a:t>    : 0xFFFFFFC0F219CB80</a:t>
            </a:r>
          </a:p>
          <a:p>
            <a:pPr marL="0" indent="0">
              <a:buNone/>
            </a:pPr>
            <a:r>
              <a:rPr lang="en-US" sz="1200" dirty="0"/>
              <a:t> - </a:t>
            </a:r>
            <a:r>
              <a:rPr lang="en-US" sz="1200" dirty="0" err="1"/>
              <a:t>in_system</a:t>
            </a:r>
            <a:r>
              <a:rPr lang="en-US" sz="1200" dirty="0"/>
              <a:t>     : 1</a:t>
            </a:r>
          </a:p>
          <a:p>
            <a:pPr marL="0" indent="0">
              <a:buNone/>
            </a:pPr>
            <a:endParaRPr lang="en-US" sz="1200" dirty="0"/>
          </a:p>
          <a:p>
            <a:pPr marL="0" indent="0">
              <a:buNone/>
            </a:pPr>
            <a:r>
              <a:rPr lang="en-US" sz="1200" dirty="0"/>
              <a:t>[</a:t>
            </a:r>
            <a:r>
              <a:rPr lang="en-US" sz="1200" dirty="0" err="1"/>
              <a:t>devm</a:t>
            </a:r>
            <a:r>
              <a:rPr lang="en-US" sz="1200" dirty="0"/>
              <a:t>] </a:t>
            </a:r>
            <a:r>
              <a:rPr lang="en-US" sz="1200" dirty="0" err="1"/>
              <a:t>pfn</a:t>
            </a:r>
            <a:r>
              <a:rPr lang="en-US" sz="1200" dirty="0"/>
              <a:t> : 0x0F5C00 page : 0xFFFFFFBDC1D70000 flag : 0xC000000000000000 mapping : 0x0000000000000000 </a:t>
            </a:r>
            <a:r>
              <a:rPr lang="en-US" sz="1200" b="1" dirty="0"/>
              <a:t>count</a:t>
            </a:r>
            <a:r>
              <a:rPr lang="en-US" sz="1200" dirty="0"/>
              <a:t> : 1 </a:t>
            </a:r>
            <a:r>
              <a:rPr lang="en-US" sz="1200" b="1" dirty="0"/>
              <a:t>_</a:t>
            </a:r>
            <a:r>
              <a:rPr lang="en-US" sz="1200" b="1" dirty="0" err="1"/>
              <a:t>mapcount</a:t>
            </a:r>
            <a:r>
              <a:rPr lang="en-US" sz="1200" b="1" dirty="0"/>
              <a:t> </a:t>
            </a:r>
            <a:r>
              <a:rPr lang="en-US" sz="1200" dirty="0"/>
              <a:t>: -1   \\vmlinux\page_alloc\split_page \\vmlinux\page_alloc\split_free_page \\vmlinux\compaction\isolate_freepages_block \\vmlinux\compaction\isolate_freepages_range \\vmlinux\page_alloc\alloc_contig_range \\vmlinux\cma\cma_alloc \\vmlinux\dma-contiguous\dma_alloc_from_contiguous \\vmlinux\mm/dma-mapping\atomic_pool_init</a:t>
            </a:r>
          </a:p>
        </p:txBody>
      </p:sp>
      <p:sp>
        <p:nvSpPr>
          <p:cNvPr id="3" name="Title 2"/>
          <p:cNvSpPr>
            <a:spLocks noGrp="1"/>
          </p:cNvSpPr>
          <p:nvPr>
            <p:ph type="title"/>
          </p:nvPr>
        </p:nvSpPr>
        <p:spPr>
          <a:xfrm>
            <a:off x="212655" y="740540"/>
            <a:ext cx="8574733" cy="484748"/>
          </a:xfrm>
        </p:spPr>
        <p:txBody>
          <a:bodyPr/>
          <a:lstStyle/>
          <a:p>
            <a:r>
              <a:rPr lang="en-US" dirty="0"/>
              <a:t>Check </a:t>
            </a:r>
            <a:r>
              <a:rPr lang="en-US" dirty="0" err="1"/>
              <a:t>cma</a:t>
            </a:r>
            <a:r>
              <a:rPr lang="en-US" dirty="0"/>
              <a:t> region state</a:t>
            </a:r>
          </a:p>
        </p:txBody>
      </p:sp>
      <p:sp>
        <p:nvSpPr>
          <p:cNvPr id="4" name="Text Placeholder 3"/>
          <p:cNvSpPr>
            <a:spLocks noGrp="1"/>
          </p:cNvSpPr>
          <p:nvPr>
            <p:ph type="body" idx="13"/>
          </p:nvPr>
        </p:nvSpPr>
        <p:spPr>
          <a:xfrm>
            <a:off x="212655" y="1426466"/>
            <a:ext cx="8574733" cy="350865"/>
          </a:xfrm>
        </p:spPr>
        <p:txBody>
          <a:bodyPr/>
          <a:lstStyle/>
          <a:p>
            <a:r>
              <a:rPr lang="en-US" b="1" dirty="0"/>
              <a:t>CLARA (</a:t>
            </a:r>
            <a:r>
              <a:rPr lang="en-US" dirty="0"/>
              <a:t>go/</a:t>
            </a:r>
            <a:r>
              <a:rPr lang="en-US" dirty="0" err="1"/>
              <a:t>clara</a:t>
            </a:r>
            <a:r>
              <a:rPr lang="en-US" b="1" dirty="0"/>
              <a:t>)</a:t>
            </a:r>
            <a:endParaRPr lang="en-US" dirty="0"/>
          </a:p>
        </p:txBody>
      </p:sp>
    </p:spTree>
    <p:extLst>
      <p:ext uri="{BB962C8B-B14F-4D97-AF65-F5344CB8AC3E}">
        <p14:creationId xmlns:p14="http://schemas.microsoft.com/office/powerpoint/2010/main" val="921979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3761030"/>
          </a:xfrm>
        </p:spPr>
        <p:txBody>
          <a:bodyPr/>
          <a:lstStyle/>
          <a:p>
            <a:r>
              <a:rPr lang="en-US" sz="1400" dirty="0" err="1"/>
              <a:t>wlan</a:t>
            </a:r>
            <a:r>
              <a:rPr lang="en-US" sz="1400" dirty="0"/>
              <a:t>: [4011:E :QDF] </a:t>
            </a:r>
            <a:r>
              <a:rPr lang="en-US" sz="1400" dirty="0" err="1"/>
              <a:t>qdf_mem_alloc_consistent</a:t>
            </a:r>
            <a:r>
              <a:rPr lang="en-US" sz="1400" dirty="0"/>
              <a:t> Warning: unable to </a:t>
            </a:r>
            <a:r>
              <a:rPr lang="en-US" sz="1400" dirty="0" err="1"/>
              <a:t>alloc</a:t>
            </a:r>
            <a:r>
              <a:rPr lang="en-US" sz="1400" dirty="0"/>
              <a:t> consistent memory of size 2048!</a:t>
            </a:r>
            <a:br>
              <a:rPr lang="en-US" sz="1400" dirty="0"/>
            </a:br>
            <a:r>
              <a:rPr lang="en-US" sz="1400" dirty="0" err="1"/>
              <a:t>wlan</a:t>
            </a:r>
            <a:r>
              <a:rPr lang="en-US" sz="1400" dirty="0"/>
              <a:t>: [4011:E :QDF] IPA WDI TX buffer </a:t>
            </a:r>
            <a:r>
              <a:rPr lang="en-US" sz="1400" dirty="0" err="1"/>
              <a:t>alloc</a:t>
            </a:r>
            <a:r>
              <a:rPr lang="en-US" sz="1400" dirty="0"/>
              <a:t> fail 188 allocated</a:t>
            </a:r>
            <a:br>
              <a:rPr lang="en-US" sz="1400" dirty="0"/>
            </a:br>
            <a:r>
              <a:rPr lang="en-US" sz="1400" dirty="0" err="1"/>
              <a:t>wlan</a:t>
            </a:r>
            <a:r>
              <a:rPr lang="en-US" sz="1400" dirty="0"/>
              <a:t>: [4011:E :QDF] </a:t>
            </a:r>
            <a:r>
              <a:rPr lang="en-US" sz="1400" dirty="0" err="1"/>
              <a:t>qdf_mem_alloc_consistent</a:t>
            </a:r>
            <a:r>
              <a:rPr lang="en-US" sz="1400" dirty="0"/>
              <a:t> Warning: unable to </a:t>
            </a:r>
            <a:r>
              <a:rPr lang="en-US" sz="1400" dirty="0" err="1"/>
              <a:t>alloc</a:t>
            </a:r>
            <a:r>
              <a:rPr lang="en-US" sz="1400" dirty="0"/>
              <a:t> consistent memory of size 32768!</a:t>
            </a:r>
            <a:br>
              <a:rPr lang="en-US" sz="1400" dirty="0"/>
            </a:br>
            <a:r>
              <a:rPr lang="en-US" sz="1400" dirty="0" err="1"/>
              <a:t>wlan</a:t>
            </a:r>
            <a:r>
              <a:rPr lang="en-US" sz="1400" dirty="0"/>
              <a:t>: [4011:E :QDF] </a:t>
            </a:r>
            <a:r>
              <a:rPr lang="en-US" sz="1400" dirty="0" err="1"/>
              <a:t>htt_rx_ipa_uc_attach</a:t>
            </a:r>
            <a:r>
              <a:rPr lang="en-US" sz="1400" dirty="0"/>
              <a:t>: RX IND RING </a:t>
            </a:r>
            <a:r>
              <a:rPr lang="en-US" sz="1400" dirty="0" err="1"/>
              <a:t>alloc</a:t>
            </a:r>
            <a:r>
              <a:rPr lang="en-US" sz="1400" dirty="0"/>
              <a:t> fail</a:t>
            </a:r>
            <a:br>
              <a:rPr lang="en-US" sz="1400" dirty="0"/>
            </a:br>
            <a:r>
              <a:rPr lang="en-US" sz="1400" dirty="0" err="1"/>
              <a:t>wlan</a:t>
            </a:r>
            <a:r>
              <a:rPr lang="en-US" sz="1400" dirty="0"/>
              <a:t>: [4011:E :QDF] HTT IPA UC RX attach fail code -105</a:t>
            </a:r>
            <a:br>
              <a:rPr lang="en-US" sz="1400" dirty="0"/>
            </a:br>
            <a:r>
              <a:rPr lang="en-US" sz="1400" dirty="0" err="1"/>
              <a:t>wlan</a:t>
            </a:r>
            <a:r>
              <a:rPr lang="en-US" sz="1400" dirty="0"/>
              <a:t>: [4011:F :QDF] Failed to attach </a:t>
            </a:r>
            <a:r>
              <a:rPr lang="en-US" sz="1400" dirty="0" err="1"/>
              <a:t>pdev</a:t>
            </a:r>
            <a:endParaRPr lang="en-US" sz="1400" dirty="0"/>
          </a:p>
          <a:p>
            <a:endParaRPr lang="en-US" sz="1400" dirty="0"/>
          </a:p>
          <a:p>
            <a:r>
              <a:rPr lang="en-US" sz="1600" dirty="0"/>
              <a:t>Monitor dedicated </a:t>
            </a:r>
            <a:r>
              <a:rPr lang="en-US" sz="1600" dirty="0" err="1"/>
              <a:t>cma</a:t>
            </a:r>
            <a:r>
              <a:rPr lang="en-US" sz="1600" dirty="0"/>
              <a:t> region free/used memory</a:t>
            </a:r>
          </a:p>
          <a:p>
            <a:r>
              <a:rPr lang="en-US" sz="1600" dirty="0"/>
              <a:t>In case of common </a:t>
            </a:r>
            <a:r>
              <a:rPr lang="en-US" sz="1600" dirty="0" err="1"/>
              <a:t>cma</a:t>
            </a:r>
            <a:r>
              <a:rPr lang="en-US" sz="1600" dirty="0"/>
              <a:t> region, a temporary dedicated </a:t>
            </a:r>
            <a:r>
              <a:rPr lang="en-US" sz="1600" dirty="0" err="1"/>
              <a:t>cma</a:t>
            </a:r>
            <a:r>
              <a:rPr lang="en-US" sz="1600" dirty="0"/>
              <a:t> region can be created for suspected device and increase in usage can be tracked.</a:t>
            </a:r>
          </a:p>
          <a:p>
            <a:r>
              <a:rPr lang="en-US" sz="1600" dirty="0"/>
              <a:t>Once leak is confirmed page owner information can help in identifying the source of leak.</a:t>
            </a:r>
          </a:p>
          <a:p>
            <a:pPr lvl="1"/>
            <a:r>
              <a:rPr lang="en-US" sz="1600" dirty="0" err="1"/>
              <a:t>Ramdump</a:t>
            </a:r>
            <a:endParaRPr lang="en-US" sz="1600" dirty="0"/>
          </a:p>
          <a:p>
            <a:pPr marL="514350" lvl="2" indent="0">
              <a:buNone/>
            </a:pPr>
            <a:r>
              <a:rPr lang="en-US" sz="1600" dirty="0"/>
              <a:t>--print-</a:t>
            </a:r>
            <a:r>
              <a:rPr lang="en-US" sz="1600" dirty="0" err="1"/>
              <a:t>pagetracking</a:t>
            </a:r>
            <a:r>
              <a:rPr lang="en-US" sz="1600" dirty="0"/>
              <a:t>  print page tracking information (if available)</a:t>
            </a:r>
          </a:p>
          <a:p>
            <a:pPr lvl="1"/>
            <a:r>
              <a:rPr lang="en-US" sz="1600" dirty="0"/>
              <a:t>Live target</a:t>
            </a:r>
          </a:p>
          <a:p>
            <a:pPr marL="514350" lvl="2" indent="0">
              <a:buNone/>
            </a:pPr>
            <a:r>
              <a:rPr lang="da-DK" sz="1600" dirty="0"/>
              <a:t> cat /sys/kernel/debug/page_owner</a:t>
            </a:r>
            <a:endParaRPr lang="en-US" sz="1600" dirty="0"/>
          </a:p>
        </p:txBody>
      </p:sp>
      <p:sp>
        <p:nvSpPr>
          <p:cNvPr id="3" name="Title 2"/>
          <p:cNvSpPr>
            <a:spLocks noGrp="1"/>
          </p:cNvSpPr>
          <p:nvPr>
            <p:ph type="title"/>
          </p:nvPr>
        </p:nvSpPr>
        <p:spPr/>
        <p:txBody>
          <a:bodyPr/>
          <a:lstStyle/>
          <a:p>
            <a:r>
              <a:rPr lang="en-US" dirty="0"/>
              <a:t>CMA allocation failure</a:t>
            </a:r>
          </a:p>
        </p:txBody>
      </p:sp>
      <p:sp>
        <p:nvSpPr>
          <p:cNvPr id="4" name="Text Placeholder 3"/>
          <p:cNvSpPr>
            <a:spLocks noGrp="1"/>
          </p:cNvSpPr>
          <p:nvPr>
            <p:ph type="body" idx="13"/>
          </p:nvPr>
        </p:nvSpPr>
        <p:spPr/>
        <p:txBody>
          <a:bodyPr/>
          <a:lstStyle/>
          <a:p>
            <a:r>
              <a:rPr lang="en-US" dirty="0"/>
              <a:t>Memory leak</a:t>
            </a:r>
          </a:p>
        </p:txBody>
      </p:sp>
    </p:spTree>
    <p:extLst>
      <p:ext uri="{BB962C8B-B14F-4D97-AF65-F5344CB8AC3E}">
        <p14:creationId xmlns:p14="http://schemas.microsoft.com/office/powerpoint/2010/main" val="508226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3102388"/>
          </a:xfrm>
        </p:spPr>
        <p:txBody>
          <a:bodyPr/>
          <a:lstStyle/>
          <a:p>
            <a:pPr marL="0" indent="0">
              <a:buNone/>
            </a:pPr>
            <a:r>
              <a:rPr lang="en-US" dirty="0"/>
              <a:t> </a:t>
            </a:r>
            <a:r>
              <a:rPr lang="en-US" sz="1400" dirty="0" err="1"/>
              <a:t>alloc_contig_range</a:t>
            </a:r>
            <a:r>
              <a:rPr lang="en-US" sz="1400" dirty="0"/>
              <a:t>: [9fa00, 9ff00) PFNs busy </a:t>
            </a:r>
          </a:p>
          <a:p>
            <a:pPr marL="0" indent="0">
              <a:buNone/>
            </a:pPr>
            <a:r>
              <a:rPr lang="en-US" sz="1400" dirty="0"/>
              <a:t>  </a:t>
            </a:r>
            <a:r>
              <a:rPr lang="en-US" sz="1400" dirty="0" err="1"/>
              <a:t>alloc_contig_range</a:t>
            </a:r>
            <a:r>
              <a:rPr lang="en-US" sz="1400" dirty="0"/>
              <a:t>: [9fb00, a0000) PFNs busy </a:t>
            </a:r>
          </a:p>
          <a:p>
            <a:pPr marL="0" indent="0">
              <a:buNone/>
            </a:pPr>
            <a:r>
              <a:rPr lang="en-US" sz="1400" dirty="0"/>
              <a:t>  </a:t>
            </a:r>
            <a:r>
              <a:rPr lang="en-US" sz="1400" dirty="0" err="1"/>
              <a:t>subsys-pil-tz</a:t>
            </a:r>
            <a:r>
              <a:rPr lang="en-US" sz="1400" dirty="0"/>
              <a:t> cce0000.qcom,venus: </a:t>
            </a:r>
            <a:r>
              <a:rPr lang="en-US" sz="1400" dirty="0" err="1"/>
              <a:t>venus</a:t>
            </a:r>
            <a:r>
              <a:rPr lang="en-US" sz="1400" dirty="0"/>
              <a:t>: Failed to allocate relocatable region of size 500000 </a:t>
            </a:r>
          </a:p>
          <a:p>
            <a:pPr marL="0" indent="0">
              <a:buNone/>
            </a:pPr>
            <a:r>
              <a:rPr lang="en-US" sz="1400" dirty="0"/>
              <a:t>  Unhandled fault: level 3 address size fault (0x96000043) at 0xffffff80230fffff</a:t>
            </a:r>
          </a:p>
          <a:p>
            <a:pPr marL="0" indent="0">
              <a:buNone/>
            </a:pPr>
            <a:endParaRPr lang="en-US" sz="1400" dirty="0"/>
          </a:p>
          <a:p>
            <a:pPr marL="0" indent="0">
              <a:buNone/>
            </a:pPr>
            <a:r>
              <a:rPr lang="en-US" sz="1400" dirty="0"/>
              <a:t>CHECK</a:t>
            </a:r>
          </a:p>
          <a:p>
            <a:pPr marL="0" indent="0">
              <a:buNone/>
            </a:pPr>
            <a:r>
              <a:rPr lang="en-US" sz="1400" dirty="0"/>
              <a:t>Check </a:t>
            </a:r>
            <a:r>
              <a:rPr lang="en-US" sz="1400" dirty="0" err="1"/>
              <a:t>refcount</a:t>
            </a:r>
            <a:r>
              <a:rPr lang="en-US" sz="1400" dirty="0"/>
              <a:t> and mapping count. If mapping is removed (-1) but the reference count is positive check tasks in </a:t>
            </a:r>
            <a:r>
              <a:rPr lang="en-US" sz="1400" dirty="0" err="1"/>
              <a:t>do_exit</a:t>
            </a:r>
            <a:r>
              <a:rPr lang="en-US" sz="1400" dirty="0"/>
              <a:t> path</a:t>
            </a:r>
          </a:p>
          <a:p>
            <a:pPr marL="0" indent="0">
              <a:buNone/>
            </a:pPr>
            <a:endParaRPr lang="en-US" sz="1400" dirty="0"/>
          </a:p>
          <a:p>
            <a:pPr marL="0" indent="0">
              <a:buNone/>
            </a:pPr>
            <a:r>
              <a:rPr lang="en-US" sz="1400" dirty="0"/>
              <a:t>Possible reasons</a:t>
            </a:r>
          </a:p>
          <a:p>
            <a:pPr marL="0" indent="0">
              <a:buNone/>
            </a:pPr>
            <a:r>
              <a:rPr lang="en-US" sz="1400" dirty="0"/>
              <a:t>Pages pinned in exit path</a:t>
            </a:r>
          </a:p>
          <a:p>
            <a:pPr marL="0" indent="0">
              <a:buNone/>
            </a:pPr>
            <a:endParaRPr lang="en-US" sz="1400" dirty="0"/>
          </a:p>
        </p:txBody>
      </p:sp>
      <p:sp>
        <p:nvSpPr>
          <p:cNvPr id="3" name="Title 2"/>
          <p:cNvSpPr>
            <a:spLocks noGrp="1"/>
          </p:cNvSpPr>
          <p:nvPr>
            <p:ph type="title"/>
          </p:nvPr>
        </p:nvSpPr>
        <p:spPr/>
        <p:txBody>
          <a:bodyPr/>
          <a:lstStyle/>
          <a:p>
            <a:r>
              <a:rPr lang="en-US" dirty="0"/>
              <a:t>CMA allocation failure</a:t>
            </a:r>
          </a:p>
        </p:txBody>
      </p:sp>
      <p:sp>
        <p:nvSpPr>
          <p:cNvPr id="4" name="Text Placeholder 3"/>
          <p:cNvSpPr>
            <a:spLocks noGrp="1"/>
          </p:cNvSpPr>
          <p:nvPr>
            <p:ph type="body" idx="13"/>
          </p:nvPr>
        </p:nvSpPr>
        <p:spPr/>
        <p:txBody>
          <a:bodyPr/>
          <a:lstStyle/>
          <a:p>
            <a:r>
              <a:rPr lang="en-US" dirty="0"/>
              <a:t>Page pinning in exit path</a:t>
            </a:r>
          </a:p>
        </p:txBody>
      </p:sp>
    </p:spTree>
    <p:extLst>
      <p:ext uri="{BB962C8B-B14F-4D97-AF65-F5344CB8AC3E}">
        <p14:creationId xmlns:p14="http://schemas.microsoft.com/office/powerpoint/2010/main" val="504185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931779"/>
            <a:ext cx="8572500" cy="2751522"/>
          </a:xfrm>
        </p:spPr>
        <p:txBody>
          <a:bodyPr/>
          <a:lstStyle/>
          <a:p>
            <a:pPr marL="0" indent="0">
              <a:buNone/>
            </a:pPr>
            <a:r>
              <a:rPr lang="en-US" sz="1400" dirty="0"/>
              <a:t> [   14.342469] </a:t>
            </a:r>
            <a:r>
              <a:rPr lang="en-US" sz="1400" dirty="0" err="1"/>
              <a:t>subsys</a:t>
            </a:r>
            <a:r>
              <a:rPr lang="en-US" sz="1400" dirty="0"/>
              <a:t>-restart: __</a:t>
            </a:r>
            <a:r>
              <a:rPr lang="en-US" sz="1400" dirty="0" err="1"/>
              <a:t>subsystem_get</a:t>
            </a:r>
            <a:r>
              <a:rPr lang="en-US" sz="1400" dirty="0"/>
              <a:t>(): Changing </a:t>
            </a:r>
            <a:r>
              <a:rPr lang="en-US" sz="1400" dirty="0" err="1"/>
              <a:t>subsys</a:t>
            </a:r>
            <a:r>
              <a:rPr lang="en-US" sz="1400" dirty="0"/>
              <a:t> </a:t>
            </a:r>
            <a:r>
              <a:rPr lang="en-US" sz="1400" dirty="0" err="1"/>
              <a:t>fw_name</a:t>
            </a:r>
            <a:r>
              <a:rPr lang="en-US" sz="1400" dirty="0"/>
              <a:t> to modem</a:t>
            </a:r>
          </a:p>
          <a:p>
            <a:pPr marL="0" indent="0">
              <a:buNone/>
            </a:pPr>
            <a:r>
              <a:rPr lang="en-US" sz="1400" dirty="0"/>
              <a:t>[   14.345325] pil-q6v5-mss 4080000.qcom,mss: modem: Failed to allocate relocatable region of size 1f00000</a:t>
            </a:r>
          </a:p>
          <a:p>
            <a:pPr marL="0" indent="0">
              <a:buNone/>
            </a:pPr>
            <a:r>
              <a:rPr lang="en-US" sz="1400" dirty="0"/>
              <a:t>[   14.361864] </a:t>
            </a:r>
            <a:r>
              <a:rPr lang="en-US" sz="1400" dirty="0" err="1"/>
              <a:t>wcnss_trigger_config</a:t>
            </a:r>
            <a:r>
              <a:rPr lang="en-US" sz="1400" dirty="0"/>
              <a:t>:  </a:t>
            </a:r>
            <a:r>
              <a:rPr lang="en-US" sz="1400" dirty="0" err="1"/>
              <a:t>vadc</a:t>
            </a:r>
            <a:r>
              <a:rPr lang="en-US" sz="1400" dirty="0"/>
              <a:t> get failed</a:t>
            </a:r>
          </a:p>
          <a:p>
            <a:pPr marL="0" indent="0">
              <a:buNone/>
            </a:pPr>
            <a:r>
              <a:rPr lang="en-US" sz="1400" dirty="0"/>
              <a:t>[   14.366612] </a:t>
            </a:r>
            <a:r>
              <a:rPr lang="en-US" sz="1400" dirty="0" err="1"/>
              <a:t>wcnss_notif_cb</a:t>
            </a:r>
            <a:r>
              <a:rPr lang="en-US" sz="1400" dirty="0"/>
              <a:t>: </a:t>
            </a:r>
            <a:r>
              <a:rPr lang="en-US" sz="1400" dirty="0" err="1"/>
              <a:t>wcnss</a:t>
            </a:r>
            <a:r>
              <a:rPr lang="en-US" sz="1400" dirty="0"/>
              <a:t> notification event: 2</a:t>
            </a:r>
          </a:p>
          <a:p>
            <a:pPr marL="0" indent="0">
              <a:buNone/>
            </a:pPr>
            <a:endParaRPr lang="en-US" sz="1400" dirty="0"/>
          </a:p>
          <a:p>
            <a:pPr marL="0" indent="0">
              <a:buNone/>
            </a:pPr>
            <a:r>
              <a:rPr lang="en-US" sz="1400" dirty="0"/>
              <a:t>CHECK:</a:t>
            </a:r>
          </a:p>
          <a:p>
            <a:pPr marL="342900" indent="-342900">
              <a:buAutoNum type="arabicPeriod"/>
            </a:pPr>
            <a:r>
              <a:rPr lang="en-US" sz="1400" dirty="0"/>
              <a:t>FW size</a:t>
            </a:r>
          </a:p>
          <a:p>
            <a:pPr marL="342900" indent="-342900">
              <a:buAutoNum type="arabicPeriod"/>
            </a:pPr>
            <a:r>
              <a:rPr lang="en-US" sz="1400" dirty="0"/>
              <a:t>CMA region size.</a:t>
            </a:r>
          </a:p>
          <a:p>
            <a:pPr marL="0" indent="0">
              <a:buNone/>
            </a:pPr>
            <a:endParaRPr lang="en-US" sz="1400" dirty="0"/>
          </a:p>
          <a:p>
            <a:pPr marL="0" indent="0">
              <a:buNone/>
            </a:pPr>
            <a:r>
              <a:rPr lang="en-US" sz="1400" dirty="0"/>
              <a:t>Possible reasons</a:t>
            </a:r>
          </a:p>
          <a:p>
            <a:pPr marL="0" indent="0">
              <a:buNone/>
            </a:pPr>
            <a:r>
              <a:rPr lang="en-US" sz="1400" dirty="0"/>
              <a:t>FW size greater then </a:t>
            </a:r>
            <a:r>
              <a:rPr lang="en-US" sz="1400" dirty="0" err="1"/>
              <a:t>cma</a:t>
            </a:r>
            <a:r>
              <a:rPr lang="en-US" sz="1400" dirty="0"/>
              <a:t> region.</a:t>
            </a:r>
          </a:p>
        </p:txBody>
      </p:sp>
      <p:sp>
        <p:nvSpPr>
          <p:cNvPr id="3" name="Title 2"/>
          <p:cNvSpPr>
            <a:spLocks noGrp="1"/>
          </p:cNvSpPr>
          <p:nvPr>
            <p:ph type="title"/>
          </p:nvPr>
        </p:nvSpPr>
        <p:spPr/>
        <p:txBody>
          <a:bodyPr/>
          <a:lstStyle/>
          <a:p>
            <a:r>
              <a:rPr lang="en-US" dirty="0"/>
              <a:t>CMA allocation failure</a:t>
            </a:r>
          </a:p>
        </p:txBody>
      </p:sp>
      <p:sp>
        <p:nvSpPr>
          <p:cNvPr id="4" name="Text Placeholder 3"/>
          <p:cNvSpPr>
            <a:spLocks noGrp="1"/>
          </p:cNvSpPr>
          <p:nvPr>
            <p:ph type="body" idx="13"/>
          </p:nvPr>
        </p:nvSpPr>
        <p:spPr/>
        <p:txBody>
          <a:bodyPr/>
          <a:lstStyle/>
          <a:p>
            <a:r>
              <a:rPr lang="en-US" dirty="0"/>
              <a:t>FW size increase</a:t>
            </a:r>
          </a:p>
        </p:txBody>
      </p:sp>
    </p:spTree>
    <p:extLst>
      <p:ext uri="{BB962C8B-B14F-4D97-AF65-F5344CB8AC3E}">
        <p14:creationId xmlns:p14="http://schemas.microsoft.com/office/powerpoint/2010/main" val="1051138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a:solidFill>
                  <a:schemeClr val="bg1"/>
                </a:solidFill>
                <a:latin typeface="Calibre Semibold" pitchFamily="34" charset="0"/>
              </a:rPr>
              <a:t>Use for Qualcomm Technologies, Inc.</a:t>
            </a:r>
          </a:p>
        </p:txBody>
      </p:sp>
    </p:spTree>
    <p:extLst>
      <p:ext uri="{BB962C8B-B14F-4D97-AF65-F5344CB8AC3E}">
        <p14:creationId xmlns:p14="http://schemas.microsoft.com/office/powerpoint/2010/main" val="125614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Title 1"/>
          <p:cNvSpPr txBox="1">
            <a:spLocks/>
          </p:cNvSpPr>
          <p:nvPr/>
        </p:nvSpPr>
        <p:spPr>
          <a:xfrm>
            <a:off x="80210" y="909638"/>
            <a:ext cx="8862177" cy="5565775"/>
          </a:xfrm>
          <a:prstGeom prst="rect">
            <a:avLst/>
          </a:prstGeom>
          <a:ln w="12700">
            <a:noFill/>
          </a:ln>
        </p:spPr>
        <p:txBody>
          <a:bodyPr vert="horz" lIns="91440" tIns="45720" rIns="91440" bIns="45720" rtlCol="0" anchor="ctr">
            <a:normAutofit/>
          </a:bodyPr>
          <a:lstStyle>
            <a:lvl1pPr algn="l" defTabSz="914400" rtl="0" eaLnBrk="1" latinLnBrk="0" hangingPunct="1">
              <a:lnSpc>
                <a:spcPts val="2100"/>
              </a:lnSpc>
              <a:spcBef>
                <a:spcPts val="0"/>
              </a:spcBef>
              <a:buNone/>
              <a:defRPr sz="2200" b="1" kern="1200">
                <a:solidFill>
                  <a:srgbClr val="000000"/>
                </a:solidFill>
                <a:latin typeface="Arial" pitchFamily="34" charset="0"/>
                <a:ea typeface="+mj-ea"/>
                <a:cs typeface="Arial" pitchFamily="34" charset="0"/>
              </a:defRPr>
            </a:lvl1pPr>
          </a:lstStyle>
          <a:p>
            <a:pPr fontAlgn="auto">
              <a:spcAft>
                <a:spcPts val="0"/>
              </a:spcAft>
            </a:pPr>
            <a:endParaRPr lang="en-US" dirty="0"/>
          </a:p>
        </p:txBody>
      </p:sp>
      <p:sp>
        <p:nvSpPr>
          <p:cNvPr id="6" name="Rectangle 5"/>
          <p:cNvSpPr/>
          <p:nvPr/>
        </p:nvSpPr>
        <p:spPr>
          <a:xfrm>
            <a:off x="216795" y="1808832"/>
            <a:ext cx="8449733" cy="4093428"/>
          </a:xfrm>
          <a:prstGeom prst="rect">
            <a:avLst/>
          </a:prstGeom>
        </p:spPr>
        <p:txBody>
          <a:bodyPr wrap="square">
            <a:spAutoFit/>
          </a:bodyPr>
          <a:lstStyle/>
          <a:p>
            <a:pPr marL="285750" indent="-285750">
              <a:buFont typeface="Arial" pitchFamily="34" charset="0"/>
              <a:buChar char="•"/>
            </a:pPr>
            <a:r>
              <a:rPr lang="en-US" sz="2800" dirty="0"/>
              <a:t>Now features help get higher order pages</a:t>
            </a:r>
          </a:p>
          <a:p>
            <a:pPr marL="742950" lvl="1" indent="-285750">
              <a:buFont typeface="Arial" pitchFamily="34" charset="0"/>
              <a:buChar char="•"/>
            </a:pPr>
            <a:r>
              <a:rPr lang="en-US" sz="2800" dirty="0"/>
              <a:t>CONFIG_COMPACTION</a:t>
            </a:r>
          </a:p>
          <a:p>
            <a:pPr marL="742950" lvl="1" indent="-285750">
              <a:buFont typeface="Arial" pitchFamily="34" charset="0"/>
              <a:buChar char="•"/>
            </a:pPr>
            <a:r>
              <a:rPr lang="en-US" sz="2800" dirty="0"/>
              <a:t>CONFIG_MIGRATION</a:t>
            </a:r>
          </a:p>
          <a:p>
            <a:pPr marL="285750" indent="-285750">
              <a:buFont typeface="Arial" pitchFamily="34" charset="0"/>
              <a:buChar char="•"/>
            </a:pPr>
            <a:endParaRPr lang="en-US" sz="2800" dirty="0"/>
          </a:p>
          <a:p>
            <a:pPr marL="285750" indent="-285750">
              <a:buFont typeface="Arial" pitchFamily="34" charset="0"/>
              <a:buChar char="•"/>
            </a:pPr>
            <a:r>
              <a:rPr lang="en-US" sz="2800" dirty="0"/>
              <a:t>Options help somewhat for larger allocations</a:t>
            </a:r>
          </a:p>
          <a:p>
            <a:pPr marL="742950" lvl="1" indent="-285750">
              <a:buFont typeface="Arial" pitchFamily="34" charset="0"/>
              <a:buChar char="•"/>
            </a:pPr>
            <a:r>
              <a:rPr lang="en-US" sz="2800" dirty="0"/>
              <a:t>16K will probably succeed</a:t>
            </a:r>
          </a:p>
          <a:p>
            <a:pPr marL="742950" lvl="1" indent="-285750">
              <a:buFont typeface="Arial" pitchFamily="34" charset="0"/>
              <a:buChar char="•"/>
            </a:pPr>
            <a:r>
              <a:rPr lang="en-US" sz="2800" dirty="0"/>
              <a:t>Might have problems with 1MB</a:t>
            </a:r>
          </a:p>
          <a:p>
            <a:pPr marL="742950" lvl="1" indent="-285750">
              <a:buFont typeface="Arial" pitchFamily="34" charset="0"/>
              <a:buChar char="•"/>
            </a:pPr>
            <a:r>
              <a:rPr lang="en-US" sz="2800" dirty="0"/>
              <a:t>Still no way to get &gt; 4MB</a:t>
            </a:r>
          </a:p>
          <a:p>
            <a:pPr marL="742950" lvl="1" indent="-285750">
              <a:buFont typeface="Arial" pitchFamily="34" charset="0"/>
              <a:buChar char="•"/>
            </a:pPr>
            <a:endParaRPr lang="en-US" dirty="0"/>
          </a:p>
          <a:p>
            <a:pPr marL="742950" lvl="1" indent="-285750">
              <a:buFont typeface="Arial" pitchFamily="34" charset="0"/>
              <a:buChar char="•"/>
            </a:pPr>
            <a:endParaRPr lang="en-US" dirty="0"/>
          </a:p>
        </p:txBody>
      </p:sp>
    </p:spTree>
    <p:extLst>
      <p:ext uri="{BB962C8B-B14F-4D97-AF65-F5344CB8AC3E}">
        <p14:creationId xmlns:p14="http://schemas.microsoft.com/office/powerpoint/2010/main" val="259964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Title 1"/>
          <p:cNvSpPr txBox="1">
            <a:spLocks/>
          </p:cNvSpPr>
          <p:nvPr/>
        </p:nvSpPr>
        <p:spPr>
          <a:xfrm>
            <a:off x="80210" y="909638"/>
            <a:ext cx="8862177" cy="5565775"/>
          </a:xfrm>
          <a:prstGeom prst="rect">
            <a:avLst/>
          </a:prstGeom>
          <a:ln w="12700">
            <a:noFill/>
          </a:ln>
        </p:spPr>
        <p:txBody>
          <a:bodyPr vert="horz" lIns="91440" tIns="45720" rIns="91440" bIns="45720" rtlCol="0" anchor="ctr">
            <a:normAutofit/>
          </a:bodyPr>
          <a:lstStyle>
            <a:lvl1pPr algn="l" defTabSz="914400" rtl="0" eaLnBrk="1" latinLnBrk="0" hangingPunct="1">
              <a:lnSpc>
                <a:spcPts val="2100"/>
              </a:lnSpc>
              <a:spcBef>
                <a:spcPts val="0"/>
              </a:spcBef>
              <a:buNone/>
              <a:defRPr sz="2200" b="1" kern="1200">
                <a:solidFill>
                  <a:srgbClr val="000000"/>
                </a:solidFill>
                <a:latin typeface="Arial" pitchFamily="34" charset="0"/>
                <a:ea typeface="+mj-ea"/>
                <a:cs typeface="Arial" pitchFamily="34" charset="0"/>
              </a:defRPr>
            </a:lvl1pPr>
          </a:lstStyle>
          <a:p>
            <a:pPr fontAlgn="auto">
              <a:spcAft>
                <a:spcPts val="0"/>
              </a:spcAft>
            </a:pPr>
            <a:endParaRPr lang="en-US" dirty="0"/>
          </a:p>
        </p:txBody>
      </p:sp>
      <p:sp>
        <p:nvSpPr>
          <p:cNvPr id="6" name="Rectangle 5"/>
          <p:cNvSpPr/>
          <p:nvPr/>
        </p:nvSpPr>
        <p:spPr>
          <a:xfrm>
            <a:off x="216795" y="1463236"/>
            <a:ext cx="8529283" cy="4431983"/>
          </a:xfrm>
          <a:prstGeom prst="rect">
            <a:avLst/>
          </a:prstGeom>
        </p:spPr>
        <p:txBody>
          <a:bodyPr wrap="square">
            <a:spAutoFit/>
          </a:bodyPr>
          <a:lstStyle/>
          <a:p>
            <a:pPr lvl="2"/>
            <a:endParaRPr lang="en-US" dirty="0"/>
          </a:p>
          <a:p>
            <a:pPr marL="285750" indent="-285750">
              <a:buFont typeface="Arial" pitchFamily="34" charset="0"/>
              <a:buChar char="•"/>
            </a:pPr>
            <a:r>
              <a:rPr lang="en-US" sz="2400" dirty="0"/>
              <a:t>What if more than 4MB of contiguous memory is needed?</a:t>
            </a:r>
          </a:p>
          <a:p>
            <a:pPr marL="285750" indent="-285750">
              <a:buFont typeface="Arial" pitchFamily="34" charset="0"/>
              <a:buChar char="•"/>
            </a:pPr>
            <a:endParaRPr lang="en-US" sz="2400" dirty="0"/>
          </a:p>
          <a:p>
            <a:pPr marL="285750" indent="-285750">
              <a:buFont typeface="Arial" pitchFamily="34" charset="0"/>
              <a:buChar char="•"/>
            </a:pPr>
            <a:r>
              <a:rPr lang="en-US" sz="2400" dirty="0"/>
              <a:t>Unfortunate solution: Take the memory out of the system allocator and manage it manually</a:t>
            </a:r>
          </a:p>
          <a:p>
            <a:pPr marL="742950" lvl="1" indent="-285750">
              <a:buFont typeface="Arial" pitchFamily="34" charset="0"/>
              <a:buChar char="•"/>
            </a:pPr>
            <a:r>
              <a:rPr lang="en-US" sz="2400" dirty="0"/>
              <a:t>Need some custom written allocator and algorithm to manage it</a:t>
            </a:r>
          </a:p>
          <a:p>
            <a:pPr marL="742950" lvl="1" indent="-285750">
              <a:buFont typeface="Arial" pitchFamily="34" charset="0"/>
              <a:buChar char="•"/>
            </a:pPr>
            <a:r>
              <a:rPr lang="en-US" sz="2400" b="1" u="sng" dirty="0"/>
              <a:t>Memory is essentially wasted when it isn’t used</a:t>
            </a:r>
          </a:p>
          <a:p>
            <a:pPr marL="1200150" lvl="2" indent="-285750">
              <a:buFont typeface="Arial" pitchFamily="34" charset="0"/>
              <a:buChar char="•"/>
            </a:pPr>
            <a:r>
              <a:rPr lang="en-US" sz="2400" dirty="0"/>
              <a:t>230MB on high end B family systems</a:t>
            </a:r>
          </a:p>
          <a:p>
            <a:pPr marL="1200150" lvl="2" indent="-285750">
              <a:buFont typeface="Arial" pitchFamily="34" charset="0"/>
              <a:buChar char="•"/>
            </a:pPr>
            <a:r>
              <a:rPr lang="en-US" sz="2400" dirty="0"/>
              <a:t>32MB on lower end 7x25 systems</a:t>
            </a:r>
          </a:p>
          <a:p>
            <a:pPr marL="1200150" lvl="2" indent="-285750">
              <a:buFont typeface="Arial" pitchFamily="34" charset="0"/>
              <a:buChar char="•"/>
            </a:pPr>
            <a:r>
              <a:rPr lang="en-US" sz="2400" dirty="0"/>
              <a:t>If you reserve memory for feature X and the user rarely or never uses X the memory is still just sitting there</a:t>
            </a:r>
          </a:p>
          <a:p>
            <a:pPr marL="742950" lvl="1" indent="-285750">
              <a:buFont typeface="Arial" pitchFamily="34" charset="0"/>
              <a:buChar char="•"/>
            </a:pPr>
            <a:endParaRPr lang="en-US" dirty="0"/>
          </a:p>
          <a:p>
            <a:pPr marL="742950" lvl="1" indent="-285750">
              <a:buFont typeface="Arial" pitchFamily="34" charset="0"/>
              <a:buChar char="•"/>
            </a:pPr>
            <a:endParaRPr lang="en-US" dirty="0"/>
          </a:p>
        </p:txBody>
      </p:sp>
    </p:spTree>
    <p:extLst>
      <p:ext uri="{BB962C8B-B14F-4D97-AF65-F5344CB8AC3E}">
        <p14:creationId xmlns:p14="http://schemas.microsoft.com/office/powerpoint/2010/main" val="188816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Solution: Contiguous Memory Allocator</a:t>
            </a:r>
          </a:p>
        </p:txBody>
      </p:sp>
      <p:sp>
        <p:nvSpPr>
          <p:cNvPr id="3" name="Rectangle 2"/>
          <p:cNvSpPr/>
          <p:nvPr/>
        </p:nvSpPr>
        <p:spPr>
          <a:xfrm>
            <a:off x="-249989" y="643511"/>
            <a:ext cx="9063789" cy="646331"/>
          </a:xfrm>
          <a:prstGeom prst="rect">
            <a:avLst/>
          </a:prstGeom>
        </p:spPr>
        <p:txBody>
          <a:bodyPr wrap="square">
            <a:spAutoFit/>
          </a:bodyPr>
          <a:lstStyle/>
          <a:p>
            <a:endParaRPr lang="en-US" dirty="0"/>
          </a:p>
          <a:p>
            <a:endParaRPr lang="en-US" dirty="0"/>
          </a:p>
        </p:txBody>
      </p:sp>
      <p:sp>
        <p:nvSpPr>
          <p:cNvPr id="5" name="Title 1"/>
          <p:cNvSpPr txBox="1">
            <a:spLocks/>
          </p:cNvSpPr>
          <p:nvPr/>
        </p:nvSpPr>
        <p:spPr>
          <a:xfrm>
            <a:off x="80210" y="909638"/>
            <a:ext cx="8862177" cy="5565775"/>
          </a:xfrm>
          <a:prstGeom prst="rect">
            <a:avLst/>
          </a:prstGeom>
          <a:ln w="12700">
            <a:noFill/>
          </a:ln>
        </p:spPr>
        <p:txBody>
          <a:bodyPr vert="horz" lIns="91440" tIns="45720" rIns="91440" bIns="45720" rtlCol="0" anchor="ctr">
            <a:normAutofit/>
          </a:bodyPr>
          <a:lstStyle>
            <a:lvl1pPr algn="l" defTabSz="914400" rtl="0" eaLnBrk="1" latinLnBrk="0" hangingPunct="1">
              <a:lnSpc>
                <a:spcPts val="2100"/>
              </a:lnSpc>
              <a:spcBef>
                <a:spcPts val="0"/>
              </a:spcBef>
              <a:buNone/>
              <a:defRPr sz="2200" b="1" kern="1200">
                <a:solidFill>
                  <a:srgbClr val="000000"/>
                </a:solidFill>
                <a:latin typeface="Arial" pitchFamily="34" charset="0"/>
                <a:ea typeface="+mj-ea"/>
                <a:cs typeface="Arial" pitchFamily="34" charset="0"/>
              </a:defRPr>
            </a:lvl1pPr>
          </a:lstStyle>
          <a:p>
            <a:pPr fontAlgn="auto">
              <a:spcAft>
                <a:spcPts val="0"/>
              </a:spcAft>
            </a:pPr>
            <a:endParaRPr lang="en-US" dirty="0"/>
          </a:p>
        </p:txBody>
      </p:sp>
      <p:sp>
        <p:nvSpPr>
          <p:cNvPr id="6" name="Rectangle 5"/>
          <p:cNvSpPr/>
          <p:nvPr/>
        </p:nvSpPr>
        <p:spPr>
          <a:xfrm>
            <a:off x="296345" y="1144050"/>
            <a:ext cx="8449733" cy="923330"/>
          </a:xfrm>
          <a:prstGeom prst="rect">
            <a:avLst/>
          </a:prstGeom>
        </p:spPr>
        <p:txBody>
          <a:bodyPr wrap="square">
            <a:spAutoFit/>
          </a:bodyPr>
          <a:lstStyle/>
          <a:p>
            <a:pPr marL="285750" indent="-285750">
              <a:buFont typeface="Arial" pitchFamily="34" charset="0"/>
              <a:buChar char="•"/>
            </a:pPr>
            <a:endParaRPr lang="en-US" dirty="0"/>
          </a:p>
          <a:p>
            <a:pPr marL="742950" lvl="1" indent="-285750">
              <a:buFont typeface="Arial" pitchFamily="34" charset="0"/>
              <a:buChar char="•"/>
            </a:pPr>
            <a:endParaRPr lang="en-US" dirty="0"/>
          </a:p>
          <a:p>
            <a:pPr marL="742950" lvl="1" indent="-285750">
              <a:buFont typeface="Arial" pitchFamily="34" charset="0"/>
              <a:buChar char="•"/>
            </a:pPr>
            <a:endParaRPr lang="en-US" dirty="0"/>
          </a:p>
        </p:txBody>
      </p:sp>
      <p:sp>
        <p:nvSpPr>
          <p:cNvPr id="7" name="Rectangle 6"/>
          <p:cNvSpPr/>
          <p:nvPr/>
        </p:nvSpPr>
        <p:spPr>
          <a:xfrm>
            <a:off x="212655" y="1837010"/>
            <a:ext cx="8533423" cy="3108543"/>
          </a:xfrm>
          <a:prstGeom prst="rect">
            <a:avLst/>
          </a:prstGeom>
        </p:spPr>
        <p:txBody>
          <a:bodyPr wrap="square">
            <a:spAutoFit/>
          </a:bodyPr>
          <a:lstStyle/>
          <a:p>
            <a:pPr marL="285750" indent="-285750">
              <a:buFont typeface="Arial" pitchFamily="34" charset="0"/>
              <a:buChar char="•"/>
            </a:pPr>
            <a:r>
              <a:rPr lang="en-US" dirty="0"/>
              <a:t>Originally written by Michal </a:t>
            </a:r>
            <a:r>
              <a:rPr lang="en-US" dirty="0" err="1"/>
              <a:t>Nazarewicz</a:t>
            </a:r>
            <a:r>
              <a:rPr lang="en-US" dirty="0"/>
              <a:t> at Samsung Poland R&amp;D Center, finally submitted to the Linux community by </a:t>
            </a:r>
            <a:r>
              <a:rPr lang="en-US" dirty="0" err="1"/>
              <a:t>Marek</a:t>
            </a:r>
            <a:r>
              <a:rPr lang="en-US" dirty="0"/>
              <a:t> </a:t>
            </a:r>
            <a:r>
              <a:rPr lang="en-US" dirty="0" err="1"/>
              <a:t>Szyprowski</a:t>
            </a:r>
            <a:endParaRPr lang="en-US" dirty="0"/>
          </a:p>
          <a:p>
            <a:pPr marL="742950" lvl="1" indent="-285750">
              <a:buFont typeface="Arial" pitchFamily="34" charset="0"/>
              <a:buChar char="•"/>
            </a:pPr>
            <a:r>
              <a:rPr lang="en-US" dirty="0"/>
              <a:t>Several re-designs along the way, this talk will only focus on the latest iteration</a:t>
            </a:r>
          </a:p>
          <a:p>
            <a:pPr marL="285750" indent="-285750">
              <a:buFont typeface="Arial" pitchFamily="34" charset="0"/>
              <a:buChar char="•"/>
            </a:pPr>
            <a:endParaRPr lang="en-US" dirty="0"/>
          </a:p>
          <a:p>
            <a:pPr marL="285750" indent="-285750">
              <a:buFont typeface="Arial" pitchFamily="34" charset="0"/>
              <a:buChar char="•"/>
            </a:pPr>
            <a:r>
              <a:rPr lang="en-US" dirty="0"/>
              <a:t>“The Contiguous Memory Allocator (CMA) makes it possible for device drivers to allocate big contiguous chunks of memory after the system has booted. The main difference from the similar frameworks is the fact that CMA allows to transparently reuse memory region reserved for the big chunk allocation as a system memory, so no memory is wasted when no big chunk is allocated. Once the </a:t>
            </a:r>
            <a:r>
              <a:rPr lang="en-US" dirty="0" err="1"/>
              <a:t>alloc</a:t>
            </a:r>
            <a:r>
              <a:rPr lang="en-US" dirty="0"/>
              <a:t> request is issued, the framework will migrate system pages to create a required big chunk of physically contiguous memory.”</a:t>
            </a:r>
          </a:p>
          <a:p>
            <a:pPr marL="742950" lvl="1" indent="-285750">
              <a:buFont typeface="Arial" pitchFamily="34" charset="0"/>
              <a:buChar char="•"/>
            </a:pPr>
            <a:r>
              <a:rPr lang="en-US" dirty="0">
                <a:hlinkClick r:id="rId3"/>
              </a:rPr>
              <a:t>http://lwn.net/Articles/468044/</a:t>
            </a:r>
            <a:endParaRPr lang="en-US" dirty="0"/>
          </a:p>
          <a:p>
            <a:pPr lvl="1"/>
            <a:endParaRPr lang="en-US" dirty="0"/>
          </a:p>
          <a:p>
            <a:pPr marL="285750" indent="-285750">
              <a:buFont typeface="Arial" pitchFamily="34" charset="0"/>
              <a:buChar char="•"/>
            </a:pPr>
            <a:r>
              <a:rPr lang="en-US" dirty="0"/>
              <a:t>Utilizes existing Linux kernel technology (page migration, page isolation etc.)</a:t>
            </a:r>
          </a:p>
          <a:p>
            <a:pPr marL="285750" indent="-285750">
              <a:buFont typeface="Arial" pitchFamily="34" charset="0"/>
              <a:buChar char="•"/>
            </a:pPr>
            <a:endParaRPr lang="en-US" dirty="0"/>
          </a:p>
          <a:p>
            <a:pPr marL="742950" lvl="1" indent="-285750">
              <a:buFont typeface="Arial" pitchFamily="34" charset="0"/>
              <a:buChar char="•"/>
            </a:pPr>
            <a:endParaRPr lang="en-US" dirty="0"/>
          </a:p>
        </p:txBody>
      </p:sp>
    </p:spTree>
    <p:extLst>
      <p:ext uri="{BB962C8B-B14F-4D97-AF65-F5344CB8AC3E}">
        <p14:creationId xmlns:p14="http://schemas.microsoft.com/office/powerpoint/2010/main" val="283324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CMA Usage</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296345"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6" name="Rectangle 5"/>
          <p:cNvSpPr/>
          <p:nvPr/>
        </p:nvSpPr>
        <p:spPr>
          <a:xfrm>
            <a:off x="212655" y="1901384"/>
            <a:ext cx="8886294" cy="2092881"/>
          </a:xfrm>
          <a:prstGeom prst="rect">
            <a:avLst/>
          </a:prstGeom>
        </p:spPr>
        <p:txBody>
          <a:bodyPr wrap="square">
            <a:spAutoFit/>
          </a:bodyPr>
          <a:lstStyle/>
          <a:p>
            <a:pPr marL="285750" indent="-285750">
              <a:buFont typeface="Arial" pitchFamily="34" charset="0"/>
              <a:buChar char="•"/>
            </a:pPr>
            <a:r>
              <a:rPr lang="en-US" sz="2800" dirty="0"/>
              <a:t>At </a:t>
            </a:r>
            <a:r>
              <a:rPr lang="en-US" sz="2800" dirty="0" err="1"/>
              <a:t>bootup</a:t>
            </a:r>
            <a:r>
              <a:rPr lang="en-US" sz="2800" dirty="0"/>
              <a:t>, mark a region as being reserved for CMA</a:t>
            </a:r>
          </a:p>
          <a:p>
            <a:pPr marL="742950" lvl="1" indent="-285750">
              <a:buFont typeface="Arial" pitchFamily="34" charset="0"/>
              <a:buChar char="•"/>
            </a:pPr>
            <a:r>
              <a:rPr lang="en-US" sz="2800" dirty="0"/>
              <a:t>Still counted as pages in the system allocator</a:t>
            </a:r>
          </a:p>
          <a:p>
            <a:pPr marL="742950" lvl="1" indent="-285750">
              <a:buFont typeface="Arial" pitchFamily="34" charset="0"/>
              <a:buChar char="•"/>
            </a:pPr>
            <a:r>
              <a:rPr lang="en-US" sz="2800" dirty="0"/>
              <a:t>Special tracking to make sure the pages can ‘always’ be allocated</a:t>
            </a:r>
          </a:p>
          <a:p>
            <a:pPr marL="742950" lvl="1" indent="-285750">
              <a:buFont typeface="Arial" pitchFamily="34" charset="0"/>
              <a:buChar char="•"/>
            </a:pPr>
            <a:endParaRPr lang="en-US" dirty="0"/>
          </a:p>
        </p:txBody>
      </p:sp>
    </p:spTree>
    <p:extLst>
      <p:ext uri="{BB962C8B-B14F-4D97-AF65-F5344CB8AC3E}">
        <p14:creationId xmlns:p14="http://schemas.microsoft.com/office/powerpoint/2010/main" val="8438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a:t>CMA Usage</a:t>
            </a:r>
          </a:p>
        </p:txBody>
      </p:sp>
      <p:sp>
        <p:nvSpPr>
          <p:cNvPr id="3" name="Rectangle 2"/>
          <p:cNvSpPr/>
          <p:nvPr/>
        </p:nvSpPr>
        <p:spPr>
          <a:xfrm>
            <a:off x="80211" y="671690"/>
            <a:ext cx="9063789" cy="646331"/>
          </a:xfrm>
          <a:prstGeom prst="rect">
            <a:avLst/>
          </a:prstGeom>
        </p:spPr>
        <p:txBody>
          <a:bodyPr wrap="square">
            <a:spAutoFit/>
          </a:bodyPr>
          <a:lstStyle/>
          <a:p>
            <a:endParaRPr lang="en-US" dirty="0"/>
          </a:p>
          <a:p>
            <a:endParaRPr lang="en-US" dirty="0"/>
          </a:p>
        </p:txBody>
      </p:sp>
      <p:sp>
        <p:nvSpPr>
          <p:cNvPr id="5" name="Rectangle 4"/>
          <p:cNvSpPr/>
          <p:nvPr/>
        </p:nvSpPr>
        <p:spPr>
          <a:xfrm>
            <a:off x="296345" y="1144050"/>
            <a:ext cx="8449733" cy="1477328"/>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US" dirty="0"/>
          </a:p>
          <a:p>
            <a:pPr lvl="1"/>
            <a:endParaRPr lang="en-US" dirty="0"/>
          </a:p>
          <a:p>
            <a:pPr marL="285750" indent="-285750">
              <a:buFont typeface="Arial" pitchFamily="34" charset="0"/>
              <a:buChar char="•"/>
            </a:pPr>
            <a:endParaRPr lang="en-US" dirty="0"/>
          </a:p>
          <a:p>
            <a:pPr marL="742950" lvl="1" indent="-285750">
              <a:buFont typeface="Arial" pitchFamily="34" charset="0"/>
              <a:buChar char="•"/>
            </a:pPr>
            <a:endParaRPr lang="en-US" dirty="0"/>
          </a:p>
        </p:txBody>
      </p:sp>
      <p:sp>
        <p:nvSpPr>
          <p:cNvPr id="6" name="Rectangle 5"/>
          <p:cNvSpPr/>
          <p:nvPr/>
        </p:nvSpPr>
        <p:spPr>
          <a:xfrm>
            <a:off x="212655" y="1750004"/>
            <a:ext cx="8449733" cy="5170646"/>
          </a:xfrm>
          <a:prstGeom prst="rect">
            <a:avLst/>
          </a:prstGeom>
        </p:spPr>
        <p:txBody>
          <a:bodyPr wrap="square">
            <a:spAutoFit/>
          </a:bodyPr>
          <a:lstStyle/>
          <a:p>
            <a:pPr marL="742950" lvl="1" indent="-285750">
              <a:buFont typeface="Arial" pitchFamily="34" charset="0"/>
              <a:buChar char="•"/>
            </a:pPr>
            <a:endParaRPr lang="en-US" sz="2400" dirty="0"/>
          </a:p>
          <a:p>
            <a:pPr marL="285750" indent="-285750">
              <a:buFont typeface="Arial" pitchFamily="34" charset="0"/>
              <a:buChar char="•"/>
            </a:pPr>
            <a:r>
              <a:rPr lang="en-US" sz="2400" dirty="0"/>
              <a:t>When not in contiguous mode, gets allocated as normal pages throughout the system with some constraints</a:t>
            </a:r>
          </a:p>
          <a:p>
            <a:pPr marL="742950" lvl="1" indent="-285750">
              <a:buFont typeface="Arial" pitchFamily="34" charset="0"/>
              <a:buChar char="•"/>
            </a:pPr>
            <a:r>
              <a:rPr lang="en-US" sz="2400" dirty="0"/>
              <a:t>Two types of pages: movable and non-movable</a:t>
            </a:r>
          </a:p>
          <a:p>
            <a:pPr marL="1200150" lvl="2" indent="-285750">
              <a:buFont typeface="Arial" pitchFamily="34" charset="0"/>
              <a:buChar char="•"/>
            </a:pPr>
            <a:r>
              <a:rPr lang="en-US" sz="2400" dirty="0"/>
              <a:t>Movable pages can be migrated, non-movable pages cannot be migrated</a:t>
            </a:r>
          </a:p>
          <a:p>
            <a:pPr marL="1200150" lvl="2" indent="-285750">
              <a:buFont typeface="Arial" pitchFamily="34" charset="0"/>
              <a:buChar char="•"/>
            </a:pPr>
            <a:r>
              <a:rPr lang="en-US" sz="2400" dirty="0"/>
              <a:t>Type is determined at allocation time</a:t>
            </a:r>
          </a:p>
          <a:p>
            <a:pPr marL="742950" lvl="1" indent="-285750">
              <a:buFont typeface="Arial" pitchFamily="34" charset="0"/>
              <a:buChar char="•"/>
            </a:pPr>
            <a:r>
              <a:rPr lang="en-US" sz="2400" dirty="0"/>
              <a:t>Free pages can be converted between movable and non-movable at allocation time</a:t>
            </a:r>
          </a:p>
          <a:p>
            <a:pPr marL="742950" lvl="1" indent="-285750">
              <a:buFont typeface="Arial" pitchFamily="34" charset="0"/>
              <a:buChar char="•"/>
            </a:pPr>
            <a:r>
              <a:rPr lang="en-US" sz="2400" dirty="0"/>
              <a:t>CMA pages can only ever be movable, never non-movable</a:t>
            </a:r>
          </a:p>
          <a:p>
            <a:pPr marL="1200150" lvl="2" indent="-285750">
              <a:buFont typeface="Arial" pitchFamily="34" charset="0"/>
              <a:buChar char="•"/>
            </a:pPr>
            <a:r>
              <a:rPr lang="en-US" sz="2400" dirty="0"/>
              <a:t>This ensures we can ‘always’ get the pages in contiguous mode</a:t>
            </a:r>
          </a:p>
          <a:p>
            <a:pPr marL="285750" indent="-285750">
              <a:buFont typeface="Arial" pitchFamily="34" charset="0"/>
              <a:buChar char="•"/>
            </a:pPr>
            <a:endParaRPr lang="en-US" dirty="0"/>
          </a:p>
        </p:txBody>
      </p:sp>
    </p:spTree>
    <p:extLst>
      <p:ext uri="{BB962C8B-B14F-4D97-AF65-F5344CB8AC3E}">
        <p14:creationId xmlns:p14="http://schemas.microsoft.com/office/powerpoint/2010/main" val="3513950426"/>
      </p:ext>
    </p:extLst>
  </p:cSld>
  <p:clrMapOvr>
    <a:masterClrMapping/>
  </p:clrMapOvr>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KW6YFZEPM4SM-597527684-17</_dlc_DocId>
    <_dlc_DocIdUrl xmlns="ae06dcfa-e548-4483-9593-111a6d076980">
      <Url>https://projects.qualcomm.com/sites/Linux_Kernel/_layouts/15/DocIdRedir.aspx?ID=KW6YFZEPM4SM-597527684-17</Url>
      <Description>KW6YFZEPM4SM-597527684-17</Description>
    </_dlc_DocIdUrl>
  </documentManagement>
</p:properties>
</file>

<file path=customXml/itemProps1.xml><?xml version="1.0" encoding="utf-8"?>
<ds:datastoreItem xmlns:ds="http://schemas.openxmlformats.org/officeDocument/2006/customXml" ds:itemID="{747EC166-44F0-4646-A3DB-F099D6E18C5D}"/>
</file>

<file path=customXml/itemProps2.xml><?xml version="1.0" encoding="utf-8"?>
<ds:datastoreItem xmlns:ds="http://schemas.openxmlformats.org/officeDocument/2006/customXml" ds:itemID="{396581C3-8C04-4295-A6A2-907837588B46}"/>
</file>

<file path=customXml/itemProps3.xml><?xml version="1.0" encoding="utf-8"?>
<ds:datastoreItem xmlns:ds="http://schemas.openxmlformats.org/officeDocument/2006/customXml" ds:itemID="{037FB8F7-6CCE-4C96-A698-6CEE3049C875}"/>
</file>

<file path=customXml/itemProps4.xml><?xml version="1.0" encoding="utf-8"?>
<ds:datastoreItem xmlns:ds="http://schemas.openxmlformats.org/officeDocument/2006/customXml" ds:itemID="{DAAFA342-83AB-42DD-BED7-24782FA21DAE}"/>
</file>

<file path=docProps/app.xml><?xml version="1.0" encoding="utf-8"?>
<Properties xmlns="http://schemas.openxmlformats.org/officeDocument/2006/extended-properties" xmlns:vt="http://schemas.openxmlformats.org/officeDocument/2006/docPropsVTypes">
  <Template>blank</Template>
  <TotalTime>8311</TotalTime>
  <Words>3041</Words>
  <Application>Microsoft Office PowerPoint</Application>
  <PresentationFormat>On-screen Show (4:3)</PresentationFormat>
  <Paragraphs>463</Paragraphs>
  <Slides>44</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Arial</vt:lpstr>
      <vt:lpstr>Calibre Regular</vt:lpstr>
      <vt:lpstr>Calibre Semibold</vt:lpstr>
      <vt:lpstr>Calibri</vt:lpstr>
      <vt:lpstr>Courier New</vt:lpstr>
      <vt:lpstr>Qualcomm Office Bold</vt:lpstr>
      <vt:lpstr>Qualcomm Office Regular</vt:lpstr>
      <vt:lpstr>Qualcomm Regular</vt:lpstr>
      <vt:lpstr>Times New Roman</vt:lpstr>
      <vt:lpstr>QualcommPPT_temp_internalonly_100713</vt:lpstr>
      <vt:lpstr>Packager Shell Object</vt:lpstr>
      <vt:lpstr>Contiguous Memory Allocator (CMA)</vt:lpstr>
      <vt:lpstr>Agenda</vt:lpstr>
      <vt:lpstr>Problem Statement</vt:lpstr>
      <vt:lpstr>Problem Statement</vt:lpstr>
      <vt:lpstr>Problem Statement</vt:lpstr>
      <vt:lpstr>Problem Statement</vt:lpstr>
      <vt:lpstr>Solution: Contiguous Memory Allocator</vt:lpstr>
      <vt:lpstr>CMA Usage</vt:lpstr>
      <vt:lpstr>CMA Usage</vt:lpstr>
      <vt:lpstr>CMA Usage</vt:lpstr>
      <vt:lpstr>CMA Usage</vt:lpstr>
      <vt:lpstr>Advantages of CMA</vt:lpstr>
      <vt:lpstr>Advantages of CMA</vt:lpstr>
      <vt:lpstr>Trade offs involved</vt:lpstr>
      <vt:lpstr>CMA Performance 8974</vt:lpstr>
      <vt:lpstr>Trade offs involved</vt:lpstr>
      <vt:lpstr>Trade offs involved</vt:lpstr>
      <vt:lpstr>Trade offs involved</vt:lpstr>
      <vt:lpstr>Trade offs involved</vt:lpstr>
      <vt:lpstr>Trade offs summary</vt:lpstr>
      <vt:lpstr>Conclusions</vt:lpstr>
      <vt:lpstr>CMA</vt:lpstr>
      <vt:lpstr>CMA</vt:lpstr>
      <vt:lpstr>CMA</vt:lpstr>
      <vt:lpstr>CMA</vt:lpstr>
      <vt:lpstr>CMA</vt:lpstr>
      <vt:lpstr>CMA –Issues</vt:lpstr>
      <vt:lpstr>CMA Usage</vt:lpstr>
      <vt:lpstr>CMA Usage</vt:lpstr>
      <vt:lpstr>CMA Usage</vt:lpstr>
      <vt:lpstr>CMA Usage</vt:lpstr>
      <vt:lpstr>CMA Usage</vt:lpstr>
      <vt:lpstr>CMA DEBUG</vt:lpstr>
      <vt:lpstr>How to verify if CMA region configured properly</vt:lpstr>
      <vt:lpstr>How to verify if CMA region configured properly</vt:lpstr>
      <vt:lpstr>How to verify if CMA region configured properly</vt:lpstr>
      <vt:lpstr>How to verify if CMA region configured properly</vt:lpstr>
      <vt:lpstr>How to verify if CMA region configured properly</vt:lpstr>
      <vt:lpstr>Check cma region state</vt:lpstr>
      <vt:lpstr>Check cma region state</vt:lpstr>
      <vt:lpstr>CMA allocation failure</vt:lpstr>
      <vt:lpstr>CMA allocation failure</vt:lpstr>
      <vt:lpstr>CMA allocation failure</vt:lpstr>
      <vt:lpstr>PowerPoint Presentation</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Contiguous Memory Allocator (CMA)</dc:title>
  <dc:creator>Prakash Gupta</dc:creator>
  <cp:lastModifiedBy>Prakash Gupta</cp:lastModifiedBy>
  <cp:revision>40</cp:revision>
  <dcterms:created xsi:type="dcterms:W3CDTF">2017-06-29T06:21:50Z</dcterms:created>
  <dcterms:modified xsi:type="dcterms:W3CDTF">2017-07-24T09:26:02Z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78690b87-0f10-455e-954f-0ec19e168f07</vt:lpwstr>
  </property>
</Properties>
</file>