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6.xml" ContentType="application/vnd.openxmlformats-officedocument.presentationml.slide+xml"/>
  <Override PartName="/ppt/slides/slide51.xml" ContentType="application/vnd.openxmlformats-officedocument.presentationml.slide+xml"/>
  <Override PartName="/ppt/slides/slide5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5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12.xml" ContentType="application/vnd.openxmlformats-officedocument.presentationml.slide+xml"/>
  <Override PartName="/ppt/slides/slide59.xml" ContentType="application/vnd.openxmlformats-officedocument.presentationml.slide+xml"/>
  <Override PartName="/ppt/slides/slide14.xml" ContentType="application/vnd.openxmlformats-officedocument.presentationml.slide+xml"/>
  <Override PartName="/ppt/slides/slide58.xml" ContentType="application/vnd.openxmlformats-officedocument.presentationml.slide+xml"/>
  <Override PartName="/ppt/slides/slide60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312" r:id="rId4"/>
    <p:sldId id="313" r:id="rId5"/>
    <p:sldId id="322" r:id="rId6"/>
    <p:sldId id="310" r:id="rId7"/>
    <p:sldId id="311" r:id="rId8"/>
    <p:sldId id="309" r:id="rId9"/>
    <p:sldId id="270" r:id="rId10"/>
    <p:sldId id="259" r:id="rId11"/>
    <p:sldId id="298" r:id="rId12"/>
    <p:sldId id="271" r:id="rId13"/>
    <p:sldId id="261" r:id="rId14"/>
    <p:sldId id="299" r:id="rId15"/>
    <p:sldId id="306" r:id="rId16"/>
    <p:sldId id="307" r:id="rId17"/>
    <p:sldId id="308" r:id="rId18"/>
    <p:sldId id="272" r:id="rId19"/>
    <p:sldId id="260" r:id="rId20"/>
    <p:sldId id="300" r:id="rId21"/>
    <p:sldId id="274" r:id="rId22"/>
    <p:sldId id="293" r:id="rId23"/>
    <p:sldId id="302" r:id="rId24"/>
    <p:sldId id="292" r:id="rId25"/>
    <p:sldId id="275" r:id="rId26"/>
    <p:sldId id="264" r:id="rId27"/>
    <p:sldId id="294" r:id="rId28"/>
    <p:sldId id="304" r:id="rId29"/>
    <p:sldId id="303" r:id="rId30"/>
    <p:sldId id="305" r:id="rId31"/>
    <p:sldId id="318" r:id="rId32"/>
    <p:sldId id="320" r:id="rId33"/>
    <p:sldId id="321" r:id="rId34"/>
    <p:sldId id="319" r:id="rId35"/>
    <p:sldId id="323" r:id="rId36"/>
    <p:sldId id="324" r:id="rId37"/>
    <p:sldId id="325" r:id="rId38"/>
    <p:sldId id="327" r:id="rId39"/>
    <p:sldId id="328" r:id="rId40"/>
    <p:sldId id="329" r:id="rId41"/>
    <p:sldId id="330" r:id="rId42"/>
    <p:sldId id="276" r:id="rId43"/>
    <p:sldId id="278" r:id="rId44"/>
    <p:sldId id="267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96" r:id="rId56"/>
    <p:sldId id="297" r:id="rId57"/>
    <p:sldId id="266" r:id="rId58"/>
    <p:sldId id="289" r:id="rId59"/>
    <p:sldId id="295" r:id="rId60"/>
    <p:sldId id="29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69" Type="http://schemas.openxmlformats.org/officeDocument/2006/relationships/customXml" Target="../customXml/item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65-FE2C-4681-84EA-1FFB8338F84C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1314-323B-4004-86DF-50E2697C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1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65-FE2C-4681-84EA-1FFB8338F84C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1314-323B-4004-86DF-50E2697C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65-FE2C-4681-84EA-1FFB8338F84C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1314-323B-4004-86DF-50E2697C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65-FE2C-4681-84EA-1FFB8338F84C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1314-323B-4004-86DF-50E2697C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4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65-FE2C-4681-84EA-1FFB8338F84C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1314-323B-4004-86DF-50E2697C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1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65-FE2C-4681-84EA-1FFB8338F84C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1314-323B-4004-86DF-50E2697C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65-FE2C-4681-84EA-1FFB8338F84C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1314-323B-4004-86DF-50E2697C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2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65-FE2C-4681-84EA-1FFB8338F84C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1314-323B-4004-86DF-50E2697C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0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65-FE2C-4681-84EA-1FFB8338F84C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1314-323B-4004-86DF-50E2697C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65-FE2C-4681-84EA-1FFB8338F84C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1314-323B-4004-86DF-50E2697C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4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65-FE2C-4681-84EA-1FFB8338F84C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1314-323B-4004-86DF-50E2697C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BC65-FE2C-4681-84EA-1FFB8338F84C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F1314-323B-4004-86DF-50E2697C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3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Usage &amp; Debug</a:t>
            </a:r>
          </a:p>
        </p:txBody>
      </p:sp>
    </p:spTree>
    <p:extLst>
      <p:ext uri="{BB962C8B-B14F-4D97-AF65-F5344CB8AC3E}">
        <p14:creationId xmlns:p14="http://schemas.microsoft.com/office/powerpoint/2010/main" val="139427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616"/>
            <a:ext cx="10515600" cy="59897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ion_open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"/dev/ion"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O_RDONLY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O_CLOEXEC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ALOGE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"open /dev/ion failed!\n"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ion_close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ret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close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errno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691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95" y="1249140"/>
            <a:ext cx="3212338" cy="3717334"/>
          </a:xfrm>
        </p:spPr>
      </p:pic>
    </p:spTree>
    <p:extLst>
      <p:ext uri="{BB962C8B-B14F-4D97-AF65-F5344CB8AC3E}">
        <p14:creationId xmlns:p14="http://schemas.microsoft.com/office/powerpoint/2010/main" val="3709580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alloc</a:t>
            </a:r>
            <a:r>
              <a:rPr lang="en-US" dirty="0"/>
              <a:t> and free</a:t>
            </a:r>
          </a:p>
        </p:txBody>
      </p:sp>
    </p:spTree>
    <p:extLst>
      <p:ext uri="{BB962C8B-B14F-4D97-AF65-F5344CB8AC3E}">
        <p14:creationId xmlns:p14="http://schemas.microsoft.com/office/powerpoint/2010/main" val="117070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02672"/>
            <a:ext cx="10822497" cy="60568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ion_alloc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align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heap_mask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flags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			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ion_user_handle_t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handle)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ion_allocation_data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data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b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		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		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align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align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		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heap_id_mask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heap_mask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		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flags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flags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	};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handle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b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EINVAL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ret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ion_ioctl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ION_IOC_ALLOC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b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	*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handle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ion_free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ion_user_handle_t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handle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b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b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	struct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ion_handle_data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data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b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		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handle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handle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b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ion_ioctl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ION_IOC_FREE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b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273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82" y="926276"/>
            <a:ext cx="8322472" cy="4998759"/>
          </a:xfrm>
        </p:spPr>
      </p:pic>
    </p:spTree>
    <p:extLst>
      <p:ext uri="{BB962C8B-B14F-4D97-AF65-F5344CB8AC3E}">
        <p14:creationId xmlns:p14="http://schemas.microsoft.com/office/powerpoint/2010/main" val="342320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and use ion buffer</a:t>
            </a:r>
          </a:p>
        </p:txBody>
      </p:sp>
    </p:spTree>
    <p:extLst>
      <p:ext uri="{BB962C8B-B14F-4D97-AF65-F5344CB8AC3E}">
        <p14:creationId xmlns:p14="http://schemas.microsoft.com/office/powerpoint/2010/main" val="695622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02672"/>
            <a:ext cx="10822497" cy="60568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ion_map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ion_user_handle_t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length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flags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off_t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offset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map_fd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	unsigned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tmp_ptr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	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ion_fd_data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data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ret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ion_ioctl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ION_IOC_MAP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tmp_ptr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mmap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length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flags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offset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tmp_ptr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MAP_FAILED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errno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map_fd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tmp_ptr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754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7" y="583979"/>
            <a:ext cx="8775864" cy="5503352"/>
          </a:xfrm>
        </p:spPr>
      </p:pic>
      <p:sp>
        <p:nvSpPr>
          <p:cNvPr id="2" name="Rectangle 1"/>
          <p:cNvSpPr/>
          <p:nvPr/>
        </p:nvSpPr>
        <p:spPr>
          <a:xfrm>
            <a:off x="1306287" y="5626027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mmap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99183" y="5273749"/>
            <a:ext cx="0" cy="276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888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share ion buffer</a:t>
            </a:r>
          </a:p>
        </p:txBody>
      </p:sp>
    </p:spTree>
    <p:extLst>
      <p:ext uri="{BB962C8B-B14F-4D97-AF65-F5344CB8AC3E}">
        <p14:creationId xmlns:p14="http://schemas.microsoft.com/office/powerpoint/2010/main" val="92081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02672"/>
            <a:ext cx="10822497" cy="60568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ion_share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ion_user_handle_t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share_fd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b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ion_fd_data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data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};</a:t>
            </a:r>
          </a:p>
          <a:p>
            <a:pPr marL="0" indent="0">
              <a:buNone/>
            </a:pPr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share_fd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EINVAL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ret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ion_ioctl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ION_IOC_SHARE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EINVAL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share_fd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341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52" y="1405190"/>
            <a:ext cx="8638095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6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7" y="583979"/>
            <a:ext cx="8775864" cy="5503352"/>
          </a:xfrm>
        </p:spPr>
      </p:pic>
    </p:spTree>
    <p:extLst>
      <p:ext uri="{BB962C8B-B14F-4D97-AF65-F5344CB8AC3E}">
        <p14:creationId xmlns:p14="http://schemas.microsoft.com/office/powerpoint/2010/main" val="1316026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alloc</a:t>
            </a:r>
            <a:r>
              <a:rPr lang="en-US" dirty="0"/>
              <a:t>, share and free</a:t>
            </a:r>
            <a:br>
              <a:rPr lang="en-US" dirty="0"/>
            </a:br>
            <a:r>
              <a:rPr lang="en-US" dirty="0"/>
              <a:t>Is this a valid use case ?</a:t>
            </a:r>
          </a:p>
        </p:txBody>
      </p:sp>
    </p:spTree>
    <p:extLst>
      <p:ext uri="{BB962C8B-B14F-4D97-AF65-F5344CB8AC3E}">
        <p14:creationId xmlns:p14="http://schemas.microsoft.com/office/powerpoint/2010/main" val="41601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02672"/>
            <a:ext cx="10822497" cy="60568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ion_alloc_fd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align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				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heap_mask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flags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handle_fd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ion_user_handle_t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ret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ion_alloc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align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heap_mask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				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flags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ret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ion_share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handle_fd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ion_free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5693" y="5265366"/>
            <a:ext cx="7035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 in Orphan Buffer</a:t>
            </a:r>
          </a:p>
        </p:txBody>
      </p:sp>
    </p:spTree>
    <p:extLst>
      <p:ext uri="{BB962C8B-B14F-4D97-AF65-F5344CB8AC3E}">
        <p14:creationId xmlns:p14="http://schemas.microsoft.com/office/powerpoint/2010/main" val="6624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7" y="575281"/>
            <a:ext cx="7748712" cy="55998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31385" y="2522166"/>
            <a:ext cx="19661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Orphan Buffer</a:t>
            </a:r>
          </a:p>
        </p:txBody>
      </p:sp>
    </p:spTree>
    <p:extLst>
      <p:ext uri="{BB962C8B-B14F-4D97-AF65-F5344CB8AC3E}">
        <p14:creationId xmlns:p14="http://schemas.microsoft.com/office/powerpoint/2010/main" val="427087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 Ion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ION Buffers with no handle associated are orphan buffer</a:t>
            </a:r>
          </a:p>
          <a:p>
            <a:r>
              <a:rPr lang="en-US" sz="3200" b="1" dirty="0"/>
              <a:t>Orphan ion buffers may not be necessarily leaks</a:t>
            </a:r>
          </a:p>
          <a:p>
            <a:r>
              <a:rPr lang="en-US" dirty="0" err="1"/>
              <a:t>ion_buffer</a:t>
            </a:r>
            <a:r>
              <a:rPr lang="en-US" dirty="0"/>
              <a:t>-&gt;</a:t>
            </a:r>
            <a:r>
              <a:rPr lang="en-US" dirty="0" err="1"/>
              <a:t>pid</a:t>
            </a:r>
            <a:r>
              <a:rPr lang="en-US" dirty="0"/>
              <a:t> is updated to context it is being removed from</a:t>
            </a:r>
          </a:p>
          <a:p>
            <a:r>
              <a:rPr lang="en-US" dirty="0"/>
              <a:t>They could be imported and used by ion clients</a:t>
            </a:r>
          </a:p>
          <a:p>
            <a:r>
              <a:rPr lang="en-US" dirty="0"/>
              <a:t>As soon as an ion handle is associated with an ion buffer, it is no more orphan buffer</a:t>
            </a:r>
          </a:p>
          <a:p>
            <a:r>
              <a:rPr lang="en-US" dirty="0"/>
              <a:t>Persistent, growing orphan ion buffers however indicate leak</a:t>
            </a:r>
          </a:p>
        </p:txBody>
      </p:sp>
    </p:spTree>
    <p:extLst>
      <p:ext uri="{BB962C8B-B14F-4D97-AF65-F5344CB8AC3E}">
        <p14:creationId xmlns:p14="http://schemas.microsoft.com/office/powerpoint/2010/main" val="608854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 ion buffer</a:t>
            </a:r>
          </a:p>
        </p:txBody>
      </p:sp>
    </p:spTree>
    <p:extLst>
      <p:ext uri="{BB962C8B-B14F-4D97-AF65-F5344CB8AC3E}">
        <p14:creationId xmlns:p14="http://schemas.microsoft.com/office/powerpoint/2010/main" val="2731828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02672"/>
            <a:ext cx="10822497" cy="60568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ion_import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share_fd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			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ion_user_handle_t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ion_fd_data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data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share_fd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EINVAL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ret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ion_ioctl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ION_IOC_IMPORT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344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02672"/>
            <a:ext cx="10822497" cy="605685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ion_import_and_map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	unsigned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	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ion_fd_data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data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share_fd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ret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ion_ioctl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ION_IOC_IMPORT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mmap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length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flags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offset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MAP_FAILED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errno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/* use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2700" dirty="0">
                <a:solidFill>
                  <a:srgbClr val="000000"/>
                </a:solidFill>
                <a:latin typeface="Courier New" panose="02070309020205020404" pitchFamily="49" charset="0"/>
              </a:rPr>
              <a:t>close(</a:t>
            </a:r>
            <a:r>
              <a:rPr lang="en-US" sz="2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data.fd</a:t>
            </a:r>
            <a:r>
              <a:rPr lang="en-US" sz="27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ion_ioctl</a:t>
            </a:r>
            <a:r>
              <a:rPr lang="en-US" sz="2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sz="2700" dirty="0">
                <a:solidFill>
                  <a:srgbClr val="000000"/>
                </a:solidFill>
                <a:latin typeface="Courier New" panose="02070309020205020404" pitchFamily="49" charset="0"/>
              </a:rPr>
              <a:t>, ION_IOC_FREE, </a:t>
            </a:r>
            <a:r>
              <a:rPr lang="en-US" sz="2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data.handle</a:t>
            </a:r>
            <a:r>
              <a:rPr lang="en-US" sz="27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6318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53" y="1425040"/>
            <a:ext cx="10044214" cy="4025734"/>
          </a:xfrm>
        </p:spPr>
      </p:pic>
    </p:spTree>
    <p:extLst>
      <p:ext uri="{BB962C8B-B14F-4D97-AF65-F5344CB8AC3E}">
        <p14:creationId xmlns:p14="http://schemas.microsoft.com/office/powerpoint/2010/main" val="693552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09" y="748697"/>
            <a:ext cx="9580378" cy="5321940"/>
          </a:xfrm>
        </p:spPr>
      </p:pic>
    </p:spTree>
    <p:extLst>
      <p:ext uri="{BB962C8B-B14F-4D97-AF65-F5344CB8AC3E}">
        <p14:creationId xmlns:p14="http://schemas.microsoft.com/office/powerpoint/2010/main" val="114096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 Heap Types</a:t>
            </a:r>
          </a:p>
        </p:txBody>
      </p:sp>
    </p:spTree>
    <p:extLst>
      <p:ext uri="{BB962C8B-B14F-4D97-AF65-F5344CB8AC3E}">
        <p14:creationId xmlns:p14="http://schemas.microsoft.com/office/powerpoint/2010/main" val="2282031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 debug</a:t>
            </a:r>
          </a:p>
        </p:txBody>
      </p:sp>
    </p:spTree>
    <p:extLst>
      <p:ext uri="{BB962C8B-B14F-4D97-AF65-F5344CB8AC3E}">
        <p14:creationId xmlns:p14="http://schemas.microsoft.com/office/powerpoint/2010/main" val="694029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41" y="253806"/>
            <a:ext cx="10515600" cy="1325563"/>
          </a:xfrm>
        </p:spPr>
        <p:txBody>
          <a:bodyPr/>
          <a:lstStyle/>
          <a:p>
            <a:r>
              <a:rPr lang="en-US" dirty="0"/>
              <a:t>Live Target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229" y="1478943"/>
            <a:ext cx="10766571" cy="501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cat /sys/kernel/debug/ion/clients/qseecom-kernel-0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size_in_bytes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 handle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refcount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      buffer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b000 :                1 : ffffffc05f5bce00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b000 :                1 : ffffffc0620fee00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32000 :                1 : ffffffc063727200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2000 :                1 : ffffffc06deaea00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1000 :                1 : ffffffc06e5b1c00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5000 :                1 : ffffffc06e624d00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5000 :                1 : ffffffc070108700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5000 :                1 : ffffffc070108f00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7000 :                1 : ffffffc07010ac00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1000 :                1 : ffffffc07010ce00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7e000 :                1 : ffffffc070751100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5000 :                1 : ffffffc070f11500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cat /sys/kernel/debug/ion/clients/673-0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size_in_bytes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 handle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refcount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      buffer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system:             1000 :                1 : ffffffc05b0f8600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system:             1000 :                1 : ffffffc05b0f8900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system:             1000 :                1 : ffffffc05b0f8d00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system:             1000 :                1 : ffffffc05b0f9300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system:             1000 :                1 : ffffffc05b0fe400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system:             1000 :                1 : ffffffc05b0fe800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system:             1000 :                1 : ffffffc05b0feb00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system:             1000 :                1 : ffffffc05b0fee00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system:             2000 :                1 : ffffffc05b0fef00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system:             1000 :                1 : ffffffc05b0ff100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system:             f000 :                1 : ffffffc05f4ae000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system:            3c000 :                1 : ffffffc05f4af400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system:             f000 :                1 : ffffffc05f4af700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system:             1000 :                1 : ffffffc05f76c100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system:             1000 :                1 : ffffffc05f76c800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system:             1000 :                1 : ffffffc05f7bf500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system:             1000 :                1 : ffffffc062309300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system:             4000 :                1 : ffffffc063440800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system:             1000 :                1 : ffffffc063761000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78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41" y="253806"/>
            <a:ext cx="10515600" cy="1325563"/>
          </a:xfrm>
        </p:spPr>
        <p:txBody>
          <a:bodyPr/>
          <a:lstStyle/>
          <a:p>
            <a:r>
              <a:rPr lang="en-US" dirty="0"/>
              <a:t>Live Target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229" y="1478943"/>
            <a:ext cx="10766571" cy="501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cat /sys/kernel/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debugfs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/heaps/system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client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size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hbtp_daemon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2151          5242880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673             4096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673             4096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673             4096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673             4096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673             4096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673            16384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. . 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673             4096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DTS_EAGLE               80           131072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voip_client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80             8192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voip_client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80             4096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voc_cal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80             4096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adsprpc-smd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1          5242880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orphaned allocations (info is from last known client):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surfaceflinger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500             4096 0 1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surfaceflinger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500          8417280 0 1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surfaceflinger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500          8417280 0 1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surfaceflinger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500             4096 0 1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surfaceflinger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500             4096 0 1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surfaceflinger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500          8355840 0 1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total orphaned        107061248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total         112922624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deferred free                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uncached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pool = 3141632 cached pool = 25243648 secure pool = 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pool total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uncached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cached + secure) = 28385280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58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41" y="253806"/>
            <a:ext cx="10515600" cy="1325563"/>
          </a:xfrm>
        </p:spPr>
        <p:txBody>
          <a:bodyPr/>
          <a:lstStyle/>
          <a:p>
            <a:r>
              <a:rPr lang="en-US" dirty="0"/>
              <a:t>Live Target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229" y="1216550"/>
            <a:ext cx="10766571" cy="52765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cat /sys/kernel/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debugfs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/heaps/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qsecom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client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size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678            45056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gatekeeperd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699            45056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mdtpd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698           204800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qseecomd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535             8192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qseecomd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535             4096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qseecomd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535            20480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qseecomd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535            20480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qseecomd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535            28672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qseecomd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535             4096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qseecomd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535            20480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qseecomd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535           516096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qseecomd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535            20480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qsee_log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1            32768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qseecom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-kernel                1           937984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orphaned allocations (info is from last known client):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total orphaned                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total            970752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Memory Map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client  start address    end address           size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qsee_log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0x0x00000000f8000000 0x0x00000000f8007fff          32768 (0x8000)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qseecom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-kernel 0x0x00000000f8008000 0x0x00000000f800efff          28672 (0x7000)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535 0x0x00000000f8008000 0x0x00000000f800efff          28672 (0x7000)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qseecom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-kernel 0x0x00000000f800f000 0x0x00000000f800ffff           4096 (0x1000)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535 0x0x00000000f800f000 0x0x00000000f800ffff           4096 (0x1000)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qseecom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-kernel 0x0x00000000f8010000 0x0x00000000f8014fff          20480 (0x5000)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535 0x0x00000000f8010000 0x0x00000000f8014fff          20480 (0x5000)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qseecom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-kernel 0x0x00000000f8015000 0x0x00000000f8015fff           4096 (0x1000)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535 0x0x00000000f8015000 0x0x00000000f8015fff           4096 (0x1000)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qseecom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-kernel 0x0x00000000f8016000 0x0x00000000f8017fff           8192 (0x2000)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535 0x0x00000000f8016000 0x0x00000000f8017fff           8192 (0x2000)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81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41" y="253806"/>
            <a:ext cx="10515600" cy="1325563"/>
          </a:xfrm>
        </p:spPr>
        <p:txBody>
          <a:bodyPr/>
          <a:lstStyle/>
          <a:p>
            <a:r>
              <a:rPr lang="en-US" dirty="0"/>
              <a:t>Live Target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229" y="1478943"/>
            <a:ext cx="10766571" cy="501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msm8937_64:/d/ion # ls -l /proc/673/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fdinfo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ls -l /proc/673/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total 0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00:26 0 -&gt; /dev/null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00:26 1 -&gt; /dev/null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10 -&gt; /dev/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msm_audio_cal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11 -&gt; /dev/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msm_rtac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-x------ 1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12 -&gt; /system/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/aanc_tuning_mixer.txt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-x------ 1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13 -&gt; /dev/ion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14 -&gt;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anon_inode:dmabuf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15 -&gt;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anon_inode:dmabuf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16 -&gt;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anon_inode:dmabuf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17 -&gt;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anon_inode:dmabuf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18 -&gt;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anon_inode:dmabuf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19 -&gt;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anon_inode:dmabuf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00:26 2 -&gt; /dev/null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20 -&gt;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anon_inode:dmabuf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21 -&gt;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anon_inode:dmabuf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22 -&gt;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anon_inode:dmabuf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23 -&gt;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anon_inode:dmabuf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4 -&gt; /dev/binder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40 -&gt; /sys/kernel/debug/tracing/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trace_marker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41 -&gt; /dev/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ashmem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42 -&gt; /dev/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/controlC0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43 -&gt; /dev/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/controlC0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44 -&gt; /dev/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/hwC0D1000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45 -&gt; /dev/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ashmem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46 -&gt; /dev/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ashmem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47 -&gt; /dev/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ashmem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5 -&gt; /dev/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/controlC0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6 -&gt; /dev/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cpuctl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/tasks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7 -&gt; /dev/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cpuctl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bg_non_interactive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/tasks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8 -&gt; /dev/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/controlC0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audio 64 1970-01-01 00:17 9 -&gt; /dev/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43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Clara (go/</a:t>
            </a:r>
            <a:r>
              <a:rPr lang="en-US" dirty="0" err="1"/>
              <a:t>clara</a:t>
            </a:r>
            <a:r>
              <a:rPr lang="en-US" dirty="0"/>
              <a:t>): </a:t>
            </a:r>
            <a:r>
              <a:rPr lang="en-US" dirty="0"/>
              <a:t>Memory -&gt; 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229" y="1478943"/>
            <a:ext cx="10766571" cy="501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heaps:5  parsing 1 of 5 heap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0xffffffe9aa270c00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Heap ID : 25 Heap Type: 0 Heap Name : system 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Total allocated : 2015372 KB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Total Handles   : 2015368 KB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Orphan          : 4 KB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CLIENT: (struct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ion_client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*)0xffffffe8492ad900 ,  task 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ndroid.systemui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ion_client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10429-1 / PID: 10429 / Size : 18648 KB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ion_buffer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0xffffffe8ded6f300 size:   836 KB Handle Count: 3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ion_buffer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0xffffffe8ded6f600 size:     4 KB Handle Count: 3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ion_buffer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0xffffffe8f2246200 size:   464 KB Handle Count: 3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ion_buffer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0xffffffe8f2247500 size:     4 KB Handle Count: 3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ion_buffer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0xffffffe910b77b00 size:     4 KB Handle Count: 3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ion_buffer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0xffffffe910b77c00 size: 14720 KB Handle Count: 3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CLIENT: (struct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ion_client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*)0xffffffe9a817bf00 ,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ion_client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adsprpc-smd-0 / PID: 1 / Size : 13312 KB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ion_buffer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0xffffffe8e8db3500 size: 3072 KB Handle Count: 2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ion_buffer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0xffffffe940951900 size: 1024 KB Handle Count: 2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ion_buffer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0xffffffe940951e00 size: 2048 KB Handle Count: 2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ion_buffer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0xffffffe95483a600 size: 1024 KB Handle Count: 2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Total number of clients: 38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----------------------------------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orphaned allocations (info is from last known client):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buffer: 0xffffffe93918f400, Buffer size: 4 KB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rot_fenceq_0_0 PID: 9179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kmap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count: 0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ref_count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1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----------------------------------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total orphan size: 4 KB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total buffer size: 2015372 KB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----------------------------------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829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41" y="253806"/>
            <a:ext cx="10515600" cy="1325563"/>
          </a:xfrm>
        </p:spPr>
        <p:txBody>
          <a:bodyPr/>
          <a:lstStyle/>
          <a:p>
            <a:r>
              <a:rPr lang="en-US" dirty="0"/>
              <a:t>Clara (go/</a:t>
            </a:r>
            <a:r>
              <a:rPr lang="en-US" dirty="0" err="1"/>
              <a:t>clara</a:t>
            </a:r>
            <a:r>
              <a:rPr lang="en-US" dirty="0"/>
              <a:t>): Files -&gt; Open File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229" y="1478943"/>
            <a:ext cx="10766571" cy="501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TASK : 0xFFFFFFE9A4D10E80 PID :    679 TASK_NAME : provider@2.4-se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 file : 0xFFFFFFE9A693BB80 \\vmlinux\mem\null_fops null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 file : 0xFFFFFFE9A693BB80 \\vmlinux\mem\null_fops null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[2] file : 0xFFFFFFE9A693BB80 \\vmlinux\mem\null_fops null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**[MSM_IPC] (struct sock)0xFFFFFFE9A3CABA80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[48] file : 0xFFFFFFE8A9870780 \\vmlinux\ion\ion_fops ion client : 0xFFFFFFE98E1D9200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[73] file : 0xFFFFFFE92F0DE3C0 \\vmlinux\ion\ion_fops ion client : 0xFFFFFFE95D11E300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[74] file : 0xFFFFFFE92F0DF7C0 \\vmlinux\adsprpc\fops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adsprpc-smd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[75] file : 0xFFFFFFE875A21A40 \\vmlinux\eventfd\eventfd_fops 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eventfd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[76] file : 0xFFFFFFE875A212C0 \\vmlinux\inotify_user\inotify_fops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inotify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[77] file : 0xFFFFFFE875A21E00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[78] file : 0xFFFFFFE875A20140 \\vmlinux\eventfd\eventfd_fops 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eventfd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[79] file : 0xFFFFFFE8CA1457C0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[81] file : 0xFFFFFFE976B10B40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[86] file : 0xFFFFFFE96178C640 \\vmlinux\ion\ion_fops ion client : 0xFFFFFFE961316100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[110] file : 0xFFFFFFE8A7441B80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[111] file : 0xFFFFFFE8C0331540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[112] file : 0xFFFFFFE934890500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[113] file : 0xFFFFFFE8E92F6C80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[118] file : 0xFFFFFFE8804F0780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[119] file : 0xFFFFFFE8804F1E00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[120] file : 0xFFFFFFE8E92F7680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[121] file : 0xFFFFFFE8E92F7040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[123] file : 0xFFFFFFE9294DEB40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[124] file : 0xFFFFFFE9294DF040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[128] file : 0xFFFFFFE8E4642640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[129] file : 0xFFFFFFE8E4642DC0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[130] file : 0xFFFFFFE872532640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[131] file : 0xFFFFFFE87298BE00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[133] file : 0xFFFFFFE90B0C2A00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[134] file : 0xFFFFFFE90B0C28C0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[137] file : 0xFFFFFFE87298B2C0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[138] file : 0xFFFFFFE87298AB40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[142] file : 0xFFFFFFE86F6C8B40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[143] file : 0xFFFFFFE873BA2C80 \\vmlinux\dma-buf\dma_buf_fops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dmabuf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55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3543970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 Allocation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ION Allocation latency depend on heap type </a:t>
            </a:r>
          </a:p>
          <a:p>
            <a:r>
              <a:rPr lang="en-US" altLang="en-US" dirty="0"/>
              <a:t>ION_HEAP_TYPE_SYSTEM faces lot of questions around this</a:t>
            </a:r>
          </a:p>
          <a:p>
            <a:r>
              <a:rPr lang="en-US" altLang="en-US" dirty="0"/>
              <a:t>ION_HEAP_TYPE_SYSTEM allocation flow</a:t>
            </a:r>
          </a:p>
          <a:p>
            <a:pPr lvl="1"/>
            <a:r>
              <a:rPr lang="en-US" dirty="0"/>
              <a:t>Try allocate from ion page pools</a:t>
            </a:r>
          </a:p>
          <a:p>
            <a:pPr lvl="1"/>
            <a:r>
              <a:rPr lang="en-US" dirty="0"/>
              <a:t>Try allocate highest order from buddy in this sequence (order 9, 8, 4)</a:t>
            </a:r>
          </a:p>
          <a:p>
            <a:pPr lvl="1"/>
            <a:r>
              <a:rPr lang="en-US" dirty="0"/>
              <a:t>High order allocations are with (GFP_HIGHUSER | __GFP_NOWARN __GFP_NORETRY) &amp; ~__GFP_RECLAIM)</a:t>
            </a:r>
          </a:p>
          <a:p>
            <a:pPr lvl="1"/>
            <a:r>
              <a:rPr lang="en-US" dirty="0"/>
              <a:t>Falling to order 0 allocations is costliest and would depend on system memory fragmentation</a:t>
            </a:r>
          </a:p>
          <a:p>
            <a:pPr lvl="1"/>
            <a:r>
              <a:rPr lang="en-US" dirty="0"/>
              <a:t>Allocations can also be preempted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8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41" y="253806"/>
            <a:ext cx="10515600" cy="1325563"/>
          </a:xfrm>
        </p:spPr>
        <p:txBody>
          <a:bodyPr/>
          <a:lstStyle/>
          <a:p>
            <a:r>
              <a:rPr lang="en-US" dirty="0"/>
              <a:t>ION Allocation Latency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229" y="1478943"/>
            <a:ext cx="10899921" cy="501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memory_prof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test results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ION: system heap without page pooling: Cached.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=&gt; 44049290 ION_IOC_ALLOC ION_SYSTEM_HEAP_ID ION_FLAG_CACHED|ION_FLAG_POOL_FORCE_ALLOC 2MB average: 1.21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std_dev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0.39 reps: 50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=&gt; 44049290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ION_SYSTEM_HEAP_ID ION_FLAG_CACHED|ION_FLAG_POOL_FORCE_ALLOC 2MB average: 0.12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std_dev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0.00 reps: 50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=&gt; 44049290 ION_IOC_FREE ION_SYSTEM_HEAP_ID ION_FLAG_CACHED|ION_FLAG_POOL_FORCE_ALLOC 2MB average: 0.01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std_dev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0.00 reps: 50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=&gt; 44049415 ION_IOC_ALLOC ION_SYSTEM_HEAP_ID ION_FLAG_CACHED|ION_FLAG_POOL_FORCE_ALLOC 4MB average: 2.15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std_dev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0.03 reps: 50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=&gt; 44049415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ION_SYSTEM_HEAP_ID ION_FLAG_CACHED|ION_FLAG_POOL_FORCE_ALLOC 4MB average: 0.22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std_dev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0.00 reps: 50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=&gt; 44049415 ION_IOC_FREE ION_SYSTEM_HEAP_ID ION_FLAG_CACHED|ION_FLAG_POOL_FORCE_ALLOC 4MB average: 0.01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std_dev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0.00 reps: 50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=&gt; 44049598 ION_IOC_ALLOC ION_SYSTEM_HEAP_ID ION_FLAG_CACHED|ION_FLAG_POOL_FORCE_ALLOC 6MB average: 3.20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std_dev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0.02 reps: 50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=&gt; 44049598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ION_SYSTEM_HEAP_ID ION_FLAG_CACHED|ION_FLAG_POOL_FORCE_ALLOC 6MB average: 0.34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std_dev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0.01 reps: 50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=&gt; 44049598 ION_IOC_FREE ION_SYSTEM_HEAP_ID ION_FLAG_CACHED|ION_FLAG_POOL_FORCE_ALLOC 6MB average: 0.01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std_dev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0.00 reps: 50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=&gt; 44049840 ION_IOC_ALLOC ION_SYSTEM_HEAP_ID ION_FLAG_CACHED|ION_FLAG_POOL_FORCE_ALLOC 8MB average: 4.22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std_dev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0.02 reps: 50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=&gt; 44049840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ION_SYSTEM_HEAP_ID ION_FLAG_CACHED|ION_FLAG_POOL_FORCE_ALLOC 8MB average: 0.45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std_dev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0.01 reps: 50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=&gt; 44049840 ION_IOC_FREE ION_SYSTEM_HEAP_ID ION_FLAG_CACHED|ION_FLAG_POOL_FORCE_ALLOC 8MB average: 0.01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std_dev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0.00 reps: 50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=&gt; 44050140 ION_IOC_ALLOC ION_SYSTEM_HEAP_ID ION_FLAG_CACHED|ION_FLAG_POOL_FORCE_ALLOC 10MB average: 5.24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std_dev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0.02 reps: 50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=&gt; 44050140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ION_SYSTEM_HEAP_ID ION_FLAG_CACHED|ION_FLAG_POOL_FORCE_ALLOC 10MB average: 0.56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std_dev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0.00 reps: 50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=&gt; 44050140 ION_IOC_FREE ION_SYSTEM_HEAP_ID ION_FLAG_CACHED|ION_FLAG_POOL_FORCE_ALLOC 10MB average: 0.02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std_dev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0.00 reps: 50</a:t>
            </a:r>
          </a:p>
        </p:txBody>
      </p:sp>
    </p:spTree>
    <p:extLst>
      <p:ext uri="{BB962C8B-B14F-4D97-AF65-F5344CB8AC3E}">
        <p14:creationId xmlns:p14="http://schemas.microsoft.com/office/powerpoint/2010/main" val="426186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669134"/>
            <a:ext cx="10571922" cy="5372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" rIns="9144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ION_HEAP_TYPE_SYSTEM</a:t>
            </a:r>
          </a:p>
          <a:p>
            <a:pPr>
              <a:lnSpc>
                <a:spcPct val="100000"/>
              </a:lnSpc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Allocate from kernel buddy layer via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alloc_pages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pages that are allocated can be scattered and not physically contiguous</a:t>
            </a:r>
          </a:p>
          <a:p>
            <a:pPr>
              <a:lnSpc>
                <a:spcPct val="100000"/>
              </a:lnSpc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IOMMU clients are most frequent users of such heap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ION_HEAP_TYPE_SYSTEM_CONTIG</a:t>
            </a:r>
          </a:p>
          <a:p>
            <a:pPr>
              <a:lnSpc>
                <a:spcPct val="100000"/>
              </a:lnSpc>
            </a:pPr>
            <a:r>
              <a:rPr lang="en-US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upport for this heap is deprecated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ION_HEAP_TYPE_CARVEOUT</a:t>
            </a:r>
          </a:p>
          <a:p>
            <a:pPr>
              <a:lnSpc>
                <a:spcPct val="100000"/>
              </a:lnSpc>
            </a:pPr>
            <a:r>
              <a:rPr lang="en-US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llocated from a pre-reserved carveout region and is physically contiguous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ION_HEAP_TYPE_DMA</a:t>
            </a:r>
          </a:p>
          <a:p>
            <a:pPr>
              <a:lnSpc>
                <a:spcPct val="100000"/>
              </a:lnSpc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Allocated using DMA APIs</a:t>
            </a:r>
          </a:p>
          <a:p>
            <a:pPr>
              <a:lnSpc>
                <a:spcPct val="100000"/>
              </a:lnSpc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can provide large physical contiguous buffers (</a:t>
            </a:r>
            <a:r>
              <a:rPr lang="en-US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CMA supported systems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ION_HEAP_TYPE_SECURE_DMA</a:t>
            </a:r>
          </a:p>
          <a:p>
            <a:pPr>
              <a:lnSpc>
                <a:spcPct val="100000"/>
              </a:lnSpc>
            </a:pPr>
            <a:r>
              <a:rPr lang="en-US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llocate secure buffers on a target supporting slave side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xpu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mpu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base) protection</a:t>
            </a:r>
          </a:p>
          <a:p>
            <a:pPr>
              <a:lnSpc>
                <a:spcPct val="100000"/>
              </a:lnSpc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 buffers are expected to be physically contiguous and 2MB aligned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ION_HEAP_TYPE_SYSTEM_SECURE</a:t>
            </a:r>
          </a:p>
          <a:p>
            <a:pPr>
              <a:lnSpc>
                <a:spcPct val="100000"/>
              </a:lnSpc>
            </a:pPr>
            <a:r>
              <a:rPr lang="en-US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ecure buffer use cases for system supporting hypervisor.</a:t>
            </a:r>
          </a:p>
          <a:p>
            <a:pPr>
              <a:lnSpc>
                <a:spcPct val="100000"/>
              </a:lnSpc>
            </a:pPr>
            <a:r>
              <a:rPr lang="en-US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uffers need not be physically contiguous.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ION_HEAP_TYPE_HYP_CMA</a:t>
            </a:r>
          </a:p>
          <a:p>
            <a:pPr>
              <a:lnSpc>
                <a:spcPct val="100000"/>
              </a:lnSpc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cases on hypervisor based system may still need physically contiguous buffers protected through hypervisor.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5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 Allocation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ION Allocation trace events</a:t>
            </a:r>
          </a:p>
          <a:p>
            <a:pPr lvl="1"/>
            <a:r>
              <a:rPr lang="en-US" dirty="0" err="1"/>
              <a:t>ion_alloc_buffer_start</a:t>
            </a:r>
            <a:endParaRPr lang="en-US" dirty="0"/>
          </a:p>
          <a:p>
            <a:pPr lvl="1"/>
            <a:r>
              <a:rPr lang="en-US" dirty="0" err="1"/>
              <a:t>ion_alloc_buffer_end</a:t>
            </a:r>
            <a:endParaRPr lang="en-US" dirty="0"/>
          </a:p>
          <a:p>
            <a:pPr lvl="1"/>
            <a:r>
              <a:rPr lang="en-US" dirty="0" err="1"/>
              <a:t>kmem:mm_page_alloc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8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41" y="253806"/>
            <a:ext cx="10515600" cy="1325563"/>
          </a:xfrm>
        </p:spPr>
        <p:txBody>
          <a:bodyPr/>
          <a:lstStyle/>
          <a:p>
            <a:r>
              <a:rPr lang="en-US" dirty="0"/>
              <a:t>ION Allocation Latency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229" y="1478943"/>
            <a:ext cx="10899921" cy="501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699.182943: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ion_alloc_buffer_start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=6435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=system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=10485760 mask=0x2000000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699.182976: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mm_page_alloc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page=ffffffbdc2060000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=530432 order=9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migratetype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699.183137: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mm_page_alloc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page=ffffffbdc2068000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=530944 order=9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migratetype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699.183305: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mm_page_alloc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page=ffffffbdc2070000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=531456 order=9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migratetype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699.183459: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mm_page_alloc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page=ffffffbdc2078000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=531968 order=9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migratetype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699.183600: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mm_page_alloc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page=          (null)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 order=9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migratetype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699.183610: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mm_page_alloc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page=          (null)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 order=8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migratetype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699.183643: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mm_page_alloc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page=ffffffbdc2cc82c0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=733707 order=0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migratetype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699.186248: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ion_alloc_buffer_end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=6435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=system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=10485760 mask=0x2000000</a:t>
            </a:r>
          </a:p>
        </p:txBody>
      </p:sp>
    </p:spTree>
    <p:extLst>
      <p:ext uri="{BB962C8B-B14F-4D97-AF65-F5344CB8AC3E}">
        <p14:creationId xmlns:p14="http://schemas.microsoft.com/office/powerpoint/2010/main" val="111685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385207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 </a:t>
            </a:r>
            <a:r>
              <a:rPr lang="en-US" dirty="0" err="1"/>
              <a:t>alloc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48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2673"/>
            <a:ext cx="10805720" cy="60484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ion_ioctl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file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. . 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. . .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case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ION_IOC_ALLOC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ion_handle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handle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__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ion_alloc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allocation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		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allocation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align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		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allocation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heap_id_mask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		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allocation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true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IS_ERR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PTR_ERR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allocation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	break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. . 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21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2673"/>
            <a:ext cx="10805720" cy="60484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ion_handle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ion_alloc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ion_client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align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heap_id_mask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flags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bool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grab_handle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b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	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ion_buffer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buffer;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struct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ion_handle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*handle;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buffer =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ion_buffer_create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dev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					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align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flags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handle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ion_handle_create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buffer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	ion_handle_add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handle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a-DK" dirty="0">
                <a:solidFill>
                  <a:srgbClr val="8000FF"/>
                </a:solidFill>
                <a:latin typeface="Courier New" panose="02070309020205020404" pitchFamily="49" charset="0"/>
              </a:rPr>
              <a:t>	return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handle;</a:t>
            </a:r>
            <a:b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94274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 free</a:t>
            </a:r>
          </a:p>
        </p:txBody>
      </p:sp>
    </p:spTree>
    <p:extLst>
      <p:ext uri="{BB962C8B-B14F-4D97-AF65-F5344CB8AC3E}">
        <p14:creationId xmlns:p14="http://schemas.microsoft.com/office/powerpoint/2010/main" val="1941565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2673"/>
            <a:ext cx="10805720" cy="60484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ion_ioctl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file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. . 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. . .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case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ION_IOC_FREE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ion_handle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ion_handle_get_by_id_nolock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			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IS_ERR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PTR_ERR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ion_free_nolock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ion_handle_put_nolock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. . 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39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2673"/>
            <a:ext cx="10805720" cy="6048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ion_free_nolock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ion_client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						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		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ion_handle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ion_handle_put_nolock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8481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 buffer share</a:t>
            </a:r>
          </a:p>
        </p:txBody>
      </p:sp>
    </p:spTree>
    <p:extLst>
      <p:ext uri="{BB962C8B-B14F-4D97-AF65-F5344CB8AC3E}">
        <p14:creationId xmlns:p14="http://schemas.microsoft.com/office/powerpoint/2010/main" val="312105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 Heap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1547669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2673"/>
            <a:ext cx="10805720" cy="60484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ion_ioctl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file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. . 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. . .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case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ION_IOC_SHARE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ION_IOC_MAP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ion_handle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handle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ion_handle_get_by_id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IS_ERR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PTR_ERR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ion_share_dma_buf_fd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ion_handle_put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ret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. . 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55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2673"/>
            <a:ext cx="10805720" cy="60484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ion_share_dma_buf_fd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ion_client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ion_handle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	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dma_buf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dmabuf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dmabuf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ion_share_dma_buf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IS_ERR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dmabuf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PTR_ERR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dmabuf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dma_buf_fd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dmabuf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O_CLOEXEC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dma_buf_put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dmabuf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92961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 buffer import</a:t>
            </a:r>
          </a:p>
        </p:txBody>
      </p:sp>
    </p:spTree>
    <p:extLst>
      <p:ext uri="{BB962C8B-B14F-4D97-AF65-F5344CB8AC3E}">
        <p14:creationId xmlns:p14="http://schemas.microsoft.com/office/powerpoint/2010/main" val="25342800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2673"/>
            <a:ext cx="10805720" cy="60484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ion_ioctl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file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. . 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. . .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case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ION_IOC_IMPORT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ion_handle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handle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ion_import_dma_buf_fd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IS_ERR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	ret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PTR_ERR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	break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. . 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738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2673"/>
            <a:ext cx="10805720" cy="60484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ion_handle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ion_import_dma_buf_fd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			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ion_client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dma_buf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dmabuf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ion_handle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dmabuf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dma_buf_get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IS_ERR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dmabuf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ERR_CAST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dmabuf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handle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ion_import_dma_buf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dmabuf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dma_buf_put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dmabuf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handle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66496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09" y="748697"/>
            <a:ext cx="9580378" cy="5321940"/>
          </a:xfrm>
        </p:spPr>
      </p:pic>
    </p:spTree>
    <p:extLst>
      <p:ext uri="{BB962C8B-B14F-4D97-AF65-F5344CB8AC3E}">
        <p14:creationId xmlns:p14="http://schemas.microsoft.com/office/powerpoint/2010/main" val="17825545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53" y="1425040"/>
            <a:ext cx="10044214" cy="4025734"/>
          </a:xfrm>
        </p:spPr>
      </p:pic>
    </p:spTree>
    <p:extLst>
      <p:ext uri="{BB962C8B-B14F-4D97-AF65-F5344CB8AC3E}">
        <p14:creationId xmlns:p14="http://schemas.microsoft.com/office/powerpoint/2010/main" val="28807561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4857225" y="1129869"/>
            <a:ext cx="1551963" cy="3607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ion_device</a:t>
            </a: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912378" y="2049861"/>
            <a:ext cx="1551963" cy="3607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ion_client</a:t>
            </a:r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7123651" y="2049861"/>
            <a:ext cx="1551963" cy="3607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ion_client</a:t>
            </a:r>
            <a:endParaRPr lang="en-US" dirty="0"/>
          </a:p>
        </p:txBody>
      </p:sp>
      <p:cxnSp>
        <p:nvCxnSpPr>
          <p:cNvPr id="8" name="Connector: Elbow 7"/>
          <p:cNvCxnSpPr>
            <a:stCxn id="2" idx="2"/>
            <a:endCxn id="4" idx="0"/>
          </p:cNvCxnSpPr>
          <p:nvPr/>
        </p:nvCxnSpPr>
        <p:spPr>
          <a:xfrm rot="5400000">
            <a:off x="4381152" y="797805"/>
            <a:ext cx="559265" cy="194484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/>
          <p:cNvCxnSpPr>
            <a:stCxn id="2" idx="2"/>
            <a:endCxn id="5" idx="0"/>
          </p:cNvCxnSpPr>
          <p:nvPr/>
        </p:nvCxnSpPr>
        <p:spPr>
          <a:xfrm rot="16200000" flipH="1">
            <a:off x="6486788" y="637015"/>
            <a:ext cx="559265" cy="226642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686026" y="752364"/>
            <a:ext cx="2214693" cy="10486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Bent Line 11"/>
          <p:cNvSpPr/>
          <p:nvPr/>
        </p:nvSpPr>
        <p:spPr>
          <a:xfrm>
            <a:off x="7994707" y="709021"/>
            <a:ext cx="3665990" cy="10779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4913"/>
              <a:gd name="adj6" fmla="val -43922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struct 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ion_device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	struct 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rb_root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 buffers;</a:t>
            </a:r>
            <a:b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	struct 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rb_root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 clients;</a:t>
            </a:r>
            <a:b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	. . .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932263" y="2992224"/>
            <a:ext cx="1551963" cy="3607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ion_handle</a:t>
            </a:r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3854742" y="2989426"/>
            <a:ext cx="1551963" cy="3607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ion_handle</a:t>
            </a:r>
            <a:endParaRPr lang="en-US" dirty="0"/>
          </a:p>
        </p:txBody>
      </p:sp>
      <p:cxnSp>
        <p:nvCxnSpPr>
          <p:cNvPr id="15" name="Connector: Elbow 14"/>
          <p:cNvCxnSpPr/>
          <p:nvPr/>
        </p:nvCxnSpPr>
        <p:spPr>
          <a:xfrm rot="5400000">
            <a:off x="2907485" y="2223381"/>
            <a:ext cx="581636" cy="9801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/>
          <p:nvPr/>
        </p:nvCxnSpPr>
        <p:spPr>
          <a:xfrm rot="16200000" flipH="1">
            <a:off x="3870123" y="2239711"/>
            <a:ext cx="578838" cy="942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1932263" y="3723463"/>
            <a:ext cx="1551963" cy="3607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ion_buffer</a:t>
            </a:r>
            <a:endParaRPr lang="en-US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3877112" y="3720665"/>
            <a:ext cx="1551963" cy="3607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ion_buffer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3" idx="2"/>
            <a:endCxn id="17" idx="0"/>
          </p:cNvCxnSpPr>
          <p:nvPr/>
        </p:nvCxnSpPr>
        <p:spPr>
          <a:xfrm>
            <a:off x="2708245" y="3352951"/>
            <a:ext cx="0" cy="370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8" idx="0"/>
          </p:cNvCxnSpPr>
          <p:nvPr/>
        </p:nvCxnSpPr>
        <p:spPr>
          <a:xfrm>
            <a:off x="4653094" y="3298422"/>
            <a:ext cx="0" cy="422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Callout: Bent Line 24"/>
          <p:cNvSpPr/>
          <p:nvPr/>
        </p:nvSpPr>
        <p:spPr>
          <a:xfrm>
            <a:off x="7994706" y="2659461"/>
            <a:ext cx="3665990" cy="13226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503"/>
              <a:gd name="adj6" fmla="val -2274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struct 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ion_client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	struct 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rb_node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 node;</a:t>
            </a:r>
          </a:p>
          <a:p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	struct 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ion_device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 *dev;            </a:t>
            </a:r>
          </a:p>
          <a:p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	struct 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rb_root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 handles;</a:t>
            </a:r>
          </a:p>
          <a:p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	. . .</a:t>
            </a:r>
          </a:p>
          <a:p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};</a:t>
            </a:r>
          </a:p>
          <a:p>
            <a:pPr algn="ctr"/>
            <a:endParaRPr lang="en-US" sz="1400" dirty="0"/>
          </a:p>
        </p:txBody>
      </p:sp>
      <p:sp>
        <p:nvSpPr>
          <p:cNvPr id="26" name="Callout: Bent Line 25"/>
          <p:cNvSpPr/>
          <p:nvPr/>
        </p:nvSpPr>
        <p:spPr>
          <a:xfrm>
            <a:off x="263113" y="4472175"/>
            <a:ext cx="3707933" cy="2097071"/>
          </a:xfrm>
          <a:prstGeom prst="borderCallout2">
            <a:avLst>
              <a:gd name="adj1" fmla="val 18750"/>
              <a:gd name="adj2" fmla="val -8333"/>
              <a:gd name="adj3" fmla="val -5463"/>
              <a:gd name="adj4" fmla="val -2390"/>
              <a:gd name="adj5" fmla="val -21820"/>
              <a:gd name="adj6" fmla="val 14131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struct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ion_buffer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	struct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kref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ref;</a:t>
            </a: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	struct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sg_table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*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sg_table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;	struct page **pages;	struct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list_head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vmas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;	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handle_count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	char 	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task_comm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[TASK_COMM_LEN];	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pid_t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pid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	. . .</a:t>
            </a: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};</a:t>
            </a:r>
          </a:p>
          <a:p>
            <a:pPr algn="ctr"/>
            <a:endParaRPr lang="en-US" sz="1200" dirty="0"/>
          </a:p>
        </p:txBody>
      </p:sp>
      <p:sp>
        <p:nvSpPr>
          <p:cNvPr id="27" name="Callout: Bent Line 26"/>
          <p:cNvSpPr/>
          <p:nvPr/>
        </p:nvSpPr>
        <p:spPr>
          <a:xfrm>
            <a:off x="5269684" y="4451904"/>
            <a:ext cx="3707933" cy="1656828"/>
          </a:xfrm>
          <a:prstGeom prst="borderCallout2">
            <a:avLst>
              <a:gd name="adj1" fmla="val -2239"/>
              <a:gd name="adj2" fmla="val 47776"/>
              <a:gd name="adj3" fmla="val -27193"/>
              <a:gd name="adj4" fmla="val 52194"/>
              <a:gd name="adj5" fmla="val -69370"/>
              <a:gd name="adj6" fmla="val 55261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struct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ion_handle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{	</a:t>
            </a: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	struct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kref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ref;</a:t>
            </a: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	struct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ion_client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*client;	struct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ion_buffer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*buffer;	struct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rb_node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node;	. . .</a:t>
            </a: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200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algn="ctr"/>
            <a:endParaRPr lang="en-US" sz="1200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6156824" y="2989425"/>
            <a:ext cx="1551963" cy="3607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ion_handle</a:t>
            </a:r>
            <a:endParaRPr lang="en-US" dirty="0"/>
          </a:p>
        </p:txBody>
      </p:sp>
      <p:cxnSp>
        <p:nvCxnSpPr>
          <p:cNvPr id="32" name="Connector: Elbow 31"/>
          <p:cNvCxnSpPr>
            <a:stCxn id="5" idx="2"/>
            <a:endCxn id="28" idx="0"/>
          </p:cNvCxnSpPr>
          <p:nvPr/>
        </p:nvCxnSpPr>
        <p:spPr>
          <a:xfrm rot="5400000">
            <a:off x="7126802" y="2216593"/>
            <a:ext cx="578837" cy="966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stCxn id="28" idx="2"/>
            <a:endCxn id="18" idx="3"/>
          </p:cNvCxnSpPr>
          <p:nvPr/>
        </p:nvCxnSpPr>
        <p:spPr>
          <a:xfrm rot="5400000">
            <a:off x="5905503" y="2873725"/>
            <a:ext cx="550877" cy="15037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94383" y="3720665"/>
            <a:ext cx="1551963" cy="3607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ion_buffer</a:t>
            </a:r>
            <a:endParaRPr lang="en-US" dirty="0"/>
          </a:p>
        </p:txBody>
      </p:sp>
      <p:cxnSp>
        <p:nvCxnSpPr>
          <p:cNvPr id="44" name="Connector: Elbow 43"/>
          <p:cNvCxnSpPr>
            <a:stCxn id="2" idx="1"/>
            <a:endCxn id="41" idx="0"/>
          </p:cNvCxnSpPr>
          <p:nvPr/>
        </p:nvCxnSpPr>
        <p:spPr>
          <a:xfrm rot="10800000" flipV="1">
            <a:off x="870365" y="1310233"/>
            <a:ext cx="3986860" cy="24104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179266" y="1259899"/>
            <a:ext cx="6375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179266" y="1023457"/>
            <a:ext cx="645952" cy="83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/>
          <p:cNvCxnSpPr/>
          <p:nvPr/>
        </p:nvCxnSpPr>
        <p:spPr>
          <a:xfrm rot="5400000">
            <a:off x="4862298" y="2397482"/>
            <a:ext cx="2644627" cy="4701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4316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095" y="1840832"/>
            <a:ext cx="9144000" cy="2277325"/>
          </a:xfrm>
        </p:spPr>
        <p:txBody>
          <a:bodyPr>
            <a:normAutofit/>
          </a:bodyPr>
          <a:lstStyle/>
          <a:p>
            <a:r>
              <a:rPr lang="en-US" dirty="0"/>
              <a:t>ion buffer and handle</a:t>
            </a:r>
            <a:br>
              <a:rPr lang="en-US" dirty="0"/>
            </a:br>
            <a:r>
              <a:rPr lang="en-US" dirty="0"/>
              <a:t>ref-counting</a:t>
            </a:r>
          </a:p>
        </p:txBody>
      </p:sp>
    </p:spTree>
    <p:extLst>
      <p:ext uri="{BB962C8B-B14F-4D97-AF65-F5344CB8AC3E}">
        <p14:creationId xmlns:p14="http://schemas.microsoft.com/office/powerpoint/2010/main" val="11604006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340242"/>
            <a:ext cx="11144693" cy="58367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 /dev/ion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ion_client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close /dev/ion</a:t>
            </a:r>
          </a:p>
          <a:p>
            <a:pPr lvl="1"/>
            <a:r>
              <a:rPr lang="en-US" dirty="0"/>
              <a:t>destroy </a:t>
            </a:r>
            <a:r>
              <a:rPr lang="en-US" dirty="0" err="1"/>
              <a:t>ion_handles</a:t>
            </a:r>
            <a:r>
              <a:rPr lang="en-US" dirty="0"/>
              <a:t> associated with client</a:t>
            </a:r>
          </a:p>
          <a:p>
            <a:pPr lvl="1"/>
            <a:r>
              <a:rPr lang="en-US" dirty="0" err="1"/>
              <a:t>ion_buffer</a:t>
            </a:r>
            <a:r>
              <a:rPr lang="en-US" dirty="0"/>
              <a:t>-&gt;count-- for all held ion buffers</a:t>
            </a:r>
          </a:p>
          <a:p>
            <a:pPr lvl="1"/>
            <a:r>
              <a:rPr lang="en-US" dirty="0"/>
              <a:t>destroy </a:t>
            </a:r>
            <a:r>
              <a:rPr lang="en-US" dirty="0" err="1"/>
              <a:t>ion_client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ION_IOC_ALLOC</a:t>
            </a:r>
          </a:p>
          <a:p>
            <a:pPr lvl="1"/>
            <a:r>
              <a:rPr lang="en-US" dirty="0"/>
              <a:t>create and set </a:t>
            </a:r>
            <a:r>
              <a:rPr lang="en-US" dirty="0" err="1"/>
              <a:t>ion_buffer</a:t>
            </a:r>
            <a:r>
              <a:rPr lang="en-US" dirty="0"/>
              <a:t>-&gt;count = 1</a:t>
            </a:r>
          </a:p>
          <a:p>
            <a:pPr lvl="1"/>
            <a:r>
              <a:rPr lang="en-US" dirty="0"/>
              <a:t>create and set </a:t>
            </a:r>
            <a:r>
              <a:rPr lang="en-US" dirty="0" err="1"/>
              <a:t>ion_handle</a:t>
            </a:r>
            <a:r>
              <a:rPr lang="en-US" dirty="0"/>
              <a:t>-&gt;count = 1</a:t>
            </a:r>
          </a:p>
          <a:p>
            <a:pPr lvl="1"/>
            <a:r>
              <a:rPr lang="en-US" dirty="0"/>
              <a:t>ion-buffer-&gt;</a:t>
            </a:r>
            <a:r>
              <a:rPr lang="en-US" dirty="0" err="1"/>
              <a:t>handle_count</a:t>
            </a:r>
            <a:r>
              <a:rPr lang="en-US" dirty="0"/>
              <a:t> = 1</a:t>
            </a:r>
            <a:br>
              <a:rPr lang="en-US" dirty="0"/>
            </a:br>
            <a:endParaRPr lang="en-US" dirty="0"/>
          </a:p>
          <a:p>
            <a:r>
              <a:rPr lang="en-US" dirty="0"/>
              <a:t>ION_IOC_FREE</a:t>
            </a:r>
          </a:p>
          <a:p>
            <a:pPr lvl="1"/>
            <a:r>
              <a:rPr lang="en-US" dirty="0" err="1"/>
              <a:t>ion_handle</a:t>
            </a:r>
            <a:r>
              <a:rPr lang="en-US" dirty="0"/>
              <a:t>-&gt;count--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ion_handle</a:t>
            </a:r>
            <a:r>
              <a:rPr lang="en-US" dirty="0"/>
              <a:t>-&gt;count goes to 0</a:t>
            </a:r>
          </a:p>
          <a:p>
            <a:pPr lvl="2"/>
            <a:r>
              <a:rPr lang="en-US" dirty="0"/>
              <a:t>ion-buffer-&gt;</a:t>
            </a:r>
            <a:r>
              <a:rPr lang="en-US" dirty="0" err="1"/>
              <a:t>handle_count</a:t>
            </a:r>
            <a:r>
              <a:rPr lang="en-US" dirty="0"/>
              <a:t>--,  </a:t>
            </a:r>
            <a:r>
              <a:rPr lang="en-US" dirty="0" err="1"/>
              <a:t>ion_buffer</a:t>
            </a:r>
            <a:r>
              <a:rPr lang="en-US" dirty="0"/>
              <a:t>-&gt;count-- and free </a:t>
            </a:r>
            <a:r>
              <a:rPr lang="en-US" dirty="0" err="1"/>
              <a:t>ion_handle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err="1"/>
              <a:t>ion_buffer</a:t>
            </a:r>
            <a:r>
              <a:rPr lang="en-US" dirty="0"/>
              <a:t>-&gt;count goes to 0 then free </a:t>
            </a:r>
            <a:r>
              <a:rPr lang="en-US" dirty="0" err="1"/>
              <a:t>ion_buffer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29" y="335560"/>
            <a:ext cx="11065079" cy="6157519"/>
          </a:xfrm>
        </p:spPr>
        <p:txBody>
          <a:bodyPr>
            <a:noAutofit/>
          </a:bodyPr>
          <a:lstStyle/>
          <a:p>
            <a:pPr algn="l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arch/arm64/boot/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/sdm845-ion.dtsi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qcom,ion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compatible =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qcom,msm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-ion";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#address-cells = &lt;1&gt;;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#size-cells = &lt;0&gt;;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system_heap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qcom,ion-heap@25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&lt;25&gt;;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qcom,ion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-heap-type = "SYSTEM";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qcom,ion-heap@22 { /* ADSP HEAP */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&lt;22&gt;;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	memory-region = &lt;&amp;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adsp_mem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qcom,ion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-heap-type = "DMA";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qcom,ion-heap@27 { /* QSEECOM HEAP */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&lt;27&gt;;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	memory-region = &lt;&amp;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qseecom_mem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qcom,ion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-heap-type = "DMA";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qcom,ion-heap@13 { /* SPSS HEAP */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&lt;13&gt;;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	memory-region = &lt;&amp;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sp_mem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qcom,ion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-heap-type = "DMA";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qcom,ion-heap@10 { /* SECURE DISPLAY HEAP */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&lt;10&gt;;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	memory-region = &lt;&amp;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secure_display_memory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qcom,ion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-heap-type = "HYP_CMA";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qcom,ion-heap@9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&lt;9&gt;;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qcom,ion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-heap-type = "SYSTEM_SECURE";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574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340242"/>
            <a:ext cx="11144693" cy="5836721"/>
          </a:xfrm>
        </p:spPr>
        <p:txBody>
          <a:bodyPr>
            <a:normAutofit/>
          </a:bodyPr>
          <a:lstStyle/>
          <a:p>
            <a:r>
              <a:rPr lang="en-US" dirty="0"/>
              <a:t>ION_IOC_SHARE/ION_IOC_MAP</a:t>
            </a:r>
          </a:p>
          <a:p>
            <a:pPr lvl="1"/>
            <a:r>
              <a:rPr lang="en-US" dirty="0" err="1"/>
              <a:t>ion_buffer</a:t>
            </a:r>
            <a:r>
              <a:rPr lang="en-US" dirty="0"/>
              <a:t>-&gt;count++</a:t>
            </a:r>
          </a:p>
          <a:p>
            <a:pPr lvl="1"/>
            <a:r>
              <a:rPr lang="en-US" dirty="0"/>
              <a:t>create and export </a:t>
            </a:r>
            <a:r>
              <a:rPr lang="en-US" dirty="0" err="1"/>
              <a:t>dma_buf</a:t>
            </a:r>
            <a:r>
              <a:rPr lang="en-US" dirty="0"/>
              <a:t> object</a:t>
            </a:r>
          </a:p>
          <a:p>
            <a:pPr lvl="1"/>
            <a:endParaRPr lang="en-US" dirty="0"/>
          </a:p>
          <a:p>
            <a:r>
              <a:rPr lang="en-US" dirty="0"/>
              <a:t>ION_IOC_IMPORT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dma_buf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ion_handle</a:t>
            </a:r>
            <a:r>
              <a:rPr lang="en-US" dirty="0"/>
              <a:t>, associate with </a:t>
            </a:r>
            <a:r>
              <a:rPr lang="en-US" dirty="0" err="1"/>
              <a:t>ion_buffer</a:t>
            </a:r>
            <a:r>
              <a:rPr lang="en-US" dirty="0"/>
              <a:t>, </a:t>
            </a:r>
          </a:p>
          <a:p>
            <a:pPr lvl="2"/>
            <a:r>
              <a:rPr lang="en-US" dirty="0" err="1"/>
              <a:t>Ion_handle</a:t>
            </a:r>
            <a:r>
              <a:rPr lang="en-US" dirty="0"/>
              <a:t>-&gt;count = 1</a:t>
            </a:r>
          </a:p>
          <a:p>
            <a:pPr lvl="2"/>
            <a:r>
              <a:rPr lang="en-US" dirty="0" err="1"/>
              <a:t>ion_buffer</a:t>
            </a:r>
            <a:r>
              <a:rPr lang="en-US" dirty="0"/>
              <a:t>-&gt;count++</a:t>
            </a:r>
          </a:p>
          <a:p>
            <a:pPr lvl="2"/>
            <a:r>
              <a:rPr lang="en-US" dirty="0" err="1"/>
              <a:t>ion_buffer</a:t>
            </a:r>
            <a:r>
              <a:rPr lang="en-US" dirty="0"/>
              <a:t>-&gt;</a:t>
            </a:r>
            <a:r>
              <a:rPr lang="en-US" dirty="0" err="1"/>
              <a:t>handle_count</a:t>
            </a:r>
            <a:r>
              <a:rPr lang="en-US" dirty="0"/>
              <a:t>++</a:t>
            </a:r>
          </a:p>
          <a:p>
            <a:endParaRPr lang="en-US" dirty="0"/>
          </a:p>
          <a:p>
            <a:r>
              <a:rPr lang="en-US" dirty="0"/>
              <a:t>close(</a:t>
            </a:r>
            <a:r>
              <a:rPr lang="en-US" dirty="0" err="1"/>
              <a:t>dma_buf_fd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ion_buffer</a:t>
            </a:r>
            <a:r>
              <a:rPr lang="en-US" dirty="0"/>
              <a:t>-&gt;count--</a:t>
            </a:r>
          </a:p>
        </p:txBody>
      </p:sp>
    </p:spTree>
    <p:extLst>
      <p:ext uri="{BB962C8B-B14F-4D97-AF65-F5344CB8AC3E}">
        <p14:creationId xmlns:p14="http://schemas.microsoft.com/office/powerpoint/2010/main" val="325303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29" y="335560"/>
            <a:ext cx="11065079" cy="6157519"/>
          </a:xfrm>
        </p:spPr>
        <p:txBody>
          <a:bodyPr>
            <a:noAutofit/>
          </a:bodyPr>
          <a:lstStyle/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arch/arm64/boot/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/sdm845.dtsi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reserved-memory {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#address-cells = &lt;2&gt;;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#size-cells = &lt;2&gt;;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ranges;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adsp_mem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adsp_region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compatible = "shared-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-pool";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-ranges = &lt;0 0x00000000 0 0xffffffff&gt;;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reusable;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alignment = &lt;0 0x400000&gt;;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size = &lt;0 0xc00000&gt;;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qseecom_mem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qseecom_region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compatible = "shared-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-pool";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-ranges = &lt;0 0x00000000 0 0xffffffff&gt;;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reusable;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alignment = &lt;0 0x400000&gt;;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size = &lt;0 0x1400000&gt;;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sp_mem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sp_region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  /* SPSS-HLOS ION shared mem */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compatible = "shared-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-pool";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-ranges = &lt;0 0x00000000 0 0xffffffff&gt;; /* 32-bit */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reusable;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alignment = &lt;0 0x400000&gt;;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size = &lt;0 0x800000&gt;;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secure_display_memory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secure_display_region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compatible = "shared-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-pool";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-ranges = &lt;0 0x00000000 0 0xffffffff&gt;;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reusable;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alignment = &lt;0 0x400000&gt;;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size = &lt;0 0x5c00000&gt;;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9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 User APIs</a:t>
            </a:r>
          </a:p>
        </p:txBody>
      </p:sp>
    </p:spTree>
    <p:extLst>
      <p:ext uri="{BB962C8B-B14F-4D97-AF65-F5344CB8AC3E}">
        <p14:creationId xmlns:p14="http://schemas.microsoft.com/office/powerpoint/2010/main" val="417366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and close</a:t>
            </a:r>
          </a:p>
        </p:txBody>
      </p:sp>
    </p:spTree>
    <p:extLst>
      <p:ext uri="{BB962C8B-B14F-4D97-AF65-F5344CB8AC3E}">
        <p14:creationId xmlns:p14="http://schemas.microsoft.com/office/powerpoint/2010/main" val="366618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06A3B03EA22F4A866EE04210E1312C" ma:contentTypeVersion="0" ma:contentTypeDescription="Create a new document." ma:contentTypeScope="" ma:versionID="507314f075d5b66910389bf3e4f748ef">
  <xsd:schema xmlns:xsd="http://www.w3.org/2001/XMLSchema" xmlns:xs="http://www.w3.org/2001/XMLSchema" xmlns:p="http://schemas.microsoft.com/office/2006/metadata/properties" xmlns:ns2="ae06dcfa-e548-4483-9593-111a6d076980" targetNamespace="http://schemas.microsoft.com/office/2006/metadata/properties" ma:root="true" ma:fieldsID="39972d5663f2db6c619fd8ff03b236ff" ns2:_="">
    <xsd:import namespace="ae06dcfa-e548-4483-9593-111a6d07698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06dcfa-e548-4483-9593-111a6d07698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e06dcfa-e548-4483-9593-111a6d076980">KW6YFZEPM4SM-597527684-18</_dlc_DocId>
    <_dlc_DocIdUrl xmlns="ae06dcfa-e548-4483-9593-111a6d076980">
      <Url>https://projects.qualcomm.com/sites/Linux_Kernel/_layouts/15/DocIdRedir.aspx?ID=KW6YFZEPM4SM-597527684-18</Url>
      <Description>KW6YFZEPM4SM-597527684-18</Description>
    </_dlc_DocIdUrl>
  </documentManagement>
</p:properties>
</file>

<file path=customXml/itemProps1.xml><?xml version="1.0" encoding="utf-8"?>
<ds:datastoreItem xmlns:ds="http://schemas.openxmlformats.org/officeDocument/2006/customXml" ds:itemID="{775A8D38-F4D1-4420-8B2B-6DA73F7D84F0}"/>
</file>

<file path=customXml/itemProps2.xml><?xml version="1.0" encoding="utf-8"?>
<ds:datastoreItem xmlns:ds="http://schemas.openxmlformats.org/officeDocument/2006/customXml" ds:itemID="{C23E0924-1510-4427-8F7F-0D220E9FE350}"/>
</file>

<file path=customXml/itemProps3.xml><?xml version="1.0" encoding="utf-8"?>
<ds:datastoreItem xmlns:ds="http://schemas.openxmlformats.org/officeDocument/2006/customXml" ds:itemID="{9EE41AA4-4741-4C47-A8D5-0A6ACB643D91}"/>
</file>

<file path=customXml/itemProps4.xml><?xml version="1.0" encoding="utf-8"?>
<ds:datastoreItem xmlns:ds="http://schemas.openxmlformats.org/officeDocument/2006/customXml" ds:itemID="{BDADF819-82F4-48C1-972A-BA93FD33A8FB}"/>
</file>

<file path=docProps/app.xml><?xml version="1.0" encoding="utf-8"?>
<Properties xmlns="http://schemas.openxmlformats.org/officeDocument/2006/extended-properties" xmlns:vt="http://schemas.openxmlformats.org/officeDocument/2006/docPropsVTypes">
  <TotalTime>13753</TotalTime>
  <Words>3577</Words>
  <Application>Microsoft Office PowerPoint</Application>
  <PresentationFormat>Widescreen</PresentationFormat>
  <Paragraphs>590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Office Theme</vt:lpstr>
      <vt:lpstr>ION</vt:lpstr>
      <vt:lpstr>PowerPoint Presentation</vt:lpstr>
      <vt:lpstr>ION Heap Types</vt:lpstr>
      <vt:lpstr>PowerPoint Presentation</vt:lpstr>
      <vt:lpstr>ION Heap Configuration</vt:lpstr>
      <vt:lpstr> arch/arm64/boot/dts/qcom/sdm845-ion.dtsi   qcom,ion {   compatible = "qcom,msm-ion";   #address-cells = &lt;1&gt;;   #size-cells = &lt;0&gt;;    system_heap: qcom,ion-heap@25 {    reg = &lt;25&gt;;    qcom,ion-heap-type = "SYSTEM";   };    qcom,ion-heap@22 { /* ADSP HEAP */    reg = &lt;22&gt;;    memory-region = &lt;&amp;adsp_mem&gt;;    qcom,ion-heap-type = "DMA";   };    qcom,ion-heap@27 { /* QSEECOM HEAP */    reg = &lt;27&gt;;    memory-region = &lt;&amp;qseecom_mem&gt;;    qcom,ion-heap-type = "DMA";   };    qcom,ion-heap@13 { /* SPSS HEAP */    reg = &lt;13&gt;;    memory-region = &lt;&amp;sp_mem&gt;;    qcom,ion-heap-type = "DMA";   };    qcom,ion-heap@10 { /* SECURE DISPLAY HEAP */    reg = &lt;10&gt;;    memory-region = &lt;&amp;secure_display_memory&gt;;    qcom,ion-heap-type = "HYP_CMA";   };    qcom,ion-heap@9 {    reg = &lt;9&gt;;    qcom,ion-heap-type = "SYSTEM_SECURE";   };  };</vt:lpstr>
      <vt:lpstr> arch/arm64/boot/dts/qcom/sdm845.dtsi   reserved-memory {   #address-cells = &lt;2&gt;;   #size-cells = &lt;2&gt;;   ranges;    adsp_mem: adsp_region {    compatible = "shared-dma-pool";    alloc-ranges = &lt;0 0x00000000 0 0xffffffff&gt;;    reusable;    alignment = &lt;0 0x400000&gt;;    size = &lt;0 0xc00000&gt;;   };    qseecom_mem: qseecom_region {    compatible = "shared-dma-pool";    alloc-ranges = &lt;0 0x00000000 0 0xffffffff&gt;;    reusable;    alignment = &lt;0 0x400000&gt;;    size = &lt;0 0x1400000&gt;;   };    sp_mem: sp_region {  /* SPSS-HLOS ION shared mem */    compatible = "shared-dma-pool";    alloc-ranges = &lt;0 0x00000000 0 0xffffffff&gt;; /* 32-bit */    reusable;    alignment = &lt;0 0x400000&gt;;    size = &lt;0 0x800000&gt;;   };    secure_display_memory: secure_display_region {    compatible = "shared-dma-pool";    alloc-ranges = &lt;0 0x00000000 0 0xffffffff&gt;;    reusable;    alignment = &lt;0 0x400000&gt;;    size = &lt;0 0x5c00000&gt;;   };  };</vt:lpstr>
      <vt:lpstr>ION User APIs</vt:lpstr>
      <vt:lpstr>open and close</vt:lpstr>
      <vt:lpstr>PowerPoint Presentation</vt:lpstr>
      <vt:lpstr>PowerPoint Presentation</vt:lpstr>
      <vt:lpstr>alloc and free</vt:lpstr>
      <vt:lpstr>PowerPoint Presentation</vt:lpstr>
      <vt:lpstr>PowerPoint Presentation</vt:lpstr>
      <vt:lpstr>map and use ion buffer</vt:lpstr>
      <vt:lpstr>PowerPoint Presentation</vt:lpstr>
      <vt:lpstr>PowerPoint Presentation</vt:lpstr>
      <vt:lpstr>share ion buffer</vt:lpstr>
      <vt:lpstr>PowerPoint Presentation</vt:lpstr>
      <vt:lpstr>PowerPoint Presentation</vt:lpstr>
      <vt:lpstr>alloc, share and free Is this a valid use case ?</vt:lpstr>
      <vt:lpstr>PowerPoint Presentation</vt:lpstr>
      <vt:lpstr>PowerPoint Presentation</vt:lpstr>
      <vt:lpstr>Orphan Ion Buffers</vt:lpstr>
      <vt:lpstr>import ion buffer</vt:lpstr>
      <vt:lpstr>PowerPoint Presentation</vt:lpstr>
      <vt:lpstr>PowerPoint Presentation</vt:lpstr>
      <vt:lpstr>PowerPoint Presentation</vt:lpstr>
      <vt:lpstr>PowerPoint Presentation</vt:lpstr>
      <vt:lpstr>ion debug</vt:lpstr>
      <vt:lpstr>Live Target</vt:lpstr>
      <vt:lpstr>Live Target</vt:lpstr>
      <vt:lpstr>Live Target</vt:lpstr>
      <vt:lpstr>Live Target</vt:lpstr>
      <vt:lpstr>Clara (go/clara): Memory -&gt; ION</vt:lpstr>
      <vt:lpstr>Clara (go/clara): Files -&gt; Open File List</vt:lpstr>
      <vt:lpstr>ion performance</vt:lpstr>
      <vt:lpstr>Ion Allocation Latency</vt:lpstr>
      <vt:lpstr>ION Allocation Latency</vt:lpstr>
      <vt:lpstr>Ion Allocation Latency</vt:lpstr>
      <vt:lpstr>ION Allocation Latency</vt:lpstr>
      <vt:lpstr>Backup</vt:lpstr>
      <vt:lpstr>ion alloc</vt:lpstr>
      <vt:lpstr>PowerPoint Presentation</vt:lpstr>
      <vt:lpstr>PowerPoint Presentation</vt:lpstr>
      <vt:lpstr>ion free</vt:lpstr>
      <vt:lpstr>PowerPoint Presentation</vt:lpstr>
      <vt:lpstr>PowerPoint Presentation</vt:lpstr>
      <vt:lpstr>ion buffer share</vt:lpstr>
      <vt:lpstr>PowerPoint Presentation</vt:lpstr>
      <vt:lpstr>PowerPoint Presentation</vt:lpstr>
      <vt:lpstr>ion buffer import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ion buffer and handle ref-counting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</dc:title>
  <dc:creator>Shiraz Hashim</dc:creator>
  <cp:lastModifiedBy>Shiraz Hashim</cp:lastModifiedBy>
  <cp:revision>106</cp:revision>
  <dcterms:created xsi:type="dcterms:W3CDTF">2017-07-14T14:02:26Z</dcterms:created>
  <dcterms:modified xsi:type="dcterms:W3CDTF">2017-07-26T06:16:44Z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0x0101008C06A3B03EA22F4A866EE04210E1312C</vt:lpwstr>
  </property>
  <property fmtid="{D5CDD505-2E9C-101B-9397-08002B2CF9AE}" pid="3" name="_dlc_DocIdItemGuid">
    <vt:lpwstr>eef13d17-e2c8-4ce7-8cec-1498160c1309</vt:lpwstr>
  </property>
</Properties>
</file>